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7"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92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mailto:copyright@historiana.eu"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A6A2986-5E4C-254A-9A5D-BE46BFA0275B}" type="datetimeFigureOut">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3D56A-FB63-9546-8775-FA0DA6280293}" type="slidenum">
              <a:t>‹#›</a:t>
            </a:fld>
            <a:endParaRPr lang="en-US"/>
          </a:p>
        </p:txBody>
      </p:sp>
    </p:spTree>
    <p:extLst>
      <p:ext uri="{BB962C8B-B14F-4D97-AF65-F5344CB8AC3E}">
        <p14:creationId xmlns:p14="http://schemas.microsoft.com/office/powerpoint/2010/main" val="75418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A6A2986-5E4C-254A-9A5D-BE46BFA0275B}" type="datetimeFigureOut">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3D56A-FB63-9546-8775-FA0DA6280293}" type="slidenum">
              <a:t>‹#›</a:t>
            </a:fld>
            <a:endParaRPr lang="en-US"/>
          </a:p>
        </p:txBody>
      </p:sp>
    </p:spTree>
    <p:extLst>
      <p:ext uri="{BB962C8B-B14F-4D97-AF65-F5344CB8AC3E}">
        <p14:creationId xmlns:p14="http://schemas.microsoft.com/office/powerpoint/2010/main" val="4227114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A6A2986-5E4C-254A-9A5D-BE46BFA0275B}" type="datetimeFigureOut">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3D56A-FB63-9546-8775-FA0DA6280293}" type="slidenum">
              <a:t>‹#›</a:t>
            </a:fld>
            <a:endParaRPr lang="en-US"/>
          </a:p>
        </p:txBody>
      </p:sp>
    </p:spTree>
    <p:extLst>
      <p:ext uri="{BB962C8B-B14F-4D97-AF65-F5344CB8AC3E}">
        <p14:creationId xmlns:p14="http://schemas.microsoft.com/office/powerpoint/2010/main" val="3152831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st slide (aknowledgement, dislaimer, copyright)  2 donors - 1 partner">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1"/>
            <a:ext cx="8654142" cy="657224"/>
          </a:xfrm>
        </p:spPr>
        <p:txBody>
          <a:bodyPr anchor="t">
            <a:noAutofit/>
          </a:bodyPr>
          <a:lstStyle>
            <a:lvl1pPr algn="ctr">
              <a:defRPr sz="3600" b="1">
                <a:latin typeface="Trebuchet MS" panose="020B0603020202020204" pitchFamily="34" charset="0"/>
              </a:defRPr>
            </a:lvl1pPr>
          </a:lstStyle>
          <a:p>
            <a:r>
              <a:rPr lang="en-US" dirty="0" smtClean="0"/>
              <a:t>Click to edit Master title style</a:t>
            </a:r>
            <a:endParaRPr lang="en-US" dirty="0"/>
          </a:p>
        </p:txBody>
      </p:sp>
      <p:sp>
        <p:nvSpPr>
          <p:cNvPr id="8" name="Text Placeholder 2"/>
          <p:cNvSpPr>
            <a:spLocks noGrp="1"/>
          </p:cNvSpPr>
          <p:nvPr>
            <p:ph type="body" idx="1"/>
          </p:nvPr>
        </p:nvSpPr>
        <p:spPr>
          <a:xfrm>
            <a:off x="228600" y="1047750"/>
            <a:ext cx="8654142" cy="1371600"/>
          </a:xfrm>
        </p:spPr>
        <p:txBody>
          <a:bodyPr anchor="t">
            <a:normAutofit/>
          </a:bodyPr>
          <a:lstStyle>
            <a:lvl1pPr marL="0" indent="0" algn="ctr">
              <a:buNone/>
              <a:defRPr sz="2000">
                <a:solidFill>
                  <a:schemeClr val="tx1"/>
                </a:solidFill>
                <a:latin typeface="Trebuchet MS" panose="020B06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0" name="Rectangle 9"/>
          <p:cNvSpPr/>
          <p:nvPr userDrawn="1"/>
        </p:nvSpPr>
        <p:spPr>
          <a:xfrm>
            <a:off x="7053942" y="2577192"/>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0" dirty="0" smtClean="0">
                <a:solidFill>
                  <a:schemeClr val="tx1"/>
                </a:solidFill>
              </a:rPr>
              <a:t>COPYRIGHT</a:t>
            </a:r>
            <a:r>
              <a:rPr lang="en-US" sz="1000" b="0" baseline="0" dirty="0" smtClean="0">
                <a:solidFill>
                  <a:schemeClr val="tx1"/>
                </a:solidFill>
              </a:rPr>
              <a:t> AND LICENSE</a:t>
            </a:r>
          </a:p>
          <a:p>
            <a:pPr algn="ctr"/>
            <a:endParaRPr lang="en-US" sz="1000" baseline="0" dirty="0" smtClean="0">
              <a:solidFill>
                <a:schemeClr val="tx1"/>
              </a:solidFill>
            </a:endParaRPr>
          </a:p>
          <a:p>
            <a:pPr algn="l"/>
            <a:r>
              <a:rPr lang="en-US" sz="900" baseline="0" dirty="0" smtClean="0">
                <a:solidFill>
                  <a:schemeClr val="tx1"/>
                </a:solidFill>
              </a:rPr>
              <a:t>EUROCLIO has tried to contact all copyright holders of materials published on </a:t>
            </a:r>
            <a:r>
              <a:rPr lang="en-US" sz="900" baseline="0" dirty="0" err="1" smtClean="0">
                <a:solidFill>
                  <a:schemeClr val="tx1"/>
                </a:solidFill>
              </a:rPr>
              <a:t>Historiana</a:t>
            </a:r>
            <a:r>
              <a:rPr lang="en-US" sz="900" baseline="0" dirty="0" smtClean="0">
                <a:solidFill>
                  <a:schemeClr val="tx1"/>
                </a:solidFill>
              </a:rPr>
              <a:t>. Please contact </a:t>
            </a:r>
            <a:r>
              <a:rPr lang="en-US" sz="900" baseline="0" dirty="0" smtClean="0">
                <a:solidFill>
                  <a:schemeClr val="tx1"/>
                </a:solidFill>
                <a:hlinkClick r:id="rId2"/>
              </a:rPr>
              <a:t>copyright@historiana.eu</a:t>
            </a:r>
            <a:r>
              <a:rPr lang="en-US" sz="900" baseline="0" dirty="0" smtClean="0">
                <a:solidFill>
                  <a:schemeClr val="tx1"/>
                </a:solidFill>
              </a:rPr>
              <a:t> in case you find that materials have been unrightfully used. </a:t>
            </a:r>
          </a:p>
          <a:p>
            <a:pPr algn="l"/>
            <a:endParaRPr lang="en-US" sz="900" baseline="0" dirty="0" smtClean="0">
              <a:solidFill>
                <a:schemeClr val="tx1"/>
              </a:solidFill>
            </a:endParaRPr>
          </a:p>
          <a:p>
            <a:pPr algn="l"/>
            <a:r>
              <a:rPr lang="en-US" sz="900" baseline="0" dirty="0" smtClean="0">
                <a:solidFill>
                  <a:schemeClr val="tx1"/>
                </a:solidFill>
              </a:rPr>
              <a:t>License: </a:t>
            </a:r>
            <a:r>
              <a:rPr lang="en-US" sz="900" baseline="0" dirty="0" smtClean="0">
                <a:solidFill>
                  <a:schemeClr val="tx1"/>
                </a:solidFill>
                <a:hlinkClick r:id="rId3"/>
              </a:rPr>
              <a:t>CC-BY-SA 4.0</a:t>
            </a:r>
            <a:r>
              <a:rPr lang="en-US" sz="900" baseline="0" dirty="0" smtClean="0">
                <a:solidFill>
                  <a:schemeClr val="tx1"/>
                </a:solidFill>
              </a:rPr>
              <a:t>, </a:t>
            </a:r>
            <a:r>
              <a:rPr lang="en-US" sz="900" baseline="0" dirty="0" err="1" smtClean="0">
                <a:solidFill>
                  <a:schemeClr val="tx1"/>
                </a:solidFill>
              </a:rPr>
              <a:t>Historiana</a:t>
            </a:r>
            <a:endParaRPr lang="en-GB" sz="900" dirty="0">
              <a:solidFill>
                <a:schemeClr val="tx1"/>
              </a:solidFill>
            </a:endParaRPr>
          </a:p>
        </p:txBody>
      </p:sp>
      <p:sp>
        <p:nvSpPr>
          <p:cNvPr id="11" name="Rectangle 10"/>
          <p:cNvSpPr/>
          <p:nvPr userDrawn="1"/>
        </p:nvSpPr>
        <p:spPr>
          <a:xfrm>
            <a:off x="4852851" y="4786992"/>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0" dirty="0" smtClean="0">
                <a:solidFill>
                  <a:schemeClr val="tx1"/>
                </a:solidFill>
              </a:rPr>
              <a:t>DISCLAIMER</a:t>
            </a:r>
            <a:endParaRPr lang="en-US" sz="1000" b="0" baseline="0" dirty="0" smtClean="0">
              <a:solidFill>
                <a:schemeClr val="tx1"/>
              </a:solidFill>
            </a:endParaRPr>
          </a:p>
          <a:p>
            <a:pPr algn="ctr"/>
            <a:endParaRPr lang="en-US" sz="900" baseline="0" dirty="0" smtClean="0">
              <a:solidFill>
                <a:schemeClr val="tx1"/>
              </a:solidFill>
            </a:endParaRPr>
          </a:p>
          <a:p>
            <a:pPr algn="l"/>
            <a:r>
              <a:rPr lang="en-US" sz="900" dirty="0" smtClean="0">
                <a:solidFill>
                  <a:schemeClr val="tx1"/>
                </a:solidFill>
              </a:rPr>
              <a:t>The</a:t>
            </a:r>
            <a:r>
              <a:rPr lang="en-US" sz="900" baseline="0" dirty="0" smtClean="0">
                <a:solidFill>
                  <a:schemeClr val="tx1"/>
                </a:solidFill>
              </a:rPr>
              <a:t> European Commission support for this publication does not constitute of an endorsement of the contents which reflects the view only of the authors, and the European Commission cannot be held responsible for any use which may be made of the information contained herein.</a:t>
            </a:r>
            <a:endParaRPr lang="en-GB" sz="900" dirty="0">
              <a:solidFill>
                <a:schemeClr val="tx1"/>
              </a:solidFill>
            </a:endParaRPr>
          </a:p>
        </p:txBody>
      </p:sp>
      <p:sp>
        <p:nvSpPr>
          <p:cNvPr id="7" name="Picture Placeholder 6"/>
          <p:cNvSpPr>
            <a:spLocks noGrp="1"/>
          </p:cNvSpPr>
          <p:nvPr>
            <p:ph type="pic" sz="quarter" idx="12"/>
          </p:nvPr>
        </p:nvSpPr>
        <p:spPr>
          <a:xfrm>
            <a:off x="228600" y="2576513"/>
            <a:ext cx="4432300" cy="4038600"/>
          </a:xfrm>
        </p:spPr>
        <p:txBody>
          <a:bodyPr/>
          <a:lstStyle/>
          <a:p>
            <a:endParaRPr lang="en-GB"/>
          </a:p>
        </p:txBody>
      </p:sp>
      <p:sp>
        <p:nvSpPr>
          <p:cNvPr id="16" name="Rectangle 15"/>
          <p:cNvSpPr/>
          <p:nvPr userDrawn="1"/>
        </p:nvSpPr>
        <p:spPr>
          <a:xfrm>
            <a:off x="4852851" y="2577192"/>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0" dirty="0" smtClean="0">
                <a:solidFill>
                  <a:schemeClr val="tx1"/>
                </a:solidFill>
              </a:rPr>
              <a:t>SUPPORTED BY</a:t>
            </a:r>
            <a:endParaRPr lang="en-US" sz="1000" b="0" baseline="0" dirty="0" smtClean="0">
              <a:solidFill>
                <a:schemeClr val="tx1"/>
              </a:solidFill>
            </a:endParaRPr>
          </a:p>
          <a:p>
            <a:pPr algn="ctr"/>
            <a:endParaRPr lang="en-US" sz="1000" baseline="0" dirty="0" smtClean="0">
              <a:solidFill>
                <a:schemeClr val="tx1"/>
              </a:solidFill>
            </a:endParaRPr>
          </a:p>
        </p:txBody>
      </p:sp>
      <p:sp>
        <p:nvSpPr>
          <p:cNvPr id="17" name="Rectangle 16"/>
          <p:cNvSpPr/>
          <p:nvPr userDrawn="1"/>
        </p:nvSpPr>
        <p:spPr>
          <a:xfrm>
            <a:off x="7053942" y="4786992"/>
            <a:ext cx="182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b="0" dirty="0" smtClean="0">
                <a:solidFill>
                  <a:schemeClr val="tx1"/>
                </a:solidFill>
              </a:rPr>
              <a:t>DEVELOPED BY</a:t>
            </a:r>
            <a:endParaRPr lang="en-US" sz="1000" b="0" baseline="0" dirty="0" smtClean="0">
              <a:solidFill>
                <a:schemeClr val="tx1"/>
              </a:solidFill>
            </a:endParaRPr>
          </a:p>
          <a:p>
            <a:pPr algn="ctr"/>
            <a:endParaRPr lang="en-US" sz="1000" baseline="0" dirty="0" smtClean="0">
              <a:solidFill>
                <a:schemeClr val="tx1"/>
              </a:solidFill>
            </a:endParaRPr>
          </a:p>
        </p:txBody>
      </p:sp>
      <p:sp>
        <p:nvSpPr>
          <p:cNvPr id="18" name="Text Placeholder 2"/>
          <p:cNvSpPr>
            <a:spLocks noGrp="1"/>
          </p:cNvSpPr>
          <p:nvPr>
            <p:ph type="body" idx="15"/>
          </p:nvPr>
        </p:nvSpPr>
        <p:spPr>
          <a:xfrm>
            <a:off x="228600" y="6002867"/>
            <a:ext cx="4432299" cy="626531"/>
          </a:xfrm>
          <a:solidFill>
            <a:schemeClr val="bg1">
              <a:lumMod val="75000"/>
              <a:alpha val="50000"/>
            </a:schemeClr>
          </a:solidFill>
        </p:spPr>
        <p:txBody>
          <a:bodyPr anchor="b">
            <a:normAutofit/>
          </a:bodyPr>
          <a:lstStyle>
            <a:lvl1pPr marL="0" indent="0" algn="l">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19" name="Content Placeholder 3"/>
          <p:cNvSpPr>
            <a:spLocks noGrp="1"/>
          </p:cNvSpPr>
          <p:nvPr>
            <p:ph sz="quarter" idx="18"/>
          </p:nvPr>
        </p:nvSpPr>
        <p:spPr>
          <a:xfrm>
            <a:off x="5007791" y="2860750"/>
            <a:ext cx="1549400" cy="60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0" name="Content Placeholder 3"/>
          <p:cNvSpPr>
            <a:spLocks noGrp="1"/>
          </p:cNvSpPr>
          <p:nvPr>
            <p:ph sz="quarter" idx="19"/>
          </p:nvPr>
        </p:nvSpPr>
        <p:spPr>
          <a:xfrm>
            <a:off x="5007791" y="3656466"/>
            <a:ext cx="1549400" cy="60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Content Placeholder 3"/>
          <p:cNvSpPr>
            <a:spLocks noGrp="1"/>
          </p:cNvSpPr>
          <p:nvPr>
            <p:ph sz="quarter" idx="20"/>
          </p:nvPr>
        </p:nvSpPr>
        <p:spPr>
          <a:xfrm>
            <a:off x="7193642" y="5029200"/>
            <a:ext cx="1549400" cy="1435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165875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rst Slide (introduction)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9007" y="6498873"/>
            <a:ext cx="1511900" cy="238963"/>
          </a:xfrm>
          <a:prstGeom prst="rect">
            <a:avLst/>
          </a:prstGeom>
        </p:spPr>
      </p:pic>
      <p:sp>
        <p:nvSpPr>
          <p:cNvPr id="4" name="Text Placeholder 2"/>
          <p:cNvSpPr>
            <a:spLocks noGrp="1"/>
          </p:cNvSpPr>
          <p:nvPr>
            <p:ph type="body" idx="1"/>
          </p:nvPr>
        </p:nvSpPr>
        <p:spPr>
          <a:xfrm>
            <a:off x="228599" y="228600"/>
            <a:ext cx="8662307" cy="6164036"/>
          </a:xfrm>
        </p:spPr>
        <p:txBody>
          <a:bodyPr/>
          <a:lstStyle>
            <a:lvl1pPr marL="0" indent="0">
              <a:lnSpc>
                <a:spcPct val="114000"/>
              </a:lnSpc>
              <a:spcBef>
                <a:spcPts val="10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3042078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A6A2986-5E4C-254A-9A5D-BE46BFA0275B}" type="datetimeFigureOut">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3D56A-FB63-9546-8775-FA0DA6280293}" type="slidenum">
              <a:t>‹#›</a:t>
            </a:fld>
            <a:endParaRPr lang="en-US"/>
          </a:p>
        </p:txBody>
      </p:sp>
    </p:spTree>
    <p:extLst>
      <p:ext uri="{BB962C8B-B14F-4D97-AF65-F5344CB8AC3E}">
        <p14:creationId xmlns:p14="http://schemas.microsoft.com/office/powerpoint/2010/main" val="139520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A6A2986-5E4C-254A-9A5D-BE46BFA0275B}" type="datetimeFigureOut">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3D56A-FB63-9546-8775-FA0DA6280293}" type="slidenum">
              <a:t>‹#›</a:t>
            </a:fld>
            <a:endParaRPr lang="en-US"/>
          </a:p>
        </p:txBody>
      </p:sp>
    </p:spTree>
    <p:extLst>
      <p:ext uri="{BB962C8B-B14F-4D97-AF65-F5344CB8AC3E}">
        <p14:creationId xmlns:p14="http://schemas.microsoft.com/office/powerpoint/2010/main" val="167071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A6A2986-5E4C-254A-9A5D-BE46BFA0275B}" type="datetimeFigureOut">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3D56A-FB63-9546-8775-FA0DA6280293}" type="slidenum">
              <a:t>‹#›</a:t>
            </a:fld>
            <a:endParaRPr lang="en-US"/>
          </a:p>
        </p:txBody>
      </p:sp>
    </p:spTree>
    <p:extLst>
      <p:ext uri="{BB962C8B-B14F-4D97-AF65-F5344CB8AC3E}">
        <p14:creationId xmlns:p14="http://schemas.microsoft.com/office/powerpoint/2010/main" val="307097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A6A2986-5E4C-254A-9A5D-BE46BFA0275B}" type="datetimeFigureOut">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13D56A-FB63-9546-8775-FA0DA6280293}" type="slidenum">
              <a:t>‹#›</a:t>
            </a:fld>
            <a:endParaRPr lang="en-US"/>
          </a:p>
        </p:txBody>
      </p:sp>
    </p:spTree>
    <p:extLst>
      <p:ext uri="{BB962C8B-B14F-4D97-AF65-F5344CB8AC3E}">
        <p14:creationId xmlns:p14="http://schemas.microsoft.com/office/powerpoint/2010/main" val="246056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A6A2986-5E4C-254A-9A5D-BE46BFA0275B}" type="datetimeFigureOut">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13D56A-FB63-9546-8775-FA0DA6280293}" type="slidenum">
              <a:t>‹#›</a:t>
            </a:fld>
            <a:endParaRPr lang="en-US"/>
          </a:p>
        </p:txBody>
      </p:sp>
    </p:spTree>
    <p:extLst>
      <p:ext uri="{BB962C8B-B14F-4D97-AF65-F5344CB8AC3E}">
        <p14:creationId xmlns:p14="http://schemas.microsoft.com/office/powerpoint/2010/main" val="3668933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A2986-5E4C-254A-9A5D-BE46BFA0275B}" type="datetimeFigureOut">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13D56A-FB63-9546-8775-FA0DA6280293}" type="slidenum">
              <a:t>‹#›</a:t>
            </a:fld>
            <a:endParaRPr lang="en-US"/>
          </a:p>
        </p:txBody>
      </p:sp>
    </p:spTree>
    <p:extLst>
      <p:ext uri="{BB962C8B-B14F-4D97-AF65-F5344CB8AC3E}">
        <p14:creationId xmlns:p14="http://schemas.microsoft.com/office/powerpoint/2010/main" val="132443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A6A2986-5E4C-254A-9A5D-BE46BFA0275B}" type="datetimeFigureOut">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3D56A-FB63-9546-8775-FA0DA6280293}" type="slidenum">
              <a:t>‹#›</a:t>
            </a:fld>
            <a:endParaRPr lang="en-US"/>
          </a:p>
        </p:txBody>
      </p:sp>
    </p:spTree>
    <p:extLst>
      <p:ext uri="{BB962C8B-B14F-4D97-AF65-F5344CB8AC3E}">
        <p14:creationId xmlns:p14="http://schemas.microsoft.com/office/powerpoint/2010/main" val="414139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A6A2986-5E4C-254A-9A5D-BE46BFA0275B}" type="datetimeFigureOut">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3D56A-FB63-9546-8775-FA0DA6280293}" type="slidenum">
              <a:t>‹#›</a:t>
            </a:fld>
            <a:endParaRPr lang="en-US"/>
          </a:p>
        </p:txBody>
      </p:sp>
    </p:spTree>
    <p:extLst>
      <p:ext uri="{BB962C8B-B14F-4D97-AF65-F5344CB8AC3E}">
        <p14:creationId xmlns:p14="http://schemas.microsoft.com/office/powerpoint/2010/main" val="1186480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993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A2986-5E4C-254A-9A5D-BE46BFA0275B}" type="datetimeFigureOut">
              <a:t>6/28/2017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3D56A-FB63-9546-8775-FA0DA6280293}" type="slidenum">
              <a:t>‹#›</a:t>
            </a:fld>
            <a:endParaRPr lang="en-US"/>
          </a:p>
        </p:txBody>
      </p:sp>
    </p:spTree>
    <p:extLst>
      <p:ext uri="{BB962C8B-B14F-4D97-AF65-F5344CB8AC3E}">
        <p14:creationId xmlns:p14="http://schemas.microsoft.com/office/powerpoint/2010/main" val="404583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0"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2153" y="986617"/>
            <a:ext cx="4998753" cy="4647289"/>
          </a:xfrm>
        </p:spPr>
        <p:txBody>
          <a:bodyPr>
            <a:normAutofit/>
          </a:bodyPr>
          <a:lstStyle/>
          <a:p>
            <a:endParaRPr lang="en-US" sz="1800" dirty="0">
              <a:latin typeface="Trebuchet MS"/>
              <a:cs typeface="Trebuchet MS"/>
            </a:endParaRPr>
          </a:p>
          <a:p>
            <a:endParaRPr lang="en-US"/>
          </a:p>
        </p:txBody>
      </p:sp>
      <p:sp>
        <p:nvSpPr>
          <p:cNvPr id="4" name="TextBox 3"/>
          <p:cNvSpPr txBox="1"/>
          <p:nvPr/>
        </p:nvSpPr>
        <p:spPr>
          <a:xfrm>
            <a:off x="4158459" y="1270190"/>
            <a:ext cx="4219913" cy="3416320"/>
          </a:xfrm>
          <a:prstGeom prst="rect">
            <a:avLst/>
          </a:prstGeom>
          <a:noFill/>
          <a:ln>
            <a:solidFill>
              <a:schemeClr val="tx1"/>
            </a:solidFill>
          </a:ln>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5" name="TextBox 4"/>
          <p:cNvSpPr txBox="1"/>
          <p:nvPr/>
        </p:nvSpPr>
        <p:spPr>
          <a:xfrm>
            <a:off x="440993" y="394692"/>
            <a:ext cx="3451159" cy="6463308"/>
          </a:xfrm>
          <a:prstGeom prst="rect">
            <a:avLst/>
          </a:prstGeom>
          <a:noFill/>
          <a:ln>
            <a:noFill/>
          </a:ln>
        </p:spPr>
        <p:txBody>
          <a:bodyPr wrap="square" rtlCol="0">
            <a:spAutoFit/>
          </a:bodyPr>
          <a:lstStyle/>
          <a:p>
            <a:r>
              <a:rPr lang="en-GB" b="1" dirty="0" smtClean="0">
                <a:solidFill>
                  <a:srgbClr val="000000"/>
                </a:solidFill>
                <a:latin typeface="Trebuchet MS"/>
                <a:cs typeface="Trebuchet MS"/>
              </a:rPr>
              <a:t>Europe in 1930</a:t>
            </a:r>
          </a:p>
          <a:p>
            <a:endParaRPr lang="en-GB" dirty="0" smtClean="0">
              <a:solidFill>
                <a:srgbClr val="000000"/>
              </a:solidFill>
              <a:latin typeface="Trebuchet MS"/>
              <a:cs typeface="Trebuchet MS"/>
            </a:endParaRPr>
          </a:p>
          <a:p>
            <a:r>
              <a:rPr lang="en-GB" dirty="0" smtClean="0">
                <a:solidFill>
                  <a:srgbClr val="000000"/>
                </a:solidFill>
                <a:latin typeface="Trebuchet MS"/>
                <a:cs typeface="Trebuchet MS"/>
              </a:rPr>
              <a:t>When </a:t>
            </a:r>
            <a:r>
              <a:rPr lang="en-GB" dirty="0">
                <a:solidFill>
                  <a:srgbClr val="000000"/>
                </a:solidFill>
                <a:latin typeface="Trebuchet MS"/>
                <a:cs typeface="Trebuchet MS"/>
              </a:rPr>
              <a:t>the Treaty of Versailles was being signed on 28 June 1919 Marshal Foch, the Allied Commander in Chief, prophesied  that “</a:t>
            </a:r>
            <a:r>
              <a:rPr lang="en-GB" i="1" dirty="0">
                <a:solidFill>
                  <a:srgbClr val="000000"/>
                </a:solidFill>
                <a:latin typeface="Trebuchet MS"/>
                <a:cs typeface="Trebuchet MS"/>
              </a:rPr>
              <a:t>This is not a peace. It is an armistice for twenty years</a:t>
            </a:r>
            <a:r>
              <a:rPr lang="en-GB" dirty="0">
                <a:solidFill>
                  <a:srgbClr val="000000"/>
                </a:solidFill>
                <a:latin typeface="Trebuchet MS"/>
                <a:cs typeface="Trebuchet MS"/>
              </a:rPr>
              <a:t>.”  In the late 1920s Marshal Foch appeared to be wrong. In 1928 the Declaration of the Briand-Kellogg Pact to exclude war as an option of foreign policy,  except in self defence, had been signed by 65 nations.  But by the mid-1930s Japan, Italy and Germany had left the League of Nations and they were ignoring the attempts of Britain and France to maintain the post-war international order</a:t>
            </a:r>
            <a:r>
              <a:rPr lang="en-GB" b="1" dirty="0">
                <a:solidFill>
                  <a:srgbClr val="000000"/>
                </a:solidFill>
                <a:latin typeface="Trebuchet MS"/>
                <a:cs typeface="Trebuchet MS"/>
              </a:rPr>
              <a:t>.  </a:t>
            </a:r>
          </a:p>
        </p:txBody>
      </p:sp>
      <p:pic>
        <p:nvPicPr>
          <p:cNvPr id="2" name="Picture 1" descr="Slide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459" y="1270190"/>
            <a:ext cx="4219913" cy="3416320"/>
          </a:xfrm>
          <a:prstGeom prst="rect">
            <a:avLst/>
          </a:prstGeom>
        </p:spPr>
      </p:pic>
    </p:spTree>
    <p:extLst>
      <p:ext uri="{BB962C8B-B14F-4D97-AF65-F5344CB8AC3E}">
        <p14:creationId xmlns:p14="http://schemas.microsoft.com/office/powerpoint/2010/main" val="502433006"/>
      </p:ext>
    </p:extLst>
  </p:cSld>
  <p:clrMapOvr>
    <a:masterClrMapping/>
  </p:clrMapOvr>
  <mc:AlternateContent xmlns:mc="http://schemas.openxmlformats.org/markup-compatibility/2006" xmlns:p14="http://schemas.microsoft.com/office/powerpoint/2010/main">
    <mc:Choice Requires="p14">
      <p:transition spd="slow" p14:dur="2000" advClick="0" advTm="40000"/>
    </mc:Choice>
    <mc:Fallback xmlns="">
      <p:transition xmlns:p14="http://schemas.microsoft.com/office/powerpoint/2010/main" spd="slow" advClick="0" advTm="4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smtClean="0"/>
          </a:p>
          <a:p>
            <a:endParaRPr lang="en-US" dirty="0"/>
          </a:p>
        </p:txBody>
      </p:sp>
      <p:sp>
        <p:nvSpPr>
          <p:cNvPr id="4" name="TextBox 3"/>
          <p:cNvSpPr txBox="1"/>
          <p:nvPr/>
        </p:nvSpPr>
        <p:spPr>
          <a:xfrm>
            <a:off x="4158459" y="1270190"/>
            <a:ext cx="4219913" cy="3416320"/>
          </a:xfrm>
          <a:prstGeom prst="rect">
            <a:avLst/>
          </a:prstGeom>
          <a:noFill/>
          <a:ln>
            <a:solidFill>
              <a:schemeClr val="tx1"/>
            </a:solidFill>
          </a:ln>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5" name="TextBox 4"/>
          <p:cNvSpPr txBox="1"/>
          <p:nvPr/>
        </p:nvSpPr>
        <p:spPr>
          <a:xfrm>
            <a:off x="388074" y="1270190"/>
            <a:ext cx="3504079" cy="3724096"/>
          </a:xfrm>
          <a:prstGeom prst="rect">
            <a:avLst/>
          </a:prstGeom>
          <a:noFill/>
          <a:ln>
            <a:noFill/>
          </a:ln>
        </p:spPr>
        <p:txBody>
          <a:bodyPr wrap="square" rtlCol="0">
            <a:spAutoFit/>
          </a:bodyPr>
          <a:lstStyle/>
          <a:p>
            <a:r>
              <a:rPr lang="en-GB" sz="2000" b="1" dirty="0">
                <a:solidFill>
                  <a:srgbClr val="000000"/>
                </a:solidFill>
                <a:latin typeface="Trebuchet MS"/>
                <a:cs typeface="Trebuchet MS"/>
              </a:rPr>
              <a:t>October 1937 </a:t>
            </a:r>
            <a:endParaRPr lang="en-GB" sz="2000" dirty="0">
              <a:solidFill>
                <a:srgbClr val="000000"/>
              </a:solidFill>
              <a:latin typeface="Trebuchet MS"/>
              <a:cs typeface="Trebuchet MS"/>
            </a:endParaRPr>
          </a:p>
          <a:p>
            <a:endParaRPr lang="en-GB" b="1" dirty="0">
              <a:solidFill>
                <a:srgbClr val="000000"/>
              </a:solidFill>
              <a:latin typeface="Trebuchet MS"/>
              <a:cs typeface="Trebuchet MS"/>
            </a:endParaRPr>
          </a:p>
          <a:p>
            <a:r>
              <a:rPr lang="en-GB" dirty="0">
                <a:solidFill>
                  <a:srgbClr val="000000"/>
                </a:solidFill>
                <a:latin typeface="Trebuchet MS"/>
                <a:cs typeface="Trebuchet MS"/>
              </a:rPr>
              <a:t>US President Franklin Roosevelt makes his ‘Quarantine Speech’ in Chicago. He proposes to use economic sanctions against any aggressor nation. At first the international community sees this as a positive move away from isolationism by the USA. But, if anything American public opinion became even more isolationist after the speech.</a:t>
            </a:r>
            <a:endParaRPr lang="en-US" dirty="0">
              <a:solidFill>
                <a:srgbClr val="000000"/>
              </a:solidFill>
              <a:latin typeface="Trebuchet MS"/>
              <a:cs typeface="Trebuchet MS"/>
            </a:endParaRPr>
          </a:p>
        </p:txBody>
      </p:sp>
      <p:pic>
        <p:nvPicPr>
          <p:cNvPr id="6" name="Picture 5" descr="Slide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459" y="1270190"/>
            <a:ext cx="4219913" cy="3416320"/>
          </a:xfrm>
          <a:prstGeom prst="rect">
            <a:avLst/>
          </a:prstGeom>
        </p:spPr>
      </p:pic>
    </p:spTree>
    <p:extLst>
      <p:ext uri="{BB962C8B-B14F-4D97-AF65-F5344CB8AC3E}">
        <p14:creationId xmlns:p14="http://schemas.microsoft.com/office/powerpoint/2010/main" val="225475485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xmlns:p14="http://schemas.microsoft.com/office/powerpoint/2010/main" spd="slow" advClick="0" advTm="2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2153" y="986617"/>
            <a:ext cx="4998753" cy="4647289"/>
          </a:xfrm>
        </p:spPr>
        <p:txBody>
          <a:bodyPr>
            <a:normAutofit/>
          </a:bodyPr>
          <a:lstStyle/>
          <a:p>
            <a:endParaRPr lang="en-US" sz="1800" dirty="0">
              <a:latin typeface="Trebuchet MS"/>
              <a:cs typeface="Trebuchet MS"/>
            </a:endParaRPr>
          </a:p>
          <a:p>
            <a:endParaRPr lang="en-US"/>
          </a:p>
        </p:txBody>
      </p:sp>
      <p:sp>
        <p:nvSpPr>
          <p:cNvPr id="4" name="TextBox 3"/>
          <p:cNvSpPr txBox="1"/>
          <p:nvPr/>
        </p:nvSpPr>
        <p:spPr>
          <a:xfrm>
            <a:off x="4158459" y="1270190"/>
            <a:ext cx="4219913" cy="3416320"/>
          </a:xfrm>
          <a:prstGeom prst="rect">
            <a:avLst/>
          </a:prstGeom>
          <a:noFill/>
          <a:ln>
            <a:solidFill>
              <a:schemeClr val="tx1"/>
            </a:solidFill>
          </a:ln>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5" name="TextBox 4"/>
          <p:cNvSpPr txBox="1"/>
          <p:nvPr/>
        </p:nvSpPr>
        <p:spPr>
          <a:xfrm>
            <a:off x="635035" y="1270190"/>
            <a:ext cx="3034325" cy="2893100"/>
          </a:xfrm>
          <a:prstGeom prst="rect">
            <a:avLst/>
          </a:prstGeom>
          <a:noFill/>
          <a:ln>
            <a:noFill/>
          </a:ln>
        </p:spPr>
        <p:txBody>
          <a:bodyPr wrap="square" rtlCol="0">
            <a:spAutoFit/>
          </a:bodyPr>
          <a:lstStyle/>
          <a:p>
            <a:r>
              <a:rPr lang="en-GB" sz="2000" b="1" dirty="0">
                <a:solidFill>
                  <a:srgbClr val="000000"/>
                </a:solidFill>
                <a:latin typeface="Trebuchet MS"/>
                <a:cs typeface="Trebuchet MS"/>
              </a:rPr>
              <a:t>April 1938</a:t>
            </a:r>
            <a:endParaRPr lang="en-GB" sz="2000" dirty="0">
              <a:solidFill>
                <a:srgbClr val="000000"/>
              </a:solidFill>
              <a:latin typeface="Trebuchet MS"/>
              <a:cs typeface="Trebuchet MS"/>
            </a:endParaRPr>
          </a:p>
          <a:p>
            <a:endParaRPr lang="en-GB" b="1" dirty="0">
              <a:solidFill>
                <a:srgbClr val="000000"/>
              </a:solidFill>
              <a:latin typeface="Trebuchet MS"/>
              <a:cs typeface="Trebuchet MS"/>
            </a:endParaRPr>
          </a:p>
          <a:p>
            <a:r>
              <a:rPr lang="en-GB" dirty="0">
                <a:solidFill>
                  <a:srgbClr val="000000"/>
                </a:solidFill>
                <a:latin typeface="Trebuchet MS"/>
                <a:cs typeface="Trebuchet MS"/>
              </a:rPr>
              <a:t>German forces enter Austria to secure the </a:t>
            </a:r>
            <a:r>
              <a:rPr lang="en-GB" i="1" dirty="0">
                <a:solidFill>
                  <a:srgbClr val="000000"/>
                </a:solidFill>
                <a:latin typeface="Trebuchet MS"/>
                <a:cs typeface="Trebuchet MS"/>
              </a:rPr>
              <a:t>Anschluss, </a:t>
            </a:r>
            <a:r>
              <a:rPr lang="en-GB" dirty="0">
                <a:solidFill>
                  <a:srgbClr val="000000"/>
                </a:solidFill>
                <a:latin typeface="Trebuchet MS"/>
                <a:cs typeface="Trebuchet MS"/>
              </a:rPr>
              <a:t>the annexation of Austria by Nazi Germany. This does not lead to war but gravely weakens hopes for international peace and stability.</a:t>
            </a:r>
          </a:p>
        </p:txBody>
      </p:sp>
      <p:pic>
        <p:nvPicPr>
          <p:cNvPr id="7" name="Picture 6" descr="Slide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459" y="1270190"/>
            <a:ext cx="4219913" cy="3416320"/>
          </a:xfrm>
          <a:prstGeom prst="rect">
            <a:avLst/>
          </a:prstGeom>
        </p:spPr>
      </p:pic>
    </p:spTree>
    <p:extLst>
      <p:ext uri="{BB962C8B-B14F-4D97-AF65-F5344CB8AC3E}">
        <p14:creationId xmlns:p14="http://schemas.microsoft.com/office/powerpoint/2010/main" val="225475485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2153" y="986617"/>
            <a:ext cx="4998753" cy="4647289"/>
          </a:xfrm>
        </p:spPr>
        <p:txBody>
          <a:bodyPr>
            <a:normAutofit/>
          </a:bodyPr>
          <a:lstStyle/>
          <a:p>
            <a:endParaRPr lang="en-US" sz="1800" dirty="0">
              <a:latin typeface="Trebuchet MS"/>
              <a:cs typeface="Trebuchet MS"/>
            </a:endParaRPr>
          </a:p>
          <a:p>
            <a:endParaRPr lang="en-US"/>
          </a:p>
        </p:txBody>
      </p:sp>
      <p:sp>
        <p:nvSpPr>
          <p:cNvPr id="4" name="TextBox 3"/>
          <p:cNvSpPr txBox="1"/>
          <p:nvPr/>
        </p:nvSpPr>
        <p:spPr>
          <a:xfrm>
            <a:off x="4158459" y="1270190"/>
            <a:ext cx="4219913" cy="3416320"/>
          </a:xfrm>
          <a:prstGeom prst="rect">
            <a:avLst/>
          </a:prstGeom>
          <a:noFill/>
          <a:ln>
            <a:solidFill>
              <a:schemeClr val="tx1"/>
            </a:solidFill>
          </a:ln>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5" name="TextBox 4"/>
          <p:cNvSpPr txBox="1"/>
          <p:nvPr/>
        </p:nvSpPr>
        <p:spPr>
          <a:xfrm>
            <a:off x="246956" y="1270190"/>
            <a:ext cx="3645197" cy="4278095"/>
          </a:xfrm>
          <a:prstGeom prst="rect">
            <a:avLst/>
          </a:prstGeom>
          <a:noFill/>
          <a:ln>
            <a:noFill/>
          </a:ln>
        </p:spPr>
        <p:txBody>
          <a:bodyPr wrap="square" rtlCol="0">
            <a:spAutoFit/>
          </a:bodyPr>
          <a:lstStyle/>
          <a:p>
            <a:r>
              <a:rPr lang="en-GB" sz="2000" b="1" dirty="0">
                <a:solidFill>
                  <a:srgbClr val="000000"/>
                </a:solidFill>
                <a:latin typeface="Trebuchet MS"/>
                <a:cs typeface="Trebuchet MS"/>
              </a:rPr>
              <a:t>September 1938  </a:t>
            </a:r>
            <a:endParaRPr lang="en-GB" sz="2000" dirty="0">
              <a:solidFill>
                <a:srgbClr val="000000"/>
              </a:solidFill>
              <a:latin typeface="Trebuchet MS"/>
              <a:cs typeface="Trebuchet MS"/>
            </a:endParaRPr>
          </a:p>
          <a:p>
            <a:endParaRPr lang="en-GB" b="1" dirty="0">
              <a:solidFill>
                <a:srgbClr val="000000"/>
              </a:solidFill>
              <a:latin typeface="Trebuchet MS"/>
              <a:cs typeface="Trebuchet MS"/>
            </a:endParaRPr>
          </a:p>
          <a:p>
            <a:r>
              <a:rPr lang="en-GB" dirty="0">
                <a:solidFill>
                  <a:srgbClr val="000000"/>
                </a:solidFill>
                <a:latin typeface="Trebuchet MS"/>
                <a:cs typeface="Trebuchet MS"/>
              </a:rPr>
              <a:t>Tensions are raised by a German threat to Czechoslovakia. A four-power peace conference in Munich secures an agreement to maintain the peace at the expense of German annexation of Czech western borderlands. At first public opinion in Western Europe believes that the Agreement will ensure peace. It soon comes to be seen as a failed act of appeasement by Britain and France.</a:t>
            </a:r>
            <a:endParaRPr lang="en-US" dirty="0">
              <a:solidFill>
                <a:srgbClr val="000000"/>
              </a:solidFill>
              <a:latin typeface="Trebuchet MS"/>
              <a:cs typeface="Trebuchet MS"/>
            </a:endParaRPr>
          </a:p>
        </p:txBody>
      </p:sp>
      <p:pic>
        <p:nvPicPr>
          <p:cNvPr id="6" name="Picture 5" descr="Slide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459" y="1272525"/>
            <a:ext cx="4219913" cy="3413985"/>
          </a:xfrm>
          <a:prstGeom prst="rect">
            <a:avLst/>
          </a:prstGeom>
        </p:spPr>
      </p:pic>
    </p:spTree>
    <p:extLst>
      <p:ext uri="{BB962C8B-B14F-4D97-AF65-F5344CB8AC3E}">
        <p14:creationId xmlns:p14="http://schemas.microsoft.com/office/powerpoint/2010/main" val="225475485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2153" y="986617"/>
            <a:ext cx="4998753" cy="4647289"/>
          </a:xfrm>
        </p:spPr>
        <p:txBody>
          <a:bodyPr>
            <a:normAutofit/>
          </a:bodyPr>
          <a:lstStyle/>
          <a:p>
            <a:endParaRPr lang="en-US" sz="1800" dirty="0">
              <a:latin typeface="Trebuchet MS"/>
              <a:cs typeface="Trebuchet MS"/>
            </a:endParaRPr>
          </a:p>
          <a:p>
            <a:endParaRPr lang="en-US"/>
          </a:p>
        </p:txBody>
      </p:sp>
      <p:sp>
        <p:nvSpPr>
          <p:cNvPr id="4" name="TextBox 3"/>
          <p:cNvSpPr txBox="1"/>
          <p:nvPr/>
        </p:nvSpPr>
        <p:spPr>
          <a:xfrm>
            <a:off x="4158459" y="1270190"/>
            <a:ext cx="4219913" cy="3416320"/>
          </a:xfrm>
          <a:prstGeom prst="rect">
            <a:avLst/>
          </a:prstGeom>
          <a:noFill/>
          <a:ln>
            <a:solidFill>
              <a:schemeClr val="tx1"/>
            </a:solidFill>
          </a:ln>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5" name="TextBox 4"/>
          <p:cNvSpPr txBox="1"/>
          <p:nvPr/>
        </p:nvSpPr>
        <p:spPr>
          <a:xfrm>
            <a:off x="635035" y="1270190"/>
            <a:ext cx="3122230" cy="2893100"/>
          </a:xfrm>
          <a:prstGeom prst="rect">
            <a:avLst/>
          </a:prstGeom>
          <a:noFill/>
          <a:ln>
            <a:noFill/>
          </a:ln>
        </p:spPr>
        <p:txBody>
          <a:bodyPr wrap="square" rtlCol="0">
            <a:spAutoFit/>
          </a:bodyPr>
          <a:lstStyle/>
          <a:p>
            <a:r>
              <a:rPr lang="en-GB" sz="2000" b="1" dirty="0">
                <a:solidFill>
                  <a:srgbClr val="000000"/>
                </a:solidFill>
                <a:latin typeface="Trebuchet MS"/>
                <a:cs typeface="Trebuchet MS"/>
              </a:rPr>
              <a:t>October 1938</a:t>
            </a:r>
            <a:endParaRPr lang="en-GB" sz="2000" dirty="0">
              <a:solidFill>
                <a:srgbClr val="000000"/>
              </a:solidFill>
              <a:latin typeface="Trebuchet MS"/>
              <a:cs typeface="Trebuchet MS"/>
            </a:endParaRPr>
          </a:p>
          <a:p>
            <a:endParaRPr lang="en-GB" b="1" dirty="0">
              <a:solidFill>
                <a:srgbClr val="000000"/>
              </a:solidFill>
              <a:latin typeface="Trebuchet MS"/>
              <a:cs typeface="Trebuchet MS"/>
            </a:endParaRPr>
          </a:p>
          <a:p>
            <a:r>
              <a:rPr lang="en-GB" dirty="0">
                <a:solidFill>
                  <a:srgbClr val="000000"/>
                </a:solidFill>
                <a:latin typeface="Trebuchet MS"/>
                <a:cs typeface="Trebuchet MS"/>
              </a:rPr>
              <a:t>The fact that Czechoslovakia and the USSR are excluded from the Munich Conference undermines the possibility of future Soviet cooperation with the Western powers against German aggression.</a:t>
            </a:r>
          </a:p>
        </p:txBody>
      </p:sp>
      <p:pic>
        <p:nvPicPr>
          <p:cNvPr id="8" name="Picture 7" descr="Slide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459" y="1270190"/>
            <a:ext cx="4219913" cy="3416320"/>
          </a:xfrm>
          <a:prstGeom prst="rect">
            <a:avLst/>
          </a:prstGeom>
        </p:spPr>
      </p:pic>
    </p:spTree>
    <p:extLst>
      <p:ext uri="{BB962C8B-B14F-4D97-AF65-F5344CB8AC3E}">
        <p14:creationId xmlns:p14="http://schemas.microsoft.com/office/powerpoint/2010/main" val="225475485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2153" y="986617"/>
            <a:ext cx="4998753" cy="4647289"/>
          </a:xfrm>
        </p:spPr>
        <p:txBody>
          <a:bodyPr>
            <a:normAutofit/>
          </a:bodyPr>
          <a:lstStyle/>
          <a:p>
            <a:endParaRPr lang="en-US" sz="1800" dirty="0">
              <a:latin typeface="Trebuchet MS"/>
              <a:cs typeface="Trebuchet MS"/>
            </a:endParaRPr>
          </a:p>
          <a:p>
            <a:endParaRPr lang="en-US"/>
          </a:p>
        </p:txBody>
      </p:sp>
      <p:sp>
        <p:nvSpPr>
          <p:cNvPr id="4" name="TextBox 3"/>
          <p:cNvSpPr txBox="1"/>
          <p:nvPr/>
        </p:nvSpPr>
        <p:spPr>
          <a:xfrm>
            <a:off x="4158459" y="1270190"/>
            <a:ext cx="4219913" cy="3416320"/>
          </a:xfrm>
          <a:prstGeom prst="rect">
            <a:avLst/>
          </a:prstGeom>
          <a:noFill/>
          <a:ln>
            <a:solidFill>
              <a:schemeClr val="tx1"/>
            </a:solidFill>
          </a:ln>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5" name="TextBox 4"/>
          <p:cNvSpPr txBox="1"/>
          <p:nvPr/>
        </p:nvSpPr>
        <p:spPr>
          <a:xfrm>
            <a:off x="635036" y="1270190"/>
            <a:ext cx="2869674" cy="2339102"/>
          </a:xfrm>
          <a:prstGeom prst="rect">
            <a:avLst/>
          </a:prstGeom>
          <a:noFill/>
          <a:ln>
            <a:noFill/>
          </a:ln>
        </p:spPr>
        <p:txBody>
          <a:bodyPr wrap="square" rtlCol="0">
            <a:spAutoFit/>
          </a:bodyPr>
          <a:lstStyle/>
          <a:p>
            <a:r>
              <a:rPr lang="en-GB" sz="2000" b="1" dirty="0">
                <a:solidFill>
                  <a:srgbClr val="000000"/>
                </a:solidFill>
                <a:latin typeface="Trebuchet MS"/>
                <a:cs typeface="Trebuchet MS"/>
              </a:rPr>
              <a:t>March 1939</a:t>
            </a:r>
            <a:endParaRPr lang="en-GB" sz="2000" dirty="0">
              <a:solidFill>
                <a:srgbClr val="000000"/>
              </a:solidFill>
              <a:latin typeface="Trebuchet MS"/>
              <a:cs typeface="Trebuchet MS"/>
            </a:endParaRPr>
          </a:p>
          <a:p>
            <a:endParaRPr lang="en-GB" b="1" dirty="0">
              <a:solidFill>
                <a:srgbClr val="000000"/>
              </a:solidFill>
              <a:latin typeface="Trebuchet MS"/>
              <a:cs typeface="Trebuchet MS"/>
            </a:endParaRPr>
          </a:p>
          <a:p>
            <a:r>
              <a:rPr lang="en-GB" dirty="0">
                <a:solidFill>
                  <a:srgbClr val="000000"/>
                </a:solidFill>
                <a:latin typeface="Trebuchet MS"/>
                <a:cs typeface="Trebuchet MS"/>
              </a:rPr>
              <a:t>The German occupation of Prague, Bohemia and Moravia destroys hopes that the Munich Agreement will ensure a lasting peace. </a:t>
            </a:r>
          </a:p>
        </p:txBody>
      </p:sp>
      <p:pic>
        <p:nvPicPr>
          <p:cNvPr id="6" name="Picture 5" descr="Slide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8926" y="1270190"/>
            <a:ext cx="4229446" cy="3416320"/>
          </a:xfrm>
          <a:prstGeom prst="rect">
            <a:avLst/>
          </a:prstGeom>
        </p:spPr>
      </p:pic>
    </p:spTree>
    <p:extLst>
      <p:ext uri="{BB962C8B-B14F-4D97-AF65-F5344CB8AC3E}">
        <p14:creationId xmlns:p14="http://schemas.microsoft.com/office/powerpoint/2010/main" val="225475485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2153" y="986617"/>
            <a:ext cx="4998753" cy="4647289"/>
          </a:xfrm>
        </p:spPr>
        <p:txBody>
          <a:bodyPr>
            <a:normAutofit/>
          </a:bodyPr>
          <a:lstStyle/>
          <a:p>
            <a:endParaRPr lang="en-US" sz="1800" dirty="0">
              <a:latin typeface="Trebuchet MS"/>
              <a:cs typeface="Trebuchet MS"/>
            </a:endParaRPr>
          </a:p>
          <a:p>
            <a:endParaRPr lang="en-US"/>
          </a:p>
        </p:txBody>
      </p:sp>
      <p:sp>
        <p:nvSpPr>
          <p:cNvPr id="4" name="TextBox 3"/>
          <p:cNvSpPr txBox="1"/>
          <p:nvPr/>
        </p:nvSpPr>
        <p:spPr>
          <a:xfrm>
            <a:off x="4158459" y="1270190"/>
            <a:ext cx="4219913" cy="3416320"/>
          </a:xfrm>
          <a:prstGeom prst="rect">
            <a:avLst/>
          </a:prstGeom>
          <a:noFill/>
          <a:ln>
            <a:solidFill>
              <a:schemeClr val="tx1"/>
            </a:solidFill>
          </a:ln>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5" name="TextBox 4"/>
          <p:cNvSpPr txBox="1"/>
          <p:nvPr/>
        </p:nvSpPr>
        <p:spPr>
          <a:xfrm>
            <a:off x="335155" y="1270190"/>
            <a:ext cx="3556998" cy="3447098"/>
          </a:xfrm>
          <a:prstGeom prst="rect">
            <a:avLst/>
          </a:prstGeom>
          <a:noFill/>
          <a:ln>
            <a:noFill/>
          </a:ln>
        </p:spPr>
        <p:txBody>
          <a:bodyPr wrap="square" rtlCol="0">
            <a:spAutoFit/>
          </a:bodyPr>
          <a:lstStyle/>
          <a:p>
            <a:r>
              <a:rPr lang="en-GB" sz="2000" b="1" dirty="0">
                <a:solidFill>
                  <a:srgbClr val="000000"/>
                </a:solidFill>
                <a:latin typeface="Trebuchet MS"/>
                <a:cs typeface="Trebuchet MS"/>
              </a:rPr>
              <a:t>May 1939 </a:t>
            </a:r>
            <a:endParaRPr lang="en-GB" sz="2000" dirty="0">
              <a:solidFill>
                <a:srgbClr val="000000"/>
              </a:solidFill>
              <a:latin typeface="Trebuchet MS"/>
              <a:cs typeface="Trebuchet MS"/>
            </a:endParaRPr>
          </a:p>
          <a:p>
            <a:endParaRPr lang="en-GB" b="1" dirty="0">
              <a:solidFill>
                <a:srgbClr val="000000"/>
              </a:solidFill>
              <a:latin typeface="Trebuchet MS"/>
              <a:cs typeface="Trebuchet MS"/>
            </a:endParaRPr>
          </a:p>
          <a:p>
            <a:r>
              <a:rPr lang="en-GB" dirty="0">
                <a:solidFill>
                  <a:srgbClr val="000000"/>
                </a:solidFill>
                <a:latin typeface="Trebuchet MS"/>
                <a:cs typeface="Trebuchet MS"/>
              </a:rPr>
              <a:t>A series of border disputes and military skirmishes had soured Soviet-Japanese relations. After Japan and Germany sign the Anti-</a:t>
            </a:r>
            <a:r>
              <a:rPr lang="en-GB" dirty="0" err="1">
                <a:solidFill>
                  <a:srgbClr val="000000"/>
                </a:solidFill>
                <a:latin typeface="Trebuchet MS"/>
                <a:cs typeface="Trebuchet MS"/>
              </a:rPr>
              <a:t>Comintern</a:t>
            </a:r>
            <a:r>
              <a:rPr lang="en-GB" dirty="0">
                <a:solidFill>
                  <a:srgbClr val="000000"/>
                </a:solidFill>
                <a:latin typeface="Trebuchet MS"/>
                <a:cs typeface="Trebuchet MS"/>
              </a:rPr>
              <a:t> Pact in November 1936 tension between Japan and the  Soviet Union escalates until full-scale military conflict breaks out on the Mongolian-Manchurian border. </a:t>
            </a:r>
          </a:p>
        </p:txBody>
      </p:sp>
      <p:pic>
        <p:nvPicPr>
          <p:cNvPr id="6" name="Picture 5" descr="Slide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459" y="1270190"/>
            <a:ext cx="4219913" cy="3530255"/>
          </a:xfrm>
          <a:prstGeom prst="rect">
            <a:avLst/>
          </a:prstGeom>
        </p:spPr>
      </p:pic>
    </p:spTree>
    <p:extLst>
      <p:ext uri="{BB962C8B-B14F-4D97-AF65-F5344CB8AC3E}">
        <p14:creationId xmlns:p14="http://schemas.microsoft.com/office/powerpoint/2010/main" val="225475485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2153" y="986617"/>
            <a:ext cx="4998753" cy="4647289"/>
          </a:xfrm>
        </p:spPr>
        <p:txBody>
          <a:bodyPr>
            <a:normAutofit/>
          </a:bodyPr>
          <a:lstStyle/>
          <a:p>
            <a:endParaRPr lang="en-US" sz="1800" dirty="0">
              <a:latin typeface="Trebuchet MS"/>
              <a:cs typeface="Trebuchet MS"/>
            </a:endParaRPr>
          </a:p>
          <a:p>
            <a:endParaRPr lang="en-US"/>
          </a:p>
        </p:txBody>
      </p:sp>
      <p:sp>
        <p:nvSpPr>
          <p:cNvPr id="4" name="TextBox 3"/>
          <p:cNvSpPr txBox="1"/>
          <p:nvPr/>
        </p:nvSpPr>
        <p:spPr>
          <a:xfrm>
            <a:off x="4158459" y="1270190"/>
            <a:ext cx="4219913" cy="3416320"/>
          </a:xfrm>
          <a:prstGeom prst="rect">
            <a:avLst/>
          </a:prstGeom>
          <a:noFill/>
          <a:ln>
            <a:solidFill>
              <a:schemeClr val="tx1"/>
            </a:solidFill>
          </a:ln>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5" name="TextBox 4"/>
          <p:cNvSpPr txBox="1"/>
          <p:nvPr/>
        </p:nvSpPr>
        <p:spPr>
          <a:xfrm>
            <a:off x="635035" y="1270190"/>
            <a:ext cx="3104589" cy="2616101"/>
          </a:xfrm>
          <a:prstGeom prst="rect">
            <a:avLst/>
          </a:prstGeom>
          <a:noFill/>
          <a:ln>
            <a:noFill/>
          </a:ln>
        </p:spPr>
        <p:txBody>
          <a:bodyPr wrap="square" rtlCol="0">
            <a:spAutoFit/>
          </a:bodyPr>
          <a:lstStyle/>
          <a:p>
            <a:r>
              <a:rPr lang="en-GB" sz="2000" b="1" dirty="0">
                <a:solidFill>
                  <a:srgbClr val="000000"/>
                </a:solidFill>
                <a:latin typeface="Trebuchet MS"/>
                <a:cs typeface="Trebuchet MS"/>
              </a:rPr>
              <a:t>August 1939</a:t>
            </a:r>
            <a:endParaRPr lang="en-GB" sz="2000" dirty="0">
              <a:solidFill>
                <a:srgbClr val="000000"/>
              </a:solidFill>
              <a:latin typeface="Trebuchet MS"/>
              <a:cs typeface="Trebuchet MS"/>
            </a:endParaRPr>
          </a:p>
          <a:p>
            <a:endParaRPr lang="en-GB" b="1" dirty="0">
              <a:solidFill>
                <a:srgbClr val="000000"/>
              </a:solidFill>
              <a:latin typeface="Trebuchet MS"/>
              <a:cs typeface="Trebuchet MS"/>
            </a:endParaRPr>
          </a:p>
          <a:p>
            <a:r>
              <a:rPr lang="en-GB" dirty="0">
                <a:solidFill>
                  <a:srgbClr val="000000"/>
                </a:solidFill>
                <a:latin typeface="Trebuchet MS"/>
                <a:cs typeface="Trebuchet MS"/>
              </a:rPr>
              <a:t>An Anglo-French military delegation travels to Moscow to discuss military cooperation in the hope that this will block German aggression against Poland.  BUT…..</a:t>
            </a:r>
          </a:p>
        </p:txBody>
      </p:sp>
      <p:pic>
        <p:nvPicPr>
          <p:cNvPr id="6" name="Picture 5" descr="Slide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459" y="1270190"/>
            <a:ext cx="4219913" cy="3416320"/>
          </a:xfrm>
          <a:prstGeom prst="rect">
            <a:avLst/>
          </a:prstGeom>
        </p:spPr>
      </p:pic>
    </p:spTree>
    <p:extLst>
      <p:ext uri="{BB962C8B-B14F-4D97-AF65-F5344CB8AC3E}">
        <p14:creationId xmlns:p14="http://schemas.microsoft.com/office/powerpoint/2010/main" val="225475485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2153" y="986617"/>
            <a:ext cx="4998753" cy="4647289"/>
          </a:xfrm>
        </p:spPr>
        <p:txBody>
          <a:bodyPr>
            <a:normAutofit/>
          </a:bodyPr>
          <a:lstStyle/>
          <a:p>
            <a:endParaRPr lang="en-US" sz="1800" dirty="0">
              <a:latin typeface="Trebuchet MS"/>
              <a:cs typeface="Trebuchet MS"/>
            </a:endParaRPr>
          </a:p>
          <a:p>
            <a:endParaRPr lang="en-US"/>
          </a:p>
        </p:txBody>
      </p:sp>
      <p:sp>
        <p:nvSpPr>
          <p:cNvPr id="4" name="TextBox 3"/>
          <p:cNvSpPr txBox="1"/>
          <p:nvPr/>
        </p:nvSpPr>
        <p:spPr>
          <a:xfrm>
            <a:off x="4158459" y="1270190"/>
            <a:ext cx="4219913" cy="3416320"/>
          </a:xfrm>
          <a:prstGeom prst="rect">
            <a:avLst/>
          </a:prstGeom>
          <a:noFill/>
          <a:ln>
            <a:solidFill>
              <a:schemeClr val="tx1"/>
            </a:solidFill>
          </a:ln>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5" name="TextBox 4"/>
          <p:cNvSpPr txBox="1"/>
          <p:nvPr/>
        </p:nvSpPr>
        <p:spPr>
          <a:xfrm>
            <a:off x="458633" y="1270190"/>
            <a:ext cx="3280992" cy="3170099"/>
          </a:xfrm>
          <a:prstGeom prst="rect">
            <a:avLst/>
          </a:prstGeom>
          <a:noFill/>
          <a:ln>
            <a:noFill/>
          </a:ln>
        </p:spPr>
        <p:txBody>
          <a:bodyPr wrap="square" rtlCol="0">
            <a:spAutoFit/>
          </a:bodyPr>
          <a:lstStyle/>
          <a:p>
            <a:r>
              <a:rPr lang="en-GB" sz="2000" b="1" dirty="0">
                <a:solidFill>
                  <a:srgbClr val="000000"/>
                </a:solidFill>
                <a:latin typeface="Trebuchet MS"/>
                <a:cs typeface="Trebuchet MS"/>
              </a:rPr>
              <a:t>August 1939</a:t>
            </a:r>
            <a:endParaRPr lang="en-GB" sz="2000" dirty="0">
              <a:solidFill>
                <a:srgbClr val="000000"/>
              </a:solidFill>
              <a:latin typeface="Trebuchet MS"/>
              <a:cs typeface="Trebuchet MS"/>
            </a:endParaRPr>
          </a:p>
          <a:p>
            <a:endParaRPr lang="en-GB" b="1" dirty="0">
              <a:solidFill>
                <a:srgbClr val="000000"/>
              </a:solidFill>
              <a:latin typeface="Trebuchet MS"/>
              <a:cs typeface="Trebuchet MS"/>
            </a:endParaRPr>
          </a:p>
          <a:p>
            <a:r>
              <a:rPr lang="en-GB" dirty="0">
                <a:solidFill>
                  <a:srgbClr val="000000"/>
                </a:solidFill>
                <a:latin typeface="Trebuchet MS"/>
                <a:cs typeface="Trebuchet MS"/>
              </a:rPr>
              <a:t>Secret negotiations between Germany and the USSR culminated in the dramatic announcement of the German-Soviet Non-</a:t>
            </a:r>
            <a:r>
              <a:rPr lang="en-GB" dirty="0" err="1">
                <a:solidFill>
                  <a:srgbClr val="000000"/>
                </a:solidFill>
                <a:latin typeface="Trebuchet MS"/>
                <a:cs typeface="Trebuchet MS"/>
              </a:rPr>
              <a:t>Agression</a:t>
            </a:r>
            <a:r>
              <a:rPr lang="en-GB" dirty="0">
                <a:solidFill>
                  <a:srgbClr val="000000"/>
                </a:solidFill>
                <a:latin typeface="Trebuchet MS"/>
                <a:cs typeface="Trebuchet MS"/>
              </a:rPr>
              <a:t> Pact. This opened the way for Germany to invade Poland and made a general war in Europe imminent.</a:t>
            </a:r>
          </a:p>
        </p:txBody>
      </p:sp>
      <p:pic>
        <p:nvPicPr>
          <p:cNvPr id="6" name="Picture 5" descr="Slide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459" y="1270190"/>
            <a:ext cx="4219913" cy="3416320"/>
          </a:xfrm>
          <a:prstGeom prst="rect">
            <a:avLst/>
          </a:prstGeom>
        </p:spPr>
      </p:pic>
    </p:spTree>
    <p:extLst>
      <p:ext uri="{BB962C8B-B14F-4D97-AF65-F5344CB8AC3E}">
        <p14:creationId xmlns:p14="http://schemas.microsoft.com/office/powerpoint/2010/main" val="225475485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The war clouds gather</a:t>
            </a:r>
            <a:endParaRPr lang="en-US" dirty="0"/>
          </a:p>
        </p:txBody>
      </p:sp>
      <p:sp>
        <p:nvSpPr>
          <p:cNvPr id="4" name="Text Placeholder 3"/>
          <p:cNvSpPr>
            <a:spLocks noGrp="1"/>
          </p:cNvSpPr>
          <p:nvPr>
            <p:ph type="body" idx="1"/>
          </p:nvPr>
        </p:nvSpPr>
        <p:spPr/>
        <p:txBody>
          <a:bodyPr/>
          <a:lstStyle/>
          <a:p>
            <a:r>
              <a:rPr lang="en-US" smtClean="0"/>
              <a:t>Text made by Chris Rowe, and graphics made by Bob Stradling of the Historiana Team.</a:t>
            </a:r>
            <a:endParaRPr lang="en-US" dirty="0"/>
          </a:p>
        </p:txBody>
      </p:sp>
      <p:pic>
        <p:nvPicPr>
          <p:cNvPr id="1026" name="Picture 2" descr="Image result for cloudy sky"/>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13514" r="13514"/>
          <a:stretch>
            <a:fillRect/>
          </a:stretch>
        </p:blipFill>
        <p:spPr/>
      </p:pic>
      <p:sp>
        <p:nvSpPr>
          <p:cNvPr id="40" name="Text Placeholder 39"/>
          <p:cNvSpPr>
            <a:spLocks noGrp="1"/>
          </p:cNvSpPr>
          <p:nvPr>
            <p:ph type="body" idx="15"/>
          </p:nvPr>
        </p:nvSpPr>
        <p:spPr/>
        <p:txBody>
          <a:bodyPr/>
          <a:lstStyle/>
          <a:p>
            <a:r>
              <a:rPr lang="en-US" dirty="0" smtClean="0"/>
              <a:t>(Wikimedia Commons, Carla </a:t>
            </a:r>
            <a:r>
              <a:rPr lang="en-US" dirty="0" err="1" smtClean="0"/>
              <a:t>Nunziata</a:t>
            </a:r>
            <a:r>
              <a:rPr lang="en-US" dirty="0" smtClean="0"/>
              <a:t>, CC BY-SA 3.0)</a:t>
            </a:r>
            <a:endParaRPr lang="en-US" dirty="0"/>
          </a:p>
        </p:txBody>
      </p:sp>
      <p:pic>
        <p:nvPicPr>
          <p:cNvPr id="10" name="Content Placeholder 9"/>
          <p:cNvPicPr>
            <a:picLocks noGrp="1" noChangeAspect="1"/>
          </p:cNvPicPr>
          <p:nvPr>
            <p:ph sz="quarter" idx="18"/>
          </p:nvPr>
        </p:nvPicPr>
        <p:blipFill>
          <a:blip r:embed="rId3">
            <a:extLst>
              <a:ext uri="{28A0092B-C50C-407E-A947-70E740481C1C}">
                <a14:useLocalDpi xmlns:a14="http://schemas.microsoft.com/office/drawing/2010/main" val="0"/>
              </a:ext>
            </a:extLst>
          </a:blip>
          <a:stretch>
            <a:fillRect/>
          </a:stretch>
        </p:blipFill>
        <p:spPr>
          <a:xfrm>
            <a:off x="5009004" y="2891131"/>
            <a:ext cx="1548518" cy="548688"/>
          </a:xfrm>
        </p:spPr>
      </p:pic>
      <p:pic>
        <p:nvPicPr>
          <p:cNvPr id="11" name="Content Placeholder 10"/>
          <p:cNvPicPr>
            <a:picLocks noGrp="1" noChangeAspect="1"/>
          </p:cNvPicPr>
          <p:nvPr>
            <p:ph sz="quarter" idx="19"/>
          </p:nvPr>
        </p:nvPicPr>
        <p:blipFill>
          <a:blip r:embed="rId4">
            <a:extLst>
              <a:ext uri="{28A0092B-C50C-407E-A947-70E740481C1C}">
                <a14:useLocalDpi xmlns:a14="http://schemas.microsoft.com/office/drawing/2010/main" val="0"/>
              </a:ext>
            </a:extLst>
          </a:blip>
          <a:stretch>
            <a:fillRect/>
          </a:stretch>
        </p:blipFill>
        <p:spPr>
          <a:xfrm>
            <a:off x="5097463" y="3707829"/>
            <a:ext cx="1371600" cy="505968"/>
          </a:xfrm>
        </p:spPr>
      </p:pic>
      <p:pic>
        <p:nvPicPr>
          <p:cNvPr id="12" name="Content Placeholder 11"/>
          <p:cNvPicPr>
            <a:picLocks noGrp="1" noChangeAspect="1"/>
          </p:cNvPicPr>
          <p:nvPr>
            <p:ph sz="quarter" idx="20"/>
          </p:nvPr>
        </p:nvPicPr>
        <p:blipFill>
          <a:blip r:embed="rId5">
            <a:extLst>
              <a:ext uri="{28A0092B-C50C-407E-A947-70E740481C1C}">
                <a14:useLocalDpi xmlns:a14="http://schemas.microsoft.com/office/drawing/2010/main" val="0"/>
              </a:ext>
            </a:extLst>
          </a:blip>
          <a:stretch>
            <a:fillRect/>
          </a:stretch>
        </p:blipFill>
        <p:spPr>
          <a:xfrm>
            <a:off x="7193471" y="5457190"/>
            <a:ext cx="1548384" cy="579120"/>
          </a:xfrm>
        </p:spPr>
      </p:pic>
    </p:spTree>
    <p:extLst>
      <p:ext uri="{BB962C8B-B14F-4D97-AF65-F5344CB8AC3E}">
        <p14:creationId xmlns:p14="http://schemas.microsoft.com/office/powerpoint/2010/main" val="3749589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2153" y="986617"/>
            <a:ext cx="4998753" cy="4647289"/>
          </a:xfrm>
        </p:spPr>
        <p:txBody>
          <a:bodyPr>
            <a:normAutofit/>
          </a:bodyPr>
          <a:lstStyle/>
          <a:p>
            <a:endParaRPr lang="en-US" sz="1800" dirty="0">
              <a:latin typeface="Trebuchet MS"/>
              <a:cs typeface="Trebuchet MS"/>
            </a:endParaRPr>
          </a:p>
          <a:p>
            <a:endParaRPr lang="en-US"/>
          </a:p>
        </p:txBody>
      </p:sp>
      <p:sp>
        <p:nvSpPr>
          <p:cNvPr id="4" name="TextBox 3"/>
          <p:cNvSpPr txBox="1"/>
          <p:nvPr/>
        </p:nvSpPr>
        <p:spPr>
          <a:xfrm>
            <a:off x="4158459" y="1270190"/>
            <a:ext cx="4219913" cy="3416320"/>
          </a:xfrm>
          <a:prstGeom prst="rect">
            <a:avLst/>
          </a:prstGeom>
          <a:noFill/>
          <a:ln>
            <a:solidFill>
              <a:schemeClr val="tx1"/>
            </a:solidFill>
          </a:ln>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5" name="TextBox 4"/>
          <p:cNvSpPr txBox="1"/>
          <p:nvPr/>
        </p:nvSpPr>
        <p:spPr>
          <a:xfrm>
            <a:off x="635035" y="1270190"/>
            <a:ext cx="3104590" cy="3447098"/>
          </a:xfrm>
          <a:prstGeom prst="rect">
            <a:avLst/>
          </a:prstGeom>
          <a:noFill/>
          <a:ln>
            <a:noFill/>
          </a:ln>
        </p:spPr>
        <p:txBody>
          <a:bodyPr wrap="square" rtlCol="0">
            <a:spAutoFit/>
          </a:bodyPr>
          <a:lstStyle/>
          <a:p>
            <a:r>
              <a:rPr lang="en-GB" sz="2000" b="1" dirty="0">
                <a:solidFill>
                  <a:srgbClr val="000000"/>
                </a:solidFill>
                <a:latin typeface="Trebuchet MS"/>
                <a:cs typeface="Trebuchet MS"/>
              </a:rPr>
              <a:t>September 1931</a:t>
            </a:r>
          </a:p>
          <a:p>
            <a:endParaRPr lang="en-GB" b="1" dirty="0">
              <a:solidFill>
                <a:srgbClr val="000000"/>
              </a:solidFill>
              <a:latin typeface="Trebuchet MS"/>
              <a:cs typeface="Trebuchet MS"/>
            </a:endParaRPr>
          </a:p>
          <a:p>
            <a:r>
              <a:rPr lang="en-GB" dirty="0">
                <a:solidFill>
                  <a:srgbClr val="000000"/>
                </a:solidFill>
                <a:latin typeface="Trebuchet MS"/>
                <a:cs typeface="Trebuchet MS"/>
              </a:rPr>
              <a:t>Japan invades the Chinese province of Manchuria. This undermines collective security and the League of Nations. Member states trading with Japan are unwilling to risk their interests there by supporting economic sanctions against Japan.</a:t>
            </a:r>
          </a:p>
        </p:txBody>
      </p:sp>
      <p:pic>
        <p:nvPicPr>
          <p:cNvPr id="8" name="Picture 7" descr="Slide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459" y="1270190"/>
            <a:ext cx="4219913" cy="3416320"/>
          </a:xfrm>
          <a:prstGeom prst="rect">
            <a:avLst/>
          </a:prstGeom>
        </p:spPr>
      </p:pic>
    </p:spTree>
    <p:extLst>
      <p:ext uri="{BB962C8B-B14F-4D97-AF65-F5344CB8AC3E}">
        <p14:creationId xmlns:p14="http://schemas.microsoft.com/office/powerpoint/2010/main" val="171006647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2153" y="986617"/>
            <a:ext cx="4998753" cy="4647289"/>
          </a:xfrm>
        </p:spPr>
        <p:txBody>
          <a:bodyPr>
            <a:normAutofit/>
          </a:bodyPr>
          <a:lstStyle/>
          <a:p>
            <a:endParaRPr lang="en-US" sz="1800" dirty="0">
              <a:latin typeface="Trebuchet MS"/>
              <a:cs typeface="Trebuchet MS"/>
            </a:endParaRPr>
          </a:p>
          <a:p>
            <a:endParaRPr lang="en-US"/>
          </a:p>
        </p:txBody>
      </p:sp>
      <p:sp>
        <p:nvSpPr>
          <p:cNvPr id="4" name="TextBox 3"/>
          <p:cNvSpPr txBox="1"/>
          <p:nvPr/>
        </p:nvSpPr>
        <p:spPr>
          <a:xfrm>
            <a:off x="4158459" y="1270190"/>
            <a:ext cx="4219913" cy="3416320"/>
          </a:xfrm>
          <a:prstGeom prst="rect">
            <a:avLst/>
          </a:prstGeom>
          <a:noFill/>
          <a:ln>
            <a:solidFill>
              <a:schemeClr val="tx1"/>
            </a:solidFill>
          </a:ln>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5" name="TextBox 4"/>
          <p:cNvSpPr txBox="1"/>
          <p:nvPr/>
        </p:nvSpPr>
        <p:spPr>
          <a:xfrm>
            <a:off x="635035" y="1270190"/>
            <a:ext cx="2705023" cy="1508105"/>
          </a:xfrm>
          <a:prstGeom prst="rect">
            <a:avLst/>
          </a:prstGeom>
          <a:noFill/>
          <a:ln>
            <a:noFill/>
          </a:ln>
        </p:spPr>
        <p:txBody>
          <a:bodyPr wrap="square" rtlCol="0">
            <a:spAutoFit/>
          </a:bodyPr>
          <a:lstStyle/>
          <a:p>
            <a:r>
              <a:rPr lang="en-GB" sz="2000" b="1" dirty="0">
                <a:solidFill>
                  <a:srgbClr val="000000"/>
                </a:solidFill>
                <a:latin typeface="Trebuchet MS"/>
                <a:cs typeface="Trebuchet MS"/>
              </a:rPr>
              <a:t>February 1932</a:t>
            </a:r>
            <a:endParaRPr lang="en-GB" sz="2000" dirty="0">
              <a:solidFill>
                <a:srgbClr val="000000"/>
              </a:solidFill>
              <a:latin typeface="Trebuchet MS"/>
              <a:cs typeface="Trebuchet MS"/>
            </a:endParaRPr>
          </a:p>
          <a:p>
            <a:endParaRPr lang="en-US" b="1" dirty="0">
              <a:solidFill>
                <a:srgbClr val="000000"/>
              </a:solidFill>
              <a:latin typeface="Trebuchet MS"/>
              <a:cs typeface="Trebuchet MS"/>
            </a:endParaRPr>
          </a:p>
          <a:p>
            <a:r>
              <a:rPr lang="en-US" dirty="0">
                <a:solidFill>
                  <a:srgbClr val="000000"/>
                </a:solidFill>
                <a:latin typeface="Trebuchet MS"/>
                <a:cs typeface="Trebuchet MS"/>
              </a:rPr>
              <a:t>Opening of World Disarmament Conference in Geneva. </a:t>
            </a:r>
          </a:p>
        </p:txBody>
      </p:sp>
      <p:pic>
        <p:nvPicPr>
          <p:cNvPr id="6" name="Picture 5" descr="Slide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640" y="1270190"/>
            <a:ext cx="4251732" cy="3416320"/>
          </a:xfrm>
          <a:prstGeom prst="rect">
            <a:avLst/>
          </a:prstGeom>
        </p:spPr>
      </p:pic>
    </p:spTree>
    <p:extLst>
      <p:ext uri="{BB962C8B-B14F-4D97-AF65-F5344CB8AC3E}">
        <p14:creationId xmlns:p14="http://schemas.microsoft.com/office/powerpoint/2010/main" val="225475485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2153" y="986617"/>
            <a:ext cx="4998753" cy="4647289"/>
          </a:xfrm>
        </p:spPr>
        <p:txBody>
          <a:bodyPr>
            <a:normAutofit/>
          </a:bodyPr>
          <a:lstStyle/>
          <a:p>
            <a:endParaRPr lang="en-US" sz="1800" dirty="0">
              <a:latin typeface="Trebuchet MS"/>
              <a:cs typeface="Trebuchet MS"/>
            </a:endParaRPr>
          </a:p>
          <a:p>
            <a:endParaRPr lang="en-US"/>
          </a:p>
        </p:txBody>
      </p:sp>
      <p:sp>
        <p:nvSpPr>
          <p:cNvPr id="4" name="TextBox 3"/>
          <p:cNvSpPr txBox="1"/>
          <p:nvPr/>
        </p:nvSpPr>
        <p:spPr>
          <a:xfrm>
            <a:off x="4158459" y="1270190"/>
            <a:ext cx="4219913" cy="3416320"/>
          </a:xfrm>
          <a:prstGeom prst="rect">
            <a:avLst/>
          </a:prstGeom>
          <a:noFill/>
          <a:ln>
            <a:solidFill>
              <a:schemeClr val="tx1"/>
            </a:solidFill>
          </a:ln>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5" name="TextBox 4"/>
          <p:cNvSpPr txBox="1"/>
          <p:nvPr/>
        </p:nvSpPr>
        <p:spPr>
          <a:xfrm>
            <a:off x="635035" y="1270190"/>
            <a:ext cx="2940239" cy="2062103"/>
          </a:xfrm>
          <a:prstGeom prst="rect">
            <a:avLst/>
          </a:prstGeom>
          <a:noFill/>
          <a:ln>
            <a:noFill/>
          </a:ln>
        </p:spPr>
        <p:txBody>
          <a:bodyPr wrap="square" rtlCol="0">
            <a:spAutoFit/>
          </a:bodyPr>
          <a:lstStyle/>
          <a:p>
            <a:r>
              <a:rPr lang="en-GB" sz="2000" b="1" dirty="0">
                <a:solidFill>
                  <a:srgbClr val="000000"/>
                </a:solidFill>
                <a:latin typeface="Trebuchet MS"/>
                <a:cs typeface="Trebuchet MS"/>
              </a:rPr>
              <a:t>October 1933</a:t>
            </a:r>
            <a:endParaRPr lang="en-GB" sz="2000" dirty="0">
              <a:solidFill>
                <a:srgbClr val="000000"/>
              </a:solidFill>
              <a:latin typeface="Trebuchet MS"/>
              <a:cs typeface="Trebuchet MS"/>
            </a:endParaRPr>
          </a:p>
          <a:p>
            <a:endParaRPr lang="en-GB" b="1" dirty="0">
              <a:solidFill>
                <a:srgbClr val="000000"/>
              </a:solidFill>
              <a:latin typeface="Trebuchet MS"/>
              <a:cs typeface="Trebuchet MS"/>
            </a:endParaRPr>
          </a:p>
          <a:p>
            <a:r>
              <a:rPr lang="en-GB" dirty="0">
                <a:solidFill>
                  <a:srgbClr val="000000"/>
                </a:solidFill>
                <a:latin typeface="Trebuchet MS"/>
                <a:cs typeface="Trebuchet MS"/>
              </a:rPr>
              <a:t>Hitler announces German withdrawal from the Geneva Disarmament talks and from the League of Nations.</a:t>
            </a:r>
          </a:p>
        </p:txBody>
      </p:sp>
      <p:pic>
        <p:nvPicPr>
          <p:cNvPr id="6" name="Picture 5" descr="Slide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458" y="1270190"/>
            <a:ext cx="4219913" cy="3416320"/>
          </a:xfrm>
          <a:prstGeom prst="rect">
            <a:avLst/>
          </a:prstGeom>
        </p:spPr>
      </p:pic>
    </p:spTree>
    <p:extLst>
      <p:ext uri="{BB962C8B-B14F-4D97-AF65-F5344CB8AC3E}">
        <p14:creationId xmlns:p14="http://schemas.microsoft.com/office/powerpoint/2010/main" val="225475485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2153" y="986617"/>
            <a:ext cx="4998753" cy="4647289"/>
          </a:xfrm>
        </p:spPr>
        <p:txBody>
          <a:bodyPr>
            <a:normAutofit/>
          </a:bodyPr>
          <a:lstStyle/>
          <a:p>
            <a:endParaRPr lang="en-US" sz="1800" dirty="0">
              <a:latin typeface="Trebuchet MS"/>
              <a:cs typeface="Trebuchet MS"/>
            </a:endParaRPr>
          </a:p>
          <a:p>
            <a:endParaRPr lang="en-US"/>
          </a:p>
        </p:txBody>
      </p:sp>
      <p:sp>
        <p:nvSpPr>
          <p:cNvPr id="4" name="TextBox 3"/>
          <p:cNvSpPr txBox="1"/>
          <p:nvPr/>
        </p:nvSpPr>
        <p:spPr>
          <a:xfrm>
            <a:off x="4158459" y="1270190"/>
            <a:ext cx="4219913" cy="3416320"/>
          </a:xfrm>
          <a:prstGeom prst="rect">
            <a:avLst/>
          </a:prstGeom>
          <a:noFill/>
          <a:ln>
            <a:solidFill>
              <a:schemeClr val="tx1"/>
            </a:solidFill>
          </a:ln>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5" name="TextBox 4"/>
          <p:cNvSpPr txBox="1"/>
          <p:nvPr/>
        </p:nvSpPr>
        <p:spPr>
          <a:xfrm>
            <a:off x="635035" y="1270190"/>
            <a:ext cx="2822631" cy="2893100"/>
          </a:xfrm>
          <a:prstGeom prst="rect">
            <a:avLst/>
          </a:prstGeom>
          <a:noFill/>
          <a:ln>
            <a:noFill/>
          </a:ln>
        </p:spPr>
        <p:txBody>
          <a:bodyPr wrap="square" rtlCol="0">
            <a:spAutoFit/>
          </a:bodyPr>
          <a:lstStyle/>
          <a:p>
            <a:r>
              <a:rPr lang="en-GB" sz="2000" b="1" dirty="0">
                <a:solidFill>
                  <a:srgbClr val="000000"/>
                </a:solidFill>
                <a:latin typeface="Trebuchet MS"/>
                <a:cs typeface="Trebuchet MS"/>
              </a:rPr>
              <a:t>April 1935</a:t>
            </a:r>
          </a:p>
          <a:p>
            <a:endParaRPr lang="en-GB" b="1" dirty="0">
              <a:solidFill>
                <a:srgbClr val="000000"/>
              </a:solidFill>
              <a:latin typeface="Trebuchet MS"/>
              <a:cs typeface="Trebuchet MS"/>
            </a:endParaRPr>
          </a:p>
          <a:p>
            <a:r>
              <a:rPr lang="en-GB" dirty="0">
                <a:solidFill>
                  <a:srgbClr val="000000"/>
                </a:solidFill>
                <a:latin typeface="Trebuchet MS"/>
                <a:cs typeface="Trebuchet MS"/>
              </a:rPr>
              <a:t>Announcement of the </a:t>
            </a:r>
            <a:r>
              <a:rPr lang="en-GB" dirty="0" err="1">
                <a:solidFill>
                  <a:srgbClr val="000000"/>
                </a:solidFill>
                <a:latin typeface="Trebuchet MS"/>
                <a:cs typeface="Trebuchet MS"/>
              </a:rPr>
              <a:t>Stresa</a:t>
            </a:r>
            <a:r>
              <a:rPr lang="en-GB" dirty="0">
                <a:solidFill>
                  <a:srgbClr val="000000"/>
                </a:solidFill>
                <a:latin typeface="Trebuchet MS"/>
                <a:cs typeface="Trebuchet MS"/>
              </a:rPr>
              <a:t> Front, an agreement between France, Britain and Mussolini’s Italy which offers hope of combined action to block future German aggression. </a:t>
            </a:r>
          </a:p>
        </p:txBody>
      </p:sp>
      <p:pic>
        <p:nvPicPr>
          <p:cNvPr id="6" name="Picture 5" descr="Slide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459" y="1270190"/>
            <a:ext cx="4219913" cy="3416320"/>
          </a:xfrm>
          <a:prstGeom prst="rect">
            <a:avLst/>
          </a:prstGeom>
        </p:spPr>
      </p:pic>
    </p:spTree>
    <p:extLst>
      <p:ext uri="{BB962C8B-B14F-4D97-AF65-F5344CB8AC3E}">
        <p14:creationId xmlns:p14="http://schemas.microsoft.com/office/powerpoint/2010/main" val="225475485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2153" y="986617"/>
            <a:ext cx="4998753" cy="4647289"/>
          </a:xfrm>
        </p:spPr>
        <p:txBody>
          <a:bodyPr>
            <a:normAutofit/>
          </a:bodyPr>
          <a:lstStyle/>
          <a:p>
            <a:endParaRPr lang="en-US" sz="1800" dirty="0">
              <a:latin typeface="Trebuchet MS"/>
              <a:cs typeface="Trebuchet MS"/>
            </a:endParaRPr>
          </a:p>
          <a:p>
            <a:endParaRPr lang="en-US"/>
          </a:p>
        </p:txBody>
      </p:sp>
      <p:sp>
        <p:nvSpPr>
          <p:cNvPr id="4" name="TextBox 3"/>
          <p:cNvSpPr txBox="1"/>
          <p:nvPr/>
        </p:nvSpPr>
        <p:spPr>
          <a:xfrm>
            <a:off x="4158459" y="1270190"/>
            <a:ext cx="4219913" cy="3416320"/>
          </a:xfrm>
          <a:prstGeom prst="rect">
            <a:avLst/>
          </a:prstGeom>
          <a:noFill/>
          <a:ln>
            <a:solidFill>
              <a:schemeClr val="tx1"/>
            </a:solidFill>
          </a:ln>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5" name="TextBox 4"/>
          <p:cNvSpPr txBox="1"/>
          <p:nvPr/>
        </p:nvSpPr>
        <p:spPr>
          <a:xfrm>
            <a:off x="635035" y="1270190"/>
            <a:ext cx="3010803" cy="2893100"/>
          </a:xfrm>
          <a:prstGeom prst="rect">
            <a:avLst/>
          </a:prstGeom>
          <a:noFill/>
          <a:ln>
            <a:noFill/>
          </a:ln>
        </p:spPr>
        <p:txBody>
          <a:bodyPr wrap="square" rtlCol="0">
            <a:spAutoFit/>
          </a:bodyPr>
          <a:lstStyle/>
          <a:p>
            <a:r>
              <a:rPr lang="en-GB" sz="2000" b="1" dirty="0">
                <a:solidFill>
                  <a:srgbClr val="000000"/>
                </a:solidFill>
                <a:latin typeface="Trebuchet MS"/>
                <a:cs typeface="Trebuchet MS"/>
              </a:rPr>
              <a:t>May 1935</a:t>
            </a:r>
          </a:p>
          <a:p>
            <a:endParaRPr lang="en-GB" b="1" dirty="0">
              <a:solidFill>
                <a:srgbClr val="000000"/>
              </a:solidFill>
              <a:latin typeface="Trebuchet MS"/>
              <a:cs typeface="Trebuchet MS"/>
            </a:endParaRPr>
          </a:p>
          <a:p>
            <a:r>
              <a:rPr lang="en-GB" dirty="0">
                <a:solidFill>
                  <a:srgbClr val="000000"/>
                </a:solidFill>
                <a:latin typeface="Trebuchet MS"/>
                <a:cs typeface="Trebuchet MS"/>
              </a:rPr>
              <a:t>Agreement of a Treaty of Mutual Assistance between France and the Soviet Union, offering hope of ending Soviet diplomatic isolation, and of protecting Czechoslovakia against future aggression.</a:t>
            </a:r>
            <a:r>
              <a:rPr lang="en-GB" i="1" dirty="0">
                <a:solidFill>
                  <a:srgbClr val="000000"/>
                </a:solidFill>
                <a:latin typeface="Trebuchet MS"/>
                <a:cs typeface="Trebuchet MS"/>
              </a:rPr>
              <a:t> </a:t>
            </a:r>
            <a:endParaRPr lang="en-GB" dirty="0">
              <a:solidFill>
                <a:srgbClr val="000000"/>
              </a:solidFill>
              <a:latin typeface="Trebuchet MS"/>
              <a:cs typeface="Trebuchet MS"/>
            </a:endParaRPr>
          </a:p>
        </p:txBody>
      </p:sp>
      <p:pic>
        <p:nvPicPr>
          <p:cNvPr id="6" name="Picture 5" descr="Slide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459" y="1270190"/>
            <a:ext cx="4219913" cy="3416320"/>
          </a:xfrm>
          <a:prstGeom prst="rect">
            <a:avLst/>
          </a:prstGeom>
        </p:spPr>
      </p:pic>
    </p:spTree>
    <p:extLst>
      <p:ext uri="{BB962C8B-B14F-4D97-AF65-F5344CB8AC3E}">
        <p14:creationId xmlns:p14="http://schemas.microsoft.com/office/powerpoint/2010/main" val="225475485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2153" y="986617"/>
            <a:ext cx="4998753" cy="4647289"/>
          </a:xfrm>
        </p:spPr>
        <p:txBody>
          <a:bodyPr>
            <a:normAutofit/>
          </a:bodyPr>
          <a:lstStyle/>
          <a:p>
            <a:endParaRPr lang="en-US" sz="1800" dirty="0">
              <a:latin typeface="Trebuchet MS"/>
              <a:cs typeface="Trebuchet MS"/>
            </a:endParaRPr>
          </a:p>
          <a:p>
            <a:endParaRPr lang="en-US"/>
          </a:p>
        </p:txBody>
      </p:sp>
      <p:sp>
        <p:nvSpPr>
          <p:cNvPr id="4" name="TextBox 3"/>
          <p:cNvSpPr txBox="1"/>
          <p:nvPr/>
        </p:nvSpPr>
        <p:spPr>
          <a:xfrm>
            <a:off x="4158459" y="1270190"/>
            <a:ext cx="4219913" cy="3416320"/>
          </a:xfrm>
          <a:prstGeom prst="rect">
            <a:avLst/>
          </a:prstGeom>
          <a:noFill/>
          <a:ln>
            <a:solidFill>
              <a:schemeClr val="tx1"/>
            </a:solidFill>
          </a:ln>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5" name="TextBox 4"/>
          <p:cNvSpPr txBox="1"/>
          <p:nvPr/>
        </p:nvSpPr>
        <p:spPr>
          <a:xfrm>
            <a:off x="635035" y="1270190"/>
            <a:ext cx="2916718" cy="2616101"/>
          </a:xfrm>
          <a:prstGeom prst="rect">
            <a:avLst/>
          </a:prstGeom>
          <a:noFill/>
          <a:ln>
            <a:noFill/>
          </a:ln>
        </p:spPr>
        <p:txBody>
          <a:bodyPr wrap="square" rtlCol="0">
            <a:spAutoFit/>
          </a:bodyPr>
          <a:lstStyle/>
          <a:p>
            <a:r>
              <a:rPr lang="en-GB" sz="2000" b="1" dirty="0">
                <a:solidFill>
                  <a:srgbClr val="000000"/>
                </a:solidFill>
                <a:latin typeface="Trebuchet MS"/>
                <a:cs typeface="Trebuchet MS"/>
              </a:rPr>
              <a:t>October 1935</a:t>
            </a:r>
          </a:p>
          <a:p>
            <a:endParaRPr lang="en-GB" b="1" dirty="0">
              <a:solidFill>
                <a:srgbClr val="000000"/>
              </a:solidFill>
              <a:latin typeface="Trebuchet MS"/>
              <a:cs typeface="Trebuchet MS"/>
            </a:endParaRPr>
          </a:p>
          <a:p>
            <a:r>
              <a:rPr lang="en-GB" dirty="0">
                <a:solidFill>
                  <a:srgbClr val="000000"/>
                </a:solidFill>
                <a:latin typeface="Trebuchet MS"/>
                <a:cs typeface="Trebuchet MS"/>
              </a:rPr>
              <a:t>Italian forces invade Abyssinia. This undermines hopes raised by the </a:t>
            </a:r>
            <a:r>
              <a:rPr lang="en-GB" dirty="0" err="1">
                <a:solidFill>
                  <a:srgbClr val="000000"/>
                </a:solidFill>
                <a:latin typeface="Trebuchet MS"/>
                <a:cs typeface="Trebuchet MS"/>
              </a:rPr>
              <a:t>Stresa</a:t>
            </a:r>
            <a:r>
              <a:rPr lang="en-GB" dirty="0">
                <a:solidFill>
                  <a:srgbClr val="000000"/>
                </a:solidFill>
                <a:latin typeface="Trebuchet MS"/>
                <a:cs typeface="Trebuchet MS"/>
              </a:rPr>
              <a:t> Front and challenges collective security and the </a:t>
            </a:r>
            <a:r>
              <a:rPr lang="en-GB" dirty="0" smtClean="0">
                <a:solidFill>
                  <a:srgbClr val="000000"/>
                </a:solidFill>
                <a:latin typeface="Trebuchet MS"/>
                <a:cs typeface="Trebuchet MS"/>
              </a:rPr>
              <a:t>authority </a:t>
            </a:r>
            <a:r>
              <a:rPr lang="en-GB" dirty="0">
                <a:solidFill>
                  <a:srgbClr val="000000"/>
                </a:solidFill>
                <a:latin typeface="Trebuchet MS"/>
                <a:cs typeface="Trebuchet MS"/>
              </a:rPr>
              <a:t>of the League of Nations.</a:t>
            </a:r>
          </a:p>
        </p:txBody>
      </p:sp>
      <p:pic>
        <p:nvPicPr>
          <p:cNvPr id="6" name="Picture 5" descr="Slide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6847" y="1270190"/>
            <a:ext cx="4241525" cy="3416320"/>
          </a:xfrm>
          <a:prstGeom prst="rect">
            <a:avLst/>
          </a:prstGeom>
        </p:spPr>
      </p:pic>
    </p:spTree>
    <p:extLst>
      <p:ext uri="{BB962C8B-B14F-4D97-AF65-F5344CB8AC3E}">
        <p14:creationId xmlns:p14="http://schemas.microsoft.com/office/powerpoint/2010/main" val="2254754850"/>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xmlns:p14="http://schemas.microsoft.com/office/powerpoint/2010/main" spd="slow" advClick="0" advTm="12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2153" y="986617"/>
            <a:ext cx="4998753" cy="4647289"/>
          </a:xfrm>
        </p:spPr>
        <p:txBody>
          <a:bodyPr>
            <a:normAutofit/>
          </a:bodyPr>
          <a:lstStyle/>
          <a:p>
            <a:endParaRPr lang="en-US" sz="1800" dirty="0">
              <a:latin typeface="Trebuchet MS"/>
              <a:cs typeface="Trebuchet MS"/>
            </a:endParaRPr>
          </a:p>
          <a:p>
            <a:endParaRPr lang="en-US"/>
          </a:p>
        </p:txBody>
      </p:sp>
      <p:sp>
        <p:nvSpPr>
          <p:cNvPr id="4" name="TextBox 3"/>
          <p:cNvSpPr txBox="1"/>
          <p:nvPr/>
        </p:nvSpPr>
        <p:spPr>
          <a:xfrm>
            <a:off x="4158459" y="1270190"/>
            <a:ext cx="4219913" cy="3416320"/>
          </a:xfrm>
          <a:prstGeom prst="rect">
            <a:avLst/>
          </a:prstGeom>
          <a:noFill/>
          <a:ln>
            <a:solidFill>
              <a:schemeClr val="tx1"/>
            </a:solidFill>
          </a:ln>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5" name="TextBox 4"/>
          <p:cNvSpPr txBox="1"/>
          <p:nvPr/>
        </p:nvSpPr>
        <p:spPr>
          <a:xfrm>
            <a:off x="635035" y="1270190"/>
            <a:ext cx="3086950" cy="3170099"/>
          </a:xfrm>
          <a:prstGeom prst="rect">
            <a:avLst/>
          </a:prstGeom>
          <a:noFill/>
          <a:ln>
            <a:noFill/>
          </a:ln>
        </p:spPr>
        <p:txBody>
          <a:bodyPr wrap="square" rtlCol="0">
            <a:spAutoFit/>
          </a:bodyPr>
          <a:lstStyle/>
          <a:p>
            <a:r>
              <a:rPr lang="en-GB" sz="2000" b="1" dirty="0">
                <a:solidFill>
                  <a:srgbClr val="000000"/>
                </a:solidFill>
                <a:latin typeface="Trebuchet MS"/>
                <a:cs typeface="Trebuchet MS"/>
              </a:rPr>
              <a:t>March 1936</a:t>
            </a:r>
            <a:endParaRPr lang="en-GB" sz="2000" dirty="0">
              <a:solidFill>
                <a:srgbClr val="000000"/>
              </a:solidFill>
              <a:latin typeface="Trebuchet MS"/>
              <a:cs typeface="Trebuchet MS"/>
            </a:endParaRPr>
          </a:p>
          <a:p>
            <a:endParaRPr lang="en-GB" b="1" dirty="0">
              <a:solidFill>
                <a:srgbClr val="000000"/>
              </a:solidFill>
              <a:latin typeface="Trebuchet MS"/>
              <a:cs typeface="Trebuchet MS"/>
            </a:endParaRPr>
          </a:p>
          <a:p>
            <a:r>
              <a:rPr lang="en-GB" dirty="0">
                <a:solidFill>
                  <a:srgbClr val="000000"/>
                </a:solidFill>
                <a:latin typeface="Trebuchet MS"/>
                <a:cs typeface="Trebuchet MS"/>
              </a:rPr>
              <a:t>German forces enter the Rhineland Demilitarised Zone. This unilateral action breaches the terms of the Treaty of Versailles and intensifies fears of German rearmament and future threats to territories bordering Germany.</a:t>
            </a:r>
          </a:p>
        </p:txBody>
      </p:sp>
      <p:pic>
        <p:nvPicPr>
          <p:cNvPr id="6" name="Picture 5" descr="Slide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459" y="1270190"/>
            <a:ext cx="4219913" cy="3416320"/>
          </a:xfrm>
          <a:prstGeom prst="rect">
            <a:avLst/>
          </a:prstGeom>
        </p:spPr>
      </p:pic>
    </p:spTree>
    <p:extLst>
      <p:ext uri="{BB962C8B-B14F-4D97-AF65-F5344CB8AC3E}">
        <p14:creationId xmlns:p14="http://schemas.microsoft.com/office/powerpoint/2010/main" val="225475485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92153" y="986617"/>
            <a:ext cx="4998753" cy="4647289"/>
          </a:xfrm>
        </p:spPr>
        <p:txBody>
          <a:bodyPr>
            <a:normAutofit/>
          </a:bodyPr>
          <a:lstStyle/>
          <a:p>
            <a:endParaRPr lang="en-US" sz="1800" dirty="0">
              <a:latin typeface="Trebuchet MS"/>
              <a:cs typeface="Trebuchet MS"/>
            </a:endParaRPr>
          </a:p>
          <a:p>
            <a:endParaRPr lang="en-US"/>
          </a:p>
        </p:txBody>
      </p:sp>
      <p:sp>
        <p:nvSpPr>
          <p:cNvPr id="4" name="TextBox 3"/>
          <p:cNvSpPr txBox="1"/>
          <p:nvPr/>
        </p:nvSpPr>
        <p:spPr>
          <a:xfrm>
            <a:off x="4158459" y="1270190"/>
            <a:ext cx="4219913" cy="3416320"/>
          </a:xfrm>
          <a:prstGeom prst="rect">
            <a:avLst/>
          </a:prstGeom>
          <a:noFill/>
          <a:ln>
            <a:solidFill>
              <a:schemeClr val="tx1"/>
            </a:solidFill>
          </a:ln>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5" name="TextBox 4"/>
          <p:cNvSpPr txBox="1"/>
          <p:nvPr/>
        </p:nvSpPr>
        <p:spPr>
          <a:xfrm>
            <a:off x="635035" y="1270190"/>
            <a:ext cx="2787073" cy="2616101"/>
          </a:xfrm>
          <a:prstGeom prst="rect">
            <a:avLst/>
          </a:prstGeom>
          <a:noFill/>
          <a:ln>
            <a:noFill/>
          </a:ln>
        </p:spPr>
        <p:txBody>
          <a:bodyPr wrap="square" rtlCol="0">
            <a:spAutoFit/>
          </a:bodyPr>
          <a:lstStyle/>
          <a:p>
            <a:r>
              <a:rPr lang="en-GB" sz="2000" b="1" dirty="0">
                <a:solidFill>
                  <a:srgbClr val="000000"/>
                </a:solidFill>
                <a:latin typeface="Trebuchet MS"/>
                <a:cs typeface="Trebuchet MS"/>
              </a:rPr>
              <a:t>July 1937</a:t>
            </a:r>
          </a:p>
          <a:p>
            <a:endParaRPr lang="en-GB" b="1" dirty="0">
              <a:solidFill>
                <a:srgbClr val="000000"/>
              </a:solidFill>
              <a:latin typeface="Trebuchet MS"/>
              <a:cs typeface="Trebuchet MS"/>
            </a:endParaRPr>
          </a:p>
          <a:p>
            <a:r>
              <a:rPr lang="en-GB" dirty="0">
                <a:solidFill>
                  <a:srgbClr val="000000"/>
                </a:solidFill>
                <a:latin typeface="Trebuchet MS"/>
                <a:cs typeface="Trebuchet MS"/>
              </a:rPr>
              <a:t>The 2</a:t>
            </a:r>
            <a:r>
              <a:rPr lang="en-GB" baseline="30000" dirty="0">
                <a:solidFill>
                  <a:srgbClr val="000000"/>
                </a:solidFill>
                <a:latin typeface="Trebuchet MS"/>
                <a:cs typeface="Trebuchet MS"/>
              </a:rPr>
              <a:t>nd</a:t>
            </a:r>
            <a:r>
              <a:rPr lang="en-GB" dirty="0">
                <a:solidFill>
                  <a:srgbClr val="000000"/>
                </a:solidFill>
                <a:latin typeface="Trebuchet MS"/>
                <a:cs typeface="Trebuchet MS"/>
              </a:rPr>
              <a:t> Sino-Japanese War begins when Japan invades China. This also intensifies tensions between Japan and both the USSR and the United States.</a:t>
            </a:r>
          </a:p>
        </p:txBody>
      </p:sp>
      <p:pic>
        <p:nvPicPr>
          <p:cNvPr id="6" name="Picture 5" descr="Slide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459" y="1270190"/>
            <a:ext cx="4219913" cy="3416320"/>
          </a:xfrm>
          <a:prstGeom prst="rect">
            <a:avLst/>
          </a:prstGeom>
        </p:spPr>
      </p:pic>
    </p:spTree>
    <p:extLst>
      <p:ext uri="{BB962C8B-B14F-4D97-AF65-F5344CB8AC3E}">
        <p14:creationId xmlns:p14="http://schemas.microsoft.com/office/powerpoint/2010/main" val="225475485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xmlns:p14="http://schemas.microsoft.com/office/powerpoint/2010/main" spd="slow" advClick="0" advTm="1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425</TotalTime>
  <Words>689</Words>
  <Application>Microsoft Office PowerPoint</Application>
  <PresentationFormat>On-screen Show (4:3)</PresentationFormat>
  <Paragraphs>224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war clouds gather</vt:lpstr>
    </vt:vector>
  </TitlesOfParts>
  <Company>EUROCLIO - European Association of History Educators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War Clouds Gather</dc:title>
  <dc:creator>Bob Stradling</dc:creator>
  <cp:lastModifiedBy>Henrik Hartmann</cp:lastModifiedBy>
  <cp:revision>39</cp:revision>
  <dcterms:created xsi:type="dcterms:W3CDTF">2017-04-06T06:39:26Z</dcterms:created>
  <dcterms:modified xsi:type="dcterms:W3CDTF">2017-06-28T09:40:33Z</dcterms:modified>
</cp:coreProperties>
</file>