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FC91DB-978D-45BA-992C-EBAC0868BBB4}">
          <p14:sldIdLst>
            <p14:sldId id="256"/>
          </p14:sldIdLst>
        </p14:section>
        <p14:section name="Population Movements during the war" id="{CA728425-8579-446A-8673-4166B5A2C3B1}">
          <p14:sldIdLst>
            <p14:sldId id="257"/>
            <p14:sldId id="258"/>
            <p14:sldId id="259"/>
            <p14:sldId id="260"/>
            <p14:sldId id="261"/>
            <p14:sldId id="262"/>
            <p14:sldId id="263"/>
            <p14:sldId id="264"/>
            <p14:sldId id="265"/>
            <p14:sldId id="266"/>
            <p14:sldId id="267"/>
            <p14:sldId id="268"/>
            <p14:sldId id="269"/>
            <p14:sldId id="270"/>
            <p14:sldId id="271"/>
            <p14:sldId id="272"/>
            <p14:sldId id="273"/>
          </p14:sldIdLst>
        </p14:section>
        <p14:section name="Population Movements at the end of the war" id="{46AD35B9-69D8-4AEE-896B-01557AD8E7D5}">
          <p14:sldIdLst>
            <p14:sldId id="274"/>
            <p14:sldId id="275"/>
            <p14:sldId id="276"/>
            <p14:sldId id="277"/>
            <p14:sldId id="278"/>
            <p14:sldId id="279"/>
            <p14:sldId id="280"/>
            <p14:sldId id="281"/>
            <p14:sldId id="282"/>
            <p14:sldId id="283"/>
            <p14:sldId id="284"/>
            <p14:sldId id="285"/>
            <p14:sldId id="286"/>
            <p14:sldId id="287"/>
          </p14:sldIdLst>
        </p14:section>
        <p14:section name="Displaced after the war" id="{1B33B00D-99A4-4874-8C1F-C022E9F3FA54}">
          <p14:sldIdLst>
            <p14:sldId id="288"/>
            <p14:sldId id="289"/>
            <p14:sldId id="290"/>
            <p14:sldId id="291"/>
            <p14:sldId id="292"/>
            <p14:sldId id="293"/>
            <p14:sldId id="294"/>
            <p14:sldId id="295"/>
            <p14:sldId id="296"/>
            <p14:sldId id="297"/>
            <p14:sldId id="298"/>
            <p14:sldId id="299"/>
            <p14:sldId id="300"/>
            <p14:sldId id="301"/>
            <p14:sldId id="302"/>
            <p14:sldId id="303"/>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112" d="100"/>
          <a:sy n="112" d="100"/>
        </p:scale>
        <p:origin x="117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03/05/2017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08" r:id="rId45"/>
    <p:sldLayoutId id="2147483709" r:id="rId46"/>
    <p:sldLayoutId id="2147483737" r:id="rId47"/>
    <p:sldLayoutId id="2147483738" r:id="rId48"/>
    <p:sldLayoutId id="2147483700" r:id="rId49"/>
    <p:sldLayoutId id="2147483701" r:id="rId50"/>
    <p:sldLayoutId id="2147483702" r:id="rId51"/>
    <p:sldLayoutId id="2147483703" r:id="rId52"/>
    <p:sldLayoutId id="2147483706" r:id="rId53"/>
    <p:sldLayoutId id="2147483707" r:id="rId54"/>
    <p:sldLayoutId id="2147483696" r:id="rId55"/>
    <p:sldLayoutId id="2147483674" r:id="rId56"/>
    <p:sldLayoutId id="2147483684" r:id="rId57"/>
    <p:sldLayoutId id="2147483689" r:id="rId58"/>
    <p:sldLayoutId id="2147483690" r:id="rId59"/>
    <p:sldLayoutId id="2147483693" r:id="rId60"/>
    <p:sldLayoutId id="2147483694" r:id="rId61"/>
    <p:sldLayoutId id="2147483675" r:id="rId62"/>
    <p:sldLayoutId id="2147483685" r:id="rId63"/>
    <p:sldLayoutId id="2147483704" r:id="rId64"/>
    <p:sldLayoutId id="2147483705" r:id="rId65"/>
    <p:sldLayoutId id="2147483727" r:id="rId66"/>
    <p:sldLayoutId id="2147483728" r:id="rId67"/>
    <p:sldLayoutId id="2147483710" r:id="rId68"/>
    <p:sldLayoutId id="2147483711" r:id="rId69"/>
    <p:sldLayoutId id="2147483677" r:id="rId70"/>
    <p:sldLayoutId id="2147483686" r:id="rId71"/>
    <p:sldLayoutId id="2147483725" r:id="rId72"/>
    <p:sldLayoutId id="2147483726" r:id="rId73"/>
    <p:sldLayoutId id="2147483735" r:id="rId74"/>
    <p:sldLayoutId id="2147483736" r:id="rId75"/>
    <p:sldLayoutId id="2147483753" r:id="rId76"/>
    <p:sldLayoutId id="2147483756" r:id="rId77"/>
    <p:sldLayoutId id="2147483752" r:id="rId78"/>
    <p:sldLayoutId id="2147483755" r:id="rId79"/>
    <p:sldLayoutId id="2147483751" r:id="rId80"/>
    <p:sldLayoutId id="2147483754" r:id="rId81"/>
    <p:sldLayoutId id="2147483757" r:id="rId82"/>
    <p:sldLayoutId id="2147483758" r:id="rId83"/>
    <p:sldLayoutId id="2147483759" r:id="rId84"/>
    <p:sldLayoutId id="2147483760" r:id="rId85"/>
    <p:sldLayoutId id="2147483722" r:id="rId86"/>
    <p:sldLayoutId id="2147483724" r:id="rId87"/>
    <p:sldLayoutId id="2147483680" r:id="rId88"/>
    <p:sldLayoutId id="2147483746" r:id="rId89"/>
    <p:sldLayoutId id="2147483745" r:id="rId90"/>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89.xml"/><Relationship Id="rId5" Type="http://schemas.openxmlformats.org/officeDocument/2006/relationships/image" Target="../media/image48.jp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smtClean="0"/>
              <a:t>The Second World War was accompanied by the greatest mass migrations in history. By the beginning of 1945 more than  50 million people had been set in motion by the war.</a:t>
            </a:r>
          </a:p>
          <a:p>
            <a:r>
              <a:rPr lang="en-GB" dirty="0" smtClean="0"/>
              <a:t>As the war ended in 1945, these millions of displaced people were pushed into new mass migrations. Many were forced to move by the upheavals that accompanied the final defeat of the Axis powers. Millions were made homeless by the ever-greater destructiveness of mass bombing. 12 million people or more fled westwards as the Red Army marched along the road to Berlin. Millions were displaced by the imposition of new forms of political control in the vacuum that was caused by the collapse of defeated regimes. </a:t>
            </a:r>
          </a:p>
          <a:p>
            <a:r>
              <a:rPr lang="en-GB" dirty="0" smtClean="0"/>
              <a:t>The cessation of hostilities in 1945 did not bring an end to the mass migrations, if anything, they were accelerated. The tides of people on the move washed across Europe in many different directions. Many were simply trying to return home:  demobilised soldiers, released prisoners of war, forced labourers trying to get home, refugees.  Many who had escaped displacement during the war were now forced to move by its consequences: new borders, new political masters, new national identities that cut them off from their roots and compelled them to become migrants. </a:t>
            </a:r>
            <a:endParaRPr lang="en-GB" dirty="0"/>
          </a:p>
        </p:txBody>
      </p:sp>
    </p:spTree>
    <p:extLst>
      <p:ext uri="{BB962C8B-B14F-4D97-AF65-F5344CB8AC3E}">
        <p14:creationId xmlns:p14="http://schemas.microsoft.com/office/powerpoint/2010/main" val="242190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l="1410" r="1410"/>
          <a:stretch>
            <a:fillRect/>
          </a:stretch>
        </p:blipFill>
        <p:spPr/>
      </p:pic>
      <p:sp>
        <p:nvSpPr>
          <p:cNvPr id="3" name="Text Placeholder 2"/>
          <p:cNvSpPr>
            <a:spLocks noGrp="1"/>
          </p:cNvSpPr>
          <p:nvPr>
            <p:ph type="body" idx="1"/>
          </p:nvPr>
        </p:nvSpPr>
        <p:spPr/>
        <p:txBody>
          <a:bodyPr/>
          <a:lstStyle/>
          <a:p>
            <a:r>
              <a:rPr lang="en-GB" smtClean="0"/>
              <a:t>By 1945, 5.7 million Soviet troops had ben captured by the Germans on the Eastern Front. Of these, POWs, about 1 million were released to fight as auxiliary forces alongside the Germans. Approximately 3.3 million died in captivity, often in appalling conditions.</a:t>
            </a:r>
          </a:p>
          <a:p>
            <a:r>
              <a:rPr lang="en-GB" smtClean="0"/>
              <a:t>Around 500 000 survived until the end of the war. </a:t>
            </a:r>
          </a:p>
          <a:p>
            <a:endParaRPr lang="en-GB" dirty="0"/>
          </a:p>
        </p:txBody>
      </p:sp>
      <p:sp>
        <p:nvSpPr>
          <p:cNvPr id="10" name="Title 9"/>
          <p:cNvSpPr>
            <a:spLocks noGrp="1"/>
          </p:cNvSpPr>
          <p:nvPr>
            <p:ph type="title"/>
          </p:nvPr>
        </p:nvSpPr>
        <p:spPr/>
        <p:txBody>
          <a:bodyPr/>
          <a:lstStyle/>
          <a:p>
            <a:r>
              <a:rPr lang="en-GB" dirty="0" smtClean="0"/>
              <a:t>Soviet POWs</a:t>
            </a:r>
            <a:r>
              <a:rPr lang="en-GB" dirty="0"/>
              <a:t/>
            </a:r>
            <a:br>
              <a:rPr lang="en-GB" dirty="0"/>
            </a:br>
            <a:endParaRPr lang="en-GB" dirty="0"/>
          </a:p>
        </p:txBody>
      </p:sp>
      <p:sp>
        <p:nvSpPr>
          <p:cNvPr id="5" name="Text Placeholder 4"/>
          <p:cNvSpPr>
            <a:spLocks noGrp="1"/>
          </p:cNvSpPr>
          <p:nvPr>
            <p:ph type="body" idx="10"/>
          </p:nvPr>
        </p:nvSpPr>
        <p:spPr/>
        <p:txBody>
          <a:bodyPr/>
          <a:lstStyle/>
          <a:p>
            <a:r>
              <a:rPr lang="en-GB" dirty="0" smtClean="0"/>
              <a:t>Soviet POWs captured at the Battle of </a:t>
            </a:r>
            <a:r>
              <a:rPr lang="en-GB" dirty="0" err="1" smtClean="0"/>
              <a:t>Kharkhiv</a:t>
            </a:r>
            <a:r>
              <a:rPr lang="en-GB" dirty="0" smtClean="0"/>
              <a:t>, June </a:t>
            </a:r>
            <a:r>
              <a:rPr lang="en-GB" dirty="0" smtClean="0"/>
              <a:t>1942</a:t>
            </a:r>
            <a:endParaRPr lang="en-GB" dirty="0" smtClean="0"/>
          </a:p>
          <a:p>
            <a:r>
              <a:rPr lang="en-GB" dirty="0" smtClean="0"/>
              <a:t>(US Holocaust Museum, available for re-use for educational and non-commercial purposes)</a:t>
            </a:r>
            <a:endParaRPr lang="en-GB" dirty="0"/>
          </a:p>
        </p:txBody>
      </p:sp>
    </p:spTree>
    <p:extLst>
      <p:ext uri="{BB962C8B-B14F-4D97-AF65-F5344CB8AC3E}">
        <p14:creationId xmlns:p14="http://schemas.microsoft.com/office/powerpoint/2010/main" val="1516792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1078148" y="228600"/>
            <a:ext cx="3049117" cy="3328988"/>
          </a:xfrm>
        </p:spPr>
      </p:pic>
      <p:sp>
        <p:nvSpPr>
          <p:cNvPr id="8" name="Title 7"/>
          <p:cNvSpPr>
            <a:spLocks noGrp="1"/>
          </p:cNvSpPr>
          <p:nvPr>
            <p:ph type="title"/>
          </p:nvPr>
        </p:nvSpPr>
        <p:spPr/>
        <p:txBody>
          <a:bodyPr/>
          <a:lstStyle/>
          <a:p>
            <a:r>
              <a:rPr lang="en-GB" dirty="0" smtClean="0"/>
              <a:t>Mass deportations in Poland</a:t>
            </a:r>
            <a:endParaRPr lang="en-GB" dirty="0"/>
          </a:p>
        </p:txBody>
      </p:sp>
      <p:sp>
        <p:nvSpPr>
          <p:cNvPr id="9" name="Text Placeholder 8"/>
          <p:cNvSpPr>
            <a:spLocks noGrp="1"/>
          </p:cNvSpPr>
          <p:nvPr>
            <p:ph type="body" idx="1"/>
          </p:nvPr>
        </p:nvSpPr>
        <p:spPr/>
        <p:txBody>
          <a:bodyPr>
            <a:normAutofit/>
          </a:bodyPr>
          <a:lstStyle/>
          <a:p>
            <a:r>
              <a:rPr lang="en-GB" dirty="0"/>
              <a:t>Millions of people had been uprooted by mass deportations. By the terms of the Nazi-Soviet Pact, Poland had been partitioned between the Third Reich and the USSR. Western Poland had been incorporated into the Reich, to be ‘Germanised’ by ethnic German settlers. Thousands of Poles had been forcibly removed to the east. In the region referred to as ‘General Government’, large numbers of Polish Jews had been  forced into ghettos by the Nazis.  </a:t>
            </a:r>
          </a:p>
          <a:p>
            <a:r>
              <a:rPr lang="en-GB" dirty="0"/>
              <a:t>The USSR had also enforced deportations from Eastern Poland and the Baltic States. </a:t>
            </a:r>
          </a:p>
          <a:p>
            <a:r>
              <a:rPr lang="en-GB" dirty="0"/>
              <a:t>By 1945, many of these people were dead. The few survivors faced huge difficulties in returning home. </a:t>
            </a:r>
          </a:p>
          <a:p>
            <a:endParaRPr lang="en-GB" dirty="0"/>
          </a:p>
        </p:txBody>
      </p:sp>
      <p:sp>
        <p:nvSpPr>
          <p:cNvPr id="10" name="Text Placeholder 9"/>
          <p:cNvSpPr>
            <a:spLocks noGrp="1"/>
          </p:cNvSpPr>
          <p:nvPr>
            <p:ph type="body" idx="10"/>
          </p:nvPr>
        </p:nvSpPr>
        <p:spPr/>
        <p:txBody>
          <a:bodyPr>
            <a:normAutofit/>
          </a:bodyPr>
          <a:lstStyle/>
          <a:p>
            <a:r>
              <a:rPr lang="en-GB" dirty="0"/>
              <a:t>Map showing the occupation of Poland in 1939 by both German and Soviet forces</a:t>
            </a:r>
            <a:r>
              <a:rPr lang="en-GB" dirty="0" smtClean="0"/>
              <a:t>.</a:t>
            </a:r>
            <a:endParaRPr lang="en-GB" dirty="0"/>
          </a:p>
          <a:p>
            <a:r>
              <a:rPr lang="en-GB" dirty="0" smtClean="0"/>
              <a:t>(Wikimedia Commons, Lonio17,  </a:t>
            </a:r>
            <a:r>
              <a:rPr lang="en-GB" dirty="0"/>
              <a:t>CC BY-SA 4.0 </a:t>
            </a:r>
            <a:r>
              <a:rPr lang="en-GB" dirty="0" smtClean="0"/>
              <a:t>International)</a:t>
            </a:r>
            <a:endParaRPr lang="en-GB" dirty="0"/>
          </a:p>
        </p:txBody>
      </p:sp>
    </p:spTree>
    <p:extLst>
      <p:ext uri="{BB962C8B-B14F-4D97-AF65-F5344CB8AC3E}">
        <p14:creationId xmlns:p14="http://schemas.microsoft.com/office/powerpoint/2010/main" val="166312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Deportations in the USSR</a:t>
            </a:r>
            <a:endParaRPr lang="en-GB" dirty="0"/>
          </a:p>
        </p:txBody>
      </p:sp>
      <p:pic>
        <p:nvPicPr>
          <p:cNvPr id="6" name="Content Placeholder 5"/>
          <p:cNvPicPr>
            <a:picLocks noGrp="1" noChangeAspect="1"/>
          </p:cNvPicPr>
          <p:nvPr>
            <p:ph sz="half" idx="2"/>
          </p:nvPr>
        </p:nvPicPr>
        <p:blipFill>
          <a:blip r:embed="rId2"/>
          <a:stretch>
            <a:fillRect/>
          </a:stretch>
        </p:blipFill>
        <p:spPr>
          <a:xfrm>
            <a:off x="5895975" y="664993"/>
            <a:ext cx="2986088" cy="3100727"/>
          </a:xfrm>
          <a:prstGeom prst="rect">
            <a:avLst/>
          </a:prstGeom>
        </p:spPr>
      </p:pic>
      <p:sp>
        <p:nvSpPr>
          <p:cNvPr id="4" name="Text Placeholder 3"/>
          <p:cNvSpPr>
            <a:spLocks noGrp="1"/>
          </p:cNvSpPr>
          <p:nvPr>
            <p:ph type="body" idx="1"/>
          </p:nvPr>
        </p:nvSpPr>
        <p:spPr/>
        <p:txBody>
          <a:bodyPr>
            <a:normAutofit lnSpcReduction="10000"/>
          </a:bodyPr>
          <a:lstStyle/>
          <a:p>
            <a:r>
              <a:rPr lang="en-GB" dirty="0"/>
              <a:t>Hundreds of thousands of people from Poland and the Baltic States had been deported eastwards by the USSR in 1940-41 after the Nazi and Soviet occupations. These mass deportations had then been followed by further population movements after the Nazi invasion of the USSR. Many Poles had been released from internment camps to fight alongside the Red Army; 120 000 Poles were evacuated to Iran in 1942. Between 1942 and 1944, similar deportations had been enforced on ethnic minorities in the USSR, such as the </a:t>
            </a:r>
            <a:r>
              <a:rPr lang="en-GB" dirty="0" err="1"/>
              <a:t>Kalmyks</a:t>
            </a:r>
            <a:r>
              <a:rPr lang="en-GB" dirty="0"/>
              <a:t>, the Chechens, and the  Crimean Tatars. </a:t>
            </a:r>
          </a:p>
          <a:p>
            <a:r>
              <a:rPr lang="en-GB" dirty="0"/>
              <a:t>In 1944-45, after the tide of war had turned and Soviet armies began advancing westwards, many Polish, Estonian, Latvian, and Lithuanian deportees hoped they would be able to return to their former homes. But, instead, there was a further wave of deportations and ethnic cleansing as new borders were shaped by the victories of the USSR and the emergence of the Soviet Bloc. </a:t>
            </a:r>
          </a:p>
        </p:txBody>
      </p:sp>
      <p:sp>
        <p:nvSpPr>
          <p:cNvPr id="5" name="Text Placeholder 4"/>
          <p:cNvSpPr>
            <a:spLocks noGrp="1"/>
          </p:cNvSpPr>
          <p:nvPr>
            <p:ph type="body" idx="10"/>
          </p:nvPr>
        </p:nvSpPr>
        <p:spPr/>
        <p:txBody>
          <a:bodyPr/>
          <a:lstStyle/>
          <a:p>
            <a:r>
              <a:rPr lang="en-GB" dirty="0"/>
              <a:t>Polish refugees crossing into </a:t>
            </a:r>
            <a:r>
              <a:rPr lang="en-GB" dirty="0" smtClean="0"/>
              <a:t>Iran, November 1942.</a:t>
            </a:r>
            <a:endParaRPr lang="en-GB" dirty="0"/>
          </a:p>
          <a:p>
            <a:r>
              <a:rPr lang="en-GB" dirty="0" smtClean="0"/>
              <a:t>(Wikimedia Commons, Terry </a:t>
            </a:r>
            <a:r>
              <a:rPr lang="en-GB" dirty="0" err="1" smtClean="0"/>
              <a:t>Ashwood</a:t>
            </a:r>
            <a:r>
              <a:rPr lang="en-GB" dirty="0" smtClean="0"/>
              <a:t>, Public Domain)</a:t>
            </a:r>
            <a:endParaRPr lang="en-GB" dirty="0"/>
          </a:p>
        </p:txBody>
      </p:sp>
    </p:spTree>
    <p:extLst>
      <p:ext uri="{BB962C8B-B14F-4D97-AF65-F5344CB8AC3E}">
        <p14:creationId xmlns:p14="http://schemas.microsoft.com/office/powerpoint/2010/main" val="102276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fontScale="92500" lnSpcReduction="10000"/>
          </a:bodyPr>
          <a:lstStyle/>
          <a:p>
            <a:r>
              <a:rPr lang="en-GB" smtClean="0"/>
              <a:t>As the Red Army moved forward after the victory at Stalingrad in early 1943, Stalin’s security chief Lavrenty Beria recommended the deportation of whole peoples accused of collaborating with the Germans. For the most part, these were the Muslim nations of the Caucasus and Crimea. As Soviet troops retook the Caucasus, Stalin and Beria put the machine into action. On a single day in November 1943, the Soviets deported the entire Karachai population to Kazakhstan and Kyrgyzstan. Over the course of two days, 28-29 December 1943, the Soviets dispatched 92 000 Kalmyks to Siberia. Beria went to Grozny personally to supervise the deportations of Chechens and Ingush peoples in February 1944. People who could not move were shot. Leading about 120 000 special forces, Beria rounded up and expelled 479 000 people in just over a week. In  April 1944, right after the Red Army reached the Crimea, Beria proposed and Stalin agreed that the entire Crimean Tatar population be resettled. 180 000 people were deported, most of them to Uzbekistan. Later in 1944, Beria had the Meshketian Turks deported from Soviet Georgia. </a:t>
            </a:r>
          </a:p>
          <a:p>
            <a:r>
              <a:rPr lang="en-GB" smtClean="0"/>
              <a:t>Against this backdrop of essentially continuous national purges, Stalin’s decision to ethnically cleanse the Soviet-Polish border seems like an unsurprising development of policy. In September 1944, Stalin opted to move Poles (and Polish Jews), Ukrainians, and Belarussians back and forth across the state border in order to create ethnic homogeneity. The same logic was applied, on a far greater scale, to the ethnic Germans in Poland. </a:t>
            </a:r>
            <a:endParaRPr lang="en-GB" dirty="0"/>
          </a:p>
        </p:txBody>
      </p:sp>
      <p:sp>
        <p:nvSpPr>
          <p:cNvPr id="12" name="Title 11"/>
          <p:cNvSpPr>
            <a:spLocks noGrp="1"/>
          </p:cNvSpPr>
          <p:nvPr>
            <p:ph type="title"/>
          </p:nvPr>
        </p:nvSpPr>
        <p:spPr/>
        <p:txBody>
          <a:bodyPr/>
          <a:lstStyle/>
          <a:p>
            <a:r>
              <a:rPr lang="en-GB" dirty="0" smtClean="0"/>
              <a:t>National purges in the USSR</a:t>
            </a:r>
            <a:r>
              <a:rPr lang="en-GB" dirty="0" smtClean="0"/>
              <a:t/>
            </a:r>
            <a:br>
              <a:rPr lang="en-GB" dirty="0" smtClean="0"/>
            </a:br>
            <a:endParaRPr lang="en-GB" dirty="0"/>
          </a:p>
        </p:txBody>
      </p:sp>
      <p:sp>
        <p:nvSpPr>
          <p:cNvPr id="8" name="Text Placeholder 7"/>
          <p:cNvSpPr>
            <a:spLocks noGrp="1"/>
          </p:cNvSpPr>
          <p:nvPr>
            <p:ph type="body" idx="1"/>
          </p:nvPr>
        </p:nvSpPr>
        <p:spPr/>
        <p:txBody>
          <a:bodyPr/>
          <a:lstStyle/>
          <a:p>
            <a:endParaRPr lang="en-GB"/>
          </a:p>
        </p:txBody>
      </p:sp>
      <p:sp>
        <p:nvSpPr>
          <p:cNvPr id="3" name="Text Placeholder 2"/>
          <p:cNvSpPr>
            <a:spLocks noGrp="1"/>
          </p:cNvSpPr>
          <p:nvPr>
            <p:ph type="body" idx="10"/>
          </p:nvPr>
        </p:nvSpPr>
        <p:spPr/>
        <p:txBody>
          <a:bodyPr>
            <a:normAutofit lnSpcReduction="10000"/>
          </a:bodyPr>
          <a:lstStyle/>
          <a:p>
            <a:r>
              <a:rPr lang="en-GB" dirty="0" smtClean="0"/>
              <a:t>(Timothy Snyder BLOOD LANDS: EUROPE BETWEEN HITLER AND STALIN (2010), published by The </a:t>
            </a:r>
            <a:r>
              <a:rPr lang="en-GB" dirty="0" err="1" smtClean="0"/>
              <a:t>Bodley</a:t>
            </a:r>
            <a:r>
              <a:rPr lang="en-GB" dirty="0" smtClean="0"/>
              <a:t> Head, London UK, pp 330-331)</a:t>
            </a:r>
            <a:endParaRPr lang="en-GB" dirty="0"/>
          </a:p>
        </p:txBody>
      </p:sp>
    </p:spTree>
    <p:extLst>
      <p:ext uri="{BB962C8B-B14F-4D97-AF65-F5344CB8AC3E}">
        <p14:creationId xmlns:p14="http://schemas.microsoft.com/office/powerpoint/2010/main" val="14721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GB" dirty="0" smtClean="0"/>
              <a:t>The liquidation of the Kalmyk people</a:t>
            </a:r>
            <a:endParaRPr lang="en-GB" dirty="0"/>
          </a:p>
        </p:txBody>
      </p:sp>
      <p:sp>
        <p:nvSpPr>
          <p:cNvPr id="16" name="Text Placeholder 15"/>
          <p:cNvSpPr>
            <a:spLocks noGrp="1"/>
          </p:cNvSpPr>
          <p:nvPr>
            <p:ph type="body" idx="1"/>
          </p:nvPr>
        </p:nvSpPr>
        <p:spPr/>
        <p:txBody>
          <a:bodyPr/>
          <a:lstStyle/>
          <a:p>
            <a:r>
              <a:rPr lang="en-GB" dirty="0"/>
              <a:t>By 1945, millions of people were living far from their homelands as a result of wartime deportations. One example of this was the </a:t>
            </a:r>
            <a:r>
              <a:rPr lang="en-GB" dirty="0" err="1"/>
              <a:t>Kamlyk</a:t>
            </a:r>
            <a:r>
              <a:rPr lang="en-GB" dirty="0"/>
              <a:t> people who had lived in the steppes, south of the Volga river and west of the Caspian Sea, since the days of the Mongol Empire. </a:t>
            </a:r>
          </a:p>
          <a:p>
            <a:r>
              <a:rPr lang="en-GB" dirty="0"/>
              <a:t>After the Red Army liberated the region following the Battle of Stalingrad, Stalin and Beria had ordered the </a:t>
            </a:r>
            <a:r>
              <a:rPr lang="en-GB" dirty="0" err="1"/>
              <a:t>Kamlyks</a:t>
            </a:r>
            <a:r>
              <a:rPr lang="en-GB" dirty="0"/>
              <a:t> to be deported to Siberia as ‘political undesirables’. They were eventually allowed to return home in 1957, during the Khrushchev ‘Thaw’. Less than half of those who had been deported survived.</a:t>
            </a:r>
          </a:p>
          <a:p>
            <a:endParaRPr lang="en-GB" dirty="0"/>
          </a:p>
        </p:txBody>
      </p:sp>
      <p:sp>
        <p:nvSpPr>
          <p:cNvPr id="17" name="Text Placeholder 16"/>
          <p:cNvSpPr>
            <a:spLocks noGrp="1"/>
          </p:cNvSpPr>
          <p:nvPr>
            <p:ph type="body" idx="10"/>
          </p:nvPr>
        </p:nvSpPr>
        <p:spPr/>
        <p:txBody>
          <a:bodyPr>
            <a:normAutofit/>
          </a:bodyPr>
          <a:lstStyle/>
          <a:p>
            <a:r>
              <a:rPr lang="en-GB" dirty="0"/>
              <a:t>Mikhail </a:t>
            </a:r>
            <a:r>
              <a:rPr lang="en-GB" dirty="0" err="1"/>
              <a:t>Ivanovitch</a:t>
            </a:r>
            <a:r>
              <a:rPr lang="en-GB" dirty="0"/>
              <a:t> Kalinin who signed the Decree No. 115/144 on behalf of the Presidium of the Supreme Soviet of the USSR entitled “On the liquidation of the Kalmyk ASSR”. </a:t>
            </a:r>
          </a:p>
          <a:p>
            <a:r>
              <a:rPr lang="en-GB" dirty="0" smtClean="0"/>
              <a:t>(Wikimedia Commons, Public Domain</a:t>
            </a:r>
            <a:r>
              <a:rPr lang="en-GB" dirty="0" smtClean="0"/>
              <a:t>)</a:t>
            </a:r>
            <a:endParaRPr lang="en-GB" dirty="0"/>
          </a:p>
        </p:txBody>
      </p:sp>
      <p:pic>
        <p:nvPicPr>
          <p:cNvPr id="19" name="Picture Placeholder 18"/>
          <p:cNvPicPr>
            <a:picLocks noGrp="1" noChangeAspect="1"/>
          </p:cNvPicPr>
          <p:nvPr>
            <p:ph sz="quarter" idx="11"/>
          </p:nvPr>
        </p:nvPicPr>
        <p:blipFill>
          <a:blip r:embed="rId2"/>
          <a:stretch>
            <a:fillRect/>
          </a:stretch>
        </p:blipFill>
        <p:spPr>
          <a:xfrm>
            <a:off x="228600" y="580270"/>
            <a:ext cx="2967038" cy="3647997"/>
          </a:xfrm>
          <a:prstGeom prst="rect">
            <a:avLst/>
          </a:prstGeom>
        </p:spPr>
      </p:pic>
    </p:spTree>
    <p:extLst>
      <p:ext uri="{BB962C8B-B14F-4D97-AF65-F5344CB8AC3E}">
        <p14:creationId xmlns:p14="http://schemas.microsoft.com/office/powerpoint/2010/main" val="195840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2"/>
          <a:srcRect t="2963" b="2963"/>
          <a:stretch>
            <a:fillRect/>
          </a:stretch>
        </p:blipFill>
        <p:spPr>
          <a:prstGeom prst="rect">
            <a:avLst/>
          </a:prstGeom>
        </p:spPr>
      </p:pic>
      <p:sp>
        <p:nvSpPr>
          <p:cNvPr id="7" name="Text Placeholder 6"/>
          <p:cNvSpPr>
            <a:spLocks noGrp="1"/>
          </p:cNvSpPr>
          <p:nvPr>
            <p:ph type="body" idx="1"/>
          </p:nvPr>
        </p:nvSpPr>
        <p:spPr/>
        <p:txBody>
          <a:bodyPr/>
          <a:lstStyle/>
          <a:p>
            <a:r>
              <a:rPr lang="en-GB" dirty="0"/>
              <a:t>The Black Sea Germans had settled in southern Ukraine and the Crimea in the early 19th century, welcomed by the Tsars as useful citizens – hard-working and productive farmers and craftsmen. They had come under Nazi rule after the German conquest of western and southern Ukraine in 1941-42. When German forces began to retreat westwards after defeats at Stalingrad and Kursk in 1943, the Black Sea Germans were uprooted; 135 000 people were forced top flee o the West. They became part of the flood of 12 million ethnic German expellees in the mass migration of 1944-45. </a:t>
            </a:r>
          </a:p>
        </p:txBody>
      </p:sp>
      <p:sp>
        <p:nvSpPr>
          <p:cNvPr id="6" name="Title 5"/>
          <p:cNvSpPr>
            <a:spLocks noGrp="1"/>
          </p:cNvSpPr>
          <p:nvPr>
            <p:ph type="title"/>
          </p:nvPr>
        </p:nvSpPr>
        <p:spPr/>
        <p:txBody>
          <a:bodyPr/>
          <a:lstStyle/>
          <a:p>
            <a:r>
              <a:rPr lang="en-GB" dirty="0" smtClean="0"/>
              <a:t>Ethnic German expellees</a:t>
            </a:r>
            <a:r>
              <a:rPr lang="en-GB" dirty="0"/>
              <a:t/>
            </a:r>
            <a:br>
              <a:rPr lang="en-GB" dirty="0"/>
            </a:br>
            <a:endParaRPr lang="en-GB" dirty="0"/>
          </a:p>
        </p:txBody>
      </p:sp>
      <p:sp>
        <p:nvSpPr>
          <p:cNvPr id="8" name="Text Placeholder 7"/>
          <p:cNvSpPr>
            <a:spLocks noGrp="1"/>
          </p:cNvSpPr>
          <p:nvPr>
            <p:ph type="body" idx="10"/>
          </p:nvPr>
        </p:nvSpPr>
        <p:spPr/>
        <p:txBody>
          <a:bodyPr/>
          <a:lstStyle/>
          <a:p>
            <a:r>
              <a:rPr lang="en-GB" dirty="0"/>
              <a:t>Expelled Black Sea Germans, passing through Hungary, July 1944</a:t>
            </a:r>
            <a:r>
              <a:rPr lang="en-GB" dirty="0" smtClean="0"/>
              <a:t>.</a:t>
            </a:r>
            <a:endParaRPr lang="en-GB" dirty="0"/>
          </a:p>
          <a:p>
            <a:r>
              <a:rPr lang="en-GB" dirty="0" smtClean="0"/>
              <a:t>(German </a:t>
            </a:r>
            <a:r>
              <a:rPr lang="en-GB" dirty="0"/>
              <a:t>Federal </a:t>
            </a:r>
            <a:r>
              <a:rPr lang="en-GB" dirty="0" smtClean="0"/>
              <a:t>Archives, CC-BY-SA 3.0)</a:t>
            </a:r>
            <a:endParaRPr lang="en-GB" dirty="0"/>
          </a:p>
        </p:txBody>
      </p:sp>
    </p:spTree>
    <p:extLst>
      <p:ext uri="{BB962C8B-B14F-4D97-AF65-F5344CB8AC3E}">
        <p14:creationId xmlns:p14="http://schemas.microsoft.com/office/powerpoint/2010/main" val="284320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a:srcRect l="4150" r="4150"/>
          <a:stretch>
            <a:fillRect/>
          </a:stretch>
        </p:blipFill>
        <p:spPr>
          <a:prstGeom prst="rect">
            <a:avLst/>
          </a:prstGeom>
        </p:spPr>
      </p:pic>
      <p:sp>
        <p:nvSpPr>
          <p:cNvPr id="3" name="Text Placeholder 2"/>
          <p:cNvSpPr>
            <a:spLocks noGrp="1"/>
          </p:cNvSpPr>
          <p:nvPr>
            <p:ph type="body" idx="1"/>
          </p:nvPr>
        </p:nvSpPr>
        <p:spPr/>
        <p:txBody>
          <a:bodyPr/>
          <a:lstStyle/>
          <a:p>
            <a:r>
              <a:rPr lang="en-GB" dirty="0"/>
              <a:t>Throughout the years of the Nazi Empire in Europe, massive numbers of Jews, Roma and other ‘racial enemies of the Reich’ had been rounded up to be deported to the camps. Millions of these deportees perished in the death camps. </a:t>
            </a:r>
          </a:p>
          <a:p>
            <a:r>
              <a:rPr lang="en-GB" dirty="0"/>
              <a:t>In 1945 the minority who survived were among the millions of displaced persons waiting to be repatriated, and facing a very uncertain future. </a:t>
            </a:r>
          </a:p>
          <a:p>
            <a:endParaRPr lang="en-GB" dirty="0"/>
          </a:p>
        </p:txBody>
      </p:sp>
      <p:sp>
        <p:nvSpPr>
          <p:cNvPr id="4" name="Title 3"/>
          <p:cNvSpPr>
            <a:spLocks noGrp="1"/>
          </p:cNvSpPr>
          <p:nvPr>
            <p:ph type="title"/>
          </p:nvPr>
        </p:nvSpPr>
        <p:spPr/>
        <p:txBody>
          <a:bodyPr/>
          <a:lstStyle/>
          <a:p>
            <a:r>
              <a:rPr lang="en-GB" dirty="0" smtClean="0"/>
              <a:t>The repatriation of displaced persons</a:t>
            </a:r>
            <a:r>
              <a:rPr lang="en-GB" dirty="0"/>
              <a:t/>
            </a:r>
            <a:br>
              <a:rPr lang="en-GB" dirty="0"/>
            </a:br>
            <a:endParaRPr lang="en-GB" dirty="0"/>
          </a:p>
        </p:txBody>
      </p:sp>
      <p:sp>
        <p:nvSpPr>
          <p:cNvPr id="5" name="Text Placeholder 4"/>
          <p:cNvSpPr>
            <a:spLocks noGrp="1"/>
          </p:cNvSpPr>
          <p:nvPr>
            <p:ph type="body" idx="10"/>
          </p:nvPr>
        </p:nvSpPr>
        <p:spPr/>
        <p:txBody>
          <a:bodyPr>
            <a:normAutofit fontScale="92500" lnSpcReduction="10000"/>
          </a:bodyPr>
          <a:lstStyle/>
          <a:p>
            <a:r>
              <a:rPr lang="en-GB" dirty="0"/>
              <a:t>Hungarian Jewish  women rounded up for deportation, October 1944. The deportation of 440 000 Jews from Hungary, begun in May 1944, was one of the last such mass deportations during the war</a:t>
            </a:r>
            <a:r>
              <a:rPr lang="en-GB" dirty="0" smtClean="0"/>
              <a:t>.</a:t>
            </a:r>
            <a:endParaRPr lang="en-GB" dirty="0"/>
          </a:p>
          <a:p>
            <a:r>
              <a:rPr lang="en-GB" dirty="0"/>
              <a:t>(</a:t>
            </a:r>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209005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l="5545" r="5545"/>
          <a:stretch>
            <a:fillRect/>
          </a:stretch>
        </p:blipFill>
        <p:spPr>
          <a:prstGeom prst="rect">
            <a:avLst/>
          </a:prstGeom>
        </p:spPr>
      </p:pic>
      <p:sp>
        <p:nvSpPr>
          <p:cNvPr id="3" name="Text Placeholder 2"/>
          <p:cNvSpPr>
            <a:spLocks noGrp="1"/>
          </p:cNvSpPr>
          <p:nvPr>
            <p:ph type="body" idx="1"/>
          </p:nvPr>
        </p:nvSpPr>
        <p:spPr/>
        <p:txBody>
          <a:bodyPr/>
          <a:lstStyle/>
          <a:p>
            <a:r>
              <a:rPr lang="en-GB" dirty="0"/>
              <a:t>As with the Jews, Sinti and Roma people had been victims of Nazi racial policies. Thousands had been registered, rounded up and ‘re-settled’ in camps in the East. </a:t>
            </a:r>
          </a:p>
          <a:p>
            <a:r>
              <a:rPr lang="en-GB" dirty="0"/>
              <a:t>Later in the war, most had been exterminated in the death camps. The few survivors faced enormous problems in returning to their former life</a:t>
            </a:r>
            <a:r>
              <a:rPr lang="en-GB" dirty="0" smtClean="0"/>
              <a:t>.</a:t>
            </a:r>
            <a:endParaRPr lang="en-GB" dirty="0"/>
          </a:p>
        </p:txBody>
      </p:sp>
      <p:sp>
        <p:nvSpPr>
          <p:cNvPr id="4" name="Title 3"/>
          <p:cNvSpPr>
            <a:spLocks noGrp="1"/>
          </p:cNvSpPr>
          <p:nvPr>
            <p:ph type="title"/>
          </p:nvPr>
        </p:nvSpPr>
        <p:spPr/>
        <p:txBody>
          <a:bodyPr/>
          <a:lstStyle/>
          <a:p>
            <a:r>
              <a:rPr lang="en-GB" dirty="0" smtClean="0"/>
              <a:t>The deportation of the Romani people</a:t>
            </a:r>
            <a:r>
              <a:rPr lang="en-GB" dirty="0"/>
              <a:t/>
            </a:r>
            <a:br>
              <a:rPr lang="en-GB" dirty="0"/>
            </a:br>
            <a:endParaRPr lang="en-GB" dirty="0"/>
          </a:p>
        </p:txBody>
      </p:sp>
      <p:sp>
        <p:nvSpPr>
          <p:cNvPr id="5" name="Text Placeholder 4"/>
          <p:cNvSpPr>
            <a:spLocks noGrp="1"/>
          </p:cNvSpPr>
          <p:nvPr>
            <p:ph type="body" idx="10"/>
          </p:nvPr>
        </p:nvSpPr>
        <p:spPr/>
        <p:txBody>
          <a:bodyPr/>
          <a:lstStyle/>
          <a:p>
            <a:r>
              <a:rPr lang="en-GB" dirty="0"/>
              <a:t>Romani people rounded up for deportation at </a:t>
            </a:r>
            <a:r>
              <a:rPr lang="en-GB" dirty="0" err="1"/>
              <a:t>Asperg</a:t>
            </a:r>
            <a:r>
              <a:rPr lang="en-GB" dirty="0"/>
              <a:t>, near Stuttgart in southern Germany in 1940</a:t>
            </a:r>
            <a:r>
              <a:rPr lang="en-GB" dirty="0" smtClean="0"/>
              <a:t>.</a:t>
            </a:r>
            <a:endParaRPr lang="en-GB" dirty="0"/>
          </a:p>
          <a:p>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763151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Deportations in approximate numbers</a:t>
            </a:r>
            <a:r>
              <a:rPr lang="en-GB" dirty="0"/>
              <a:t/>
            </a:r>
            <a:br>
              <a:rPr lang="en-GB" dirty="0"/>
            </a:br>
            <a:endParaRPr lang="en-GB" dirty="0"/>
          </a:p>
        </p:txBody>
      </p:sp>
      <p:pic>
        <p:nvPicPr>
          <p:cNvPr id="6" name="Picture Placeholder 5"/>
          <p:cNvPicPr>
            <a:picLocks noGrp="1" noChangeAspect="1"/>
          </p:cNvPicPr>
          <p:nvPr>
            <p:ph sz="half" idx="2"/>
          </p:nvPr>
        </p:nvPicPr>
        <p:blipFill>
          <a:blip r:embed="rId2"/>
          <a:stretch>
            <a:fillRect/>
          </a:stretch>
        </p:blipFill>
        <p:spPr>
          <a:xfrm>
            <a:off x="370065" y="1656891"/>
            <a:ext cx="8370533" cy="2536156"/>
          </a:xfrm>
          <a:prstGeom prst="rect">
            <a:avLst/>
          </a:prstGeom>
        </p:spPr>
      </p:pic>
      <p:sp>
        <p:nvSpPr>
          <p:cNvPr id="8" name="Text Placeholder 7"/>
          <p:cNvSpPr>
            <a:spLocks noGrp="1"/>
          </p:cNvSpPr>
          <p:nvPr>
            <p:ph type="body" idx="1"/>
          </p:nvPr>
        </p:nvSpPr>
        <p:spPr/>
        <p:txBody>
          <a:bodyPr/>
          <a:lstStyle/>
          <a:p>
            <a:endParaRPr lang="en-GB" dirty="0"/>
          </a:p>
          <a:p>
            <a:endParaRPr lang="en-GB" dirty="0"/>
          </a:p>
        </p:txBody>
      </p:sp>
      <p:sp>
        <p:nvSpPr>
          <p:cNvPr id="9" name="Text Placeholder 8"/>
          <p:cNvSpPr>
            <a:spLocks noGrp="1"/>
          </p:cNvSpPr>
          <p:nvPr>
            <p:ph type="body" idx="10"/>
          </p:nvPr>
        </p:nvSpPr>
        <p:spPr/>
        <p:txBody>
          <a:bodyPr/>
          <a:lstStyle/>
          <a:p>
            <a:r>
              <a:rPr lang="en-GB" dirty="0"/>
              <a:t>(Figures collated by Chris Rowe from various </a:t>
            </a:r>
            <a:r>
              <a:rPr lang="en-GB" dirty="0" smtClean="0"/>
              <a:t>sources)</a:t>
            </a:r>
            <a:endParaRPr lang="en-GB" dirty="0"/>
          </a:p>
        </p:txBody>
      </p:sp>
    </p:spTree>
    <p:extLst>
      <p:ext uri="{BB962C8B-B14F-4D97-AF65-F5344CB8AC3E}">
        <p14:creationId xmlns:p14="http://schemas.microsoft.com/office/powerpoint/2010/main" val="313203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t>
            </a:r>
            <a:r>
              <a:rPr lang="en-GB" dirty="0" smtClean="0"/>
              <a:t>The end: victory &amp; defeat, 1945-1946</a:t>
            </a:r>
            <a:endParaRPr lang="en-GB" dirty="0"/>
          </a:p>
        </p:txBody>
      </p:sp>
      <p:sp>
        <p:nvSpPr>
          <p:cNvPr id="3" name="Text Placeholder 2"/>
          <p:cNvSpPr>
            <a:spLocks noGrp="1"/>
          </p:cNvSpPr>
          <p:nvPr>
            <p:ph type="body" idx="1"/>
          </p:nvPr>
        </p:nvSpPr>
        <p:spPr/>
        <p:txBody>
          <a:bodyPr/>
          <a:lstStyle/>
          <a:p>
            <a:r>
              <a:rPr lang="en-GB" dirty="0"/>
              <a:t>The Second World War did not end neatly. The war comprised many interlocking conflicts, which did not all end at the same time. On the Eastern Front, many countries were liberated from German occupation long before the final climactic battle for Berlin and VE Day. In the Far East, conflict continued for months after the surrender of Nazi Germany. As the war entered its final months, the mass movement of people intensified as they desperately sought to return home: vast numbers of prisoners of war, refugees fleeing war zones, those made homeless by ‘scorched earth’ tactics and mass bombing.  Equally, many people were desperate not to return home, because their homeland was now controlled by a menacing foreign power.  </a:t>
            </a:r>
          </a:p>
          <a:p>
            <a:r>
              <a:rPr lang="en-GB" dirty="0"/>
              <a:t>The cessation of military hostilities was only the beginning of the end of the shifts of population caused by the war. Millions of soldiers had to be demobilised and find their way home; so did as many as 12 million forced labourers. Millions of refugees and homeless people remained ‘displaced persons’. And new borders and new political regimes led to a fresh wave of forced expulsions. </a:t>
            </a:r>
          </a:p>
          <a:p>
            <a:endParaRPr lang="en-GB" dirty="0"/>
          </a:p>
        </p:txBody>
      </p:sp>
    </p:spTree>
    <p:extLst>
      <p:ext uri="{BB962C8B-B14F-4D97-AF65-F5344CB8AC3E}">
        <p14:creationId xmlns:p14="http://schemas.microsoft.com/office/powerpoint/2010/main" val="2716459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winds of war: Population movements</a:t>
            </a:r>
            <a:endParaRPr lang="en-GB" dirty="0"/>
          </a:p>
        </p:txBody>
      </p:sp>
      <p:sp>
        <p:nvSpPr>
          <p:cNvPr id="3" name="Text Placeholder 2"/>
          <p:cNvSpPr>
            <a:spLocks noGrp="1"/>
          </p:cNvSpPr>
          <p:nvPr>
            <p:ph type="body" idx="1"/>
          </p:nvPr>
        </p:nvSpPr>
        <p:spPr/>
        <p:txBody>
          <a:bodyPr>
            <a:normAutofit/>
          </a:bodyPr>
          <a:lstStyle/>
          <a:p>
            <a:r>
              <a:rPr lang="en-GB" dirty="0"/>
              <a:t>From 1941 the war became a global conflict. Vast armies fought on far-flung battle fronts: Japanese armies fighting in Malaya, Indonesia, the Philippines and Burma, American armies fighting in North Africa, the Far East and Western Europe, 250 000 Italians fighting at Stalingrad. The men and women fighting this wider war, represented a mass military migration: peasants from Asiatic Russia, farm boys from America’s Middle West, Poles, Czechs, Australians and Canadians. </a:t>
            </a:r>
          </a:p>
          <a:p>
            <a:r>
              <a:rPr lang="en-GB" dirty="0"/>
              <a:t>In addition to the millions of troops fighting far from home, millions of civilians were uprooted by the war. Children had been evacuated from towns and cities to places of safety, civilian refugees took to the roads to escape the destruction. </a:t>
            </a:r>
          </a:p>
          <a:p>
            <a:r>
              <a:rPr lang="en-GB" dirty="0"/>
              <a:t>This was a total war. The scale and intensity of warfare brought major shifts of population: mass mobilisation of troops, many thousands of prisoners of war, huge numbers of workers conscripted to war industries, people rounded up in occupied territories to work as forced labourers or to be interned in camps. There was also the impact of ideology and totalitarianism. Both Nazi Germany and the Soviet Union had enforced mass deportations and ‘re-settlement’. </a:t>
            </a:r>
          </a:p>
          <a:p>
            <a:endParaRPr lang="en-GB" dirty="0"/>
          </a:p>
        </p:txBody>
      </p:sp>
    </p:spTree>
    <p:extLst>
      <p:ext uri="{BB962C8B-B14F-4D97-AF65-F5344CB8AC3E}">
        <p14:creationId xmlns:p14="http://schemas.microsoft.com/office/powerpoint/2010/main" val="315085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t="1070" b="1070"/>
          <a:stretch>
            <a:fillRect/>
          </a:stretch>
        </p:blipFill>
        <p:spPr/>
      </p:pic>
      <p:sp>
        <p:nvSpPr>
          <p:cNvPr id="3" name="Text Placeholder 2"/>
          <p:cNvSpPr>
            <a:spLocks noGrp="1"/>
          </p:cNvSpPr>
          <p:nvPr>
            <p:ph type="body" idx="1"/>
          </p:nvPr>
        </p:nvSpPr>
        <p:spPr/>
        <p:txBody>
          <a:bodyPr/>
          <a:lstStyle/>
          <a:p>
            <a:r>
              <a:rPr lang="en-GB" dirty="0" smtClean="0"/>
              <a:t>From the time the war had turned against Germany in 1944-45, many people were pulled or pushed into migration. Sometimes this was a voluntary decision, but in many cases it was compelled by necessity, or by the direct orders of the German occupiers. </a:t>
            </a:r>
          </a:p>
          <a:p>
            <a:r>
              <a:rPr lang="en-GB" dirty="0" smtClean="0"/>
              <a:t>Thousands of inmates of the concentration camps were sent on ‘death marches’ to camps further west. In Norway, thousands of civilian refugees were forced into an arduous winter journey to northern Sweden. </a:t>
            </a:r>
          </a:p>
          <a:p>
            <a:endParaRPr lang="en-GB" dirty="0"/>
          </a:p>
        </p:txBody>
      </p:sp>
      <p:sp>
        <p:nvSpPr>
          <p:cNvPr id="4" name="Title 3"/>
          <p:cNvSpPr>
            <a:spLocks noGrp="1"/>
          </p:cNvSpPr>
          <p:nvPr>
            <p:ph type="title"/>
          </p:nvPr>
        </p:nvSpPr>
        <p:spPr/>
        <p:txBody>
          <a:bodyPr/>
          <a:lstStyle/>
          <a:p>
            <a:r>
              <a:rPr lang="en-GB" dirty="0" smtClean="0"/>
              <a:t>The ‘death marches’</a:t>
            </a:r>
            <a:r>
              <a:rPr lang="en-GB" dirty="0" smtClean="0"/>
              <a:t/>
            </a:r>
            <a:br>
              <a:rPr lang="en-GB" dirty="0" smtClean="0"/>
            </a:br>
            <a:endParaRPr lang="en-GB" dirty="0"/>
          </a:p>
        </p:txBody>
      </p:sp>
      <p:sp>
        <p:nvSpPr>
          <p:cNvPr id="5" name="Text Placeholder 4"/>
          <p:cNvSpPr>
            <a:spLocks noGrp="1"/>
          </p:cNvSpPr>
          <p:nvPr>
            <p:ph type="body" idx="10"/>
          </p:nvPr>
        </p:nvSpPr>
        <p:spPr/>
        <p:txBody>
          <a:bodyPr>
            <a:normAutofit/>
          </a:bodyPr>
          <a:lstStyle/>
          <a:p>
            <a:r>
              <a:rPr lang="en-GB" dirty="0" smtClean="0"/>
              <a:t>Norwegian woman queuing for food in Kiruna, the northernmost town in Sweden,  during the forced migration from Norway to Sweden late in 1944</a:t>
            </a:r>
            <a:r>
              <a:rPr lang="en-GB" dirty="0" smtClean="0"/>
              <a:t>.</a:t>
            </a:r>
            <a:endParaRPr lang="en-GB" dirty="0" smtClean="0"/>
          </a:p>
          <a:p>
            <a:r>
              <a:rPr lang="en-GB" dirty="0" smtClean="0"/>
              <a:t>(National Archives of Norway, CCO 1.0 Universal Public Domain Dedication)</a:t>
            </a:r>
            <a:endParaRPr lang="en-GB" dirty="0"/>
          </a:p>
        </p:txBody>
      </p:sp>
    </p:spTree>
    <p:extLst>
      <p:ext uri="{BB962C8B-B14F-4D97-AF65-F5344CB8AC3E}">
        <p14:creationId xmlns:p14="http://schemas.microsoft.com/office/powerpoint/2010/main" val="3765859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2"/>
          <a:srcRect t="232" b="232"/>
          <a:stretch>
            <a:fillRect/>
          </a:stretch>
        </p:blipFill>
        <p:spPr>
          <a:prstGeom prst="rect">
            <a:avLst/>
          </a:prstGeom>
        </p:spPr>
      </p:pic>
      <p:sp>
        <p:nvSpPr>
          <p:cNvPr id="3" name="Text Placeholder 2"/>
          <p:cNvSpPr>
            <a:spLocks noGrp="1"/>
          </p:cNvSpPr>
          <p:nvPr>
            <p:ph type="body" idx="1"/>
          </p:nvPr>
        </p:nvSpPr>
        <p:spPr/>
        <p:txBody>
          <a:bodyPr/>
          <a:lstStyle/>
          <a:p>
            <a:r>
              <a:rPr lang="en-GB" dirty="0"/>
              <a:t>From 1944 Germans in the eastern parts of the Reich were displaced by the advancing Red Army. During 1944-45 approximately 12 million ethnic Germans fled westwards. The defeat of Nazi Germany meant that these </a:t>
            </a:r>
            <a:r>
              <a:rPr lang="en-GB" dirty="0" err="1"/>
              <a:t>Volksdeutsche</a:t>
            </a:r>
            <a:r>
              <a:rPr lang="en-GB" dirty="0"/>
              <a:t> were uprooted from territories that had been German for centuries, such as East Prussia. </a:t>
            </a:r>
          </a:p>
          <a:p>
            <a:endParaRPr lang="en-GB" dirty="0"/>
          </a:p>
        </p:txBody>
      </p:sp>
      <p:sp>
        <p:nvSpPr>
          <p:cNvPr id="4" name="Title 3"/>
          <p:cNvSpPr>
            <a:spLocks noGrp="1"/>
          </p:cNvSpPr>
          <p:nvPr>
            <p:ph type="title"/>
          </p:nvPr>
        </p:nvSpPr>
        <p:spPr/>
        <p:txBody>
          <a:bodyPr/>
          <a:lstStyle/>
          <a:p>
            <a:r>
              <a:rPr lang="en-GB" dirty="0" smtClean="0"/>
              <a:t>The displacement of ethnic Germans</a:t>
            </a:r>
            <a:endParaRPr lang="en-GB" dirty="0"/>
          </a:p>
        </p:txBody>
      </p:sp>
      <p:sp>
        <p:nvSpPr>
          <p:cNvPr id="5" name="Text Placeholder 4"/>
          <p:cNvSpPr>
            <a:spLocks noGrp="1"/>
          </p:cNvSpPr>
          <p:nvPr>
            <p:ph type="body" idx="10"/>
          </p:nvPr>
        </p:nvSpPr>
        <p:spPr/>
        <p:txBody>
          <a:bodyPr/>
          <a:lstStyle/>
          <a:p>
            <a:r>
              <a:rPr lang="en-GB" dirty="0"/>
              <a:t>German refugees hoping to escape by sea from </a:t>
            </a:r>
            <a:r>
              <a:rPr lang="en-GB" dirty="0" err="1"/>
              <a:t>Pillau</a:t>
            </a:r>
            <a:r>
              <a:rPr lang="en-GB" dirty="0"/>
              <a:t> in East Prussia in 1945, just before Soviet forces reached the port.</a:t>
            </a:r>
          </a:p>
          <a:p>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3952172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advance of the Red Army</a:t>
            </a:r>
            <a:r>
              <a:rPr lang="en-GB" dirty="0"/>
              <a:t/>
            </a:r>
            <a:br>
              <a:rPr lang="en-GB" dirty="0"/>
            </a:br>
            <a:endParaRPr lang="en-GB" dirty="0"/>
          </a:p>
        </p:txBody>
      </p:sp>
      <p:pic>
        <p:nvPicPr>
          <p:cNvPr id="6" name="Picture Placeholder 5"/>
          <p:cNvPicPr>
            <a:picLocks noGrp="1" noChangeAspect="1"/>
          </p:cNvPicPr>
          <p:nvPr>
            <p:ph type="pic" sz="quarter" idx="11"/>
          </p:nvPr>
        </p:nvPicPr>
        <p:blipFill>
          <a:blip r:embed="rId2"/>
          <a:srcRect t="11419" b="11419"/>
          <a:stretch>
            <a:fillRect/>
          </a:stretch>
        </p:blipFill>
        <p:spPr>
          <a:prstGeom prst="rect">
            <a:avLst/>
          </a:prstGeom>
        </p:spPr>
      </p:pic>
      <p:sp>
        <p:nvSpPr>
          <p:cNvPr id="4" name="Text Placeholder 3"/>
          <p:cNvSpPr>
            <a:spLocks noGrp="1"/>
          </p:cNvSpPr>
          <p:nvPr>
            <p:ph type="body" idx="1"/>
          </p:nvPr>
        </p:nvSpPr>
        <p:spPr/>
        <p:txBody>
          <a:bodyPr/>
          <a:lstStyle/>
          <a:p>
            <a:r>
              <a:rPr lang="en-GB" dirty="0"/>
              <a:t>The advance of the Red Army through Poland and East Prussia caused a flood of ethnic German refugees to flee westwards. </a:t>
            </a:r>
          </a:p>
        </p:txBody>
      </p:sp>
      <p:sp>
        <p:nvSpPr>
          <p:cNvPr id="5" name="Text Placeholder 4"/>
          <p:cNvSpPr>
            <a:spLocks noGrp="1"/>
          </p:cNvSpPr>
          <p:nvPr>
            <p:ph type="body" idx="10"/>
          </p:nvPr>
        </p:nvSpPr>
        <p:spPr/>
        <p:txBody>
          <a:bodyPr/>
          <a:lstStyle/>
          <a:p>
            <a:r>
              <a:rPr lang="en-GB" dirty="0" smtClean="0"/>
              <a:t>(German </a:t>
            </a:r>
            <a:r>
              <a:rPr lang="en-GB" dirty="0"/>
              <a:t>Federal </a:t>
            </a:r>
            <a:r>
              <a:rPr lang="en-GB" dirty="0" smtClean="0"/>
              <a:t>Archives, CC </a:t>
            </a:r>
            <a:r>
              <a:rPr lang="en-GB" dirty="0"/>
              <a:t>BY-SA </a:t>
            </a:r>
            <a:r>
              <a:rPr lang="en-GB" dirty="0" smtClean="0"/>
              <a:t>3.0)</a:t>
            </a:r>
            <a:endParaRPr lang="en-GB" dirty="0"/>
          </a:p>
          <a:p>
            <a:endParaRPr lang="en-GB" dirty="0"/>
          </a:p>
        </p:txBody>
      </p:sp>
    </p:spTree>
    <p:extLst>
      <p:ext uri="{BB962C8B-B14F-4D97-AF65-F5344CB8AC3E}">
        <p14:creationId xmlns:p14="http://schemas.microsoft.com/office/powerpoint/2010/main" val="2094740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German refugee children in Denmark</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2214" b="2214"/>
          <a:stretch>
            <a:fillRect/>
          </a:stretch>
        </p:blipFill>
        <p:spPr>
          <a:prstGeom prst="rect">
            <a:avLst/>
          </a:prstGeom>
        </p:spPr>
      </p:pic>
      <p:sp>
        <p:nvSpPr>
          <p:cNvPr id="4" name="Text Placeholder 3"/>
          <p:cNvSpPr>
            <a:spLocks noGrp="1"/>
          </p:cNvSpPr>
          <p:nvPr>
            <p:ph type="body" idx="1"/>
          </p:nvPr>
        </p:nvSpPr>
        <p:spPr/>
        <p:txBody>
          <a:bodyPr/>
          <a:lstStyle/>
          <a:p>
            <a:r>
              <a:rPr lang="en-GB" dirty="0"/>
              <a:t>German refugee children at a reception centre in Denmark, February </a:t>
            </a:r>
            <a:r>
              <a:rPr lang="en-GB" dirty="0" smtClean="0"/>
              <a:t>1945</a:t>
            </a:r>
            <a:r>
              <a:rPr lang="en-GB" dirty="0" smtClean="0"/>
              <a:t>.</a:t>
            </a:r>
            <a:endParaRPr lang="en-GB" dirty="0"/>
          </a:p>
        </p:txBody>
      </p:sp>
      <p:sp>
        <p:nvSpPr>
          <p:cNvPr id="5" name="Text Placeholder 4"/>
          <p:cNvSpPr>
            <a:spLocks noGrp="1"/>
          </p:cNvSpPr>
          <p:nvPr>
            <p:ph type="body" idx="10"/>
          </p:nvPr>
        </p:nvSpPr>
        <p:spPr/>
        <p:txBody>
          <a:bodyPr/>
          <a:lstStyle/>
          <a:p>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3190661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evacuation of concentration camps</a:t>
            </a:r>
            <a:endParaRPr lang="en-GB" dirty="0"/>
          </a:p>
        </p:txBody>
      </p:sp>
      <p:pic>
        <p:nvPicPr>
          <p:cNvPr id="6" name="Picture Placeholder 5"/>
          <p:cNvPicPr>
            <a:picLocks noGrp="1" noChangeAspect="1"/>
          </p:cNvPicPr>
          <p:nvPr>
            <p:ph type="pic" sz="quarter" idx="11"/>
          </p:nvPr>
        </p:nvPicPr>
        <p:blipFill>
          <a:blip r:embed="rId2"/>
          <a:srcRect t="1632" b="1632"/>
          <a:stretch>
            <a:fillRect/>
          </a:stretch>
        </p:blipFill>
        <p:spPr>
          <a:prstGeom prst="rect">
            <a:avLst/>
          </a:prstGeom>
        </p:spPr>
      </p:pic>
      <p:sp>
        <p:nvSpPr>
          <p:cNvPr id="3" name="Text Placeholder 2"/>
          <p:cNvSpPr>
            <a:spLocks noGrp="1"/>
          </p:cNvSpPr>
          <p:nvPr>
            <p:ph type="body" idx="1"/>
          </p:nvPr>
        </p:nvSpPr>
        <p:spPr/>
        <p:txBody>
          <a:bodyPr/>
          <a:lstStyle/>
          <a:p>
            <a:r>
              <a:rPr lang="en-GB" dirty="0"/>
              <a:t>As Soviet forces advanced westwards, the Nazi authorities began to evacuate inmates from the camps and sent them on forced marches to camps further west. These death marches were on a huge scale and caused appalling casualties due to mistreatment, harsh weather conditions and sheer exhaustion. Even after liberation many prisoners died through diseases such as typhus and dysentery. </a:t>
            </a:r>
          </a:p>
          <a:p>
            <a:endParaRPr lang="en-GB" dirty="0"/>
          </a:p>
        </p:txBody>
      </p:sp>
      <p:sp>
        <p:nvSpPr>
          <p:cNvPr id="4" name="Text Placeholder 3"/>
          <p:cNvSpPr>
            <a:spLocks noGrp="1"/>
          </p:cNvSpPr>
          <p:nvPr>
            <p:ph type="body" idx="10"/>
          </p:nvPr>
        </p:nvSpPr>
        <p:spPr/>
        <p:txBody>
          <a:bodyPr/>
          <a:lstStyle/>
          <a:p>
            <a:r>
              <a:rPr lang="en-GB" dirty="0"/>
              <a:t>Inmates of KZ </a:t>
            </a:r>
            <a:r>
              <a:rPr lang="en-GB" dirty="0" err="1"/>
              <a:t>Flossenburg</a:t>
            </a:r>
            <a:r>
              <a:rPr lang="en-GB" dirty="0"/>
              <a:t> on a ‘Death March’ through Bavaria, April 1945.</a:t>
            </a:r>
          </a:p>
          <a:p>
            <a:r>
              <a:rPr lang="en-GB" dirty="0" smtClean="0"/>
              <a:t>(US </a:t>
            </a:r>
            <a:r>
              <a:rPr lang="en-GB" dirty="0"/>
              <a:t>Holocaust </a:t>
            </a:r>
            <a:r>
              <a:rPr lang="en-GB" dirty="0" smtClean="0"/>
              <a:t>Museum, available </a:t>
            </a:r>
            <a:r>
              <a:rPr lang="en-GB" dirty="0"/>
              <a:t>for re-use for educational and non-commercial </a:t>
            </a:r>
            <a:r>
              <a:rPr lang="en-GB" dirty="0" smtClean="0"/>
              <a:t>purposes)</a:t>
            </a:r>
            <a:endParaRPr lang="en-GB" dirty="0"/>
          </a:p>
        </p:txBody>
      </p:sp>
    </p:spTree>
    <p:extLst>
      <p:ext uri="{BB962C8B-B14F-4D97-AF65-F5344CB8AC3E}">
        <p14:creationId xmlns:p14="http://schemas.microsoft.com/office/powerpoint/2010/main" val="170683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0"/>
          </p:nvPr>
        </p:nvSpPr>
        <p:spPr/>
        <p:txBody>
          <a:bodyPr>
            <a:normAutofit/>
          </a:bodyPr>
          <a:lstStyle/>
          <a:p>
            <a:r>
              <a:rPr lang="en-GB" dirty="0" smtClean="0"/>
              <a:t>(US </a:t>
            </a:r>
            <a:r>
              <a:rPr lang="en-GB" dirty="0"/>
              <a:t>Holocaust </a:t>
            </a:r>
            <a:r>
              <a:rPr lang="en-GB" dirty="0" smtClean="0"/>
              <a:t>Museum, available </a:t>
            </a:r>
            <a:r>
              <a:rPr lang="en-GB" dirty="0"/>
              <a:t>for re-use for educational and non-commercial </a:t>
            </a:r>
            <a:r>
              <a:rPr lang="en-GB" dirty="0" smtClean="0"/>
              <a:t>purposes)</a:t>
            </a:r>
            <a:endParaRPr lang="en-GB" dirty="0"/>
          </a:p>
          <a:p>
            <a:endParaRPr lang="en-GB" dirty="0"/>
          </a:p>
        </p:txBody>
      </p:sp>
      <p:pic>
        <p:nvPicPr>
          <p:cNvPr id="6" name="Picture Placeholder 5"/>
          <p:cNvPicPr>
            <a:picLocks noGrp="1" noChangeAspect="1"/>
          </p:cNvPicPr>
          <p:nvPr>
            <p:ph type="pic" sz="quarter" idx="11"/>
          </p:nvPr>
        </p:nvPicPr>
        <p:blipFill>
          <a:blip r:embed="rId2"/>
          <a:srcRect l="7579" r="7579"/>
          <a:stretch>
            <a:fillRect/>
          </a:stretch>
        </p:blipFill>
        <p:spPr>
          <a:prstGeom prst="rect">
            <a:avLst/>
          </a:prstGeom>
        </p:spPr>
      </p:pic>
      <p:sp>
        <p:nvSpPr>
          <p:cNvPr id="2" name="Title 1"/>
          <p:cNvSpPr>
            <a:spLocks noGrp="1"/>
          </p:cNvSpPr>
          <p:nvPr>
            <p:ph type="title"/>
          </p:nvPr>
        </p:nvSpPr>
        <p:spPr/>
        <p:txBody>
          <a:bodyPr/>
          <a:lstStyle/>
          <a:p>
            <a:r>
              <a:rPr lang="en-GB" dirty="0" smtClean="0"/>
              <a:t>The liberation of concentration camps</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Surviving prisoners at KZ </a:t>
            </a:r>
            <a:r>
              <a:rPr lang="en-GB" dirty="0" err="1"/>
              <a:t>Mauthausen</a:t>
            </a:r>
            <a:r>
              <a:rPr lang="en-GB" dirty="0"/>
              <a:t> near Linz cheering US troops at the liberation, April 1945.</a:t>
            </a:r>
          </a:p>
          <a:p>
            <a:endParaRPr lang="en-GB" dirty="0"/>
          </a:p>
        </p:txBody>
      </p:sp>
    </p:spTree>
    <p:extLst>
      <p:ext uri="{BB962C8B-B14F-4D97-AF65-F5344CB8AC3E}">
        <p14:creationId xmlns:p14="http://schemas.microsoft.com/office/powerpoint/2010/main" val="2988009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The liberation of Soviet POWs</a:t>
            </a:r>
            <a:endParaRPr lang="en-GB" dirty="0"/>
          </a:p>
        </p:txBody>
      </p:sp>
      <p:pic>
        <p:nvPicPr>
          <p:cNvPr id="6" name="Picture Placeholder 5"/>
          <p:cNvPicPr>
            <a:picLocks noGrp="1" noChangeAspect="1"/>
          </p:cNvPicPr>
          <p:nvPr>
            <p:ph type="pic" sz="quarter" idx="11"/>
          </p:nvPr>
        </p:nvPicPr>
        <p:blipFill>
          <a:blip r:embed="rId2"/>
          <a:srcRect t="6081" b="6081"/>
          <a:stretch>
            <a:fillRect/>
          </a:stretch>
        </p:blipFill>
        <p:spPr>
          <a:prstGeom prst="rect">
            <a:avLst/>
          </a:prstGeom>
        </p:spPr>
      </p:pic>
      <p:sp>
        <p:nvSpPr>
          <p:cNvPr id="5" name="Text Placeholder 4"/>
          <p:cNvSpPr>
            <a:spLocks noGrp="1"/>
          </p:cNvSpPr>
          <p:nvPr>
            <p:ph type="body" idx="1"/>
          </p:nvPr>
        </p:nvSpPr>
        <p:spPr/>
        <p:txBody>
          <a:bodyPr/>
          <a:lstStyle/>
          <a:p>
            <a:r>
              <a:rPr lang="en-GB" dirty="0"/>
              <a:t>Soviet POWs at </a:t>
            </a:r>
            <a:r>
              <a:rPr lang="en-GB" dirty="0" err="1"/>
              <a:t>Hamar</a:t>
            </a:r>
            <a:r>
              <a:rPr lang="en-GB" dirty="0"/>
              <a:t>, Norway being addressed by the local Norwegian chief of police after their liberation, May 1945</a:t>
            </a:r>
          </a:p>
          <a:p>
            <a:endParaRPr lang="en-GB" dirty="0"/>
          </a:p>
        </p:txBody>
      </p:sp>
      <p:sp>
        <p:nvSpPr>
          <p:cNvPr id="8" name="Text Placeholder 7"/>
          <p:cNvSpPr>
            <a:spLocks noGrp="1"/>
          </p:cNvSpPr>
          <p:nvPr>
            <p:ph type="body" idx="10"/>
          </p:nvPr>
        </p:nvSpPr>
        <p:spPr/>
        <p:txBody>
          <a:bodyPr/>
          <a:lstStyle/>
          <a:p>
            <a:r>
              <a:rPr lang="en-GB" dirty="0" smtClean="0"/>
              <a:t>(Wikimedia Commons, CC </a:t>
            </a:r>
            <a:r>
              <a:rPr lang="en-GB" dirty="0"/>
              <a:t>BY-SA 2.0 </a:t>
            </a:r>
            <a:r>
              <a:rPr lang="en-GB" dirty="0" smtClean="0"/>
              <a:t>generic)</a:t>
            </a:r>
            <a:endParaRPr lang="en-GB" dirty="0"/>
          </a:p>
        </p:txBody>
      </p:sp>
    </p:spTree>
    <p:extLst>
      <p:ext uri="{BB962C8B-B14F-4D97-AF65-F5344CB8AC3E}">
        <p14:creationId xmlns:p14="http://schemas.microsoft.com/office/powerpoint/2010/main" val="345345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liberation of Dachau</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5700" b="5700"/>
          <a:stretch>
            <a:fillRect/>
          </a:stretch>
        </p:blipFill>
        <p:spPr>
          <a:prstGeom prst="rect">
            <a:avLst/>
          </a:prstGeom>
        </p:spPr>
      </p:pic>
      <p:sp>
        <p:nvSpPr>
          <p:cNvPr id="4" name="Text Placeholder 3"/>
          <p:cNvSpPr>
            <a:spLocks noGrp="1"/>
          </p:cNvSpPr>
          <p:nvPr>
            <p:ph type="body" idx="1"/>
          </p:nvPr>
        </p:nvSpPr>
        <p:spPr/>
        <p:txBody>
          <a:bodyPr/>
          <a:lstStyle/>
          <a:p>
            <a:r>
              <a:rPr lang="en-GB" dirty="0"/>
              <a:t>Polish prisoners celebrating their liberation from the Dachau concentration camp in Bavaria, May </a:t>
            </a:r>
            <a:r>
              <a:rPr lang="en-GB" dirty="0" smtClean="0"/>
              <a:t>1945.</a:t>
            </a:r>
            <a:endParaRPr lang="en-GB" dirty="0"/>
          </a:p>
          <a:p>
            <a:endParaRPr lang="en-GB" dirty="0"/>
          </a:p>
        </p:txBody>
      </p:sp>
      <p:sp>
        <p:nvSpPr>
          <p:cNvPr id="5" name="Text Placeholder 4"/>
          <p:cNvSpPr>
            <a:spLocks noGrp="1"/>
          </p:cNvSpPr>
          <p:nvPr>
            <p:ph type="body" idx="10"/>
          </p:nvPr>
        </p:nvSpPr>
        <p:spPr/>
        <p:txBody>
          <a:bodyPr/>
          <a:lstStyle/>
          <a:p>
            <a:r>
              <a:rPr lang="en-GB" dirty="0" smtClean="0"/>
              <a:t>(US </a:t>
            </a:r>
            <a:r>
              <a:rPr lang="en-GB" dirty="0"/>
              <a:t>National </a:t>
            </a:r>
            <a:r>
              <a:rPr lang="en-GB" dirty="0" smtClean="0"/>
              <a:t>Archive, Public </a:t>
            </a:r>
            <a:r>
              <a:rPr lang="en-GB" dirty="0"/>
              <a:t>Domain </a:t>
            </a:r>
            <a:r>
              <a:rPr lang="en-GB" dirty="0" smtClean="0"/>
              <a:t>in the US)</a:t>
            </a:r>
            <a:endParaRPr lang="en-GB" dirty="0"/>
          </a:p>
        </p:txBody>
      </p:sp>
    </p:spTree>
    <p:extLst>
      <p:ext uri="{BB962C8B-B14F-4D97-AF65-F5344CB8AC3E}">
        <p14:creationId xmlns:p14="http://schemas.microsoft.com/office/powerpoint/2010/main" val="4098924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Liberation in the Pacific</a:t>
            </a:r>
            <a:endParaRPr lang="en-GB" dirty="0"/>
          </a:p>
        </p:txBody>
      </p:sp>
      <p:sp>
        <p:nvSpPr>
          <p:cNvPr id="9" name="Text Placeholder 8"/>
          <p:cNvSpPr>
            <a:spLocks noGrp="1"/>
          </p:cNvSpPr>
          <p:nvPr>
            <p:ph type="body" idx="1"/>
          </p:nvPr>
        </p:nvSpPr>
        <p:spPr/>
        <p:txBody>
          <a:bodyPr/>
          <a:lstStyle/>
          <a:p>
            <a:endParaRPr lang="en-GB" dirty="0" smtClean="0"/>
          </a:p>
          <a:p>
            <a:r>
              <a:rPr lang="en-GB" dirty="0" smtClean="0"/>
              <a:t>All </a:t>
            </a:r>
            <a:r>
              <a:rPr lang="en-GB" dirty="0"/>
              <a:t>across the lands conquered by the Japanese during the Second World War, prisoners held in captivity dreamed of the moment when they would be freed and able to return home.</a:t>
            </a:r>
          </a:p>
          <a:p>
            <a:endParaRPr lang="en-GB" dirty="0"/>
          </a:p>
        </p:txBody>
      </p:sp>
      <p:sp>
        <p:nvSpPr>
          <p:cNvPr id="10" name="Text Placeholder 9"/>
          <p:cNvSpPr>
            <a:spLocks noGrp="1"/>
          </p:cNvSpPr>
          <p:nvPr>
            <p:ph type="body" idx="10"/>
          </p:nvPr>
        </p:nvSpPr>
        <p:spPr/>
        <p:txBody>
          <a:bodyPr>
            <a:normAutofit/>
          </a:bodyPr>
          <a:lstStyle/>
          <a:p>
            <a:r>
              <a:rPr lang="en-GB" dirty="0"/>
              <a:t>Inmates celebrating their release from the Santo Tomas University internment camp in the Philippines, February 1945</a:t>
            </a:r>
            <a:r>
              <a:rPr lang="en-GB" dirty="0" smtClean="0"/>
              <a:t>.</a:t>
            </a:r>
            <a:endParaRPr lang="en-GB" dirty="0"/>
          </a:p>
          <a:p>
            <a:r>
              <a:rPr lang="en-GB" dirty="0" smtClean="0"/>
              <a:t>(Wikimedia Commons, Public </a:t>
            </a:r>
            <a:r>
              <a:rPr lang="en-GB" dirty="0"/>
              <a:t>Domain </a:t>
            </a:r>
            <a:r>
              <a:rPr lang="en-GB" dirty="0" smtClean="0"/>
              <a:t>in the Philippines)</a:t>
            </a:r>
            <a:endParaRPr lang="en-GB" dirty="0"/>
          </a:p>
        </p:txBody>
      </p:sp>
      <p:pic>
        <p:nvPicPr>
          <p:cNvPr id="6" name="Content Placeholder 5"/>
          <p:cNvPicPr>
            <a:picLocks noGrp="1" noChangeAspect="1"/>
          </p:cNvPicPr>
          <p:nvPr>
            <p:ph type="pic" sz="quarter" idx="11"/>
          </p:nvPr>
        </p:nvPicPr>
        <p:blipFill>
          <a:blip r:embed="rId2"/>
          <a:srcRect l="4358" r="4358"/>
          <a:stretch>
            <a:fillRect/>
          </a:stretch>
        </p:blipFill>
        <p:spPr/>
      </p:pic>
    </p:spTree>
    <p:extLst>
      <p:ext uri="{BB962C8B-B14F-4D97-AF65-F5344CB8AC3E}">
        <p14:creationId xmlns:p14="http://schemas.microsoft.com/office/powerpoint/2010/main" val="195317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808388" y="699949"/>
            <a:ext cx="4237087" cy="3200677"/>
          </a:xfrm>
        </p:spPr>
      </p:pic>
      <p:sp>
        <p:nvSpPr>
          <p:cNvPr id="3" name="Title 2"/>
          <p:cNvSpPr>
            <a:spLocks noGrp="1"/>
          </p:cNvSpPr>
          <p:nvPr>
            <p:ph type="title"/>
          </p:nvPr>
        </p:nvSpPr>
        <p:spPr/>
        <p:txBody>
          <a:bodyPr/>
          <a:lstStyle/>
          <a:p>
            <a:r>
              <a:rPr lang="en-GB" smtClean="0"/>
              <a:t>Population Movements at the end of the war</a:t>
            </a:r>
            <a:br>
              <a:rPr lang="en-GB" smtClean="0"/>
            </a:br>
            <a:endParaRPr lang="en-GB" dirty="0"/>
          </a:p>
        </p:txBody>
      </p:sp>
      <p:sp>
        <p:nvSpPr>
          <p:cNvPr id="4" name="Text Placeholder 3"/>
          <p:cNvSpPr>
            <a:spLocks noGrp="1"/>
          </p:cNvSpPr>
          <p:nvPr>
            <p:ph type="body" idx="1"/>
          </p:nvPr>
        </p:nvSpPr>
        <p:spPr/>
        <p:txBody>
          <a:bodyPr/>
          <a:lstStyle/>
          <a:p>
            <a:r>
              <a:rPr lang="en-GB" dirty="0" smtClean="0"/>
              <a:t>Between 1942 and 1945, many thousands of Allied prisoners of war - British, Australian and American - had been held in Japanese POW camps. They were often subjected to harsh conditions and forced labour.</a:t>
            </a:r>
          </a:p>
          <a:p>
            <a:r>
              <a:rPr lang="en-GB" dirty="0" smtClean="0"/>
              <a:t>At the end of the war, there were major logistical problems in getting the surviving POWs home.</a:t>
            </a:r>
          </a:p>
        </p:txBody>
      </p:sp>
      <p:sp>
        <p:nvSpPr>
          <p:cNvPr id="5" name="Text Placeholder 4"/>
          <p:cNvSpPr>
            <a:spLocks noGrp="1"/>
          </p:cNvSpPr>
          <p:nvPr>
            <p:ph type="body" idx="10"/>
          </p:nvPr>
        </p:nvSpPr>
        <p:spPr/>
        <p:txBody>
          <a:bodyPr>
            <a:normAutofit lnSpcReduction="10000"/>
          </a:bodyPr>
          <a:lstStyle/>
          <a:p>
            <a:r>
              <a:rPr lang="en-GB" smtClean="0"/>
              <a:t>A drawing by Leo Rawlings, 1943, showing British POWs working as forced labourers on the Bridge over the River Kwai, part of the construction of the Burma Railway, </a:t>
            </a:r>
          </a:p>
          <a:p>
            <a:endParaRPr lang="en-GB" smtClean="0"/>
          </a:p>
          <a:p>
            <a:r>
              <a:rPr lang="en-GB" smtClean="0"/>
              <a:t>(Imperial War Museum, re-usable for non-commercial purposes)</a:t>
            </a:r>
            <a:endParaRPr lang="en-GB" dirty="0"/>
          </a:p>
        </p:txBody>
      </p:sp>
    </p:spTree>
    <p:extLst>
      <p:ext uri="{BB962C8B-B14F-4D97-AF65-F5344CB8AC3E}">
        <p14:creationId xmlns:p14="http://schemas.microsoft.com/office/powerpoint/2010/main" val="384787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mass movements of fighting troops</a:t>
            </a:r>
            <a:r>
              <a:rPr lang="en-GB" dirty="0" smtClean="0"/>
              <a:t/>
            </a:r>
            <a:br>
              <a:rPr lang="en-GB" dirty="0" smtClean="0"/>
            </a:br>
            <a:endParaRPr lang="en-GB" dirty="0"/>
          </a:p>
        </p:txBody>
      </p:sp>
      <p:sp>
        <p:nvSpPr>
          <p:cNvPr id="3" name="Text Placeholder 2"/>
          <p:cNvSpPr>
            <a:spLocks noGrp="1"/>
          </p:cNvSpPr>
          <p:nvPr>
            <p:ph type="body" idx="1"/>
          </p:nvPr>
        </p:nvSpPr>
        <p:spPr/>
        <p:txBody>
          <a:bodyPr/>
          <a:lstStyle/>
          <a:p>
            <a:endParaRPr lang="en-GB" dirty="0" smtClean="0"/>
          </a:p>
          <a:p>
            <a:r>
              <a:rPr lang="en-GB" dirty="0" smtClean="0"/>
              <a:t>By </a:t>
            </a:r>
            <a:r>
              <a:rPr lang="en-GB" dirty="0" smtClean="0"/>
              <a:t>1945, the Second World War had caused mass movements of fighting troops, far from their homelands. For example, the widening of the war after the German invasion of the Soviet Union in June 1941 had involved the movement of armies on a vast scale. 3.1 million German troops had been supported by almost 1 million allies: Finns, Italians, Romanians and Hungarians, fighting against 5.5 million Soviet troops. Although vast numbers had been killed or captured in the first year of the war, by 1942-43, huge new armies had been assembled east of the Urals, ready to advance deep into central Europe in 1944-45.</a:t>
            </a:r>
          </a:p>
          <a:p>
            <a:endParaRPr lang="en-GB" dirty="0"/>
          </a:p>
        </p:txBody>
      </p:sp>
      <p:sp>
        <p:nvSpPr>
          <p:cNvPr id="4" name="Text Placeholder 3"/>
          <p:cNvSpPr>
            <a:spLocks noGrp="1"/>
          </p:cNvSpPr>
          <p:nvPr>
            <p:ph type="body" idx="10"/>
          </p:nvPr>
        </p:nvSpPr>
        <p:spPr/>
        <p:txBody>
          <a:bodyPr/>
          <a:lstStyle/>
          <a:p>
            <a:r>
              <a:rPr lang="en-GB" dirty="0" smtClean="0"/>
              <a:t>German forces at the USSR border, June 1941 </a:t>
            </a:r>
          </a:p>
          <a:p>
            <a:r>
              <a:rPr lang="en-GB" dirty="0" smtClean="0"/>
              <a:t>(Wikimedia Commons, Public Domain)</a:t>
            </a:r>
          </a:p>
        </p:txBody>
      </p:sp>
      <p:pic>
        <p:nvPicPr>
          <p:cNvPr id="6" name="Content Placeholder 5"/>
          <p:cNvPicPr>
            <a:picLocks noGrp="1" noChangeAspect="1"/>
          </p:cNvPicPr>
          <p:nvPr>
            <p:ph sz="quarter" idx="11"/>
          </p:nvPr>
        </p:nvPicPr>
        <p:blipFill>
          <a:blip r:embed="rId2"/>
          <a:stretch>
            <a:fillRect/>
          </a:stretch>
        </p:blipFill>
        <p:spPr>
          <a:xfrm>
            <a:off x="228600" y="603985"/>
            <a:ext cx="2967038" cy="3600568"/>
          </a:xfrm>
        </p:spPr>
      </p:pic>
    </p:spTree>
    <p:extLst>
      <p:ext uri="{BB962C8B-B14F-4D97-AF65-F5344CB8AC3E}">
        <p14:creationId xmlns:p14="http://schemas.microsoft.com/office/powerpoint/2010/main" val="2832564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The Japanese ‘comfort battalions’</a:t>
            </a:r>
            <a:endParaRPr lang="en-GB" dirty="0"/>
          </a:p>
        </p:txBody>
      </p:sp>
      <p:pic>
        <p:nvPicPr>
          <p:cNvPr id="6" name="Content Placeholder 5"/>
          <p:cNvPicPr>
            <a:picLocks noGrp="1" noChangeAspect="1"/>
          </p:cNvPicPr>
          <p:nvPr>
            <p:ph type="pic" sz="quarter" idx="11"/>
          </p:nvPr>
        </p:nvPicPr>
        <p:blipFill>
          <a:blip r:embed="rId2"/>
          <a:srcRect t="16796" b="16796"/>
          <a:stretch>
            <a:fillRect/>
          </a:stretch>
        </p:blipFill>
        <p:spPr>
          <a:prstGeom prst="rect">
            <a:avLst/>
          </a:prstGeom>
        </p:spPr>
      </p:pic>
      <p:sp>
        <p:nvSpPr>
          <p:cNvPr id="4" name="Text Placeholder 3"/>
          <p:cNvSpPr>
            <a:spLocks noGrp="1"/>
          </p:cNvSpPr>
          <p:nvPr>
            <p:ph type="body" idx="1"/>
          </p:nvPr>
        </p:nvSpPr>
        <p:spPr/>
        <p:txBody>
          <a:bodyPr/>
          <a:lstStyle/>
          <a:p>
            <a:r>
              <a:rPr lang="en-GB" dirty="0"/>
              <a:t>Many women had been forced to move by the dynamics of total war. One example was the conscription by the Nazis of hundreds of thousands of Ukrainian women and girls for work in Germany. Another was the conscription of Korean, Malayan, Tamil and Chinese women and girls into ‘comfort battalions’ </a:t>
            </a:r>
            <a:r>
              <a:rPr lang="en-GB" dirty="0" smtClean="0"/>
              <a:t>- </a:t>
            </a:r>
            <a:r>
              <a:rPr lang="en-GB" dirty="0"/>
              <a:t>in order to provide sexual services for  Japanese forces. In 1945, they faced huge difficulties in returning home. </a:t>
            </a:r>
          </a:p>
        </p:txBody>
      </p:sp>
      <p:sp>
        <p:nvSpPr>
          <p:cNvPr id="5" name="Text Placeholder 4"/>
          <p:cNvSpPr>
            <a:spLocks noGrp="1"/>
          </p:cNvSpPr>
          <p:nvPr>
            <p:ph type="body" idx="10"/>
          </p:nvPr>
        </p:nvSpPr>
        <p:spPr/>
        <p:txBody>
          <a:bodyPr>
            <a:normAutofit/>
          </a:bodyPr>
          <a:lstStyle/>
          <a:p>
            <a:r>
              <a:rPr lang="en-GB" dirty="0"/>
              <a:t>A young Chinese woman who had been enslaved in a Japanese ‘comfort battalion’ being interviewed by a British officer in Burma after she was freed. </a:t>
            </a:r>
          </a:p>
          <a:p>
            <a:r>
              <a:rPr lang="en-GB" dirty="0" smtClean="0"/>
              <a:t>(Wikimedia </a:t>
            </a:r>
            <a:r>
              <a:rPr lang="en-GB" dirty="0"/>
              <a:t>Commons courtesy of </a:t>
            </a:r>
            <a:r>
              <a:rPr lang="en-GB" dirty="0" err="1"/>
              <a:t>Sanok</a:t>
            </a:r>
            <a:r>
              <a:rPr lang="en-GB" dirty="0"/>
              <a:t> History </a:t>
            </a:r>
            <a:r>
              <a:rPr lang="en-GB" dirty="0" smtClean="0"/>
              <a:t>Museum, Public Domain)</a:t>
            </a:r>
            <a:endParaRPr lang="en-GB" dirty="0"/>
          </a:p>
        </p:txBody>
      </p:sp>
    </p:spTree>
    <p:extLst>
      <p:ext uri="{BB962C8B-B14F-4D97-AF65-F5344CB8AC3E}">
        <p14:creationId xmlns:p14="http://schemas.microsoft.com/office/powerpoint/2010/main" val="246348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long way home</a:t>
            </a:r>
            <a:endParaRPr lang="en-GB" dirty="0"/>
          </a:p>
        </p:txBody>
      </p:sp>
      <p:pic>
        <p:nvPicPr>
          <p:cNvPr id="6" name="Picture Placeholder 5"/>
          <p:cNvPicPr>
            <a:picLocks noGrp="1" noChangeAspect="1"/>
          </p:cNvPicPr>
          <p:nvPr>
            <p:ph type="pic" sz="quarter" idx="11"/>
          </p:nvPr>
        </p:nvPicPr>
        <p:blipFill>
          <a:blip r:embed="rId2"/>
          <a:srcRect l="4574" r="4574"/>
          <a:stretch>
            <a:fillRect/>
          </a:stretch>
        </p:blipFill>
        <p:spPr>
          <a:prstGeom prst="rect">
            <a:avLst/>
          </a:prstGeom>
        </p:spPr>
      </p:pic>
      <p:sp>
        <p:nvSpPr>
          <p:cNvPr id="3" name="Text Placeholder 2"/>
          <p:cNvSpPr>
            <a:spLocks noGrp="1"/>
          </p:cNvSpPr>
          <p:nvPr>
            <p:ph type="body" idx="1"/>
          </p:nvPr>
        </p:nvSpPr>
        <p:spPr/>
        <p:txBody>
          <a:bodyPr/>
          <a:lstStyle/>
          <a:p>
            <a:r>
              <a:rPr lang="en-GB" dirty="0"/>
              <a:t>At the end of the war, millions of forced labourers joined  the other millions of freed prisoners, and displaced persons in the desperate search for a way to return home. For many, this meant </a:t>
            </a:r>
            <a:r>
              <a:rPr lang="en-GB" dirty="0" smtClean="0"/>
              <a:t>a </a:t>
            </a:r>
            <a:r>
              <a:rPr lang="en-GB" dirty="0"/>
              <a:t>long journey across a ruined continent. They also faced the prospect that their homes might have been destroyed; or made unreachable by new regimes and new borders. </a:t>
            </a:r>
          </a:p>
        </p:txBody>
      </p:sp>
      <p:sp>
        <p:nvSpPr>
          <p:cNvPr id="5" name="Text Placeholder 4"/>
          <p:cNvSpPr>
            <a:spLocks noGrp="1"/>
          </p:cNvSpPr>
          <p:nvPr>
            <p:ph type="body" idx="10"/>
          </p:nvPr>
        </p:nvSpPr>
        <p:spPr/>
        <p:txBody>
          <a:bodyPr/>
          <a:lstStyle/>
          <a:p>
            <a:r>
              <a:rPr lang="en-GB" dirty="0"/>
              <a:t>Freed Russian forced labourers being given cigarettes by British troops, somewhere in Germany, April 1945</a:t>
            </a:r>
            <a:r>
              <a:rPr lang="en-GB" dirty="0" smtClean="0"/>
              <a:t>.</a:t>
            </a:r>
            <a:endParaRPr lang="en-GB" dirty="0"/>
          </a:p>
          <a:p>
            <a:r>
              <a:rPr lang="en-GB" dirty="0" smtClean="0"/>
              <a:t>(Imperial </a:t>
            </a:r>
            <a:r>
              <a:rPr lang="en-GB" dirty="0"/>
              <a:t>War </a:t>
            </a:r>
            <a:r>
              <a:rPr lang="en-GB" dirty="0" smtClean="0"/>
              <a:t>Museum, Public Domain)</a:t>
            </a:r>
            <a:endParaRPr lang="en-GB" dirty="0"/>
          </a:p>
        </p:txBody>
      </p:sp>
    </p:spTree>
    <p:extLst>
      <p:ext uri="{BB962C8B-B14F-4D97-AF65-F5344CB8AC3E}">
        <p14:creationId xmlns:p14="http://schemas.microsoft.com/office/powerpoint/2010/main" val="30469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The long way home</a:t>
            </a:r>
            <a:r>
              <a:rPr lang="en-GB" dirty="0"/>
              <a:t/>
            </a:r>
            <a:br>
              <a:rPr lang="en-GB" dirty="0"/>
            </a:br>
            <a:endParaRPr lang="en-GB" dirty="0"/>
          </a:p>
        </p:txBody>
      </p:sp>
      <p:pic>
        <p:nvPicPr>
          <p:cNvPr id="6" name="Picture Placeholder 5"/>
          <p:cNvPicPr>
            <a:picLocks noGrp="1" noChangeAspect="1"/>
          </p:cNvPicPr>
          <p:nvPr>
            <p:ph sz="half" idx="2"/>
          </p:nvPr>
        </p:nvPicPr>
        <p:blipFill>
          <a:blip r:embed="rId2"/>
          <a:stretch>
            <a:fillRect/>
          </a:stretch>
        </p:blipFill>
        <p:spPr>
          <a:xfrm>
            <a:off x="373113" y="1038093"/>
            <a:ext cx="8364437" cy="3773751"/>
          </a:xfrm>
          <a:prstGeom prst="rect">
            <a:avLst/>
          </a:prstGeom>
        </p:spPr>
      </p:pic>
      <p:sp>
        <p:nvSpPr>
          <p:cNvPr id="8" name="Text Placeholder 7"/>
          <p:cNvSpPr>
            <a:spLocks noGrp="1"/>
          </p:cNvSpPr>
          <p:nvPr>
            <p:ph type="body" idx="1"/>
          </p:nvPr>
        </p:nvSpPr>
        <p:spPr/>
        <p:txBody>
          <a:bodyPr/>
          <a:lstStyle/>
          <a:p>
            <a:r>
              <a:rPr lang="en-GB" dirty="0"/>
              <a:t>Extract from War Report: D Day to VE Day (edited BBC live broadcasts 1944-45</a:t>
            </a:r>
            <a:r>
              <a:rPr lang="en-GB" dirty="0" smtClean="0"/>
              <a:t>)</a:t>
            </a:r>
            <a:r>
              <a:rPr lang="en-GB" dirty="0"/>
              <a:t>.</a:t>
            </a:r>
            <a:endParaRPr lang="en-GB" dirty="0"/>
          </a:p>
        </p:txBody>
      </p:sp>
      <p:sp>
        <p:nvSpPr>
          <p:cNvPr id="9" name="Text Placeholder 8"/>
          <p:cNvSpPr>
            <a:spLocks noGrp="1"/>
          </p:cNvSpPr>
          <p:nvPr>
            <p:ph type="body" idx="10"/>
          </p:nvPr>
        </p:nvSpPr>
        <p:spPr/>
        <p:txBody>
          <a:bodyPr/>
          <a:lstStyle/>
          <a:p>
            <a:r>
              <a:rPr lang="en-GB" dirty="0"/>
              <a:t> </a:t>
            </a:r>
            <a:r>
              <a:rPr lang="en-GB" dirty="0" smtClean="0"/>
              <a:t>(Copyright CBC/Radio-Canada)</a:t>
            </a:r>
            <a:endParaRPr lang="en-GB" dirty="0"/>
          </a:p>
        </p:txBody>
      </p:sp>
    </p:spTree>
    <p:extLst>
      <p:ext uri="{BB962C8B-B14F-4D97-AF65-F5344CB8AC3E}">
        <p14:creationId xmlns:p14="http://schemas.microsoft.com/office/powerpoint/2010/main" val="2852277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 of place in the Post-war world</a:t>
            </a:r>
            <a:endParaRPr lang="en-GB" dirty="0"/>
          </a:p>
        </p:txBody>
      </p:sp>
      <p:sp>
        <p:nvSpPr>
          <p:cNvPr id="3" name="Text Placeholder 2"/>
          <p:cNvSpPr>
            <a:spLocks noGrp="1"/>
          </p:cNvSpPr>
          <p:nvPr>
            <p:ph type="body" idx="1"/>
          </p:nvPr>
        </p:nvSpPr>
        <p:spPr/>
        <p:txBody>
          <a:bodyPr/>
          <a:lstStyle/>
          <a:p>
            <a:r>
              <a:rPr lang="en-GB" dirty="0"/>
              <a:t>When the war ended in 1945, new political forces were unleashed. In addition to the millions of people displaced by the war who sought to return home, millions more faced new forms of displacement. Many were driven into exile as new borders were drawn, creating new national identities. Millions of Poles were pushed westwards by the incorporation of eastern Poland into Soviet Ukraine; millions of Germans were forced out when Silesia was incorporated into Poland. There were also mass movements caused by revenge attacks. Three million ethnic Germans were expelled from Czechoslovakia, and this was only a part of the mass movement of German expellees and refugees  – the total was almost certainly higher than 12 million. </a:t>
            </a:r>
          </a:p>
          <a:p>
            <a:r>
              <a:rPr lang="en-GB" dirty="0"/>
              <a:t>At the same time, millions of other stateless ‘displaced persons’ were moving in search of places of security. The United Nations established a High Commission for Refugees to deal with this problem. One indirect consequence of the war was the migration of Jewish people to Palestine and the new state of Israel; another related development was mass population shifts caused by upheavals in India after Britain ended colonial rule in 1947. </a:t>
            </a:r>
          </a:p>
        </p:txBody>
      </p:sp>
    </p:spTree>
    <p:extLst>
      <p:ext uri="{BB962C8B-B14F-4D97-AF65-F5344CB8AC3E}">
        <p14:creationId xmlns:p14="http://schemas.microsoft.com/office/powerpoint/2010/main" val="2654101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Civilian refugees in the Middle East</a:t>
            </a:r>
            <a:endParaRPr lang="en-GB" dirty="0"/>
          </a:p>
        </p:txBody>
      </p:sp>
      <p:pic>
        <p:nvPicPr>
          <p:cNvPr id="6" name="Picture Placeholder 5"/>
          <p:cNvPicPr>
            <a:picLocks noGrp="1" noChangeAspect="1"/>
          </p:cNvPicPr>
          <p:nvPr>
            <p:ph type="pic" sz="quarter" idx="11"/>
          </p:nvPr>
        </p:nvPicPr>
        <p:blipFill>
          <a:blip r:embed="rId2"/>
          <a:srcRect l="9876" r="9876"/>
          <a:stretch>
            <a:fillRect/>
          </a:stretch>
        </p:blipFill>
        <p:spPr>
          <a:prstGeom prst="rect">
            <a:avLst/>
          </a:prstGeom>
        </p:spPr>
      </p:pic>
      <p:sp>
        <p:nvSpPr>
          <p:cNvPr id="3" name="Text Placeholder 2"/>
          <p:cNvSpPr>
            <a:spLocks noGrp="1"/>
          </p:cNvSpPr>
          <p:nvPr>
            <p:ph type="body" idx="1"/>
          </p:nvPr>
        </p:nvSpPr>
        <p:spPr/>
        <p:txBody>
          <a:bodyPr/>
          <a:lstStyle/>
          <a:p>
            <a:r>
              <a:rPr lang="en-GB" dirty="0"/>
              <a:t>After Italian and German forces occupied Greece, thousands of civilian refugees fled across the Mediterranean to temporary refugee camps in the Middle East. Most returned home in 1945, though it was a difficult and dangerous journey</a:t>
            </a:r>
            <a:r>
              <a:rPr lang="en-GB" dirty="0" smtClean="0"/>
              <a:t>.</a:t>
            </a:r>
            <a:endParaRPr lang="en-GB" dirty="0"/>
          </a:p>
        </p:txBody>
      </p:sp>
      <p:sp>
        <p:nvSpPr>
          <p:cNvPr id="4" name="Text Placeholder 3"/>
          <p:cNvSpPr>
            <a:spLocks noGrp="1"/>
          </p:cNvSpPr>
          <p:nvPr>
            <p:ph type="body" idx="10"/>
          </p:nvPr>
        </p:nvSpPr>
        <p:spPr/>
        <p:txBody>
          <a:bodyPr>
            <a:normAutofit/>
          </a:bodyPr>
          <a:lstStyle/>
          <a:p>
            <a:r>
              <a:rPr lang="en-GB" dirty="0"/>
              <a:t>SS Empire Patrol caught fire while carrying 500 Greeks home from Port Said  in 1945, after three years of exile in the Middle East</a:t>
            </a:r>
            <a:r>
              <a:rPr lang="en-GB" dirty="0" smtClean="0"/>
              <a:t>.</a:t>
            </a:r>
            <a:endParaRPr lang="en-GB" dirty="0"/>
          </a:p>
          <a:p>
            <a:r>
              <a:rPr lang="en-GB" dirty="0" smtClean="0"/>
              <a:t>(Imperial </a:t>
            </a:r>
            <a:r>
              <a:rPr lang="en-GB" dirty="0"/>
              <a:t>War Museum (A </a:t>
            </a:r>
            <a:r>
              <a:rPr lang="en-GB" dirty="0" smtClean="0"/>
              <a:t>30736), re-usable </a:t>
            </a:r>
            <a:r>
              <a:rPr lang="en-GB" dirty="0"/>
              <a:t>for non-commercial </a:t>
            </a:r>
            <a:r>
              <a:rPr lang="en-GB" dirty="0" smtClean="0"/>
              <a:t>purposes)</a:t>
            </a:r>
            <a:endParaRPr lang="en-GB" dirty="0"/>
          </a:p>
        </p:txBody>
      </p:sp>
    </p:spTree>
    <p:extLst>
      <p:ext uri="{BB962C8B-B14F-4D97-AF65-F5344CB8AC3E}">
        <p14:creationId xmlns:p14="http://schemas.microsoft.com/office/powerpoint/2010/main" val="2026362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srcRect l="4636" r="4636"/>
          <a:stretch>
            <a:fillRect/>
          </a:stretch>
        </p:blipFill>
        <p:spPr/>
      </p:pic>
      <p:sp>
        <p:nvSpPr>
          <p:cNvPr id="10" name="Title 9"/>
          <p:cNvSpPr>
            <a:spLocks noGrp="1"/>
          </p:cNvSpPr>
          <p:nvPr>
            <p:ph type="title"/>
          </p:nvPr>
        </p:nvSpPr>
        <p:spPr/>
        <p:txBody>
          <a:bodyPr/>
          <a:lstStyle/>
          <a:p>
            <a:r>
              <a:rPr lang="en-GB" dirty="0" smtClean="0"/>
              <a:t>German POWs</a:t>
            </a:r>
            <a:endParaRPr lang="en-GB" dirty="0"/>
          </a:p>
        </p:txBody>
      </p:sp>
      <p:sp>
        <p:nvSpPr>
          <p:cNvPr id="4" name="Text Placeholder 3"/>
          <p:cNvSpPr>
            <a:spLocks noGrp="1"/>
          </p:cNvSpPr>
          <p:nvPr>
            <p:ph type="body" idx="1"/>
          </p:nvPr>
        </p:nvSpPr>
        <p:spPr/>
        <p:txBody>
          <a:bodyPr/>
          <a:lstStyle/>
          <a:p>
            <a:r>
              <a:rPr lang="en-GB" dirty="0" smtClean="0"/>
              <a:t>German soldiers taken prisoner near Aachen.</a:t>
            </a:r>
          </a:p>
          <a:p>
            <a:endParaRPr lang="en-GB" dirty="0" smtClean="0"/>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11" name="Text Placeholder 10"/>
          <p:cNvSpPr>
            <a:spLocks noGrp="1"/>
          </p:cNvSpPr>
          <p:nvPr>
            <p:ph type="body" idx="10"/>
          </p:nvPr>
        </p:nvSpPr>
        <p:spPr/>
        <p:txBody>
          <a:bodyPr/>
          <a:lstStyle/>
          <a:p>
            <a:r>
              <a:rPr lang="en-GB" dirty="0" smtClean="0"/>
              <a:t>(US </a:t>
            </a:r>
            <a:r>
              <a:rPr lang="en-GB" dirty="0"/>
              <a:t>National Archives &amp; Records </a:t>
            </a:r>
            <a:r>
              <a:rPr lang="en-GB" dirty="0" smtClean="0"/>
              <a:t>Administration, Public Domain)</a:t>
            </a:r>
            <a:endParaRPr lang="en-GB" dirty="0"/>
          </a:p>
        </p:txBody>
      </p:sp>
    </p:spTree>
    <p:extLst>
      <p:ext uri="{BB962C8B-B14F-4D97-AF65-F5344CB8AC3E}">
        <p14:creationId xmlns:p14="http://schemas.microsoft.com/office/powerpoint/2010/main" val="25530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idx="10"/>
          </p:nvPr>
        </p:nvSpPr>
        <p:spPr/>
        <p:txBody>
          <a:bodyPr/>
          <a:lstStyle/>
          <a:p>
            <a:r>
              <a:rPr lang="en-GB" dirty="0" smtClean="0"/>
              <a:t>(Australian </a:t>
            </a:r>
            <a:r>
              <a:rPr lang="en-GB" dirty="0"/>
              <a:t>War Museum (AWM 119705</a:t>
            </a:r>
            <a:r>
              <a:rPr lang="en-GB" dirty="0" smtClean="0"/>
              <a:t>), Public Domain)</a:t>
            </a:r>
            <a:endParaRPr lang="en-GB" dirty="0"/>
          </a:p>
        </p:txBody>
      </p:sp>
      <p:pic>
        <p:nvPicPr>
          <p:cNvPr id="6" name="Picture Placeholder 5"/>
          <p:cNvPicPr>
            <a:picLocks noGrp="1" noChangeAspect="1"/>
          </p:cNvPicPr>
          <p:nvPr>
            <p:ph type="pic" sz="quarter" idx="11"/>
          </p:nvPr>
        </p:nvPicPr>
        <p:blipFill>
          <a:blip r:embed="rId2"/>
          <a:srcRect t="518" b="518"/>
          <a:stretch>
            <a:fillRect/>
          </a:stretch>
        </p:blipFill>
        <p:spPr>
          <a:prstGeom prst="rect">
            <a:avLst/>
          </a:prstGeom>
        </p:spPr>
      </p:pic>
      <p:sp>
        <p:nvSpPr>
          <p:cNvPr id="13" name="Title 12"/>
          <p:cNvSpPr>
            <a:spLocks noGrp="1"/>
          </p:cNvSpPr>
          <p:nvPr>
            <p:ph type="title"/>
          </p:nvPr>
        </p:nvSpPr>
        <p:spPr/>
        <p:txBody>
          <a:bodyPr/>
          <a:lstStyle/>
          <a:p>
            <a:r>
              <a:rPr lang="en-GB" dirty="0" smtClean="0"/>
              <a:t>Australian POWs</a:t>
            </a:r>
            <a:r>
              <a:rPr lang="en-GB" dirty="0"/>
              <a:t/>
            </a:r>
            <a:br>
              <a:rPr lang="en-GB" dirty="0"/>
            </a:br>
            <a:endParaRPr lang="en-GB" dirty="0"/>
          </a:p>
        </p:txBody>
      </p:sp>
      <p:sp>
        <p:nvSpPr>
          <p:cNvPr id="14" name="Text Placeholder 13"/>
          <p:cNvSpPr>
            <a:spLocks noGrp="1"/>
          </p:cNvSpPr>
          <p:nvPr>
            <p:ph type="body" idx="1"/>
          </p:nvPr>
        </p:nvSpPr>
        <p:spPr/>
        <p:txBody>
          <a:bodyPr/>
          <a:lstStyle/>
          <a:p>
            <a:r>
              <a:rPr lang="en-GB" dirty="0"/>
              <a:t>Australian prisoners of war arriving in Singapore in September 1945, after being released from captivity after the surrender of Japan.</a:t>
            </a:r>
          </a:p>
          <a:p>
            <a:endParaRPr lang="en-GB" dirty="0"/>
          </a:p>
        </p:txBody>
      </p:sp>
    </p:spTree>
    <p:extLst>
      <p:ext uri="{BB962C8B-B14F-4D97-AF65-F5344CB8AC3E}">
        <p14:creationId xmlns:p14="http://schemas.microsoft.com/office/powerpoint/2010/main" val="1007579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Japanese POWs</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l="1306" r="1306"/>
          <a:stretch>
            <a:fillRect/>
          </a:stretch>
        </p:blipFill>
        <p:spPr>
          <a:prstGeom prst="rect">
            <a:avLst/>
          </a:prstGeom>
        </p:spPr>
      </p:pic>
      <p:sp>
        <p:nvSpPr>
          <p:cNvPr id="4" name="Text Placeholder 3"/>
          <p:cNvSpPr>
            <a:spLocks noGrp="1"/>
          </p:cNvSpPr>
          <p:nvPr>
            <p:ph type="body" idx="1"/>
          </p:nvPr>
        </p:nvSpPr>
        <p:spPr/>
        <p:txBody>
          <a:bodyPr/>
          <a:lstStyle/>
          <a:p>
            <a:r>
              <a:rPr lang="en-GB" dirty="0"/>
              <a:t>Japanese POWs returning home from Siberia 1946</a:t>
            </a:r>
          </a:p>
          <a:p>
            <a:endParaRPr lang="en-GB" dirty="0"/>
          </a:p>
        </p:txBody>
      </p:sp>
      <p:sp>
        <p:nvSpPr>
          <p:cNvPr id="5" name="Text Placeholder 4"/>
          <p:cNvSpPr>
            <a:spLocks noGrp="1"/>
          </p:cNvSpPr>
          <p:nvPr>
            <p:ph type="body" idx="10"/>
          </p:nvPr>
        </p:nvSpPr>
        <p:spPr/>
        <p:txBody>
          <a:bodyPr/>
          <a:lstStyle/>
          <a:p>
            <a:r>
              <a:rPr lang="en-GB" dirty="0" smtClean="0"/>
              <a:t>(Japan Times, Public Domain)</a:t>
            </a:r>
            <a:endParaRPr lang="en-GB" dirty="0"/>
          </a:p>
          <a:p>
            <a:endParaRPr lang="en-GB" dirty="0"/>
          </a:p>
        </p:txBody>
      </p:sp>
    </p:spTree>
    <p:extLst>
      <p:ext uri="{BB962C8B-B14F-4D97-AF65-F5344CB8AC3E}">
        <p14:creationId xmlns:p14="http://schemas.microsoft.com/office/powerpoint/2010/main" val="4188251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Displaced Persons in Hamburg </a:t>
            </a:r>
            <a:r>
              <a:rPr lang="en-GB" dirty="0" smtClean="0"/>
              <a:t>1945</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19910" b="19910"/>
          <a:stretch>
            <a:fillRect/>
          </a:stretch>
        </p:blipFill>
        <p:spPr/>
      </p:pic>
      <p:sp>
        <p:nvSpPr>
          <p:cNvPr id="13" name="Text Placeholder 12"/>
          <p:cNvSpPr>
            <a:spLocks noGrp="1"/>
          </p:cNvSpPr>
          <p:nvPr>
            <p:ph type="body" idx="1"/>
          </p:nvPr>
        </p:nvSpPr>
        <p:spPr/>
        <p:txBody>
          <a:bodyPr/>
          <a:lstStyle/>
          <a:p>
            <a:r>
              <a:rPr lang="en-GB" dirty="0"/>
              <a:t>Displaced Persons in Hamburg 1945.</a:t>
            </a:r>
          </a:p>
        </p:txBody>
      </p:sp>
      <p:sp>
        <p:nvSpPr>
          <p:cNvPr id="14" name="Text Placeholder 13"/>
          <p:cNvSpPr>
            <a:spLocks noGrp="1"/>
          </p:cNvSpPr>
          <p:nvPr>
            <p:ph type="body" idx="10"/>
          </p:nvPr>
        </p:nvSpPr>
        <p:spPr/>
        <p:txBody>
          <a:bodyPr/>
          <a:lstStyle/>
          <a:p>
            <a:r>
              <a:rPr lang="en-GB" dirty="0" smtClean="0"/>
              <a:t>(Imperial </a:t>
            </a:r>
            <a:r>
              <a:rPr lang="en-GB" dirty="0"/>
              <a:t>War </a:t>
            </a:r>
            <a:r>
              <a:rPr lang="en-GB" dirty="0" smtClean="0"/>
              <a:t>Museum, Public Domain)</a:t>
            </a:r>
            <a:endParaRPr lang="en-GB" dirty="0"/>
          </a:p>
        </p:txBody>
      </p:sp>
    </p:spTree>
    <p:extLst>
      <p:ext uri="{BB962C8B-B14F-4D97-AF65-F5344CB8AC3E}">
        <p14:creationId xmlns:p14="http://schemas.microsoft.com/office/powerpoint/2010/main" val="1901262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Displaced Persons camps</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6451" b="6451"/>
          <a:stretch>
            <a:fillRect/>
          </a:stretch>
        </p:blipFill>
        <p:spPr>
          <a:prstGeom prst="rect">
            <a:avLst/>
          </a:prstGeom>
        </p:spPr>
      </p:pic>
      <p:sp>
        <p:nvSpPr>
          <p:cNvPr id="4" name="Text Placeholder 3"/>
          <p:cNvSpPr>
            <a:spLocks noGrp="1"/>
          </p:cNvSpPr>
          <p:nvPr>
            <p:ph type="body" idx="1"/>
          </p:nvPr>
        </p:nvSpPr>
        <p:spPr/>
        <p:txBody>
          <a:bodyPr/>
          <a:lstStyle/>
          <a:p>
            <a:r>
              <a:rPr lang="en-GB" dirty="0"/>
              <a:t>School children at a Displaced Persons </a:t>
            </a:r>
            <a:r>
              <a:rPr lang="en-GB" dirty="0" smtClean="0"/>
              <a:t>camp, </a:t>
            </a:r>
            <a:r>
              <a:rPr lang="en-GB" dirty="0" err="1"/>
              <a:t>Schauenstein</a:t>
            </a:r>
            <a:r>
              <a:rPr lang="en-GB" dirty="0"/>
              <a:t> </a:t>
            </a:r>
            <a:r>
              <a:rPr lang="en-GB" dirty="0" smtClean="0"/>
              <a:t>1946.</a:t>
            </a:r>
            <a:endParaRPr lang="en-GB" dirty="0"/>
          </a:p>
          <a:p>
            <a:endParaRPr lang="en-GB" dirty="0"/>
          </a:p>
        </p:txBody>
      </p:sp>
      <p:sp>
        <p:nvSpPr>
          <p:cNvPr id="5" name="Text Placeholder 4"/>
          <p:cNvSpPr>
            <a:spLocks noGrp="1"/>
          </p:cNvSpPr>
          <p:nvPr>
            <p:ph type="body" idx="10"/>
          </p:nvPr>
        </p:nvSpPr>
        <p:spPr/>
        <p:txBody>
          <a:bodyPr/>
          <a:lstStyle/>
          <a:p>
            <a:r>
              <a:rPr lang="en-GB" dirty="0" smtClean="0"/>
              <a:t>(US Government, Public Domain)</a:t>
            </a:r>
            <a:endParaRPr lang="en-GB" dirty="0"/>
          </a:p>
          <a:p>
            <a:endParaRPr lang="en-GB" dirty="0"/>
          </a:p>
        </p:txBody>
      </p:sp>
    </p:spTree>
    <p:extLst>
      <p:ext uri="{BB962C8B-B14F-4D97-AF65-F5344CB8AC3E}">
        <p14:creationId xmlns:p14="http://schemas.microsoft.com/office/powerpoint/2010/main" val="72798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2"/>
          <a:srcRect l="2514" r="2514"/>
          <a:stretch>
            <a:fillRect/>
          </a:stretch>
        </p:blipFill>
        <p:spPr>
          <a:prstGeom prst="rect">
            <a:avLst/>
          </a:prstGeom>
        </p:spPr>
      </p:pic>
      <p:sp>
        <p:nvSpPr>
          <p:cNvPr id="7" name="Text Placeholder 6"/>
          <p:cNvSpPr>
            <a:spLocks noGrp="1"/>
          </p:cNvSpPr>
          <p:nvPr>
            <p:ph type="body" idx="1"/>
          </p:nvPr>
        </p:nvSpPr>
        <p:spPr/>
        <p:txBody>
          <a:bodyPr/>
          <a:lstStyle/>
          <a:p>
            <a:r>
              <a:rPr lang="en-GB" dirty="0"/>
              <a:t>Germany’s allies had been pushed into providing significant forces to fight on the Eastern Front. In the climactic battle at Stalingrad in 1942-43,  250000 Italian troops held a sector of the front, alongside 50000 Romanian troops.</a:t>
            </a:r>
          </a:p>
          <a:p>
            <a:r>
              <a:rPr lang="en-GB" dirty="0"/>
              <a:t>Only a small proportion of these forces ever returned home.</a:t>
            </a:r>
          </a:p>
          <a:p>
            <a:endParaRPr lang="en-GB" dirty="0"/>
          </a:p>
        </p:txBody>
      </p:sp>
      <p:sp>
        <p:nvSpPr>
          <p:cNvPr id="6" name="Title 5"/>
          <p:cNvSpPr>
            <a:spLocks noGrp="1"/>
          </p:cNvSpPr>
          <p:nvPr>
            <p:ph type="title"/>
          </p:nvPr>
        </p:nvSpPr>
        <p:spPr/>
        <p:txBody>
          <a:bodyPr/>
          <a:lstStyle/>
          <a:p>
            <a:r>
              <a:rPr lang="en-GB" dirty="0" smtClean="0"/>
              <a:t>The movements of Germany’s allies</a:t>
            </a:r>
            <a:r>
              <a:rPr lang="en-GB" dirty="0"/>
              <a:t/>
            </a:r>
            <a:br>
              <a:rPr lang="en-GB" dirty="0"/>
            </a:br>
            <a:endParaRPr lang="en-GB" dirty="0"/>
          </a:p>
        </p:txBody>
      </p:sp>
      <p:sp>
        <p:nvSpPr>
          <p:cNvPr id="8" name="Text Placeholder 7"/>
          <p:cNvSpPr>
            <a:spLocks noGrp="1"/>
          </p:cNvSpPr>
          <p:nvPr>
            <p:ph type="body" idx="10"/>
          </p:nvPr>
        </p:nvSpPr>
        <p:spPr/>
        <p:txBody>
          <a:bodyPr/>
          <a:lstStyle/>
          <a:p>
            <a:r>
              <a:rPr lang="en-GB" dirty="0"/>
              <a:t>Italian troops serving on the Eastern Front, July 1942</a:t>
            </a:r>
          </a:p>
          <a:p>
            <a:endParaRPr lang="en-GB" dirty="0"/>
          </a:p>
          <a:p>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3887517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Displaced Persons Assembly Centres</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2537380" y="900921"/>
            <a:ext cx="4035902" cy="4048095"/>
          </a:xfrm>
          <a:prstGeom prst="rect">
            <a:avLst/>
          </a:prstGeom>
        </p:spPr>
      </p:pic>
      <p:sp>
        <p:nvSpPr>
          <p:cNvPr id="4" name="Text Placeholder 3"/>
          <p:cNvSpPr>
            <a:spLocks noGrp="1"/>
          </p:cNvSpPr>
          <p:nvPr>
            <p:ph type="body" idx="1"/>
          </p:nvPr>
        </p:nvSpPr>
        <p:spPr/>
        <p:txBody>
          <a:bodyPr/>
          <a:lstStyle/>
          <a:p>
            <a:r>
              <a:rPr lang="en-GB" dirty="0"/>
              <a:t>Polish nationals waiting for army lorries to take them from the No. 17 </a:t>
            </a:r>
            <a:r>
              <a:rPr lang="en-GB" dirty="0" smtClean="0"/>
              <a:t>Displaced </a:t>
            </a:r>
            <a:r>
              <a:rPr lang="en-GB" dirty="0"/>
              <a:t>Persons Assembly Centre in Hamburg to a Polish repatriation camp.</a:t>
            </a:r>
          </a:p>
          <a:p>
            <a:endParaRPr lang="en-GB" dirty="0"/>
          </a:p>
        </p:txBody>
      </p:sp>
      <p:sp>
        <p:nvSpPr>
          <p:cNvPr id="5" name="Text Placeholder 4"/>
          <p:cNvSpPr>
            <a:spLocks noGrp="1"/>
          </p:cNvSpPr>
          <p:nvPr>
            <p:ph type="body" idx="10"/>
          </p:nvPr>
        </p:nvSpPr>
        <p:spPr/>
        <p:txBody>
          <a:bodyPr>
            <a:normAutofit/>
          </a:bodyPr>
          <a:lstStyle/>
          <a:p>
            <a:r>
              <a:rPr lang="en-GB" dirty="0" smtClean="0"/>
              <a:t>(Imperial </a:t>
            </a:r>
            <a:r>
              <a:rPr lang="en-GB" dirty="0"/>
              <a:t>War </a:t>
            </a:r>
            <a:r>
              <a:rPr lang="en-GB" dirty="0" smtClean="0"/>
              <a:t>Museum, IWM </a:t>
            </a:r>
            <a:r>
              <a:rPr lang="en-GB" dirty="0"/>
              <a:t>Non-commercial </a:t>
            </a:r>
            <a:r>
              <a:rPr lang="en-GB" dirty="0" smtClean="0"/>
              <a:t>licence)</a:t>
            </a:r>
            <a:endParaRPr lang="en-GB" dirty="0"/>
          </a:p>
        </p:txBody>
      </p:sp>
    </p:spTree>
    <p:extLst>
      <p:ext uri="{BB962C8B-B14F-4D97-AF65-F5344CB8AC3E}">
        <p14:creationId xmlns:p14="http://schemas.microsoft.com/office/powerpoint/2010/main" val="4086021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United Nations Relief and Rehabilitation Administration</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l="1825" r="1825"/>
          <a:stretch>
            <a:fillRect/>
          </a:stretch>
        </p:blipFill>
        <p:spPr>
          <a:prstGeom prst="rect">
            <a:avLst/>
          </a:prstGeom>
        </p:spPr>
      </p:pic>
      <p:sp>
        <p:nvSpPr>
          <p:cNvPr id="4" name="Text Placeholder 3"/>
          <p:cNvSpPr>
            <a:spLocks noGrp="1"/>
          </p:cNvSpPr>
          <p:nvPr>
            <p:ph type="body" idx="1"/>
          </p:nvPr>
        </p:nvSpPr>
        <p:spPr/>
        <p:txBody>
          <a:bodyPr/>
          <a:lstStyle/>
          <a:p>
            <a:r>
              <a:rPr lang="en-GB" dirty="0"/>
              <a:t>Mother’s Day at a United Nations Relief and Rehabilitation Administration camp for Displaced Persons in Germany</a:t>
            </a:r>
          </a:p>
          <a:p>
            <a:endParaRPr lang="en-GB" dirty="0"/>
          </a:p>
        </p:txBody>
      </p:sp>
      <p:sp>
        <p:nvSpPr>
          <p:cNvPr id="5" name="Text Placeholder 4"/>
          <p:cNvSpPr>
            <a:spLocks noGrp="1"/>
          </p:cNvSpPr>
          <p:nvPr>
            <p:ph type="body" idx="10"/>
          </p:nvPr>
        </p:nvSpPr>
        <p:spPr/>
        <p:txBody>
          <a:bodyPr>
            <a:normAutofit/>
          </a:bodyPr>
          <a:lstStyle/>
          <a:p>
            <a:r>
              <a:rPr lang="en-GB" dirty="0" smtClean="0"/>
              <a:t>(Deutsche </a:t>
            </a:r>
            <a:r>
              <a:rPr lang="en-GB" dirty="0" err="1" smtClean="0"/>
              <a:t>Fotothek</a:t>
            </a:r>
            <a:r>
              <a:rPr lang="en-GB" dirty="0" smtClean="0"/>
              <a:t>, CC </a:t>
            </a:r>
            <a:r>
              <a:rPr lang="en-GB" dirty="0"/>
              <a:t>BY-SA 3.0 </a:t>
            </a:r>
            <a:r>
              <a:rPr lang="en-GB" dirty="0" smtClean="0"/>
              <a:t>de)</a:t>
            </a:r>
            <a:endParaRPr lang="en-GB" dirty="0"/>
          </a:p>
          <a:p>
            <a:endParaRPr lang="en-GB" dirty="0"/>
          </a:p>
        </p:txBody>
      </p:sp>
    </p:spTree>
    <p:extLst>
      <p:ext uri="{BB962C8B-B14F-4D97-AF65-F5344CB8AC3E}">
        <p14:creationId xmlns:p14="http://schemas.microsoft.com/office/powerpoint/2010/main" val="3425099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t="789" b="789"/>
          <a:stretch>
            <a:fillRect/>
          </a:stretch>
        </p:blipFill>
        <p:spPr>
          <a:prstGeom prst="rect">
            <a:avLst/>
          </a:prstGeom>
        </p:spPr>
      </p:pic>
      <p:sp>
        <p:nvSpPr>
          <p:cNvPr id="3" name="Title 2"/>
          <p:cNvSpPr>
            <a:spLocks noGrp="1"/>
          </p:cNvSpPr>
          <p:nvPr>
            <p:ph type="title"/>
          </p:nvPr>
        </p:nvSpPr>
        <p:spPr/>
        <p:txBody>
          <a:bodyPr/>
          <a:lstStyle/>
          <a:p>
            <a:r>
              <a:rPr lang="en-GB" dirty="0" smtClean="0"/>
              <a:t>Ethnic German expellees</a:t>
            </a:r>
            <a:r>
              <a:rPr lang="en-GB" dirty="0"/>
              <a:t/>
            </a:r>
            <a:br>
              <a:rPr lang="en-GB" dirty="0"/>
            </a:br>
            <a:endParaRPr lang="en-GB" dirty="0"/>
          </a:p>
        </p:txBody>
      </p:sp>
      <p:sp>
        <p:nvSpPr>
          <p:cNvPr id="4" name="Text Placeholder 3"/>
          <p:cNvSpPr>
            <a:spLocks noGrp="1"/>
          </p:cNvSpPr>
          <p:nvPr>
            <p:ph type="body" idx="1"/>
          </p:nvPr>
        </p:nvSpPr>
        <p:spPr/>
        <p:txBody>
          <a:bodyPr>
            <a:normAutofit/>
          </a:bodyPr>
          <a:lstStyle/>
          <a:p>
            <a:r>
              <a:rPr lang="en-GB" dirty="0"/>
              <a:t>The liberation of Czechoslovakia opened the way for revenge attacks against the ethnic German population of the Sudetenland, many of whom had welcomed the Nazi takeover of the country in 1938-39.</a:t>
            </a:r>
          </a:p>
          <a:p>
            <a:r>
              <a:rPr lang="en-GB" dirty="0"/>
              <a:t>There were ‘wild expulsions’ as local populations resorted to uncontrolled violence; and official decrees by the restored democratic government under Edward Benes. Nearly three million Germans were expelled. </a:t>
            </a:r>
          </a:p>
          <a:p>
            <a:r>
              <a:rPr lang="en-GB" dirty="0"/>
              <a:t>Similar expulsions drove ethnic Germans out of liberated Poland</a:t>
            </a:r>
          </a:p>
        </p:txBody>
      </p:sp>
      <p:sp>
        <p:nvSpPr>
          <p:cNvPr id="5" name="Text Placeholder 4"/>
          <p:cNvSpPr>
            <a:spLocks noGrp="1"/>
          </p:cNvSpPr>
          <p:nvPr>
            <p:ph type="body" idx="10"/>
          </p:nvPr>
        </p:nvSpPr>
        <p:spPr/>
        <p:txBody>
          <a:bodyPr/>
          <a:lstStyle/>
          <a:p>
            <a:r>
              <a:rPr lang="en-GB" dirty="0"/>
              <a:t>Ethnic Germans expelled from Czechoslovakia after the end of the war in 1945.</a:t>
            </a:r>
            <a:br>
              <a:rPr lang="en-GB" dirty="0"/>
            </a:br>
            <a:r>
              <a:rPr lang="en-GB" dirty="0"/>
              <a:t/>
            </a:r>
            <a:br>
              <a:rPr lang="en-GB" dirty="0"/>
            </a:br>
            <a:r>
              <a:rPr lang="en-GB" dirty="0" smtClean="0"/>
              <a:t>(Wikimedia </a:t>
            </a:r>
            <a:r>
              <a:rPr lang="en-GB" dirty="0"/>
              <a:t>Commons courtesy of </a:t>
            </a:r>
            <a:r>
              <a:rPr lang="en-GB" dirty="0" err="1"/>
              <a:t>Sudetendeutsche</a:t>
            </a:r>
            <a:r>
              <a:rPr lang="en-GB" dirty="0"/>
              <a:t> </a:t>
            </a:r>
            <a:r>
              <a:rPr lang="en-GB" dirty="0" err="1" smtClean="0"/>
              <a:t>Stiftung</a:t>
            </a:r>
            <a:r>
              <a:rPr lang="en-GB" dirty="0" smtClean="0"/>
              <a:t>,  </a:t>
            </a:r>
            <a:r>
              <a:rPr lang="en-GB" dirty="0"/>
              <a:t>CC BY-SA 1.0 </a:t>
            </a:r>
            <a:r>
              <a:rPr lang="en-GB" dirty="0" smtClean="0"/>
              <a:t>generic)</a:t>
            </a:r>
            <a:endParaRPr lang="en-GB" dirty="0"/>
          </a:p>
        </p:txBody>
      </p:sp>
    </p:spTree>
    <p:extLst>
      <p:ext uri="{BB962C8B-B14F-4D97-AF65-F5344CB8AC3E}">
        <p14:creationId xmlns:p14="http://schemas.microsoft.com/office/powerpoint/2010/main" val="265662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655344" y="228600"/>
            <a:ext cx="4543174" cy="4143375"/>
          </a:xfrm>
          <a:prstGeom prst="rect">
            <a:avLst/>
          </a:prstGeom>
        </p:spPr>
      </p:pic>
      <p:sp>
        <p:nvSpPr>
          <p:cNvPr id="3" name="Title 2"/>
          <p:cNvSpPr>
            <a:spLocks noGrp="1"/>
          </p:cNvSpPr>
          <p:nvPr>
            <p:ph type="title"/>
          </p:nvPr>
        </p:nvSpPr>
        <p:spPr/>
        <p:txBody>
          <a:bodyPr/>
          <a:lstStyle/>
          <a:p>
            <a:r>
              <a:rPr lang="en-GB" dirty="0" smtClean="0"/>
              <a:t>The territorial changes affecting Poland and Ukraine</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Stalin’s exploitation of the victories of the Red Army led to fundamental change in the geographical borders of Poland. </a:t>
            </a:r>
          </a:p>
          <a:p>
            <a:r>
              <a:rPr lang="en-GB" dirty="0"/>
              <a:t>Extensive parts of eastern Poland were transferred to Ukraine (once again part of the USSR). To compensate Poland for this loss of territory, Silesia and parts of East Prussia were annexed from Germany and incorporated into Poland. These changes resulted in massive displacement of civilian populations. </a:t>
            </a:r>
          </a:p>
        </p:txBody>
      </p:sp>
      <p:sp>
        <p:nvSpPr>
          <p:cNvPr id="5" name="Text Placeholder 4"/>
          <p:cNvSpPr>
            <a:spLocks noGrp="1"/>
          </p:cNvSpPr>
          <p:nvPr>
            <p:ph type="body" idx="10"/>
          </p:nvPr>
        </p:nvSpPr>
        <p:spPr/>
        <p:txBody>
          <a:bodyPr>
            <a:normAutofit/>
          </a:bodyPr>
          <a:lstStyle/>
          <a:p>
            <a:r>
              <a:rPr lang="en-GB" dirty="0"/>
              <a:t>Map of territorial changes affecting Poland, Germany and the Soviet Socialist Republic of Ukraine, 1945-47</a:t>
            </a:r>
            <a:r>
              <a:rPr lang="en-GB" dirty="0" smtClean="0"/>
              <a:t>.</a:t>
            </a:r>
            <a:endParaRPr lang="en-GB" dirty="0"/>
          </a:p>
          <a:p>
            <a:r>
              <a:rPr lang="en-GB" dirty="0" smtClean="0"/>
              <a:t>(Wikimedia Commons, </a:t>
            </a:r>
            <a:r>
              <a:rPr lang="en-GB" dirty="0" err="1" smtClean="0"/>
              <a:t>Radek</a:t>
            </a:r>
            <a:r>
              <a:rPr lang="en-GB" dirty="0" smtClean="0"/>
              <a:t>,  </a:t>
            </a:r>
            <a:r>
              <a:rPr lang="en-GB" dirty="0"/>
              <a:t>CC BY-SA 3.0 </a:t>
            </a:r>
            <a:r>
              <a:rPr lang="en-GB" dirty="0" err="1" smtClean="0"/>
              <a:t>unported</a:t>
            </a:r>
            <a:r>
              <a:rPr lang="en-GB" dirty="0" smtClean="0"/>
              <a:t>)</a:t>
            </a:r>
            <a:endParaRPr lang="en-GB" dirty="0"/>
          </a:p>
        </p:txBody>
      </p:sp>
    </p:spTree>
    <p:extLst>
      <p:ext uri="{BB962C8B-B14F-4D97-AF65-F5344CB8AC3E}">
        <p14:creationId xmlns:p14="http://schemas.microsoft.com/office/powerpoint/2010/main" val="984436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955025" y="228600"/>
            <a:ext cx="3295362" cy="3328988"/>
          </a:xfrm>
          <a:prstGeom prst="rect">
            <a:avLst/>
          </a:prstGeom>
        </p:spPr>
      </p:pic>
      <p:sp>
        <p:nvSpPr>
          <p:cNvPr id="3" name="Title 2"/>
          <p:cNvSpPr>
            <a:spLocks noGrp="1"/>
          </p:cNvSpPr>
          <p:nvPr>
            <p:ph type="title"/>
          </p:nvPr>
        </p:nvSpPr>
        <p:spPr/>
        <p:txBody>
          <a:bodyPr/>
          <a:lstStyle/>
          <a:p>
            <a:r>
              <a:rPr lang="en-GB" dirty="0"/>
              <a:t>Mass Migration of Ethnic Germans, 1944-45 </a:t>
            </a:r>
            <a:r>
              <a:rPr lang="en-GB" dirty="0"/>
              <a:t/>
            </a:r>
            <a:br>
              <a:rPr lang="en-GB" dirty="0"/>
            </a:br>
            <a:endParaRPr lang="en-GB" dirty="0"/>
          </a:p>
        </p:txBody>
      </p:sp>
      <p:sp>
        <p:nvSpPr>
          <p:cNvPr id="4" name="Text Placeholder 3"/>
          <p:cNvSpPr>
            <a:spLocks noGrp="1"/>
          </p:cNvSpPr>
          <p:nvPr>
            <p:ph type="body" idx="1"/>
          </p:nvPr>
        </p:nvSpPr>
        <p:spPr/>
        <p:txBody>
          <a:bodyPr>
            <a:normAutofit/>
          </a:bodyPr>
          <a:lstStyle/>
          <a:p>
            <a:r>
              <a:rPr lang="en-GB" dirty="0" smtClean="0"/>
              <a:t>The </a:t>
            </a:r>
            <a:r>
              <a:rPr lang="en-GB" dirty="0"/>
              <a:t>flight of the ethnic German population from Czechoslovakia was only one part of a mass movement. The statistical records can only be approximate but the total number of expellees and refugees was almost certainly higher than 12 million. At the same time, millions of other displaced persons were criss-crossing post-war Europe – refugees from various battle fronts, released prisoners of war, demobilised soldiers from disbanded armies. All in all, the migrations of 1944-46 represented one of the biggest population upheavals in the history of the world</a:t>
            </a:r>
            <a:r>
              <a:rPr lang="en-GB" dirty="0" smtClean="0"/>
              <a:t>.</a:t>
            </a:r>
            <a:endParaRPr lang="en-GB" dirty="0"/>
          </a:p>
        </p:txBody>
      </p:sp>
      <p:sp>
        <p:nvSpPr>
          <p:cNvPr id="7" name="Text Placeholder 6"/>
          <p:cNvSpPr>
            <a:spLocks noGrp="1"/>
          </p:cNvSpPr>
          <p:nvPr>
            <p:ph type="body" idx="10"/>
          </p:nvPr>
        </p:nvSpPr>
        <p:spPr/>
        <p:txBody>
          <a:bodyPr/>
          <a:lstStyle/>
          <a:p>
            <a:r>
              <a:rPr lang="en-US" dirty="0" smtClean="0"/>
              <a:t>(</a:t>
            </a:r>
            <a:r>
              <a:rPr lang="en-US" dirty="0" err="1" smtClean="0"/>
              <a:t>Historiana</a:t>
            </a:r>
            <a:r>
              <a:rPr lang="en-US" dirty="0" smtClean="0"/>
              <a:t>)</a:t>
            </a:r>
            <a:endParaRPr lang="en-GB" dirty="0"/>
          </a:p>
        </p:txBody>
      </p:sp>
    </p:spTree>
    <p:extLst>
      <p:ext uri="{BB962C8B-B14F-4D97-AF65-F5344CB8AC3E}">
        <p14:creationId xmlns:p14="http://schemas.microsoft.com/office/powerpoint/2010/main" val="3342985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population exchanges</a:t>
            </a:r>
            <a:endParaRPr lang="en-GB" dirty="0"/>
          </a:p>
        </p:txBody>
      </p:sp>
      <p:pic>
        <p:nvPicPr>
          <p:cNvPr id="6" name="Content Placeholder 5"/>
          <p:cNvPicPr>
            <a:picLocks noGrp="1" noChangeAspect="1"/>
          </p:cNvPicPr>
          <p:nvPr>
            <p:ph type="pic" sz="quarter" idx="11"/>
          </p:nvPr>
        </p:nvPicPr>
        <p:blipFill>
          <a:blip r:embed="rId2"/>
          <a:srcRect l="4422" r="4422"/>
          <a:stretch>
            <a:fillRect/>
          </a:stretch>
        </p:blipFill>
        <p:spPr>
          <a:prstGeom prst="rect">
            <a:avLst/>
          </a:prstGeom>
        </p:spPr>
      </p:pic>
      <p:sp>
        <p:nvSpPr>
          <p:cNvPr id="4" name="Text Placeholder 3"/>
          <p:cNvSpPr>
            <a:spLocks noGrp="1"/>
          </p:cNvSpPr>
          <p:nvPr>
            <p:ph type="body" idx="1"/>
          </p:nvPr>
        </p:nvSpPr>
        <p:spPr/>
        <p:txBody>
          <a:bodyPr/>
          <a:lstStyle/>
          <a:p>
            <a:r>
              <a:rPr lang="en-GB" dirty="0"/>
              <a:t>The USSR and the PKWN (the pro-Communist Provisional Government of National Liberation) agreed to a massive population exchange in September 1944, to be implemented after the war. The exchange involved almost 500 000 Ukrainians and more than one million Poles and Polish Jews.</a:t>
            </a:r>
          </a:p>
          <a:p>
            <a:endParaRPr lang="en-GB" dirty="0"/>
          </a:p>
        </p:txBody>
      </p:sp>
      <p:sp>
        <p:nvSpPr>
          <p:cNvPr id="5" name="Text Placeholder 4"/>
          <p:cNvSpPr>
            <a:spLocks noGrp="1"/>
          </p:cNvSpPr>
          <p:nvPr>
            <p:ph type="body" idx="10"/>
          </p:nvPr>
        </p:nvSpPr>
        <p:spPr/>
        <p:txBody>
          <a:bodyPr/>
          <a:lstStyle/>
          <a:p>
            <a:r>
              <a:rPr lang="en-GB" dirty="0"/>
              <a:t>Ukrainians ‘re-settled’ to the USSR in March 1946.</a:t>
            </a:r>
          </a:p>
          <a:p>
            <a:endParaRPr lang="en-GB" dirty="0"/>
          </a:p>
          <a:p>
            <a:r>
              <a:rPr lang="en-GB" dirty="0" smtClean="0"/>
              <a:t>(Wikimedia </a:t>
            </a:r>
            <a:r>
              <a:rPr lang="en-GB" dirty="0"/>
              <a:t>Commons courtesy of </a:t>
            </a:r>
            <a:r>
              <a:rPr lang="en-GB" dirty="0" err="1"/>
              <a:t>Sanok</a:t>
            </a:r>
            <a:r>
              <a:rPr lang="en-GB" dirty="0"/>
              <a:t> History </a:t>
            </a:r>
            <a:r>
              <a:rPr lang="en-GB" dirty="0" smtClean="0"/>
              <a:t>Museum, Public Domain)</a:t>
            </a:r>
            <a:endParaRPr lang="en-GB" dirty="0"/>
          </a:p>
        </p:txBody>
      </p:sp>
    </p:spTree>
    <p:extLst>
      <p:ext uri="{BB962C8B-B14F-4D97-AF65-F5344CB8AC3E}">
        <p14:creationId xmlns:p14="http://schemas.microsoft.com/office/powerpoint/2010/main" val="1540541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t="472" b="472"/>
          <a:stretch>
            <a:fillRect/>
          </a:stretch>
        </p:blipFill>
        <p:spPr>
          <a:prstGeom prst="rect">
            <a:avLst/>
          </a:prstGeom>
        </p:spPr>
      </p:pic>
      <p:sp>
        <p:nvSpPr>
          <p:cNvPr id="4" name="Text Placeholder 3"/>
          <p:cNvSpPr>
            <a:spLocks noGrp="1"/>
          </p:cNvSpPr>
          <p:nvPr>
            <p:ph type="body" idx="1"/>
          </p:nvPr>
        </p:nvSpPr>
        <p:spPr/>
        <p:txBody>
          <a:bodyPr/>
          <a:lstStyle/>
          <a:p>
            <a:r>
              <a:rPr lang="en-GB" dirty="0"/>
              <a:t>An indirect consequence of the Second World war was that it strengthened nationalist and anti-colonial feeling in the British and French empires. </a:t>
            </a:r>
          </a:p>
          <a:p>
            <a:r>
              <a:rPr lang="en-GB" dirty="0"/>
              <a:t>In 1947, Britain took the decision to withdraw from India. This led to serious inter-communal violence between Hindus and Muslims and ultimately to the Partition of India. The violence, and the drawing of new borders, led to shifts of population involving millions of people. </a:t>
            </a:r>
          </a:p>
        </p:txBody>
      </p:sp>
      <p:sp>
        <p:nvSpPr>
          <p:cNvPr id="3" name="Title 2"/>
          <p:cNvSpPr>
            <a:spLocks noGrp="1"/>
          </p:cNvSpPr>
          <p:nvPr>
            <p:ph type="title"/>
          </p:nvPr>
        </p:nvSpPr>
        <p:spPr/>
        <p:txBody>
          <a:bodyPr/>
          <a:lstStyle/>
          <a:p>
            <a:r>
              <a:rPr lang="en-GB" dirty="0" smtClean="0"/>
              <a:t>The partition of India</a:t>
            </a:r>
            <a:endParaRPr lang="en-GB" dirty="0"/>
          </a:p>
        </p:txBody>
      </p:sp>
      <p:sp>
        <p:nvSpPr>
          <p:cNvPr id="5" name="Text Placeholder 4"/>
          <p:cNvSpPr>
            <a:spLocks noGrp="1"/>
          </p:cNvSpPr>
          <p:nvPr>
            <p:ph type="body" idx="10"/>
          </p:nvPr>
        </p:nvSpPr>
        <p:spPr/>
        <p:txBody>
          <a:bodyPr/>
          <a:lstStyle/>
          <a:p>
            <a:r>
              <a:rPr lang="en-GB" dirty="0"/>
              <a:t>Refugees crowding emergency trains during the inter-ethnic violence </a:t>
            </a:r>
            <a:r>
              <a:rPr lang="en-GB" dirty="0" smtClean="0"/>
              <a:t>following </a:t>
            </a:r>
            <a:r>
              <a:rPr lang="en-GB" dirty="0"/>
              <a:t>the end of British rule in India in </a:t>
            </a:r>
            <a:r>
              <a:rPr lang="en-GB" dirty="0" smtClean="0"/>
              <a:t>1947</a:t>
            </a:r>
            <a:endParaRPr lang="en-GB" dirty="0"/>
          </a:p>
          <a:p>
            <a:r>
              <a:rPr lang="en-GB" dirty="0" smtClean="0"/>
              <a:t>(Wikimedia </a:t>
            </a:r>
            <a:r>
              <a:rPr lang="en-GB" dirty="0" smtClean="0"/>
              <a:t>Commons, Public </a:t>
            </a:r>
            <a:r>
              <a:rPr lang="en-GB" dirty="0"/>
              <a:t>Domain </a:t>
            </a:r>
            <a:r>
              <a:rPr lang="en-GB" dirty="0" smtClean="0"/>
              <a:t>in India)</a:t>
            </a:r>
            <a:endParaRPr lang="en-GB" dirty="0"/>
          </a:p>
        </p:txBody>
      </p:sp>
    </p:spTree>
    <p:extLst>
      <p:ext uri="{BB962C8B-B14F-4D97-AF65-F5344CB8AC3E}">
        <p14:creationId xmlns:p14="http://schemas.microsoft.com/office/powerpoint/2010/main" val="352397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Jewish exodus</a:t>
            </a:r>
            <a:endParaRPr lang="en-GB" dirty="0"/>
          </a:p>
        </p:txBody>
      </p:sp>
      <p:pic>
        <p:nvPicPr>
          <p:cNvPr id="6" name="Content Placeholder 5"/>
          <p:cNvPicPr>
            <a:picLocks noGrp="1" noChangeAspect="1"/>
          </p:cNvPicPr>
          <p:nvPr>
            <p:ph type="pic" sz="quarter" idx="11"/>
          </p:nvPr>
        </p:nvPicPr>
        <p:blipFill>
          <a:blip r:embed="rId2"/>
          <a:srcRect t="511" b="511"/>
          <a:stretch>
            <a:fillRect/>
          </a:stretch>
        </p:blipFill>
        <p:spPr>
          <a:prstGeom prst="rect">
            <a:avLst/>
          </a:prstGeom>
        </p:spPr>
      </p:pic>
      <p:sp>
        <p:nvSpPr>
          <p:cNvPr id="4" name="Text Placeholder 3"/>
          <p:cNvSpPr>
            <a:spLocks noGrp="1"/>
          </p:cNvSpPr>
          <p:nvPr>
            <p:ph type="body" idx="1"/>
          </p:nvPr>
        </p:nvSpPr>
        <p:spPr/>
        <p:txBody>
          <a:bodyPr/>
          <a:lstStyle/>
          <a:p>
            <a:r>
              <a:rPr lang="en-GB" dirty="0"/>
              <a:t>The shock of the Holocaust left a deep impression upon those European Jews who survived. The  idea of Zionism, of Palestine as a national homeland for the Jews, was greatly strengthened. </a:t>
            </a:r>
            <a:r>
              <a:rPr lang="en-GB" dirty="0" smtClean="0"/>
              <a:t>Despite </a:t>
            </a:r>
            <a:r>
              <a:rPr lang="en-GB" dirty="0"/>
              <a:t>obstruction from the authorities in British-controlled Palestine, many Jews joined the exodus.</a:t>
            </a:r>
          </a:p>
          <a:p>
            <a:endParaRPr lang="en-GB" dirty="0"/>
          </a:p>
        </p:txBody>
      </p:sp>
      <p:sp>
        <p:nvSpPr>
          <p:cNvPr id="5" name="Text Placeholder 4"/>
          <p:cNvSpPr>
            <a:spLocks noGrp="1"/>
          </p:cNvSpPr>
          <p:nvPr>
            <p:ph type="body" idx="10"/>
          </p:nvPr>
        </p:nvSpPr>
        <p:spPr/>
        <p:txBody>
          <a:bodyPr/>
          <a:lstStyle/>
          <a:p>
            <a:r>
              <a:rPr lang="en-GB" dirty="0"/>
              <a:t>Jewish migrants landing at Haifa in Palestine, July 1947</a:t>
            </a:r>
            <a:r>
              <a:rPr lang="en-GB" dirty="0" smtClean="0"/>
              <a:t>.</a:t>
            </a:r>
            <a:endParaRPr lang="en-GB" dirty="0"/>
          </a:p>
          <a:p>
            <a:r>
              <a:rPr lang="en-GB" dirty="0" smtClean="0"/>
              <a:t>(Wikimedia </a:t>
            </a:r>
            <a:r>
              <a:rPr lang="en-GB" dirty="0"/>
              <a:t>Commons courtesy of The </a:t>
            </a:r>
            <a:r>
              <a:rPr lang="en-GB" dirty="0" err="1"/>
              <a:t>Palmach</a:t>
            </a:r>
            <a:r>
              <a:rPr lang="en-GB" dirty="0"/>
              <a:t> </a:t>
            </a:r>
            <a:r>
              <a:rPr lang="en-GB" dirty="0" smtClean="0"/>
              <a:t>Archive, Public Domain)</a:t>
            </a:r>
            <a:endParaRPr lang="en-GB" dirty="0"/>
          </a:p>
        </p:txBody>
      </p:sp>
    </p:spTree>
    <p:extLst>
      <p:ext uri="{BB962C8B-B14F-4D97-AF65-F5344CB8AC3E}">
        <p14:creationId xmlns:p14="http://schemas.microsoft.com/office/powerpoint/2010/main" val="4240375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16508" y="445168"/>
            <a:ext cx="4572396" cy="2895851"/>
          </a:xfrm>
          <a:prstGeom prst="rect">
            <a:avLst/>
          </a:prstGeom>
        </p:spPr>
      </p:pic>
      <p:sp>
        <p:nvSpPr>
          <p:cNvPr id="3" name="Title 2"/>
          <p:cNvSpPr>
            <a:spLocks noGrp="1"/>
          </p:cNvSpPr>
          <p:nvPr>
            <p:ph type="title"/>
          </p:nvPr>
        </p:nvSpPr>
        <p:spPr/>
        <p:txBody>
          <a:bodyPr/>
          <a:lstStyle/>
          <a:p>
            <a:r>
              <a:rPr lang="en-GB" dirty="0" smtClean="0"/>
              <a:t>Israel and the displacement of Arab Palestinians</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Mass movements of people often caused other mass movements. The birth of the state of Israel in 1948, emerged from the influx of Jewish refugees from Europe, and a fiercely-fought Arab-Israeli War. The war caused </a:t>
            </a:r>
            <a:r>
              <a:rPr lang="en-GB" dirty="0" smtClean="0"/>
              <a:t>a </a:t>
            </a:r>
            <a:r>
              <a:rPr lang="en-GB" dirty="0"/>
              <a:t>massive </a:t>
            </a:r>
            <a:r>
              <a:rPr lang="en-GB" dirty="0" smtClean="0"/>
              <a:t>displacement </a:t>
            </a:r>
            <a:r>
              <a:rPr lang="en-GB" dirty="0"/>
              <a:t>of 700 000 Arab  Palestinians. Most of these refugees lost their ancestral homes. They were housed in ‘temporary’ refugee camps in neighbouring Arab states. </a:t>
            </a:r>
          </a:p>
          <a:p>
            <a:r>
              <a:rPr lang="en-GB" dirty="0"/>
              <a:t>Hopes of returning home withered away in the years that followed. The displacement of Palestinian refugees became known as the Al </a:t>
            </a:r>
            <a:r>
              <a:rPr lang="en-GB" dirty="0" err="1"/>
              <a:t>Nakbah</a:t>
            </a:r>
            <a:r>
              <a:rPr lang="en-GB" dirty="0"/>
              <a:t>, or ‘Cataclysm’. </a:t>
            </a:r>
          </a:p>
        </p:txBody>
      </p:sp>
      <p:sp>
        <p:nvSpPr>
          <p:cNvPr id="5" name="Text Placeholder 4"/>
          <p:cNvSpPr>
            <a:spLocks noGrp="1"/>
          </p:cNvSpPr>
          <p:nvPr>
            <p:ph type="body" idx="10"/>
          </p:nvPr>
        </p:nvSpPr>
        <p:spPr/>
        <p:txBody>
          <a:bodyPr/>
          <a:lstStyle/>
          <a:p>
            <a:r>
              <a:rPr lang="en-GB" dirty="0"/>
              <a:t>Palestinian refugees displaced from Galilee by the Arab-Israeli War of </a:t>
            </a:r>
            <a:r>
              <a:rPr lang="en-GB" dirty="0" smtClean="0"/>
              <a:t>1948</a:t>
            </a:r>
            <a:endParaRPr lang="en-GB" dirty="0"/>
          </a:p>
          <a:p>
            <a:r>
              <a:rPr lang="en-GB" dirty="0" smtClean="0"/>
              <a:t>(Wikimedia Commons, Public Domain)</a:t>
            </a:r>
            <a:endParaRPr lang="en-GB" dirty="0"/>
          </a:p>
        </p:txBody>
      </p:sp>
    </p:spTree>
    <p:extLst>
      <p:ext uri="{BB962C8B-B14F-4D97-AF65-F5344CB8AC3E}">
        <p14:creationId xmlns:p14="http://schemas.microsoft.com/office/powerpoint/2010/main" val="234749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 People on </a:t>
            </a:r>
            <a:r>
              <a:rPr lang="en-GB" smtClean="0"/>
              <a:t>the </a:t>
            </a:r>
            <a:r>
              <a:rPr lang="en-GB" smtClean="0"/>
              <a:t>move</a:t>
            </a:r>
            <a:r>
              <a:rPr lang="en-GB" dirty="0" smtClean="0"/>
              <a:t/>
            </a:r>
            <a:br>
              <a:rPr lang="en-GB" dirty="0" smtClean="0"/>
            </a:br>
            <a:endParaRPr lang="en-GB" dirty="0"/>
          </a:p>
        </p:txBody>
      </p:sp>
      <p:sp>
        <p:nvSpPr>
          <p:cNvPr id="10" name="Text Placeholder 9"/>
          <p:cNvSpPr>
            <a:spLocks noGrp="1"/>
          </p:cNvSpPr>
          <p:nvPr>
            <p:ph type="body" idx="1"/>
          </p:nvPr>
        </p:nvSpPr>
        <p:spPr/>
        <p:txBody>
          <a:bodyPr/>
          <a:lstStyle/>
          <a:p>
            <a:r>
              <a:rPr lang="en-GB" dirty="0" smtClean="0"/>
              <a:t>This collection has been developed by Chris Rowe of the </a:t>
            </a:r>
            <a:r>
              <a:rPr lang="en-GB" dirty="0" err="1" smtClean="0"/>
              <a:t>Historiana</a:t>
            </a:r>
            <a:r>
              <a:rPr lang="en-GB" dirty="0" smtClean="0"/>
              <a:t> editing team</a:t>
            </a:r>
            <a:r>
              <a:rPr lang="en-GB" dirty="0" smtClean="0"/>
              <a:t>.</a:t>
            </a:r>
            <a:endParaRPr lang="en-GB" dirty="0" smtClean="0"/>
          </a:p>
        </p:txBody>
      </p:sp>
      <p:pic>
        <p:nvPicPr>
          <p:cNvPr id="8" name="Picture Placeholder 7"/>
          <p:cNvPicPr>
            <a:picLocks noGrp="1" noChangeAspect="1"/>
          </p:cNvPicPr>
          <p:nvPr>
            <p:ph type="pic" sz="quarter" idx="12"/>
          </p:nvPr>
        </p:nvPicPr>
        <p:blipFill>
          <a:blip r:embed="rId2"/>
          <a:srcRect l="12153" r="12153"/>
          <a:stretch>
            <a:fillRect/>
          </a:stretch>
        </p:blipFill>
        <p:spPr/>
      </p:pic>
      <p:sp>
        <p:nvSpPr>
          <p:cNvPr id="2" name="Text Placeholder 1"/>
          <p:cNvSpPr>
            <a:spLocks noGrp="1"/>
          </p:cNvSpPr>
          <p:nvPr>
            <p:ph type="body" idx="15"/>
          </p:nvPr>
        </p:nvSpPr>
        <p:spPr/>
        <p:txBody>
          <a:bodyPr/>
          <a:lstStyle/>
          <a:p>
            <a:r>
              <a:rPr lang="en-GB" dirty="0"/>
              <a:t>(German Federal Archives, CC BY-SA 3.0</a:t>
            </a:r>
            <a:r>
              <a:rPr lang="en-GB" dirty="0" smtClean="0"/>
              <a:t>)</a:t>
            </a:r>
            <a:endParaRPr lang="en-GB" dirty="0"/>
          </a:p>
        </p:txBody>
      </p:sp>
      <p:pic>
        <p:nvPicPr>
          <p:cNvPr id="11" name="Content Placeholder 10"/>
          <p:cNvPicPr>
            <a:picLocks noGrp="1" noChangeAspect="1"/>
          </p:cNvPicPr>
          <p:nvPr>
            <p:ph sz="quarter" idx="20"/>
          </p:nvPr>
        </p:nvPicPr>
        <p:blipFill>
          <a:blip r:embed="rId3">
            <a:extLst>
              <a:ext uri="{28A0092B-C50C-407E-A947-70E740481C1C}">
                <a14:useLocalDpi xmlns:a14="http://schemas.microsoft.com/office/drawing/2010/main" val="0"/>
              </a:ext>
            </a:extLst>
          </a:blip>
          <a:stretch>
            <a:fillRect/>
          </a:stretch>
        </p:blipFill>
        <p:spPr>
          <a:xfrm>
            <a:off x="7193471" y="5457190"/>
            <a:ext cx="1548384" cy="579120"/>
          </a:xfrm>
        </p:spPr>
      </p:pic>
      <p:pic>
        <p:nvPicPr>
          <p:cNvPr id="6" name="Content Placeholder 5"/>
          <p:cNvPicPr>
            <a:picLocks noGrp="1" noChangeAspect="1"/>
          </p:cNvPicPr>
          <p:nvPr>
            <p:ph sz="quarter" idx="18"/>
          </p:nvPr>
        </p:nvPicPr>
        <p:blipFill>
          <a:blip r:embed="rId4">
            <a:extLst>
              <a:ext uri="{28A0092B-C50C-407E-A947-70E740481C1C}">
                <a14:useLocalDpi xmlns:a14="http://schemas.microsoft.com/office/drawing/2010/main" val="0"/>
              </a:ext>
            </a:extLst>
          </a:blip>
          <a:stretch>
            <a:fillRect/>
          </a:stretch>
        </p:blipFill>
        <p:spPr>
          <a:xfrm>
            <a:off x="5009004" y="2891131"/>
            <a:ext cx="1548518" cy="548688"/>
          </a:xfrm>
        </p:spPr>
      </p:pic>
      <p:pic>
        <p:nvPicPr>
          <p:cNvPr id="7" name="Content Placeholder 6"/>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5097463" y="3707829"/>
            <a:ext cx="1371600" cy="505968"/>
          </a:xfrm>
        </p:spPr>
      </p:pic>
    </p:spTree>
    <p:extLst>
      <p:ext uri="{BB962C8B-B14F-4D97-AF65-F5344CB8AC3E}">
        <p14:creationId xmlns:p14="http://schemas.microsoft.com/office/powerpoint/2010/main" val="238492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Pacific War</a:t>
            </a:r>
            <a:endParaRPr lang="en-GB" dirty="0"/>
          </a:p>
        </p:txBody>
      </p:sp>
      <p:pic>
        <p:nvPicPr>
          <p:cNvPr id="6" name="Picture Placeholder 5"/>
          <p:cNvPicPr>
            <a:picLocks noGrp="1" noChangeAspect="1"/>
          </p:cNvPicPr>
          <p:nvPr>
            <p:ph type="pic" sz="quarter" idx="11"/>
          </p:nvPr>
        </p:nvPicPr>
        <p:blipFill>
          <a:blip r:embed="rId2"/>
          <a:srcRect t="6596" b="6596"/>
          <a:stretch>
            <a:fillRect/>
          </a:stretch>
        </p:blipFill>
        <p:spPr>
          <a:prstGeom prst="rect">
            <a:avLst/>
          </a:prstGeom>
        </p:spPr>
      </p:pic>
      <p:sp>
        <p:nvSpPr>
          <p:cNvPr id="3" name="Text Placeholder 2"/>
          <p:cNvSpPr>
            <a:spLocks noGrp="1"/>
          </p:cNvSpPr>
          <p:nvPr>
            <p:ph type="body" idx="1"/>
          </p:nvPr>
        </p:nvSpPr>
        <p:spPr/>
        <p:txBody>
          <a:bodyPr/>
          <a:lstStyle/>
          <a:p>
            <a:r>
              <a:rPr lang="en-GB" dirty="0"/>
              <a:t>There were also major theatres of war beyond Europe. From December 1941, six million Japanese troops had been involved in the Pacific War, invading Indochina, Malaya, Indonesia, Burma, the Philippines and the Pacific islands. The United States had mobilised huge armies in response. Throughout the war in the Pacific there were mass movements of soldiers, POWs and civilians across Asia. </a:t>
            </a:r>
          </a:p>
          <a:p>
            <a:endParaRPr lang="en-GB" dirty="0"/>
          </a:p>
        </p:txBody>
      </p:sp>
      <p:sp>
        <p:nvSpPr>
          <p:cNvPr id="5" name="Text Placeholder 4"/>
          <p:cNvSpPr>
            <a:spLocks noGrp="1"/>
          </p:cNvSpPr>
          <p:nvPr>
            <p:ph type="body" idx="10"/>
          </p:nvPr>
        </p:nvSpPr>
        <p:spPr/>
        <p:txBody>
          <a:bodyPr/>
          <a:lstStyle/>
          <a:p>
            <a:r>
              <a:rPr lang="en-GB" dirty="0"/>
              <a:t>Wounded Japanese troops surrendering to Allied forces in the Philippines</a:t>
            </a:r>
            <a:r>
              <a:rPr lang="en-GB" dirty="0" smtClean="0"/>
              <a:t>.</a:t>
            </a:r>
            <a:endParaRPr lang="en-GB" dirty="0"/>
          </a:p>
          <a:p>
            <a:r>
              <a:rPr lang="en-GB" dirty="0" smtClean="0"/>
              <a:t>(US </a:t>
            </a:r>
            <a:r>
              <a:rPr lang="en-GB" dirty="0"/>
              <a:t>Office of War </a:t>
            </a:r>
            <a:r>
              <a:rPr lang="en-GB" dirty="0" smtClean="0"/>
              <a:t>Information, </a:t>
            </a:r>
            <a:r>
              <a:rPr lang="en-GB" dirty="0"/>
              <a:t>Public </a:t>
            </a:r>
            <a:r>
              <a:rPr lang="en-GB" dirty="0" smtClean="0"/>
              <a:t>Domain)</a:t>
            </a:r>
            <a:endParaRPr lang="en-GB" dirty="0"/>
          </a:p>
        </p:txBody>
      </p:sp>
    </p:spTree>
    <p:extLst>
      <p:ext uri="{BB962C8B-B14F-4D97-AF65-F5344CB8AC3E}">
        <p14:creationId xmlns:p14="http://schemas.microsoft.com/office/powerpoint/2010/main" val="2447193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l="2160" r="2160"/>
          <a:stretch>
            <a:fillRect/>
          </a:stretch>
        </p:blipFill>
        <p:spPr>
          <a:prstGeom prst="rect">
            <a:avLst/>
          </a:prstGeom>
        </p:spPr>
      </p:pic>
      <p:sp>
        <p:nvSpPr>
          <p:cNvPr id="3" name="Text Placeholder 2"/>
          <p:cNvSpPr>
            <a:spLocks noGrp="1"/>
          </p:cNvSpPr>
          <p:nvPr>
            <p:ph type="body" idx="1"/>
          </p:nvPr>
        </p:nvSpPr>
        <p:spPr/>
        <p:txBody>
          <a:bodyPr/>
          <a:lstStyle/>
          <a:p>
            <a:r>
              <a:rPr lang="en-GB" dirty="0"/>
              <a:t>Europe was full of refugees. The ebb and flow of war had repeatedly endangered civilian populations caught up in war zones, forcing them to flee.</a:t>
            </a:r>
          </a:p>
          <a:p>
            <a:r>
              <a:rPr lang="en-GB" dirty="0" smtClean="0"/>
              <a:t>For </a:t>
            </a:r>
            <a:r>
              <a:rPr lang="en-GB" dirty="0"/>
              <a:t>some, it was possible to return home after the war moved on to other fronts, but many were still displaced when the war ended. </a:t>
            </a:r>
          </a:p>
          <a:p>
            <a:endParaRPr lang="en-GB" dirty="0"/>
          </a:p>
        </p:txBody>
      </p:sp>
      <p:sp>
        <p:nvSpPr>
          <p:cNvPr id="4" name="Title 3"/>
          <p:cNvSpPr>
            <a:spLocks noGrp="1"/>
          </p:cNvSpPr>
          <p:nvPr>
            <p:ph type="title"/>
          </p:nvPr>
        </p:nvSpPr>
        <p:spPr/>
        <p:txBody>
          <a:bodyPr/>
          <a:lstStyle/>
          <a:p>
            <a:r>
              <a:rPr lang="en-GB" dirty="0" smtClean="0"/>
              <a:t>Refugees in Europe</a:t>
            </a:r>
            <a:r>
              <a:rPr lang="en-GB" dirty="0"/>
              <a:t/>
            </a:r>
            <a:br>
              <a:rPr lang="en-GB" dirty="0"/>
            </a:br>
            <a:endParaRPr lang="en-GB" dirty="0"/>
          </a:p>
        </p:txBody>
      </p:sp>
      <p:sp>
        <p:nvSpPr>
          <p:cNvPr id="5" name="Text Placeholder 4"/>
          <p:cNvSpPr>
            <a:spLocks noGrp="1"/>
          </p:cNvSpPr>
          <p:nvPr>
            <p:ph type="body" idx="10"/>
          </p:nvPr>
        </p:nvSpPr>
        <p:spPr/>
        <p:txBody>
          <a:bodyPr/>
          <a:lstStyle/>
          <a:p>
            <a:r>
              <a:rPr lang="en-GB" dirty="0"/>
              <a:t>Italian refugees passing a tank from a New Zealand squadron May 1944.  </a:t>
            </a:r>
          </a:p>
          <a:p>
            <a:r>
              <a:rPr lang="en-GB" dirty="0" smtClean="0"/>
              <a:t>(New </a:t>
            </a:r>
            <a:r>
              <a:rPr lang="en-GB" dirty="0"/>
              <a:t>Zealand </a:t>
            </a:r>
            <a:r>
              <a:rPr lang="en-GB" dirty="0" smtClean="0"/>
              <a:t>Government, Public </a:t>
            </a:r>
            <a:r>
              <a:rPr lang="en-GB" dirty="0"/>
              <a:t>Domain </a:t>
            </a:r>
            <a:r>
              <a:rPr lang="en-GB" dirty="0" smtClean="0"/>
              <a:t>in New Zealand)</a:t>
            </a:r>
            <a:endParaRPr lang="en-GB" dirty="0"/>
          </a:p>
        </p:txBody>
      </p:sp>
    </p:spTree>
    <p:extLst>
      <p:ext uri="{BB962C8B-B14F-4D97-AF65-F5344CB8AC3E}">
        <p14:creationId xmlns:p14="http://schemas.microsoft.com/office/powerpoint/2010/main" val="315015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evacuation of children</a:t>
            </a:r>
            <a:r>
              <a:rPr lang="en-GB" dirty="0" smtClean="0"/>
              <a:t/>
            </a:r>
            <a:br>
              <a:rPr lang="en-GB" dirty="0" smtClean="0"/>
            </a:br>
            <a:endParaRPr lang="en-GB" dirty="0"/>
          </a:p>
        </p:txBody>
      </p:sp>
      <p:pic>
        <p:nvPicPr>
          <p:cNvPr id="6" name="Picture Placeholder 5"/>
          <p:cNvPicPr>
            <a:picLocks noGrp="1" noChangeAspect="1"/>
          </p:cNvPicPr>
          <p:nvPr>
            <p:ph type="pic" sz="quarter" idx="11"/>
          </p:nvPr>
        </p:nvPicPr>
        <p:blipFill>
          <a:blip r:embed="rId2"/>
          <a:srcRect t="782" b="782"/>
          <a:stretch>
            <a:fillRect/>
          </a:stretch>
        </p:blipFill>
        <p:spPr/>
      </p:pic>
      <p:sp>
        <p:nvSpPr>
          <p:cNvPr id="3" name="Text Placeholder 2"/>
          <p:cNvSpPr>
            <a:spLocks noGrp="1"/>
          </p:cNvSpPr>
          <p:nvPr>
            <p:ph type="body" idx="1"/>
          </p:nvPr>
        </p:nvSpPr>
        <p:spPr/>
        <p:txBody>
          <a:bodyPr/>
          <a:lstStyle/>
          <a:p>
            <a:r>
              <a:rPr lang="en-GB" dirty="0" smtClean="0"/>
              <a:t>In many countries, children had been evacuated from their homes for their protection.  Evacuations had been intended as a temporary measure, but many thousands of children were still separated from their families when the war ended.</a:t>
            </a:r>
          </a:p>
          <a:p>
            <a:r>
              <a:rPr lang="en-GB" dirty="0" smtClean="0"/>
              <a:t>Children also suffered greatly from the emotional and physical displacement caused by mass bombing, with the destruction of their homes and the break-up of family life.</a:t>
            </a:r>
          </a:p>
          <a:p>
            <a:endParaRPr lang="en-GB" dirty="0"/>
          </a:p>
        </p:txBody>
      </p:sp>
      <p:sp>
        <p:nvSpPr>
          <p:cNvPr id="5" name="Text Placeholder 4"/>
          <p:cNvSpPr>
            <a:spLocks noGrp="1"/>
          </p:cNvSpPr>
          <p:nvPr>
            <p:ph type="body" idx="10"/>
          </p:nvPr>
        </p:nvSpPr>
        <p:spPr/>
        <p:txBody>
          <a:bodyPr>
            <a:normAutofit/>
          </a:bodyPr>
          <a:lstStyle/>
          <a:p>
            <a:r>
              <a:rPr lang="en-GB" dirty="0" smtClean="0"/>
              <a:t>Finnish children evacuated to the safety of neutral Sweden during the Continuation War of 1941-1944. The return home of these children became a very controversial issue after the war ended</a:t>
            </a:r>
            <a:r>
              <a:rPr lang="en-GB" dirty="0" smtClean="0"/>
              <a:t>.</a:t>
            </a:r>
            <a:endParaRPr lang="en-GB" dirty="0" smtClean="0"/>
          </a:p>
          <a:p>
            <a:r>
              <a:rPr lang="en-GB" dirty="0" smtClean="0"/>
              <a:t>(</a:t>
            </a:r>
            <a:r>
              <a:rPr lang="en-GB" dirty="0" err="1" smtClean="0"/>
              <a:t>Historiana</a:t>
            </a:r>
            <a:r>
              <a:rPr lang="en-GB" dirty="0" smtClean="0"/>
              <a:t>, Public Domain)</a:t>
            </a:r>
            <a:endParaRPr lang="en-GB" dirty="0"/>
          </a:p>
        </p:txBody>
      </p:sp>
    </p:spTree>
    <p:extLst>
      <p:ext uri="{BB962C8B-B14F-4D97-AF65-F5344CB8AC3E}">
        <p14:creationId xmlns:p14="http://schemas.microsoft.com/office/powerpoint/2010/main" val="265308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l="2288" r="2288"/>
          <a:stretch>
            <a:fillRect/>
          </a:stretch>
        </p:blipFill>
        <p:spPr>
          <a:prstGeom prst="rect">
            <a:avLst/>
          </a:prstGeom>
        </p:spPr>
      </p:pic>
      <p:sp>
        <p:nvSpPr>
          <p:cNvPr id="3" name="Text Placeholder 2"/>
          <p:cNvSpPr>
            <a:spLocks noGrp="1"/>
          </p:cNvSpPr>
          <p:nvPr>
            <p:ph type="body" idx="1"/>
          </p:nvPr>
        </p:nvSpPr>
        <p:spPr/>
        <p:txBody>
          <a:bodyPr/>
          <a:lstStyle/>
          <a:p>
            <a:r>
              <a:rPr lang="en-GB" dirty="0"/>
              <a:t>Huge numbers of prisoners of war were in captivity. From 1940, Germany’s rapid military victories had resulted in many thousands of POWs being placed in a vast network of camps, mostly in eastern Germany. As the war continued, even greater numbers of POWs had been imprisoned in such camps on the Eastern Front, in Italy, the Balkans, and in the Far East.</a:t>
            </a:r>
          </a:p>
          <a:p>
            <a:endParaRPr lang="en-GB" dirty="0"/>
          </a:p>
        </p:txBody>
      </p:sp>
      <p:sp>
        <p:nvSpPr>
          <p:cNvPr id="4" name="Title 3"/>
          <p:cNvSpPr>
            <a:spLocks noGrp="1"/>
          </p:cNvSpPr>
          <p:nvPr>
            <p:ph type="title"/>
          </p:nvPr>
        </p:nvSpPr>
        <p:spPr/>
        <p:txBody>
          <a:bodyPr/>
          <a:lstStyle/>
          <a:p>
            <a:r>
              <a:rPr lang="en-GB" dirty="0" smtClean="0"/>
              <a:t>Prisoners of war</a:t>
            </a:r>
            <a:r>
              <a:rPr lang="en-GB" dirty="0"/>
              <a:t/>
            </a:r>
            <a:br>
              <a:rPr lang="en-GB" dirty="0"/>
            </a:br>
            <a:endParaRPr lang="en-GB" dirty="0"/>
          </a:p>
        </p:txBody>
      </p:sp>
      <p:sp>
        <p:nvSpPr>
          <p:cNvPr id="5" name="Text Placeholder 4"/>
          <p:cNvSpPr>
            <a:spLocks noGrp="1"/>
          </p:cNvSpPr>
          <p:nvPr>
            <p:ph type="body" idx="10"/>
          </p:nvPr>
        </p:nvSpPr>
        <p:spPr/>
        <p:txBody>
          <a:bodyPr/>
          <a:lstStyle/>
          <a:p>
            <a:r>
              <a:rPr lang="en-GB" dirty="0"/>
              <a:t>French prisoners of war being marched into captivity, May 1940</a:t>
            </a:r>
            <a:r>
              <a:rPr lang="en-GB" dirty="0" smtClean="0"/>
              <a:t>.</a:t>
            </a:r>
            <a:endParaRPr lang="en-GB" dirty="0"/>
          </a:p>
          <a:p>
            <a:r>
              <a:rPr lang="en-GB" dirty="0" smtClean="0"/>
              <a:t>(German </a:t>
            </a:r>
            <a:r>
              <a:rPr lang="en-GB" dirty="0"/>
              <a:t>Federal </a:t>
            </a:r>
            <a:r>
              <a:rPr lang="en-GB" dirty="0" smtClean="0"/>
              <a:t>Archives, CC </a:t>
            </a:r>
            <a:r>
              <a:rPr lang="en-GB" dirty="0"/>
              <a:t>BY-SA </a:t>
            </a:r>
            <a:r>
              <a:rPr lang="en-GB" dirty="0" smtClean="0"/>
              <a:t>3.0)</a:t>
            </a:r>
            <a:endParaRPr lang="en-GB" dirty="0"/>
          </a:p>
        </p:txBody>
      </p:sp>
    </p:spTree>
    <p:extLst>
      <p:ext uri="{BB962C8B-B14F-4D97-AF65-F5344CB8AC3E}">
        <p14:creationId xmlns:p14="http://schemas.microsoft.com/office/powerpoint/2010/main" val="542692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Allied invasion of Europe</a:t>
            </a:r>
            <a:endParaRPr lang="en-GB" dirty="0"/>
          </a:p>
        </p:txBody>
      </p:sp>
      <p:pic>
        <p:nvPicPr>
          <p:cNvPr id="6" name="Picture Placeholder 5"/>
          <p:cNvPicPr>
            <a:picLocks noGrp="1" noChangeAspect="1"/>
          </p:cNvPicPr>
          <p:nvPr>
            <p:ph type="pic" sz="quarter" idx="11"/>
          </p:nvPr>
        </p:nvPicPr>
        <p:blipFill>
          <a:blip r:embed="rId2"/>
          <a:srcRect t="1041" b="1041"/>
          <a:stretch>
            <a:fillRect/>
          </a:stretch>
        </p:blipFill>
        <p:spPr>
          <a:prstGeom prst="rect">
            <a:avLst/>
          </a:prstGeom>
        </p:spPr>
      </p:pic>
      <p:sp>
        <p:nvSpPr>
          <p:cNvPr id="3" name="Text Placeholder 2"/>
          <p:cNvSpPr>
            <a:spLocks noGrp="1"/>
          </p:cNvSpPr>
          <p:nvPr>
            <p:ph type="body" idx="1"/>
          </p:nvPr>
        </p:nvSpPr>
        <p:spPr/>
        <p:txBody>
          <a:bodyPr/>
          <a:lstStyle/>
          <a:p>
            <a:r>
              <a:rPr lang="en-GB" dirty="0"/>
              <a:t>Between December 1941 and 1945, the United States had committed huge armies and resources to the Second World War. In addition to its own Pacific war, the US had also taken the lead role in the Allied invasion of Western Europe. By the time the war in Europe ended in May 1945, 1.9 million US troops were fighting there. Demobilising these armies, and repatriating the huge numbers of POWs captured by American forces </a:t>
            </a:r>
            <a:r>
              <a:rPr lang="en-GB" dirty="0" smtClean="0"/>
              <a:t>was a major post-war challenge.</a:t>
            </a:r>
            <a:endParaRPr lang="en-GB" dirty="0"/>
          </a:p>
        </p:txBody>
      </p:sp>
      <p:sp>
        <p:nvSpPr>
          <p:cNvPr id="5" name="Text Placeholder 4"/>
          <p:cNvSpPr>
            <a:spLocks noGrp="1"/>
          </p:cNvSpPr>
          <p:nvPr>
            <p:ph type="body" idx="10"/>
          </p:nvPr>
        </p:nvSpPr>
        <p:spPr/>
        <p:txBody>
          <a:bodyPr/>
          <a:lstStyle/>
          <a:p>
            <a:r>
              <a:rPr lang="en-GB" dirty="0"/>
              <a:t>German POWs captured during the Allied invasion of western Europe in 1944 being escorted through Cherbourg by US forces</a:t>
            </a:r>
            <a:r>
              <a:rPr lang="en-GB" dirty="0" smtClean="0"/>
              <a:t>.</a:t>
            </a:r>
            <a:endParaRPr lang="en-GB" dirty="0"/>
          </a:p>
          <a:p>
            <a:r>
              <a:rPr lang="en-GB" dirty="0" smtClean="0"/>
              <a:t>(US </a:t>
            </a:r>
            <a:r>
              <a:rPr lang="en-GB" dirty="0"/>
              <a:t>Navy </a:t>
            </a:r>
            <a:r>
              <a:rPr lang="en-GB" dirty="0" smtClean="0"/>
              <a:t>Archive, Public </a:t>
            </a:r>
            <a:r>
              <a:rPr lang="en-GB" dirty="0"/>
              <a:t>Domain </a:t>
            </a:r>
            <a:r>
              <a:rPr lang="en-GB" dirty="0" smtClean="0"/>
              <a:t>)</a:t>
            </a:r>
            <a:endParaRPr lang="en-GB" dirty="0"/>
          </a:p>
        </p:txBody>
      </p:sp>
    </p:spTree>
    <p:extLst>
      <p:ext uri="{BB962C8B-B14F-4D97-AF65-F5344CB8AC3E}">
        <p14:creationId xmlns:p14="http://schemas.microsoft.com/office/powerpoint/2010/main" val="17272084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TotalTime>
  <Words>4732</Words>
  <Application>Microsoft Office PowerPoint</Application>
  <PresentationFormat>On-screen Show (4:3)</PresentationFormat>
  <Paragraphs>199</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Trebuchet MS</vt:lpstr>
      <vt:lpstr>Office Theme</vt:lpstr>
      <vt:lpstr>PowerPoint Presentation</vt:lpstr>
      <vt:lpstr>The winds of war: Population movements</vt:lpstr>
      <vt:lpstr>The mass movements of fighting troops </vt:lpstr>
      <vt:lpstr>The movements of Germany’s allies </vt:lpstr>
      <vt:lpstr>The Pacific War</vt:lpstr>
      <vt:lpstr>Refugees in Europe </vt:lpstr>
      <vt:lpstr>The evacuation of children </vt:lpstr>
      <vt:lpstr>Prisoners of war </vt:lpstr>
      <vt:lpstr>The Allied invasion of Europe</vt:lpstr>
      <vt:lpstr>Soviet POWs </vt:lpstr>
      <vt:lpstr>Mass deportations in Poland</vt:lpstr>
      <vt:lpstr>Deportations in the USSR</vt:lpstr>
      <vt:lpstr>National purges in the USSR </vt:lpstr>
      <vt:lpstr>The liquidation of the Kalmyk people</vt:lpstr>
      <vt:lpstr>Ethnic German expellees </vt:lpstr>
      <vt:lpstr>The repatriation of displaced persons </vt:lpstr>
      <vt:lpstr>The deportation of the Romani people </vt:lpstr>
      <vt:lpstr>Deportations in approximate numbers </vt:lpstr>
      <vt:lpstr> The end: victory &amp; defeat, 1945-1946</vt:lpstr>
      <vt:lpstr>The ‘death marches’ </vt:lpstr>
      <vt:lpstr>The displacement of ethnic Germans</vt:lpstr>
      <vt:lpstr>The advance of the Red Army </vt:lpstr>
      <vt:lpstr>German refugee children in Denmark </vt:lpstr>
      <vt:lpstr>The evacuation of concentration camps</vt:lpstr>
      <vt:lpstr>The liberation of concentration camps </vt:lpstr>
      <vt:lpstr>The liberation of Soviet POWs</vt:lpstr>
      <vt:lpstr>The liberation of Dachau </vt:lpstr>
      <vt:lpstr>Liberation in the Pacific</vt:lpstr>
      <vt:lpstr>Population Movements at the end of the war </vt:lpstr>
      <vt:lpstr>The Japanese ‘comfort battalions’</vt:lpstr>
      <vt:lpstr>The long way home</vt:lpstr>
      <vt:lpstr>The long way home </vt:lpstr>
      <vt:lpstr>Out of place in the Post-war world</vt:lpstr>
      <vt:lpstr>Civilian refugees in the Middle East</vt:lpstr>
      <vt:lpstr>German POWs</vt:lpstr>
      <vt:lpstr>Australian POWs </vt:lpstr>
      <vt:lpstr>Japanese POWs </vt:lpstr>
      <vt:lpstr>Displaced Persons in Hamburg 1945 </vt:lpstr>
      <vt:lpstr>Displaced Persons camps </vt:lpstr>
      <vt:lpstr>Displaced Persons Assembly Centres </vt:lpstr>
      <vt:lpstr>United Nations Relief and Rehabilitation Administration </vt:lpstr>
      <vt:lpstr>Ethnic German expellees </vt:lpstr>
      <vt:lpstr>The territorial changes affecting Poland and Ukraine </vt:lpstr>
      <vt:lpstr>Mass Migration of Ethnic Germans, 1944-45  </vt:lpstr>
      <vt:lpstr>The population exchanges</vt:lpstr>
      <vt:lpstr>The partition of India</vt:lpstr>
      <vt:lpstr>The Jewish exodus</vt:lpstr>
      <vt:lpstr>Israel and the displacement of Arab Palestinians </vt:lpstr>
      <vt:lpstr> People on the move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98</cp:revision>
  <dcterms:created xsi:type="dcterms:W3CDTF">2016-11-02T14:57:32Z</dcterms:created>
  <dcterms:modified xsi:type="dcterms:W3CDTF">2017-05-03T15:48:34Z</dcterms:modified>
</cp:coreProperties>
</file>