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25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B3ECBD-C11A-4400-BC62-0F06E56A1685}">
          <p14:sldIdLst>
            <p14:sldId id="256"/>
          </p14:sldIdLst>
        </p14:section>
        <p14:section name="Shortages and rationing" id="{82F4A3EA-6EF4-4FD4-AF06-83428F6F46FE}">
          <p14:sldIdLst>
            <p14:sldId id="258"/>
            <p14:sldId id="259"/>
            <p14:sldId id="260"/>
            <p14:sldId id="261"/>
            <p14:sldId id="262"/>
            <p14:sldId id="263"/>
            <p14:sldId id="264"/>
            <p14:sldId id="265"/>
            <p14:sldId id="266"/>
            <p14:sldId id="267"/>
            <p14:sldId id="268"/>
            <p14:sldId id="269"/>
            <p14:sldId id="270"/>
            <p14:sldId id="271"/>
            <p14:sldId id="272"/>
            <p14:sldId id="273"/>
          </p14:sldIdLst>
        </p14:section>
        <p14:section name="Air raids" id="{26E4D901-88A6-47FA-A8D1-E7E75018A75D}">
          <p14:sldIdLst>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Lst>
        </p14:section>
        <p14:section name="Evacuation from danger" id="{15555B99-D673-4C89-923A-EC2A2B7679F4}">
          <p14:sldIdLst>
            <p14:sldId id="294"/>
            <p14:sldId id="295"/>
            <p14:sldId id="296"/>
            <p14:sldId id="297"/>
            <p14:sldId id="298"/>
            <p14:sldId id="299"/>
            <p14:sldId id="300"/>
            <p14:sldId id="301"/>
            <p14:sldId id="302"/>
          </p14:sldIdLst>
        </p14:section>
        <p14:section name="Women working for the war effort" id="{35667A16-40CF-4419-A550-6AC8922F07A6}">
          <p14:sldIdLst>
            <p14:sldId id="303"/>
            <p14:sldId id="304"/>
            <p14:sldId id="305"/>
            <p14:sldId id="306"/>
            <p14:sldId id="307"/>
            <p14:sldId id="308"/>
            <p14:sldId id="309"/>
            <p14:sldId id="310"/>
            <p14:sldId id="311"/>
            <p14:sldId id="312"/>
            <p14:sldId id="313"/>
            <p14:sldId id="314"/>
            <p14:sldId id="315"/>
          </p14:sldIdLst>
        </p14:section>
        <p14:section name="Internal resistance to war" id="{399C5D6D-82D1-417D-9126-5A0924A09747}">
          <p14:sldIdLst>
            <p14:sldId id="316"/>
            <p14:sldId id="317"/>
            <p14:sldId id="318"/>
            <p14:sldId id="319"/>
            <p14:sldId id="320"/>
            <p14:sldId id="321"/>
            <p14:sldId id="322"/>
          </p14:sldIdLst>
        </p14:section>
        <p14:section name="Everyday life in the war" id="{395F8B18-C519-424C-861A-536D05FA5712}">
          <p14:sldIdLst>
            <p14:sldId id="323"/>
            <p14:sldId id="324"/>
            <p14:sldId id="325"/>
            <p14:sldId id="326"/>
            <p14:sldId id="327"/>
            <p14:sldId id="328"/>
            <p14:sldId id="2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12" d="100"/>
          <a:sy n="112" d="100"/>
        </p:scale>
        <p:origin x="117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61E9D-5608-4040-9757-D9DCF66C0738}" type="datetimeFigureOut">
              <a:rPr lang="en-GB" smtClean="0"/>
              <a:t>03/05/2017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EACE-DE80-471D-BF58-DF0C254C7F4A}" type="slidenum">
              <a:rPr lang="en-GB" smtClean="0"/>
              <a:t>‹#›</a:t>
            </a:fld>
            <a:endParaRPr lang="en-GB"/>
          </a:p>
        </p:txBody>
      </p:sp>
    </p:spTree>
    <p:extLst>
      <p:ext uri="{BB962C8B-B14F-4D97-AF65-F5344CB8AC3E}">
        <p14:creationId xmlns:p14="http://schemas.microsoft.com/office/powerpoint/2010/main" val="135114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720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724401" cy="2750960"/>
          </a:xfrm>
        </p:spPr>
        <p:txBody>
          <a:bodyPr/>
          <a:lstStyle/>
          <a:p>
            <a:endParaRPr lang="en-GB" dirty="0"/>
          </a:p>
        </p:txBody>
      </p:sp>
      <p:sp>
        <p:nvSpPr>
          <p:cNvPr id="6" name="Text Placeholder 2"/>
          <p:cNvSpPr>
            <a:spLocks noGrp="1"/>
          </p:cNvSpPr>
          <p:nvPr>
            <p:ph type="body" idx="11"/>
          </p:nvPr>
        </p:nvSpPr>
        <p:spPr>
          <a:xfrm>
            <a:off x="5114924" y="1348740"/>
            <a:ext cx="3775981" cy="17673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432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6"/>
            <a:ext cx="2533650" cy="3711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301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l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533651" cy="3587750"/>
          </a:xfrm>
        </p:spPr>
        <p:txBody>
          <a:bodyPr/>
          <a:lstStyle/>
          <a:p>
            <a:endParaRPr lang="en-GB" dirty="0"/>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59499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5895975" y="228600"/>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895975" y="4403270"/>
            <a:ext cx="2986767" cy="2226130"/>
          </a:xfrm>
        </p:spPr>
        <p:txBody>
          <a:bodyPr>
            <a:normAutofit/>
          </a:bodyPr>
          <a:lstStyle>
            <a:lvl1pPr marL="0" indent="0" algn="r">
              <a:lnSpc>
                <a:spcPct val="114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95186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915025" y="228600"/>
            <a:ext cx="2967718" cy="3949933"/>
          </a:xfrm>
        </p:spPr>
        <p:txBody>
          <a:bodyPr/>
          <a:lstStyle/>
          <a:p>
            <a:endParaRPr lang="en-GB"/>
          </a:p>
        </p:txBody>
      </p:sp>
      <p:sp>
        <p:nvSpPr>
          <p:cNvPr id="6"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5915025" y="4403270"/>
            <a:ext cx="2967717" cy="2226130"/>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31095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3948791"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8175" y="1307193"/>
            <a:ext cx="3129640" cy="172175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74979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52450" y="1297668"/>
            <a:ext cx="3215365" cy="174080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3962400" y="238125"/>
            <a:ext cx="4919663" cy="2800350"/>
          </a:xfrm>
        </p:spPr>
        <p:txBody>
          <a:bodyPr/>
          <a:lstStyle/>
          <a:p>
            <a:endParaRPr lang="en-GB"/>
          </a:p>
        </p:txBody>
      </p:sp>
    </p:spTree>
    <p:extLst>
      <p:ext uri="{BB962C8B-B14F-4D97-AF65-F5344CB8AC3E}">
        <p14:creationId xmlns:p14="http://schemas.microsoft.com/office/powerpoint/2010/main" val="4173620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4857749" y="228599"/>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3650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Picture Placeholder 6"/>
          <p:cNvSpPr>
            <a:spLocks noGrp="1"/>
          </p:cNvSpPr>
          <p:nvPr>
            <p:ph type="pic" sz="quarter" idx="11"/>
          </p:nvPr>
        </p:nvSpPr>
        <p:spPr>
          <a:xfrm>
            <a:off x="4858430" y="228600"/>
            <a:ext cx="4024313" cy="5356225"/>
          </a:xfrm>
        </p:spPr>
        <p:txBody>
          <a:bodyPr/>
          <a:lstStyle/>
          <a:p>
            <a:endParaRPr lang="en-GB"/>
          </a:p>
        </p:txBody>
      </p:sp>
    </p:spTree>
    <p:extLst>
      <p:ext uri="{BB962C8B-B14F-4D97-AF65-F5344CB8AC3E}">
        <p14:creationId xmlns:p14="http://schemas.microsoft.com/office/powerpoint/2010/main" val="7644002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right squared (fi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5250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218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rce right squared (fill)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Tree>
    <p:extLst>
      <p:ext uri="{BB962C8B-B14F-4D97-AF65-F5344CB8AC3E}">
        <p14:creationId xmlns:p14="http://schemas.microsoft.com/office/powerpoint/2010/main" val="18823885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urce right squared (fit) - Medium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203827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urce right squared (fill)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6"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0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urce right squared (fit) - Extra long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169332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urce right squared (fill)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8"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9223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rum source right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0250" y="228599"/>
            <a:ext cx="68824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idx="10"/>
          </p:nvPr>
        </p:nvSpPr>
        <p:spPr>
          <a:xfrm>
            <a:off x="2305050" y="5584370"/>
            <a:ext cx="6577694"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48463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source right (fill) ">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085975" y="5584370"/>
            <a:ext cx="6796769"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019300" y="228601"/>
            <a:ext cx="6862763" cy="5143500"/>
          </a:xfrm>
        </p:spPr>
        <p:txBody>
          <a:bodyPr/>
          <a:lstStyle/>
          <a:p>
            <a:endParaRPr lang="en-GB" dirty="0"/>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789658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81129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599"/>
            <a:ext cx="3021013" cy="4041775"/>
          </a:xfrm>
        </p:spPr>
        <p:txBody>
          <a:bodyPr/>
          <a:lstStyle/>
          <a:p>
            <a:endParaRPr lang="en-GB"/>
          </a:p>
        </p:txBody>
      </p:sp>
    </p:spTree>
    <p:extLst>
      <p:ext uri="{BB962C8B-B14F-4D97-AF65-F5344CB8AC3E}">
        <p14:creationId xmlns:p14="http://schemas.microsoft.com/office/powerpoint/2010/main" val="21461693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ll)">
    <p:spTree>
      <p:nvGrpSpPr>
        <p:cNvPr id="1" name=""/>
        <p:cNvGrpSpPr/>
        <p:nvPr/>
      </p:nvGrpSpPr>
      <p:grpSpPr>
        <a:xfrm>
          <a:off x="0" y="0"/>
          <a:ext cx="0" cy="0"/>
          <a:chOff x="0" y="0"/>
          <a:chExt cx="0" cy="0"/>
        </a:xfrm>
      </p:grpSpPr>
      <p:sp>
        <p:nvSpPr>
          <p:cNvPr id="13"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14"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3" name="Content Placeholder 2"/>
          <p:cNvSpPr>
            <a:spLocks noGrp="1"/>
          </p:cNvSpPr>
          <p:nvPr>
            <p:ph sz="quarter" idx="11"/>
          </p:nvPr>
        </p:nvSpPr>
        <p:spPr>
          <a:xfrm>
            <a:off x="228598" y="228600"/>
            <a:ext cx="29670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301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duction (version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365126"/>
            <a:ext cx="866230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7434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748386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8598" y="228600"/>
            <a:ext cx="2967718" cy="4327071"/>
          </a:xfrm>
        </p:spPr>
        <p:txBody>
          <a:bodyPr/>
          <a:lstStyle/>
          <a:p>
            <a:endParaRPr lang="en-GB"/>
          </a:p>
        </p:txBody>
      </p:sp>
      <p:sp>
        <p:nvSpPr>
          <p:cNvPr id="8"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9"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5331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983921"/>
            <a:ext cx="2291443" cy="1045029"/>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12657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297667"/>
            <a:ext cx="3539217" cy="1731283"/>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600"/>
            <a:ext cx="4953000" cy="2800350"/>
          </a:xfrm>
        </p:spPr>
        <p:txBody>
          <a:bodyPr/>
          <a:lstStyle/>
          <a:p>
            <a:endParaRPr lang="en-GB"/>
          </a:p>
        </p:txBody>
      </p:sp>
    </p:spTree>
    <p:extLst>
      <p:ext uri="{BB962C8B-B14F-4D97-AF65-F5344CB8AC3E}">
        <p14:creationId xmlns:p14="http://schemas.microsoft.com/office/powerpoint/2010/main" val="37504795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0"/>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256652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5"/>
            <a:ext cx="4024313" cy="2549526"/>
          </a:xfrm>
        </p:spPr>
        <p:txBody>
          <a:bodyPr/>
          <a:lstStyle/>
          <a:p>
            <a:endParaRPr lang="en-GB"/>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Picture Placeholder 6"/>
          <p:cNvSpPr>
            <a:spLocks noGrp="1"/>
          </p:cNvSpPr>
          <p:nvPr>
            <p:ph type="pic" sz="quarter" idx="13"/>
          </p:nvPr>
        </p:nvSpPr>
        <p:spPr>
          <a:xfrm>
            <a:off x="228598" y="3471362"/>
            <a:ext cx="4024313" cy="2549526"/>
          </a:xfrm>
        </p:spPr>
        <p:txBody>
          <a:bodyPr/>
          <a:lstStyle/>
          <a:p>
            <a:endParaRPr lang="en-GB"/>
          </a:p>
        </p:txBody>
      </p:sp>
    </p:spTree>
    <p:extLst>
      <p:ext uri="{BB962C8B-B14F-4D97-AF65-F5344CB8AC3E}">
        <p14:creationId xmlns:p14="http://schemas.microsoft.com/office/powerpoint/2010/main" val="12946183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1"/>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Content Placeholder 3"/>
          <p:cNvSpPr>
            <a:spLocks noGrp="1"/>
          </p:cNvSpPr>
          <p:nvPr>
            <p:ph sz="half" idx="13"/>
          </p:nvPr>
        </p:nvSpPr>
        <p:spPr>
          <a:xfrm>
            <a:off x="228597" y="3437164"/>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0579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4"/>
            <a:ext cx="4024313" cy="5356225"/>
          </a:xfrm>
        </p:spPr>
        <p:txBody>
          <a:bodyPr/>
          <a:lstStyle/>
          <a:p>
            <a:endParaRPr lang="en-GB"/>
          </a:p>
        </p:txBody>
      </p:sp>
    </p:spTree>
    <p:extLst>
      <p:ext uri="{BB962C8B-B14F-4D97-AF65-F5344CB8AC3E}">
        <p14:creationId xmlns:p14="http://schemas.microsoft.com/office/powerpoint/2010/main" val="389721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598" y="228600"/>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7379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28600" y="228600"/>
            <a:ext cx="4637088" cy="6408738"/>
          </a:xfrm>
        </p:spPr>
        <p:txBody>
          <a:bodyPr/>
          <a:lstStyle/>
          <a:p>
            <a:endParaRPr lang="en-GB"/>
          </a:p>
        </p:txBody>
      </p:sp>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97816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228598" y="245611"/>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78606"/>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85390" y="5862640"/>
            <a:ext cx="3804200"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4269920" y="245611"/>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30887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duction (version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321" y="365126"/>
            <a:ext cx="713558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26720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409700" cy="1325563"/>
          </a:xfrm>
        </p:spPr>
        <p:txBody>
          <a:bodyPr/>
          <a:lstStyle/>
          <a:p>
            <a:endParaRPr lang="en-GB"/>
          </a:p>
        </p:txBody>
      </p:sp>
      <p:sp>
        <p:nvSpPr>
          <p:cNvPr id="7"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08543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261980" y="227918"/>
            <a:ext cx="4637088" cy="6408738"/>
          </a:xfrm>
        </p:spPr>
        <p:txBody>
          <a:bodyPr/>
          <a:lstStyle/>
          <a:p>
            <a:endParaRPr lang="en-GB"/>
          </a:p>
        </p:txBody>
      </p:sp>
      <p:sp>
        <p:nvSpPr>
          <p:cNvPr id="2" name="Title 1"/>
          <p:cNvSpPr>
            <a:spLocks noGrp="1"/>
          </p:cNvSpPr>
          <p:nvPr>
            <p:ph type="title"/>
          </p:nvPr>
        </p:nvSpPr>
        <p:spPr>
          <a:xfrm>
            <a:off x="245640" y="227918"/>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45640" y="1160913"/>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02433" y="5844947"/>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97001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lef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5819775"/>
            <a:ext cx="27432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356983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ndscape left (fill)">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600"/>
            <a:ext cx="5910263" cy="3829050"/>
          </a:xfrm>
        </p:spPr>
        <p:txBody>
          <a:bodyPr/>
          <a:lstStyle/>
          <a:p>
            <a:endParaRPr lang="en-GB"/>
          </a:p>
        </p:txBody>
      </p:sp>
      <p:sp>
        <p:nvSpPr>
          <p:cNvPr id="11"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34043" y="5819775"/>
            <a:ext cx="86487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165744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ndscape left (fit) medium h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315075" y="228600"/>
            <a:ext cx="2567668"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315075" y="2571751"/>
            <a:ext cx="2567668" cy="18002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963378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left (fill) Medium hight ">
    <p:spTree>
      <p:nvGrpSpPr>
        <p:cNvPr id="1" name=""/>
        <p:cNvGrpSpPr/>
        <p:nvPr/>
      </p:nvGrpSpPr>
      <p:grpSpPr>
        <a:xfrm>
          <a:off x="0" y="0"/>
          <a:ext cx="0" cy="0"/>
          <a:chOff x="0" y="0"/>
          <a:chExt cx="0" cy="0"/>
        </a:xfrm>
      </p:grpSpPr>
      <p:sp>
        <p:nvSpPr>
          <p:cNvPr id="2" name="Title 1"/>
          <p:cNvSpPr>
            <a:spLocks noGrp="1"/>
          </p:cNvSpPr>
          <p:nvPr>
            <p:ph type="title"/>
          </p:nvPr>
        </p:nvSpPr>
        <p:spPr>
          <a:xfrm>
            <a:off x="6353175" y="228600"/>
            <a:ext cx="2529568"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599"/>
            <a:ext cx="5910263" cy="4143375"/>
          </a:xfrm>
        </p:spPr>
        <p:txBody>
          <a:bodyPr/>
          <a:lstStyle/>
          <a:p>
            <a:endParaRPr lang="en-GB"/>
          </a:p>
        </p:txBody>
      </p:sp>
      <p:sp>
        <p:nvSpPr>
          <p:cNvPr id="10"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6353175" y="1962151"/>
            <a:ext cx="2529568" cy="24098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87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ndscape lef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4977494" y="1552575"/>
            <a:ext cx="3905248" cy="2004842"/>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700933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ndscape lef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4748894" cy="3329200"/>
          </a:xfrm>
        </p:spPr>
        <p:txBody>
          <a:bodyPr/>
          <a:lstStyle/>
          <a:p>
            <a:endParaRPr lang="en-GB"/>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0"/>
          </p:nvPr>
        </p:nvSpPr>
        <p:spPr>
          <a:xfrm>
            <a:off x="4977494" y="1733550"/>
            <a:ext cx="3905248" cy="1823867"/>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16326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screen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6457949" cy="2952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174809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screen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6457950" cy="2953133"/>
          </a:xfrm>
        </p:spPr>
        <p:txBody>
          <a:bodyPr/>
          <a:lstStyle/>
          <a:p>
            <a:endParaRPr lang="en-GB"/>
          </a:p>
        </p:txBody>
      </p:sp>
      <p:sp>
        <p:nvSpPr>
          <p:cNvPr id="10"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02155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cape righ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12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7241" y="228601"/>
            <a:ext cx="2743200" cy="24193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238500" y="5981700"/>
            <a:ext cx="564424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4209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duction landscape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900" y="365126"/>
            <a:ext cx="664300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838326"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560660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cape right (fill) ">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2480" y="228601"/>
            <a:ext cx="5910263" cy="3829050"/>
          </a:xfrm>
        </p:spPr>
        <p:txBody>
          <a:bodyPr/>
          <a:lstStyle/>
          <a:p>
            <a:endParaRPr lang="en-GB"/>
          </a:p>
        </p:txBody>
      </p:sp>
      <p:sp>
        <p:nvSpPr>
          <p:cNvPr id="6" name="Title 1"/>
          <p:cNvSpPr>
            <a:spLocks noGrp="1"/>
          </p:cNvSpPr>
          <p:nvPr>
            <p:ph type="title"/>
          </p:nvPr>
        </p:nvSpPr>
        <p:spPr>
          <a:xfrm>
            <a:off x="227241" y="228601"/>
            <a:ext cx="2743200" cy="23050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0"/>
          </p:nvPr>
        </p:nvSpPr>
        <p:spPr>
          <a:xfrm>
            <a:off x="3371850" y="5981700"/>
            <a:ext cx="551089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024080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ndscape right (fit) Medium high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8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2743200" cy="1533523"/>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81525"/>
            <a:ext cx="8654142" cy="20478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85801" y="1971674"/>
            <a:ext cx="2286000" cy="239077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28957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cape right (fill) Medium hight ">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972480" y="228600"/>
            <a:ext cx="5910263" cy="4143375"/>
          </a:xfrm>
        </p:spPr>
        <p:txBody>
          <a:bodyPr/>
          <a:lstStyle/>
          <a:p>
            <a:endParaRPr lang="en-GB"/>
          </a:p>
        </p:txBody>
      </p:sp>
      <p:sp>
        <p:nvSpPr>
          <p:cNvPr id="6" name="Text Placeholder 2"/>
          <p:cNvSpPr>
            <a:spLocks noGrp="1"/>
          </p:cNvSpPr>
          <p:nvPr>
            <p:ph type="body" idx="1"/>
          </p:nvPr>
        </p:nvSpPr>
        <p:spPr>
          <a:xfrm>
            <a:off x="228601" y="4543425"/>
            <a:ext cx="8654142" cy="20859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Title 1"/>
          <p:cNvSpPr>
            <a:spLocks noGrp="1"/>
          </p:cNvSpPr>
          <p:nvPr>
            <p:ph type="title"/>
          </p:nvPr>
        </p:nvSpPr>
        <p:spPr>
          <a:xfrm>
            <a:off x="228601" y="228601"/>
            <a:ext cx="2743200"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885825" y="2266950"/>
            <a:ext cx="2085976" cy="210502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66803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52153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andscape righ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33849" y="228601"/>
            <a:ext cx="4748894" cy="3329200"/>
          </a:xfrm>
        </p:spPr>
        <p:txBody>
          <a:bodyPr/>
          <a:lstStyle/>
          <a:p>
            <a:endParaRPr lang="en-GB"/>
          </a:p>
        </p:txBody>
      </p:sp>
      <p:sp>
        <p:nvSpPr>
          <p:cNvPr id="7"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228601" y="1781175"/>
            <a:ext cx="3714748" cy="1776626"/>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9293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421617066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urce left squared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43575"/>
            <a:ext cx="5698672" cy="89398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4671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11287054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ource left squared (fit) Medium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983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ource left squared (filled)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34050"/>
            <a:ext cx="5698672" cy="90351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7"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388916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duction - Widescreen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7950" y="365126"/>
            <a:ext cx="6242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276475"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57696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urce left squared (fit) Extra long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62625"/>
            <a:ext cx="5698672" cy="8749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53629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ource left squared (filled)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8"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11"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95956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7"/>
            <a:ext cx="8654143" cy="49638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9573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964112"/>
          </a:xfrm>
        </p:spPr>
        <p:txBody>
          <a:bodyPr/>
          <a:lstStyle/>
          <a:p>
            <a:endParaRPr lang="en-GB"/>
          </a:p>
        </p:txBody>
      </p:sp>
    </p:spTree>
    <p:extLst>
      <p:ext uri="{BB962C8B-B14F-4D97-AF65-F5344CB8AC3E}">
        <p14:creationId xmlns:p14="http://schemas.microsoft.com/office/powerpoint/2010/main" val="35194021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18069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6"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40227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urce landscape (fit) medium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129072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urce landscape (fill) medium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53039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 landscape (fit)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2469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14702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urce landscape (fill)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2"/>
            <a:ext cx="8653463" cy="5246685"/>
          </a:xfrm>
        </p:spPr>
        <p:txBody>
          <a:bodyPr/>
          <a:lstStyle/>
          <a:p>
            <a:endParaRPr lang="en-GB"/>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92493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0080" y="365126"/>
            <a:ext cx="4440826" cy="125031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4450080" y="1813103"/>
            <a:ext cx="4440825" cy="1302982"/>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04622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22972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urce landscape (fit) larg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5425595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rce landscape (filled) larger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Tree>
    <p:extLst>
      <p:ext uri="{BB962C8B-B14F-4D97-AF65-F5344CB8AC3E}">
        <p14:creationId xmlns:p14="http://schemas.microsoft.com/office/powerpoint/2010/main" val="35657538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505700" y="4776108"/>
            <a:ext cx="1377043" cy="1853291"/>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4571800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
        <p:nvSpPr>
          <p:cNvPr id="6"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7505700" y="4776108"/>
            <a:ext cx="13770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6076380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5421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3233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5541961"/>
          </a:xfrm>
        </p:spPr>
        <p:txBody>
          <a:bodyPr/>
          <a:lstStyle/>
          <a:p>
            <a:endParaRPr lang="en-GB"/>
          </a:p>
        </p:txBody>
      </p:sp>
      <p:sp>
        <p:nvSpPr>
          <p:cNvPr id="9"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740743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ource_left (big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6613873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646571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ource_lef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301495764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ource_righ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228598" y="228599"/>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69758"/>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17026"/>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9"/>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210604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069081" cy="2750960"/>
          </a:xfrm>
        </p:spPr>
        <p:txBody>
          <a:bodyPr/>
          <a:lstStyle/>
          <a:p>
            <a:endParaRPr lang="en-GB" dirty="0"/>
          </a:p>
        </p:txBody>
      </p:sp>
      <p:sp>
        <p:nvSpPr>
          <p:cNvPr id="7" name="Title 1"/>
          <p:cNvSpPr>
            <a:spLocks noGrp="1"/>
          </p:cNvSpPr>
          <p:nvPr>
            <p:ph type="title"/>
          </p:nvPr>
        </p:nvSpPr>
        <p:spPr>
          <a:xfrm>
            <a:off x="4450080" y="365127"/>
            <a:ext cx="4440826"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
        <p:nvSpPr>
          <p:cNvPr id="9" name="Text Placeholder 2"/>
          <p:cNvSpPr>
            <a:spLocks noGrp="1"/>
          </p:cNvSpPr>
          <p:nvPr>
            <p:ph type="body" idx="11"/>
          </p:nvPr>
        </p:nvSpPr>
        <p:spPr>
          <a:xfrm>
            <a:off x="4450080" y="1386840"/>
            <a:ext cx="4440825" cy="17292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07313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ource_left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18372657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ource_right (smal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0698"/>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8"/>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7279851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ource_lef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86088"/>
            <a:ext cx="4384221"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514848" y="5600700"/>
            <a:ext cx="4384221"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33398115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ource_righ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44554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19982" y="5600698"/>
            <a:ext cx="4384221"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7"/>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540005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ource big_left (smal afont)">
    <p:spTree>
      <p:nvGrpSpPr>
        <p:cNvPr id="1" name=""/>
        <p:cNvGrpSpPr/>
        <p:nvPr/>
      </p:nvGrpSpPr>
      <p:grpSpPr>
        <a:xfrm>
          <a:off x="0" y="0"/>
          <a:ext cx="0" cy="0"/>
          <a:chOff x="0" y="0"/>
          <a:chExt cx="0" cy="0"/>
        </a:xfrm>
      </p:grpSpPr>
      <p:sp>
        <p:nvSpPr>
          <p:cNvPr id="2" name="Title 1"/>
          <p:cNvSpPr>
            <a:spLocks noGrp="1"/>
          </p:cNvSpPr>
          <p:nvPr>
            <p:ph type="title"/>
          </p:nvPr>
        </p:nvSpPr>
        <p:spPr>
          <a:xfrm>
            <a:off x="6319157" y="228600"/>
            <a:ext cx="2579911"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19157" y="1186088"/>
            <a:ext cx="2579912"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19157" y="5600700"/>
            <a:ext cx="257991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1582190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118145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ources one introduction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352675"/>
            <a:ext cx="4057650"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Content Placeholder 3"/>
          <p:cNvSpPr>
            <a:spLocks noGrp="1"/>
          </p:cNvSpPr>
          <p:nvPr>
            <p:ph sz="half" idx="11"/>
          </p:nvPr>
        </p:nvSpPr>
        <p:spPr>
          <a:xfrm>
            <a:off x="4800600" y="2352675"/>
            <a:ext cx="4082142"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142148954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source one introduction (fill)">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6"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18" name="Picture Placeholder 17"/>
          <p:cNvSpPr>
            <a:spLocks noGrp="1"/>
          </p:cNvSpPr>
          <p:nvPr>
            <p:ph type="pic" sz="quarter" idx="13"/>
          </p:nvPr>
        </p:nvSpPr>
        <p:spPr>
          <a:xfrm>
            <a:off x="228600" y="2371725"/>
            <a:ext cx="4057650" cy="2928938"/>
          </a:xfrm>
        </p:spPr>
        <p:txBody>
          <a:bodyPr/>
          <a:lstStyle/>
          <a:p>
            <a:endParaRPr lang="en-GB"/>
          </a:p>
        </p:txBody>
      </p:sp>
      <p:sp>
        <p:nvSpPr>
          <p:cNvPr id="19" name="Picture Placeholder 17"/>
          <p:cNvSpPr>
            <a:spLocks noGrp="1"/>
          </p:cNvSpPr>
          <p:nvPr>
            <p:ph type="pic" sz="quarter" idx="14"/>
          </p:nvPr>
        </p:nvSpPr>
        <p:spPr>
          <a:xfrm>
            <a:off x="4800599" y="2371045"/>
            <a:ext cx="4057650" cy="2928938"/>
          </a:xfrm>
        </p:spPr>
        <p:txBody>
          <a:bodyPr/>
          <a:lstStyle/>
          <a:p>
            <a:endParaRPr lang="en-GB"/>
          </a:p>
        </p:txBody>
      </p:sp>
    </p:spTree>
    <p:extLst>
      <p:ext uri="{BB962C8B-B14F-4D97-AF65-F5344CB8AC3E}">
        <p14:creationId xmlns:p14="http://schemas.microsoft.com/office/powerpoint/2010/main" val="39021833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 1 donor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3"/>
          <p:cNvSpPr>
            <a:spLocks noGrp="1"/>
          </p:cNvSpPr>
          <p:nvPr>
            <p:ph sz="quarter" idx="21"/>
          </p:nvPr>
        </p:nvSpPr>
        <p:spPr>
          <a:xfrm>
            <a:off x="4992551" y="280035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121083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30679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5114924" y="1272857"/>
            <a:ext cx="3775981" cy="1843228"/>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70535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995566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2 partner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6"/>
          </p:nvPr>
        </p:nvSpPr>
        <p:spPr>
          <a:xfrm>
            <a:off x="4978400" y="2856592"/>
            <a:ext cx="1549400" cy="60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0" name="Content Placeholder 3"/>
          <p:cNvSpPr>
            <a:spLocks noGrp="1"/>
          </p:cNvSpPr>
          <p:nvPr>
            <p:ph sz="quarter" idx="17"/>
          </p:nvPr>
        </p:nvSpPr>
        <p:spPr>
          <a:xfrm>
            <a:off x="4978400" y="36523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1" name="Content Placeholder 3"/>
          <p:cNvSpPr>
            <a:spLocks noGrp="1"/>
          </p:cNvSpPr>
          <p:nvPr>
            <p:ph sz="quarter" idx="18"/>
          </p:nvPr>
        </p:nvSpPr>
        <p:spPr>
          <a:xfrm>
            <a:off x="7200900" y="5066392"/>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19"/>
          </p:nvPr>
        </p:nvSpPr>
        <p:spPr>
          <a:xfrm>
            <a:off x="7200900" y="58621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72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6653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729" r:id="rId5"/>
    <p:sldLayoutId id="2147483730" r:id="rId6"/>
    <p:sldLayoutId id="2147483741" r:id="rId7"/>
    <p:sldLayoutId id="2147483742" r:id="rId8"/>
    <p:sldLayoutId id="2147483733" r:id="rId9"/>
    <p:sldLayoutId id="2147483731" r:id="rId10"/>
    <p:sldLayoutId id="2147483734" r:id="rId11"/>
    <p:sldLayoutId id="2147483732" r:id="rId12"/>
    <p:sldLayoutId id="2147483714" r:id="rId13"/>
    <p:sldLayoutId id="2147483715" r:id="rId14"/>
    <p:sldLayoutId id="2147483720" r:id="rId15"/>
    <p:sldLayoutId id="2147483721" r:id="rId16"/>
    <p:sldLayoutId id="2147483664" r:id="rId17"/>
    <p:sldLayoutId id="2147483681" r:id="rId18"/>
    <p:sldLayoutId id="2147483672" r:id="rId19"/>
    <p:sldLayoutId id="2147483683" r:id="rId20"/>
    <p:sldLayoutId id="2147483687" r:id="rId21"/>
    <p:sldLayoutId id="2147483688" r:id="rId22"/>
    <p:sldLayoutId id="2147483691" r:id="rId23"/>
    <p:sldLayoutId id="2147483692" r:id="rId24"/>
    <p:sldLayoutId id="2147483712" r:id="rId25"/>
    <p:sldLayoutId id="2147483713" r:id="rId26"/>
    <p:sldLayoutId id="2147483716" r:id="rId27"/>
    <p:sldLayoutId id="2147483740" r:id="rId28"/>
    <p:sldLayoutId id="2147483717" r:id="rId29"/>
    <p:sldLayoutId id="2147483739" r:id="rId30"/>
    <p:sldLayoutId id="2147483718" r:id="rId31"/>
    <p:sldLayoutId id="2147483719" r:id="rId32"/>
    <p:sldLayoutId id="2147483682" r:id="rId33"/>
    <p:sldLayoutId id="2147483673" r:id="rId34"/>
    <p:sldLayoutId id="2147483743" r:id="rId35"/>
    <p:sldLayoutId id="2147483744" r:id="rId36"/>
    <p:sldLayoutId id="2147483747" r:id="rId37"/>
    <p:sldLayoutId id="2147483748" r:id="rId38"/>
    <p:sldLayoutId id="2147483749" r:id="rId39"/>
    <p:sldLayoutId id="2147483750" r:id="rId40"/>
    <p:sldLayoutId id="2147483695" r:id="rId41"/>
    <p:sldLayoutId id="2147483697" r:id="rId42"/>
    <p:sldLayoutId id="2147483698" r:id="rId43"/>
    <p:sldLayoutId id="2147483699" r:id="rId44"/>
    <p:sldLayoutId id="2147483708" r:id="rId45"/>
    <p:sldLayoutId id="2147483709" r:id="rId46"/>
    <p:sldLayoutId id="2147483737" r:id="rId47"/>
    <p:sldLayoutId id="2147483738" r:id="rId48"/>
    <p:sldLayoutId id="2147483700" r:id="rId49"/>
    <p:sldLayoutId id="2147483701" r:id="rId50"/>
    <p:sldLayoutId id="2147483702" r:id="rId51"/>
    <p:sldLayoutId id="2147483703" r:id="rId52"/>
    <p:sldLayoutId id="2147483706" r:id="rId53"/>
    <p:sldLayoutId id="2147483707" r:id="rId54"/>
    <p:sldLayoutId id="2147483696" r:id="rId55"/>
    <p:sldLayoutId id="2147483674" r:id="rId56"/>
    <p:sldLayoutId id="2147483684" r:id="rId57"/>
    <p:sldLayoutId id="2147483689" r:id="rId58"/>
    <p:sldLayoutId id="2147483690" r:id="rId59"/>
    <p:sldLayoutId id="2147483693" r:id="rId60"/>
    <p:sldLayoutId id="2147483694" r:id="rId61"/>
    <p:sldLayoutId id="2147483675" r:id="rId62"/>
    <p:sldLayoutId id="2147483685" r:id="rId63"/>
    <p:sldLayoutId id="2147483704" r:id="rId64"/>
    <p:sldLayoutId id="2147483705" r:id="rId65"/>
    <p:sldLayoutId id="2147483727" r:id="rId66"/>
    <p:sldLayoutId id="2147483728" r:id="rId67"/>
    <p:sldLayoutId id="2147483710" r:id="rId68"/>
    <p:sldLayoutId id="2147483711" r:id="rId69"/>
    <p:sldLayoutId id="2147483677" r:id="rId70"/>
    <p:sldLayoutId id="2147483686" r:id="rId71"/>
    <p:sldLayoutId id="2147483725" r:id="rId72"/>
    <p:sldLayoutId id="2147483726" r:id="rId73"/>
    <p:sldLayoutId id="2147483735" r:id="rId74"/>
    <p:sldLayoutId id="2147483736" r:id="rId75"/>
    <p:sldLayoutId id="2147483753" r:id="rId76"/>
    <p:sldLayoutId id="2147483756" r:id="rId77"/>
    <p:sldLayoutId id="2147483752" r:id="rId78"/>
    <p:sldLayoutId id="2147483755" r:id="rId79"/>
    <p:sldLayoutId id="2147483751" r:id="rId80"/>
    <p:sldLayoutId id="2147483754" r:id="rId81"/>
    <p:sldLayoutId id="2147483757" r:id="rId82"/>
    <p:sldLayoutId id="2147483758" r:id="rId83"/>
    <p:sldLayoutId id="2147483759" r:id="rId84"/>
    <p:sldLayoutId id="2147483760" r:id="rId85"/>
    <p:sldLayoutId id="2147483722" r:id="rId86"/>
    <p:sldLayoutId id="2147483724" r:id="rId87"/>
    <p:sldLayoutId id="2147483680" r:id="rId88"/>
    <p:sldLayoutId id="2147483746" r:id="rId89"/>
    <p:sldLayoutId id="2147483745" r:id="rId90"/>
  </p:sldLayoutIdLst>
  <p:timing>
    <p:tnLst>
      <p:par>
        <p:cTn id="1" dur="indefinite" restart="never" nodeType="tmRoot"/>
      </p:par>
    </p:tnLst>
  </p:timing>
  <p:txStyles>
    <p:titleStyle>
      <a:lvl1pPr algn="l" defTabSz="914400" rtl="0" eaLnBrk="1" latinLnBrk="0" hangingPunct="1">
        <a:lnSpc>
          <a:spcPct val="114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0.jpg"/><Relationship Id="rId1" Type="http://schemas.openxmlformats.org/officeDocument/2006/relationships/slideLayout" Target="../slideLayouts/slideLayout89.xml"/><Relationship Id="rId5" Type="http://schemas.openxmlformats.org/officeDocument/2006/relationships/image" Target="../media/image67.jpg"/><Relationship Id="rId4" Type="http://schemas.openxmlformats.org/officeDocument/2006/relationships/image" Target="../media/image66.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US" dirty="0"/>
              <a:t>The term ‘Home Front’ was first used in World War 1. It refers to the civilian population’s involvement in supporting the war effort when their armed forces are fighting on foreign territory. </a:t>
            </a:r>
            <a:r>
              <a:rPr lang="en-US" dirty="0" smtClean="0"/>
              <a:t>In </a:t>
            </a:r>
            <a:r>
              <a:rPr lang="en-US" dirty="0"/>
              <a:t>Belgium, France, the Balkan States and much of Central and Eastern Europe large sectors of the civilian population were living under occupation. In Britain, Germany and the United States, after they entered the war, the civilian populations were </a:t>
            </a:r>
            <a:r>
              <a:rPr lang="en-US" dirty="0" smtClean="0"/>
              <a:t>sold </a:t>
            </a:r>
            <a:r>
              <a:rPr lang="en-US" dirty="0"/>
              <a:t>directly experiencing the war. and Germany (for most of the duration of the war) they might not have been directly under attack but they were still directly involved in the war. As in the First World War, women, young people and older men worked in factories, on the land and in essential public services, doing work </a:t>
            </a:r>
            <a:r>
              <a:rPr lang="en-US" dirty="0" smtClean="0"/>
              <a:t>that </a:t>
            </a:r>
            <a:r>
              <a:rPr lang="en-US" dirty="0"/>
              <a:t>had previously been done by the men who were now conscripted into the armed forces. But, in addition, the aerial bombing of towns and cities and the blockading of ports meant that far more civilians in 1939-1945 directly experienced the conflict</a:t>
            </a:r>
            <a:r>
              <a:rPr lang="en-US"/>
              <a:t>. </a:t>
            </a:r>
            <a:r>
              <a:rPr lang="en-US" smtClean="0"/>
              <a:t>Their </a:t>
            </a:r>
            <a:r>
              <a:rPr lang="en-US" dirty="0"/>
              <a:t>homes were bombed, they spent long times in air raid shelters and their children and the infirm were evacuated to safer rural areas. </a:t>
            </a:r>
          </a:p>
          <a:p>
            <a:r>
              <a:rPr lang="en-US" dirty="0"/>
              <a:t>Their everyday lives were highly regulated: their newspapers were censored, they needed work permits and identity cards. Food, fuel and clothing were scarce so to prevent the civilian population from being starved into submission these essentials were distributed to people in a controlled way through rationing.</a:t>
            </a:r>
          </a:p>
          <a:p>
            <a:r>
              <a:rPr lang="en-US" dirty="0"/>
              <a:t>And yet, in spite of much hardship, people still tried to live as normal a life as possible. They got married, raised children, got an education, went to the theatre, the cinema and the dance halls, listened to the radio and wrote letters to their loved ones who were away in the armed forces</a:t>
            </a:r>
            <a:r>
              <a:rPr lang="en-US" dirty="0" smtClean="0"/>
              <a:t>.</a:t>
            </a:r>
            <a:endParaRPr lang="en-GB" dirty="0"/>
          </a:p>
        </p:txBody>
      </p:sp>
    </p:spTree>
    <p:extLst>
      <p:ext uri="{BB962C8B-B14F-4D97-AF65-F5344CB8AC3E}">
        <p14:creationId xmlns:p14="http://schemas.microsoft.com/office/powerpoint/2010/main" val="242190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Americans queuing for their ration of sugar, 1945</a:t>
            </a:r>
            <a:endParaRPr lang="nl-NL" dirty="0"/>
          </a:p>
        </p:txBody>
      </p:sp>
      <p:sp>
        <p:nvSpPr>
          <p:cNvPr id="8" name="Text Placeholder 7"/>
          <p:cNvSpPr>
            <a:spLocks noGrp="1"/>
          </p:cNvSpPr>
          <p:nvPr>
            <p:ph type="body" idx="1"/>
          </p:nvPr>
        </p:nvSpPr>
        <p:spPr/>
        <p:txBody>
          <a:bodyPr/>
          <a:lstStyle/>
          <a:p>
            <a:endParaRPr lang="nl-NL" dirty="0"/>
          </a:p>
        </p:txBody>
      </p:sp>
      <p:sp>
        <p:nvSpPr>
          <p:cNvPr id="12" name="Text Placeholder 11"/>
          <p:cNvSpPr>
            <a:spLocks noGrp="1"/>
          </p:cNvSpPr>
          <p:nvPr>
            <p:ph type="body" idx="10"/>
          </p:nvPr>
        </p:nvSpPr>
        <p:spPr/>
        <p:txBody>
          <a:bodyPr/>
          <a:lstStyle/>
          <a:p>
            <a:r>
              <a:rPr lang="nl-NL" dirty="0"/>
              <a:t>(U.S. National Archives and Record Administration, Public Domain</a:t>
            </a:r>
            <a:r>
              <a:rPr lang="nl-NL" dirty="0" smtClean="0"/>
              <a:t>)</a:t>
            </a:r>
            <a:endParaRPr lang="nl-NL" dirty="0"/>
          </a:p>
        </p:txBody>
      </p:sp>
      <p:pic>
        <p:nvPicPr>
          <p:cNvPr id="10" name="Content Placeholder 4"/>
          <p:cNvPicPr>
            <a:picLocks noGrp="1" noChangeAspect="1"/>
          </p:cNvPicPr>
          <p:nvPr>
            <p:ph type="pic" sz="quarter" idx="11"/>
          </p:nvPr>
        </p:nvPicPr>
        <p:blipFill>
          <a:blip r:embed="rId2"/>
          <a:srcRect t="14442" b="14442"/>
          <a:stretch>
            <a:fillRect/>
          </a:stretch>
        </p:blipFill>
        <p:spPr>
          <a:prstGeom prst="rect">
            <a:avLst/>
          </a:prstGeom>
        </p:spPr>
      </p:pic>
    </p:spTree>
    <p:extLst>
      <p:ext uri="{BB962C8B-B14F-4D97-AF65-F5344CB8AC3E}">
        <p14:creationId xmlns:p14="http://schemas.microsoft.com/office/powerpoint/2010/main" val="152579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Live in rural areas during wintertime</a:t>
            </a:r>
            <a:endParaRPr lang="nl-NL" dirty="0"/>
          </a:p>
        </p:txBody>
      </p:sp>
      <p:sp>
        <p:nvSpPr>
          <p:cNvPr id="7" name="Text Placeholder 6"/>
          <p:cNvSpPr>
            <a:spLocks noGrp="1"/>
          </p:cNvSpPr>
          <p:nvPr>
            <p:ph type="body" idx="1"/>
          </p:nvPr>
        </p:nvSpPr>
        <p:spPr/>
        <p:txBody>
          <a:bodyPr/>
          <a:lstStyle/>
          <a:p>
            <a:r>
              <a:rPr lang="en-US" dirty="0"/>
              <a:t>People living in the towns and cities of the belligerent nations often assumed that those living in rural areas were better off because they could grow or buy local produce to supplement their rations. Sometimes this was true. But for, others, like Peter </a:t>
            </a:r>
            <a:r>
              <a:rPr lang="en-US" dirty="0" err="1"/>
              <a:t>Ghirenghelli</a:t>
            </a:r>
            <a:r>
              <a:rPr lang="en-US" dirty="0"/>
              <a:t>, living in </a:t>
            </a:r>
            <a:r>
              <a:rPr lang="en-US" dirty="0" err="1"/>
              <a:t>Musadino</a:t>
            </a:r>
            <a:r>
              <a:rPr lang="en-US" dirty="0"/>
              <a:t> near Lake Maggiore, the bitter winter of 1941 meant that even the rationing system could not ensure that they could get enough to eat. </a:t>
            </a:r>
          </a:p>
        </p:txBody>
      </p:sp>
      <p:sp>
        <p:nvSpPr>
          <p:cNvPr id="8" name="Text Placeholder 7"/>
          <p:cNvSpPr>
            <a:spLocks noGrp="1"/>
          </p:cNvSpPr>
          <p:nvPr>
            <p:ph type="body" idx="10"/>
          </p:nvPr>
        </p:nvSpPr>
        <p:spPr/>
        <p:txBody>
          <a:bodyPr/>
          <a:lstStyle/>
          <a:p>
            <a:r>
              <a:rPr lang="en-US" dirty="0" smtClean="0"/>
              <a:t>(Peter </a:t>
            </a:r>
            <a:r>
              <a:rPr lang="en-US" dirty="0" err="1"/>
              <a:t>Ghiringhelli</a:t>
            </a:r>
            <a:r>
              <a:rPr lang="en-US" dirty="0"/>
              <a:t>, recalling life as an 11 year-old in the village of </a:t>
            </a:r>
            <a:r>
              <a:rPr lang="en-US" dirty="0" err="1"/>
              <a:t>Musadino</a:t>
            </a:r>
            <a:r>
              <a:rPr lang="en-US" dirty="0"/>
              <a:t> in Lombardy, Italy in </a:t>
            </a:r>
            <a:r>
              <a:rPr lang="en-US" dirty="0" smtClean="0"/>
              <a:t>1941)</a:t>
            </a:r>
            <a:endParaRPr lang="en-US" dirty="0"/>
          </a:p>
        </p:txBody>
      </p:sp>
      <p:sp>
        <p:nvSpPr>
          <p:cNvPr id="9" name="Text Placeholder 8"/>
          <p:cNvSpPr>
            <a:spLocks noGrp="1"/>
          </p:cNvSpPr>
          <p:nvPr>
            <p:ph type="body" sz="quarter" idx="11"/>
          </p:nvPr>
        </p:nvSpPr>
        <p:spPr/>
        <p:txBody>
          <a:bodyPr/>
          <a:lstStyle/>
          <a:p>
            <a:r>
              <a:rPr lang="en-US" dirty="0"/>
              <a:t>The winter of 1941 was also the coldest in living memory and at times I used to nearly pass out from cold and hunger. I remember being constantly hungry from 1941 to 1945, although the worst year was 1944. There was a ration system, but seldom were there any goods available to fulfil it in the </a:t>
            </a:r>
            <a:r>
              <a:rPr lang="en-US" dirty="0" smtClean="0"/>
              <a:t>village.</a:t>
            </a:r>
            <a:endParaRPr lang="nl-NL" dirty="0"/>
          </a:p>
        </p:txBody>
      </p:sp>
    </p:spTree>
    <p:extLst>
      <p:ext uri="{BB962C8B-B14F-4D97-AF65-F5344CB8AC3E}">
        <p14:creationId xmlns:p14="http://schemas.microsoft.com/office/powerpoint/2010/main" val="124486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Recycling of scarce resources</a:t>
            </a:r>
            <a:endParaRPr lang="nl-NL" dirty="0"/>
          </a:p>
        </p:txBody>
      </p:sp>
      <p:sp>
        <p:nvSpPr>
          <p:cNvPr id="7" name="Text Placeholder 6"/>
          <p:cNvSpPr>
            <a:spLocks noGrp="1"/>
          </p:cNvSpPr>
          <p:nvPr>
            <p:ph type="body" idx="1"/>
          </p:nvPr>
        </p:nvSpPr>
        <p:spPr/>
        <p:txBody>
          <a:bodyPr/>
          <a:lstStyle/>
          <a:p>
            <a:r>
              <a:rPr lang="en-US" dirty="0"/>
              <a:t>In addition to rationing, the war-time governments also used propaganda to persuade citizens to restrict their use of scarce resources and to recycle materials needed for the war effort. Early in 1942 President Roosevelt appealed to Americans to donate their old garden hoses and rubber gloves and they collected half a million tons of rubber in a month. An American magazine told its readers that 18 empty cans would make one flame thrower</a:t>
            </a:r>
            <a:r>
              <a:rPr lang="en-US" dirty="0" smtClean="0"/>
              <a:t>.</a:t>
            </a:r>
            <a:endParaRPr lang="en-US" dirty="0"/>
          </a:p>
          <a:p>
            <a:r>
              <a:rPr lang="en-US" dirty="0"/>
              <a:t>This American poster uses the image of US Airborne Soldiers to persuade the civilian population to collect and donate scrap metal and spare pots and pans to the government so that they could be converted into weapons. </a:t>
            </a:r>
          </a:p>
        </p:txBody>
      </p:sp>
      <p:sp>
        <p:nvSpPr>
          <p:cNvPr id="8" name="Text Placeholder 7"/>
          <p:cNvSpPr>
            <a:spLocks noGrp="1"/>
          </p:cNvSpPr>
          <p:nvPr>
            <p:ph type="body" idx="10"/>
          </p:nvPr>
        </p:nvSpPr>
        <p:spPr/>
        <p:txBody>
          <a:bodyPr/>
          <a:lstStyle/>
          <a:p>
            <a:r>
              <a:rPr lang="en-US" dirty="0" smtClean="0"/>
              <a:t>(US </a:t>
            </a:r>
            <a:r>
              <a:rPr lang="en-US" dirty="0"/>
              <a:t>Army Military History </a:t>
            </a:r>
            <a:r>
              <a:rPr lang="en-US" dirty="0" smtClean="0"/>
              <a:t>Institute, Public Domain)</a:t>
            </a:r>
            <a:endParaRPr lang="en-US" dirty="0"/>
          </a:p>
        </p:txBody>
      </p:sp>
      <p:pic>
        <p:nvPicPr>
          <p:cNvPr id="10" name="Picture Placeholder 9" descr="Back'em_Up.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193" b="4193"/>
          <a:stretch>
            <a:fillRect/>
          </a:stretch>
        </p:blipFill>
        <p:spPr>
          <a:prstGeom prst="rect">
            <a:avLst/>
          </a:prstGeom>
        </p:spPr>
      </p:pic>
    </p:spTree>
    <p:extLst>
      <p:ext uri="{BB962C8B-B14F-4D97-AF65-F5344CB8AC3E}">
        <p14:creationId xmlns:p14="http://schemas.microsoft.com/office/powerpoint/2010/main" val="427675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675px-INF3-216_Salvage_I_need_bones_for_explosives_(naval_rating_calling).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449" b="4449"/>
          <a:stretch>
            <a:fillRect/>
          </a:stretch>
        </p:blipFill>
        <p:spPr>
          <a:prstGeom prst="rect">
            <a:avLst/>
          </a:prstGeom>
        </p:spPr>
      </p:pic>
      <p:sp>
        <p:nvSpPr>
          <p:cNvPr id="11" name="Title 10"/>
          <p:cNvSpPr>
            <a:spLocks noGrp="1"/>
          </p:cNvSpPr>
          <p:nvPr>
            <p:ph type="title"/>
          </p:nvPr>
        </p:nvSpPr>
        <p:spPr/>
        <p:txBody>
          <a:bodyPr/>
          <a:lstStyle/>
          <a:p>
            <a:r>
              <a:rPr lang="nl-NL" dirty="0" smtClean="0"/>
              <a:t>Donating animal bones to the government</a:t>
            </a:r>
            <a:endParaRPr lang="nl-NL" dirty="0"/>
          </a:p>
        </p:txBody>
      </p:sp>
      <p:sp>
        <p:nvSpPr>
          <p:cNvPr id="12" name="Text Placeholder 11"/>
          <p:cNvSpPr>
            <a:spLocks noGrp="1"/>
          </p:cNvSpPr>
          <p:nvPr>
            <p:ph type="body" idx="1"/>
          </p:nvPr>
        </p:nvSpPr>
        <p:spPr/>
        <p:txBody>
          <a:bodyPr/>
          <a:lstStyle/>
          <a:p>
            <a:r>
              <a:rPr lang="en-US" dirty="0"/>
              <a:t>It might seem surprising that the British government would be asking the British public to save and donate animal bones from the meat they had consumed. The reason was simple: </a:t>
            </a:r>
            <a:r>
              <a:rPr lang="en-US" dirty="0" smtClean="0"/>
              <a:t>the </a:t>
            </a:r>
            <a:r>
              <a:rPr lang="en-US" dirty="0"/>
              <a:t>fat in animal bones was used to make glycerin which was then used in the making of explosives.</a:t>
            </a:r>
          </a:p>
        </p:txBody>
      </p:sp>
      <p:sp>
        <p:nvSpPr>
          <p:cNvPr id="13" name="Text Placeholder 12"/>
          <p:cNvSpPr>
            <a:spLocks noGrp="1"/>
          </p:cNvSpPr>
          <p:nvPr>
            <p:ph type="body" idx="10"/>
          </p:nvPr>
        </p:nvSpPr>
        <p:spPr/>
        <p:txBody>
          <a:bodyPr/>
          <a:lstStyle/>
          <a:p>
            <a:r>
              <a:rPr lang="nl-NL" dirty="0" smtClean="0"/>
              <a:t>(UK </a:t>
            </a:r>
            <a:r>
              <a:rPr lang="nl-NL" dirty="0"/>
              <a:t>National </a:t>
            </a:r>
            <a:r>
              <a:rPr lang="nl-NL" dirty="0" smtClean="0"/>
              <a:t>Archive, Public Domain)</a:t>
            </a:r>
            <a:endParaRPr lang="nl-NL" dirty="0"/>
          </a:p>
        </p:txBody>
      </p:sp>
    </p:spTree>
    <p:extLst>
      <p:ext uri="{BB962C8B-B14F-4D97-AF65-F5344CB8AC3E}">
        <p14:creationId xmlns:p14="http://schemas.microsoft.com/office/powerpoint/2010/main" val="1712649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Salvaging rubber</a:t>
            </a:r>
            <a:endParaRPr lang="nl-NL" dirty="0"/>
          </a:p>
        </p:txBody>
      </p:sp>
      <p:sp>
        <p:nvSpPr>
          <p:cNvPr id="7" name="Text Placeholder 6"/>
          <p:cNvSpPr>
            <a:spLocks noGrp="1"/>
          </p:cNvSpPr>
          <p:nvPr>
            <p:ph type="body" idx="1"/>
          </p:nvPr>
        </p:nvSpPr>
        <p:spPr/>
        <p:txBody>
          <a:bodyPr/>
          <a:lstStyle/>
          <a:p>
            <a:r>
              <a:rPr lang="en-US" dirty="0"/>
              <a:t>Two boys in Canada salvaging rubber </a:t>
            </a:r>
            <a:r>
              <a:rPr lang="en-US" dirty="0" smtClean="0"/>
              <a:t>tires </a:t>
            </a:r>
            <a:r>
              <a:rPr lang="en-US" dirty="0"/>
              <a:t>and boots for the war effort.</a:t>
            </a:r>
          </a:p>
          <a:p>
            <a:endParaRPr lang="nl-NL" dirty="0"/>
          </a:p>
        </p:txBody>
      </p:sp>
      <p:sp>
        <p:nvSpPr>
          <p:cNvPr id="8" name="Text Placeholder 7"/>
          <p:cNvSpPr>
            <a:spLocks noGrp="1"/>
          </p:cNvSpPr>
          <p:nvPr>
            <p:ph type="body" idx="10"/>
          </p:nvPr>
        </p:nvSpPr>
        <p:spPr/>
        <p:txBody>
          <a:bodyPr/>
          <a:lstStyle/>
          <a:p>
            <a:r>
              <a:rPr lang="fr-FR" dirty="0" smtClean="0"/>
              <a:t>(Bibliothèque </a:t>
            </a:r>
            <a:r>
              <a:rPr lang="fr-FR" dirty="0"/>
              <a:t>et Archives nationales du </a:t>
            </a:r>
            <a:r>
              <a:rPr lang="fr-FR" dirty="0" smtClean="0"/>
              <a:t>Québec, Public Domain</a:t>
            </a:r>
            <a:r>
              <a:rPr lang="nl-NL" dirty="0" smtClean="0"/>
              <a:t>)</a:t>
            </a:r>
            <a:endParaRPr lang="fr-FR" dirty="0"/>
          </a:p>
        </p:txBody>
      </p:sp>
      <p:pic>
        <p:nvPicPr>
          <p:cNvPr id="10" name="Content Placeholder 9" descr="Children_collecting_rubber.jpg"/>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228600" y="402830"/>
            <a:ext cx="4629150" cy="6060278"/>
          </a:xfrm>
          <a:prstGeom prst="rect">
            <a:avLst/>
          </a:prstGeom>
        </p:spPr>
      </p:pic>
    </p:spTree>
    <p:extLst>
      <p:ext uri="{BB962C8B-B14F-4D97-AF65-F5344CB8AC3E}">
        <p14:creationId xmlns:p14="http://schemas.microsoft.com/office/powerpoint/2010/main" val="3292611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Calling on housewives</a:t>
            </a:r>
            <a:endParaRPr lang="nl-NL" dirty="0"/>
          </a:p>
        </p:txBody>
      </p:sp>
      <p:sp>
        <p:nvSpPr>
          <p:cNvPr id="7" name="Text Placeholder 6"/>
          <p:cNvSpPr>
            <a:spLocks noGrp="1"/>
          </p:cNvSpPr>
          <p:nvPr>
            <p:ph type="body" idx="1"/>
          </p:nvPr>
        </p:nvSpPr>
        <p:spPr/>
        <p:txBody>
          <a:bodyPr/>
          <a:lstStyle/>
          <a:p>
            <a:r>
              <a:rPr lang="en-US" dirty="0"/>
              <a:t>A British poster produced by the artist Yates Wilson during the </a:t>
            </a:r>
            <a:r>
              <a:rPr lang="en-US" dirty="0" smtClean="0"/>
              <a:t>war calling </a:t>
            </a:r>
            <a:r>
              <a:rPr lang="en-US" dirty="0"/>
              <a:t>on British </a:t>
            </a:r>
            <a:r>
              <a:rPr lang="en-US" dirty="0" smtClean="0"/>
              <a:t>housewives </a:t>
            </a:r>
            <a:r>
              <a:rPr lang="en-US" dirty="0"/>
              <a:t>to donate their scrap paper, metal and animal bones because “they make planes, guns, tanks, ships and ammunition</a:t>
            </a:r>
            <a:r>
              <a:rPr lang="en-US" dirty="0" smtClean="0"/>
              <a:t>”.</a:t>
            </a:r>
            <a:endParaRPr lang="en-US" dirty="0"/>
          </a:p>
        </p:txBody>
      </p:sp>
      <p:sp>
        <p:nvSpPr>
          <p:cNvPr id="8" name="Text Placeholder 7"/>
          <p:cNvSpPr>
            <a:spLocks noGrp="1"/>
          </p:cNvSpPr>
          <p:nvPr>
            <p:ph type="body" idx="10"/>
          </p:nvPr>
        </p:nvSpPr>
        <p:spPr/>
        <p:txBody>
          <a:bodyPr/>
          <a:lstStyle/>
          <a:p>
            <a:r>
              <a:rPr lang="fr-FR" dirty="0" smtClean="0"/>
              <a:t>(UK </a:t>
            </a:r>
            <a:r>
              <a:rPr lang="fr-FR" dirty="0"/>
              <a:t>National </a:t>
            </a:r>
            <a:r>
              <a:rPr lang="fr-FR" dirty="0" smtClean="0"/>
              <a:t>Archives, Public Domain</a:t>
            </a:r>
            <a:r>
              <a:rPr lang="nl-NL" dirty="0" smtClean="0"/>
              <a:t>)</a:t>
            </a:r>
            <a:endParaRPr lang="fr-FR" dirty="0"/>
          </a:p>
        </p:txBody>
      </p:sp>
      <p:pic>
        <p:nvPicPr>
          <p:cNvPr id="10" name="Picture Placeholder 9" descr="800px-INF3-219_Salvage_Up_Housewives_and_at_em_-_put_out_your_paper,_metal,_bones_Artist_Yates-Wilson.jpg"/>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756150" y="702659"/>
            <a:ext cx="3657600" cy="5495544"/>
          </a:xfrm>
          <a:prstGeom prst="rect">
            <a:avLst/>
          </a:prstGeom>
        </p:spPr>
      </p:pic>
    </p:spTree>
    <p:extLst>
      <p:ext uri="{BB962C8B-B14F-4D97-AF65-F5344CB8AC3E}">
        <p14:creationId xmlns:p14="http://schemas.microsoft.com/office/powerpoint/2010/main" val="403573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A Soviet poster</a:t>
            </a:r>
            <a:endParaRPr lang="nl-NL" dirty="0"/>
          </a:p>
        </p:txBody>
      </p:sp>
      <p:sp>
        <p:nvSpPr>
          <p:cNvPr id="12" name="Text Placeholder 11"/>
          <p:cNvSpPr>
            <a:spLocks noGrp="1"/>
          </p:cNvSpPr>
          <p:nvPr>
            <p:ph type="body" idx="1"/>
          </p:nvPr>
        </p:nvSpPr>
        <p:spPr/>
        <p:txBody>
          <a:bodyPr/>
          <a:lstStyle/>
          <a:p>
            <a:r>
              <a:rPr lang="en-US" dirty="0"/>
              <a:t>A Soviet poster created by one of the leading illustrators in the USSR in the 1930s and </a:t>
            </a:r>
            <a:r>
              <a:rPr lang="en-US" dirty="0" smtClean="0"/>
              <a:t>1940s</a:t>
            </a:r>
            <a:r>
              <a:rPr lang="en-US" dirty="0"/>
              <a:t>, El </a:t>
            </a:r>
            <a:r>
              <a:rPr lang="en-US" dirty="0" err="1"/>
              <a:t>Lissitzky</a:t>
            </a:r>
            <a:r>
              <a:rPr lang="en-US" dirty="0"/>
              <a:t>. It calls on the Soviet people to build more tanks and planes to win the war. The banner says “Everything for the Front! Everything for victory!”</a:t>
            </a:r>
          </a:p>
          <a:p>
            <a:endParaRPr lang="nl-NL" dirty="0"/>
          </a:p>
        </p:txBody>
      </p:sp>
      <p:sp>
        <p:nvSpPr>
          <p:cNvPr id="13" name="Text Placeholder 12"/>
          <p:cNvSpPr>
            <a:spLocks noGrp="1"/>
          </p:cNvSpPr>
          <p:nvPr>
            <p:ph type="body" idx="10"/>
          </p:nvPr>
        </p:nvSpPr>
        <p:spPr/>
        <p:txBody>
          <a:bodyPr/>
          <a:lstStyle/>
          <a:p>
            <a:r>
              <a:rPr lang="en-US" dirty="0" smtClean="0"/>
              <a:t>(Wikimedia Commons, Public </a:t>
            </a:r>
            <a:r>
              <a:rPr lang="en-US" dirty="0"/>
              <a:t>Domain </a:t>
            </a:r>
            <a:r>
              <a:rPr lang="en-US" dirty="0" smtClean="0"/>
              <a:t>in the US)</a:t>
            </a:r>
            <a:endParaRPr lang="en-US" dirty="0"/>
          </a:p>
        </p:txBody>
      </p:sp>
      <p:pic>
        <p:nvPicPr>
          <p:cNvPr id="10" name="Picture Placeholder 9" descr="Everything_for_the_Front,_USSR_WWII_propaganda_poster.jpg"/>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15793" y="228600"/>
            <a:ext cx="4254763" cy="6408738"/>
          </a:xfrm>
          <a:prstGeom prst="rect">
            <a:avLst/>
          </a:prstGeom>
        </p:spPr>
      </p:pic>
    </p:spTree>
    <p:extLst>
      <p:ext uri="{BB962C8B-B14F-4D97-AF65-F5344CB8AC3E}">
        <p14:creationId xmlns:p14="http://schemas.microsoft.com/office/powerpoint/2010/main" val="203720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The siege of Leningrad</a:t>
            </a:r>
            <a:endParaRPr lang="nl-NL" dirty="0"/>
          </a:p>
        </p:txBody>
      </p:sp>
      <p:pic>
        <p:nvPicPr>
          <p:cNvPr id="10" name="Content Placeholder 4"/>
          <p:cNvPicPr>
            <a:picLocks noGrp="1" noChangeAspect="1"/>
          </p:cNvPicPr>
          <p:nvPr>
            <p:ph type="pic" sz="quarter" idx="11"/>
          </p:nvPr>
        </p:nvPicPr>
        <p:blipFill>
          <a:blip r:embed="rId2"/>
          <a:srcRect t="1763" b="1763"/>
          <a:stretch>
            <a:fillRect/>
          </a:stretch>
        </p:blipFill>
        <p:spPr>
          <a:prstGeom prst="rect">
            <a:avLst/>
          </a:prstGeom>
        </p:spPr>
      </p:pic>
      <p:sp>
        <p:nvSpPr>
          <p:cNvPr id="12" name="Text Placeholder 11"/>
          <p:cNvSpPr>
            <a:spLocks noGrp="1"/>
          </p:cNvSpPr>
          <p:nvPr>
            <p:ph type="body" idx="1"/>
          </p:nvPr>
        </p:nvSpPr>
        <p:spPr/>
        <p:txBody>
          <a:bodyPr/>
          <a:lstStyle/>
          <a:p>
            <a:r>
              <a:rPr lang="en-US" dirty="0"/>
              <a:t>During the 16-month Siege of Leningrad by German Army Group North the Russian inhabitants were short of everything including fresh water. Here we see residents gathering water from shell holes.</a:t>
            </a:r>
          </a:p>
          <a:p>
            <a:endParaRPr lang="nl-NL" dirty="0"/>
          </a:p>
        </p:txBody>
      </p:sp>
      <p:sp>
        <p:nvSpPr>
          <p:cNvPr id="13" name="Text Placeholder 12"/>
          <p:cNvSpPr>
            <a:spLocks noGrp="1"/>
          </p:cNvSpPr>
          <p:nvPr>
            <p:ph type="body" idx="10"/>
          </p:nvPr>
        </p:nvSpPr>
        <p:spPr/>
        <p:txBody>
          <a:bodyPr/>
          <a:lstStyle/>
          <a:p>
            <a:r>
              <a:rPr lang="en-US" dirty="0" smtClean="0"/>
              <a:t>(Russian </a:t>
            </a:r>
            <a:r>
              <a:rPr lang="en-US" dirty="0"/>
              <a:t>International News </a:t>
            </a:r>
            <a:r>
              <a:rPr lang="en-US" dirty="0" smtClean="0"/>
              <a:t>Agency, </a:t>
            </a:r>
            <a:r>
              <a:rPr lang="en-US" dirty="0"/>
              <a:t>RIA </a:t>
            </a:r>
            <a:r>
              <a:rPr lang="en-US" dirty="0" err="1"/>
              <a:t>Novosti</a:t>
            </a:r>
            <a:r>
              <a:rPr lang="en-US" dirty="0"/>
              <a:t> archive, image #</a:t>
            </a:r>
            <a:r>
              <a:rPr lang="en-US" dirty="0" smtClean="0"/>
              <a:t>907, </a:t>
            </a:r>
            <a:r>
              <a:rPr lang="en-US" dirty="0"/>
              <a:t>Boris </a:t>
            </a:r>
            <a:r>
              <a:rPr lang="en-US" dirty="0" err="1" smtClean="0"/>
              <a:t>Kudoyarov</a:t>
            </a:r>
            <a:r>
              <a:rPr lang="en-US" dirty="0" smtClean="0"/>
              <a:t>, CC-BY-SA 3.0)</a:t>
            </a:r>
            <a:endParaRPr lang="en-US" dirty="0"/>
          </a:p>
        </p:txBody>
      </p:sp>
    </p:spTree>
    <p:extLst>
      <p:ext uri="{BB962C8B-B14F-4D97-AF65-F5344CB8AC3E}">
        <p14:creationId xmlns:p14="http://schemas.microsoft.com/office/powerpoint/2010/main" val="4126801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Air raids</a:t>
            </a:r>
            <a:endParaRPr lang="nl-NL" dirty="0"/>
          </a:p>
        </p:txBody>
      </p:sp>
      <p:sp>
        <p:nvSpPr>
          <p:cNvPr id="7" name="Text Placeholder 6"/>
          <p:cNvSpPr>
            <a:spLocks noGrp="1"/>
          </p:cNvSpPr>
          <p:nvPr>
            <p:ph type="body" idx="1"/>
          </p:nvPr>
        </p:nvSpPr>
        <p:spPr/>
        <p:txBody>
          <a:bodyPr>
            <a:normAutofit fontScale="92500"/>
          </a:bodyPr>
          <a:lstStyle/>
          <a:p>
            <a:r>
              <a:rPr lang="en-US" dirty="0"/>
              <a:t>From September 1940 to May 1941 the German Luftwaffe nightly bombed Britain’s main cities and ports. The object was twofold: to destroy Britain’s industrial capacity and to </a:t>
            </a:r>
            <a:r>
              <a:rPr lang="en-US" dirty="0" err="1"/>
              <a:t>terrorise</a:t>
            </a:r>
            <a:r>
              <a:rPr lang="en-US" dirty="0"/>
              <a:t> the civilian population, both aimed at forcing the British government to negotiate a peace. After Germany began Operation Barbarossa against the Soviet Union in June 1941 a similar strategy of intensive bombing was adopted against some Soviet cities such as Leningrad, Moscow and, particularly, Stalingrad</a:t>
            </a:r>
            <a:r>
              <a:rPr lang="en-US" dirty="0" smtClean="0"/>
              <a:t>. The </a:t>
            </a:r>
            <a:r>
              <a:rPr lang="en-US" dirty="0"/>
              <a:t>British were also mounting air raids on German industrial </a:t>
            </a:r>
            <a:r>
              <a:rPr lang="en-US" dirty="0" err="1"/>
              <a:t>centres</a:t>
            </a:r>
            <a:r>
              <a:rPr lang="en-US" dirty="0"/>
              <a:t>. After the evacuation of Allied soldiers from Dunkirk between 26 May and 4 June 1940 heavy bomber raids and the naval blockade of German ports were the only means by which Britain could continue to wage war against Germany in Europe. </a:t>
            </a:r>
          </a:p>
          <a:p>
            <a:r>
              <a:rPr lang="en-US" dirty="0"/>
              <a:t>After Pearl </a:t>
            </a:r>
            <a:r>
              <a:rPr lang="en-US" dirty="0" err="1"/>
              <a:t>Harbour</a:t>
            </a:r>
            <a:r>
              <a:rPr lang="en-US" dirty="0"/>
              <a:t> and the US entry into the war the US and British air forces mounted combined air raids over Germany and occupied Europe. From February 1942 the allies introduced a policy of </a:t>
            </a:r>
            <a:r>
              <a:rPr lang="en-US" dirty="0" err="1"/>
              <a:t>targetting</a:t>
            </a:r>
            <a:r>
              <a:rPr lang="en-US" dirty="0"/>
              <a:t> cities and towns and not just sites of strategic importance. The objective was to undermine civilian morale. From 1943 onwards these combined bombing operations destroyed a number of major German cities, including Dresden, Hamburg and Cologne.  On the Pacific Front the United States began precision air raids against Japanese industrial facilities early in 1943 but quickly switched to broader attacks on Japanese cities, including fire bombing and then, finally, in early August 1945 atom bombs were dropped on Hiroshima and Nagasaki</a:t>
            </a:r>
            <a:r>
              <a:rPr lang="en-US" dirty="0" smtClean="0"/>
              <a:t>.</a:t>
            </a:r>
            <a:endParaRPr lang="nl-NL" dirty="0"/>
          </a:p>
        </p:txBody>
      </p:sp>
    </p:spTree>
    <p:extLst>
      <p:ext uri="{BB962C8B-B14F-4D97-AF65-F5344CB8AC3E}">
        <p14:creationId xmlns:p14="http://schemas.microsoft.com/office/powerpoint/2010/main" val="1100322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litzaftermath.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5129" b="5129"/>
          <a:stretch>
            <a:fillRect/>
          </a:stretch>
        </p:blipFill>
        <p:spPr>
          <a:prstGeom prst="rect">
            <a:avLst/>
          </a:prstGeom>
        </p:spPr>
      </p:pic>
      <p:sp>
        <p:nvSpPr>
          <p:cNvPr id="10" name="Text Placeholder 9"/>
          <p:cNvSpPr>
            <a:spLocks noGrp="1"/>
          </p:cNvSpPr>
          <p:nvPr>
            <p:ph type="body" idx="1"/>
          </p:nvPr>
        </p:nvSpPr>
        <p:spPr/>
        <p:txBody>
          <a:bodyPr/>
          <a:lstStyle/>
          <a:p>
            <a:r>
              <a:rPr lang="en-US" dirty="0"/>
              <a:t>After France was defeated and Allied troops had been evacuated from Belgium and northern France, the German Luftwaffe controlled the skies over most of Western Europe. They now attempted to gain air superiority over Britain prior to an invasion. The Battle of Britain between the Luftwaffe and the Royal Air Force (RAF) continued from July through to 31 October 1940. Having failed in its objective the Luftwaffe then switched to night-time bombing of Britain’s industrial facilities and main cities and ports. This came to be known in the British press as “The Blitz” – the word being taken from “blitzkrieg” or “lightning war”. By May 1941 it was clear that this strategy had also failed and Hitler turned his attention to Operation Barbarossa on the Eastern Front</a:t>
            </a:r>
            <a:r>
              <a:rPr lang="en-US" dirty="0" smtClean="0"/>
              <a:t>.</a:t>
            </a:r>
            <a:endParaRPr lang="en-US" dirty="0"/>
          </a:p>
        </p:txBody>
      </p:sp>
      <p:sp>
        <p:nvSpPr>
          <p:cNvPr id="9" name="Title 8"/>
          <p:cNvSpPr>
            <a:spLocks noGrp="1"/>
          </p:cNvSpPr>
          <p:nvPr>
            <p:ph type="title"/>
          </p:nvPr>
        </p:nvSpPr>
        <p:spPr/>
        <p:txBody>
          <a:bodyPr/>
          <a:lstStyle/>
          <a:p>
            <a:r>
              <a:rPr lang="nl-NL" dirty="0" smtClean="0"/>
              <a:t>The Battle of Britain</a:t>
            </a:r>
            <a:endParaRPr lang="nl-NL" dirty="0"/>
          </a:p>
        </p:txBody>
      </p:sp>
      <p:sp>
        <p:nvSpPr>
          <p:cNvPr id="11" name="Text Placeholder 10"/>
          <p:cNvSpPr>
            <a:spLocks noGrp="1"/>
          </p:cNvSpPr>
          <p:nvPr>
            <p:ph type="body" idx="10"/>
          </p:nvPr>
        </p:nvSpPr>
        <p:spPr/>
        <p:txBody>
          <a:bodyPr/>
          <a:lstStyle/>
          <a:p>
            <a:r>
              <a:rPr lang="en-US" dirty="0"/>
              <a:t>Fireman tackling blazing buildings during the Blitz on London in the spring of 1941</a:t>
            </a:r>
            <a:r>
              <a:rPr lang="en-US" dirty="0" smtClean="0"/>
              <a:t>.</a:t>
            </a:r>
            <a:endParaRPr lang="en-US" dirty="0"/>
          </a:p>
          <a:p>
            <a:r>
              <a:rPr lang="en-US" dirty="0" smtClean="0"/>
              <a:t>(UK </a:t>
            </a:r>
            <a:r>
              <a:rPr lang="en-US" dirty="0"/>
              <a:t>National </a:t>
            </a:r>
            <a:r>
              <a:rPr lang="en-US" dirty="0" smtClean="0"/>
              <a:t>Archive, Public Domain</a:t>
            </a:r>
            <a:r>
              <a:rPr lang="nl-NL" dirty="0" smtClean="0"/>
              <a:t>)</a:t>
            </a:r>
            <a:endParaRPr lang="en-US" dirty="0"/>
          </a:p>
        </p:txBody>
      </p:sp>
    </p:spTree>
    <p:extLst>
      <p:ext uri="{BB962C8B-B14F-4D97-AF65-F5344CB8AC3E}">
        <p14:creationId xmlns:p14="http://schemas.microsoft.com/office/powerpoint/2010/main" val="354798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Shortages and rationing</a:t>
            </a:r>
            <a:endParaRPr lang="nl-NL" dirty="0"/>
          </a:p>
        </p:txBody>
      </p:sp>
      <p:sp>
        <p:nvSpPr>
          <p:cNvPr id="5" name="Text Placeholder 4"/>
          <p:cNvSpPr>
            <a:spLocks noGrp="1"/>
          </p:cNvSpPr>
          <p:nvPr>
            <p:ph type="body" idx="1"/>
          </p:nvPr>
        </p:nvSpPr>
        <p:spPr/>
        <p:txBody>
          <a:bodyPr>
            <a:normAutofit fontScale="92500" lnSpcReduction="10000"/>
          </a:bodyPr>
          <a:lstStyle/>
          <a:p>
            <a:r>
              <a:rPr lang="en-US" dirty="0"/>
              <a:t>None of the main combatant countries in World War 2 were self sufficient in foodstuffs or in the raw materials that were essential for waging a mechanized war. More than 60% of the food consumed by the British was imported from the British Empire as well as imports of sugar, oil, rubber, textiles, ferrous and non-ferrous metals and chemicals.   Germany imported coal, oil, grain, textiles, rubber, iron ore, pig iron, lead and phosphates.  The German U-boat blockade of Britain and the counter-blockade of German ports by the British navy meant that both countries experienced severe shortages of these essential goods and raw materials.  Furthermore in the 1930s Germany was dependent on the Soviet Union for imports of grain, oil and other raw materials, while the Soviet Union was importing weapons, technology and manufacturing machinery from Germany. </a:t>
            </a:r>
          </a:p>
          <a:p>
            <a:r>
              <a:rPr lang="en-US" dirty="0"/>
              <a:t>Italy was dependent on imports of oil, coal,  rubber, tin, copper, iron ore and scrap iron.  Japan, faced by a rapidly growing population, needed to import food, oil and raw materials, mostly from the United States. </a:t>
            </a:r>
          </a:p>
          <a:p>
            <a:r>
              <a:rPr lang="en-US" dirty="0"/>
              <a:t>As the League of Nations observed in a report in 1942: “The control of consumption is a necessary condition…..[for] the effective mobilization of resources for war purposes.” Rationing of scarce commodities was introduced to ensure their fair distribution amongst the population.  And major public campaigns called on the civilian population to restrict their consumption and help with recycling essential </a:t>
            </a:r>
            <a:r>
              <a:rPr lang="en-US" dirty="0" smtClean="0"/>
              <a:t>materials.</a:t>
            </a:r>
            <a:endParaRPr lang="nl-NL" dirty="0"/>
          </a:p>
        </p:txBody>
      </p:sp>
    </p:spTree>
    <p:extLst>
      <p:ext uri="{BB962C8B-B14F-4D97-AF65-F5344CB8AC3E}">
        <p14:creationId xmlns:p14="http://schemas.microsoft.com/office/powerpoint/2010/main" val="361601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dirty="0" smtClean="0"/>
              <a:t>Bombing industrial cities</a:t>
            </a:r>
            <a:endParaRPr lang="nl-NL" dirty="0"/>
          </a:p>
        </p:txBody>
      </p:sp>
      <p:sp>
        <p:nvSpPr>
          <p:cNvPr id="3" name="Text Placeholder 2"/>
          <p:cNvSpPr>
            <a:spLocks noGrp="1"/>
          </p:cNvSpPr>
          <p:nvPr>
            <p:ph type="body" idx="1"/>
          </p:nvPr>
        </p:nvSpPr>
        <p:spPr/>
        <p:txBody>
          <a:bodyPr/>
          <a:lstStyle/>
          <a:p>
            <a:r>
              <a:rPr lang="en-US" dirty="0"/>
              <a:t>Bomb damage in the city </a:t>
            </a:r>
            <a:r>
              <a:rPr lang="en-US" dirty="0" err="1"/>
              <a:t>centre</a:t>
            </a:r>
            <a:r>
              <a:rPr lang="en-US" dirty="0"/>
              <a:t> of Coventry, England on 16 November 1940</a:t>
            </a:r>
            <a:r>
              <a:rPr lang="en-US" dirty="0" smtClean="0"/>
              <a:t>.</a:t>
            </a:r>
            <a:endParaRPr lang="en-US" dirty="0"/>
          </a:p>
          <a:p>
            <a:r>
              <a:rPr lang="en-US" dirty="0"/>
              <a:t>Coventry was an obvious target for the Luftwaffe. An industrial city in the English midlands, it had munitions factories and factories building </a:t>
            </a:r>
            <a:r>
              <a:rPr lang="en-US" dirty="0" err="1"/>
              <a:t>aeroplane</a:t>
            </a:r>
            <a:r>
              <a:rPr lang="en-US" dirty="0"/>
              <a:t> engines.</a:t>
            </a:r>
          </a:p>
          <a:p>
            <a:endParaRPr lang="nl-NL" dirty="0"/>
          </a:p>
        </p:txBody>
      </p:sp>
      <p:sp>
        <p:nvSpPr>
          <p:cNvPr id="5" name="Text Placeholder 4"/>
          <p:cNvSpPr>
            <a:spLocks noGrp="1"/>
          </p:cNvSpPr>
          <p:nvPr>
            <p:ph type="body" idx="10"/>
          </p:nvPr>
        </p:nvSpPr>
        <p:spPr/>
        <p:txBody>
          <a:bodyPr/>
          <a:lstStyle/>
          <a:p>
            <a:r>
              <a:rPr lang="en-US" dirty="0" smtClean="0"/>
              <a:t>(Imperial </a:t>
            </a:r>
            <a:r>
              <a:rPr lang="en-US" dirty="0"/>
              <a:t>War Museum Image H </a:t>
            </a:r>
            <a:r>
              <a:rPr lang="en-US" dirty="0" smtClean="0"/>
              <a:t>5600, Public Domain)</a:t>
            </a:r>
            <a:endParaRPr lang="en-US" dirty="0"/>
          </a:p>
        </p:txBody>
      </p:sp>
      <p:pic>
        <p:nvPicPr>
          <p:cNvPr id="6" name="Picture Placeholder 5" descr="Coventry_bomb_damage_H5600.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400" r="8400"/>
          <a:stretch>
            <a:fillRect/>
          </a:stretch>
        </p:blipFill>
        <p:spPr>
          <a:prstGeom prst="rect">
            <a:avLst/>
          </a:prstGeom>
        </p:spPr>
      </p:pic>
    </p:spTree>
    <p:extLst>
      <p:ext uri="{BB962C8B-B14F-4D97-AF65-F5344CB8AC3E}">
        <p14:creationId xmlns:p14="http://schemas.microsoft.com/office/powerpoint/2010/main" val="2200041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0"/>
          </p:nvPr>
        </p:nvSpPr>
        <p:spPr/>
        <p:txBody>
          <a:bodyPr/>
          <a:lstStyle/>
          <a:p>
            <a:r>
              <a:rPr lang="en-US" dirty="0" smtClean="0"/>
              <a:t>(US </a:t>
            </a:r>
            <a:r>
              <a:rPr lang="en-US" dirty="0"/>
              <a:t>National Archives and Records </a:t>
            </a:r>
            <a:r>
              <a:rPr lang="en-US" dirty="0" smtClean="0"/>
              <a:t>Administration, CC </a:t>
            </a:r>
            <a:r>
              <a:rPr lang="en-US" dirty="0"/>
              <a:t>BY-SA 2.0 </a:t>
            </a:r>
            <a:r>
              <a:rPr lang="en-US" dirty="0" smtClean="0"/>
              <a:t>generic)</a:t>
            </a:r>
            <a:endParaRPr lang="en-US" dirty="0"/>
          </a:p>
        </p:txBody>
      </p:sp>
      <p:pic>
        <p:nvPicPr>
          <p:cNvPr id="6" name="Picture Placeholder 5" descr="WWII_London_Blitz_East_London.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601" r="6601"/>
          <a:stretch>
            <a:fillRect/>
          </a:stretch>
        </p:blipFill>
        <p:spPr>
          <a:prstGeom prst="rect">
            <a:avLst/>
          </a:prstGeom>
        </p:spPr>
      </p:pic>
      <p:sp>
        <p:nvSpPr>
          <p:cNvPr id="2" name="Title 1"/>
          <p:cNvSpPr>
            <a:spLocks noGrp="1"/>
          </p:cNvSpPr>
          <p:nvPr>
            <p:ph type="title"/>
          </p:nvPr>
        </p:nvSpPr>
        <p:spPr/>
        <p:txBody>
          <a:bodyPr/>
          <a:lstStyle/>
          <a:p>
            <a:r>
              <a:rPr lang="nl-NL" dirty="0" smtClean="0"/>
              <a:t>The effects on civilians</a:t>
            </a:r>
            <a:endParaRPr lang="nl-NL" dirty="0"/>
          </a:p>
        </p:txBody>
      </p:sp>
      <p:sp>
        <p:nvSpPr>
          <p:cNvPr id="3" name="Text Placeholder 2"/>
          <p:cNvSpPr>
            <a:spLocks noGrp="1"/>
          </p:cNvSpPr>
          <p:nvPr>
            <p:ph type="body" idx="1"/>
          </p:nvPr>
        </p:nvSpPr>
        <p:spPr/>
        <p:txBody>
          <a:bodyPr/>
          <a:lstStyle/>
          <a:p>
            <a:r>
              <a:rPr lang="en-US" dirty="0"/>
              <a:t>Children who had been made homeless in East London by Luftwaffe aerial bombing in 1940. According to the New York Times, when it published this photograph, the children are squatting outside the wreckage of their home.</a:t>
            </a:r>
          </a:p>
          <a:p>
            <a:endParaRPr lang="nl-NL" dirty="0"/>
          </a:p>
        </p:txBody>
      </p:sp>
    </p:spTree>
    <p:extLst>
      <p:ext uri="{BB962C8B-B14F-4D97-AF65-F5344CB8AC3E}">
        <p14:creationId xmlns:p14="http://schemas.microsoft.com/office/powerpoint/2010/main" val="2064375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Keep calm and carry on</a:t>
            </a:r>
            <a:endParaRPr lang="nl-NL" dirty="0"/>
          </a:p>
        </p:txBody>
      </p:sp>
      <p:sp>
        <p:nvSpPr>
          <p:cNvPr id="3" name="Text Placeholder 2"/>
          <p:cNvSpPr>
            <a:spLocks noGrp="1"/>
          </p:cNvSpPr>
          <p:nvPr>
            <p:ph type="body" idx="1"/>
          </p:nvPr>
        </p:nvSpPr>
        <p:spPr/>
        <p:txBody>
          <a:bodyPr/>
          <a:lstStyle/>
          <a:p>
            <a:r>
              <a:rPr lang="en-US" dirty="0" smtClean="0"/>
              <a:t>In </a:t>
            </a:r>
            <a:r>
              <a:rPr lang="en-US" dirty="0"/>
              <a:t>1939, after war had begun, the British government produced what has become one of the most famous propaganda posters of the war. On a red background it simply said: “Keep Calm and Carry On”. This example of British office workers going to work through the debris of the Blitz seems to capture this sentiment exactly</a:t>
            </a:r>
            <a:r>
              <a:rPr lang="en-US" dirty="0" smtClean="0"/>
              <a:t>.</a:t>
            </a:r>
            <a:endParaRPr lang="en-US" dirty="0"/>
          </a:p>
        </p:txBody>
      </p:sp>
      <p:sp>
        <p:nvSpPr>
          <p:cNvPr id="4" name="Text Placeholder 3"/>
          <p:cNvSpPr>
            <a:spLocks noGrp="1"/>
          </p:cNvSpPr>
          <p:nvPr>
            <p:ph type="body" idx="10"/>
          </p:nvPr>
        </p:nvSpPr>
        <p:spPr/>
        <p:txBody>
          <a:bodyPr/>
          <a:lstStyle/>
          <a:p>
            <a:r>
              <a:rPr lang="en-US" dirty="0" smtClean="0"/>
              <a:t>(Imperial </a:t>
            </a:r>
            <a:r>
              <a:rPr lang="en-US" dirty="0"/>
              <a:t>War </a:t>
            </a:r>
            <a:r>
              <a:rPr lang="en-US" dirty="0" smtClean="0"/>
              <a:t>Museum, Public </a:t>
            </a:r>
            <a:r>
              <a:rPr lang="en-US" dirty="0"/>
              <a:t>Domain </a:t>
            </a:r>
            <a:r>
              <a:rPr lang="en-US" dirty="0" smtClean="0"/>
              <a:t>in the UK</a:t>
            </a:r>
            <a:r>
              <a:rPr lang="en-US" dirty="0"/>
              <a:t>)</a:t>
            </a:r>
          </a:p>
          <a:p>
            <a:endParaRPr lang="nl-NL" dirty="0"/>
          </a:p>
        </p:txBody>
      </p:sp>
      <p:pic>
        <p:nvPicPr>
          <p:cNvPr id="6" name="Picture Placeholder 5" descr="Bomb_Damage_in_London_during_the_Second_World_War_HU36157 (1).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9725" r="9725"/>
          <a:stretch>
            <a:fillRect/>
          </a:stretch>
        </p:blipFill>
        <p:spPr>
          <a:prstGeom prst="rect">
            <a:avLst/>
          </a:prstGeom>
        </p:spPr>
      </p:pic>
    </p:spTree>
    <p:extLst>
      <p:ext uri="{BB962C8B-B14F-4D97-AF65-F5344CB8AC3E}">
        <p14:creationId xmlns:p14="http://schemas.microsoft.com/office/powerpoint/2010/main" val="286121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bombing of Dresden</a:t>
            </a:r>
            <a:endParaRPr lang="nl-NL" dirty="0"/>
          </a:p>
        </p:txBody>
      </p:sp>
      <p:sp>
        <p:nvSpPr>
          <p:cNvPr id="7" name="Text Placeholder 6"/>
          <p:cNvSpPr>
            <a:spLocks noGrp="1"/>
          </p:cNvSpPr>
          <p:nvPr>
            <p:ph type="body" idx="1"/>
          </p:nvPr>
        </p:nvSpPr>
        <p:spPr/>
        <p:txBody>
          <a:bodyPr/>
          <a:lstStyle/>
          <a:p>
            <a:r>
              <a:rPr lang="en-US" dirty="0"/>
              <a:t>Between 13th and 15th February 1945 a combined force of nearly 1500 US and British heavy bombers dropped almost 4000 tons of explosives on the German city of Dresden. The bombing resulted in a firestorm which destroyed most of the city. Around 25000 civilians died in these air raids. The strategic value of the destruction remains a matter of debate between historians. Some argue that the bombing destroyed 25% of the industrial facilities and most of the communications infrastructure which hampered the </a:t>
            </a:r>
            <a:r>
              <a:rPr lang="en-US" dirty="0" err="1"/>
              <a:t>Wehrmacyt’s</a:t>
            </a:r>
            <a:r>
              <a:rPr lang="en-US" dirty="0"/>
              <a:t> capacity to stop the Red Army’s advance through eastern Germany. Others question the contribution of Dresden to Germany’s war effort. Some have suggested that if the allies had lost the war the firebombing of Dresden would have been a war crime. </a:t>
            </a:r>
            <a:endParaRPr lang="nl-NL" dirty="0"/>
          </a:p>
        </p:txBody>
      </p:sp>
      <p:sp>
        <p:nvSpPr>
          <p:cNvPr id="8" name="Text Placeholder 7"/>
          <p:cNvSpPr>
            <a:spLocks noGrp="1"/>
          </p:cNvSpPr>
          <p:nvPr>
            <p:ph type="body" idx="10"/>
          </p:nvPr>
        </p:nvSpPr>
        <p:spPr/>
        <p:txBody>
          <a:bodyPr/>
          <a:lstStyle/>
          <a:p>
            <a:r>
              <a:rPr lang="en-US" dirty="0" smtClean="0"/>
              <a:t>(German </a:t>
            </a:r>
            <a:r>
              <a:rPr lang="en-US" dirty="0"/>
              <a:t>Federal </a:t>
            </a:r>
            <a:r>
              <a:rPr lang="en-US" dirty="0" smtClean="0"/>
              <a:t>Archive, </a:t>
            </a:r>
            <a:r>
              <a:rPr lang="en-US" dirty="0" err="1" smtClean="0"/>
              <a:t>Bundesarchiv</a:t>
            </a:r>
            <a:r>
              <a:rPr lang="en-US" dirty="0"/>
              <a:t>, </a:t>
            </a:r>
            <a:r>
              <a:rPr lang="en-US" dirty="0" err="1"/>
              <a:t>Bild</a:t>
            </a:r>
            <a:r>
              <a:rPr lang="en-US" dirty="0"/>
              <a:t> </a:t>
            </a:r>
            <a:r>
              <a:rPr lang="en-US" dirty="0" smtClean="0"/>
              <a:t>146-1994-041-07, CC-BY-SA 3.0)</a:t>
            </a:r>
            <a:endParaRPr lang="en-US" dirty="0"/>
          </a:p>
        </p:txBody>
      </p:sp>
      <p:pic>
        <p:nvPicPr>
          <p:cNvPr id="10" name="Picture Placeholder 9" descr="Bundesarchiv_Bild_146-1994-041-07,_Dresden,_zerstörtes_Stadtzentrum.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020" r="3020"/>
          <a:stretch>
            <a:fillRect/>
          </a:stretch>
        </p:blipFill>
        <p:spPr>
          <a:prstGeom prst="rect">
            <a:avLst/>
          </a:prstGeom>
        </p:spPr>
      </p:pic>
    </p:spTree>
    <p:extLst>
      <p:ext uri="{BB962C8B-B14F-4D97-AF65-F5344CB8AC3E}">
        <p14:creationId xmlns:p14="http://schemas.microsoft.com/office/powerpoint/2010/main" val="20272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oyal_Air_Force_Bomber_Command,_1942-1945._CL3400.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573" b="7573"/>
          <a:stretch>
            <a:fillRect/>
          </a:stretch>
        </p:blipFill>
        <p:spPr>
          <a:prstGeom prst="rect">
            <a:avLst/>
          </a:prstGeom>
        </p:spPr>
      </p:pic>
      <p:sp>
        <p:nvSpPr>
          <p:cNvPr id="8" name="Text Placeholder 7"/>
          <p:cNvSpPr>
            <a:spLocks noGrp="1"/>
          </p:cNvSpPr>
          <p:nvPr>
            <p:ph type="body" idx="1"/>
          </p:nvPr>
        </p:nvSpPr>
        <p:spPr/>
        <p:txBody>
          <a:bodyPr>
            <a:normAutofit/>
          </a:bodyPr>
          <a:lstStyle/>
          <a:p>
            <a:r>
              <a:rPr lang="en-US" dirty="0"/>
              <a:t>The destruction of the </a:t>
            </a:r>
            <a:r>
              <a:rPr lang="en-US" dirty="0" err="1"/>
              <a:t>Eilbek</a:t>
            </a:r>
            <a:r>
              <a:rPr lang="en-US" dirty="0"/>
              <a:t> area of Hamburg after the aerial bombing by the Allied bombers on the night of 27/28 July 1943.</a:t>
            </a:r>
          </a:p>
          <a:p>
            <a:r>
              <a:rPr lang="en-US" dirty="0"/>
              <a:t>This was known as Operation Gomorrah and the targets were the port, the shipyards, the U-boat pens and the oil refineries. In reality the intense bombing created a firestorm which destroyed </a:t>
            </a:r>
            <a:r>
              <a:rPr lang="en-US" dirty="0" smtClean="0"/>
              <a:t>mostly </a:t>
            </a:r>
            <a:r>
              <a:rPr lang="en-US" dirty="0"/>
              <a:t>of the city, killed 43000 civilians and injured another 37000. </a:t>
            </a:r>
            <a:r>
              <a:rPr lang="en-US" dirty="0" smtClean="0"/>
              <a:t>Most </a:t>
            </a:r>
            <a:r>
              <a:rPr lang="en-US" dirty="0"/>
              <a:t>of the survivors fled the city</a:t>
            </a:r>
            <a:r>
              <a:rPr lang="en-US" dirty="0" smtClean="0"/>
              <a:t>.</a:t>
            </a:r>
            <a:endParaRPr lang="en-US" dirty="0"/>
          </a:p>
        </p:txBody>
      </p:sp>
      <p:sp>
        <p:nvSpPr>
          <p:cNvPr id="14" name="Title 13"/>
          <p:cNvSpPr>
            <a:spLocks noGrp="1"/>
          </p:cNvSpPr>
          <p:nvPr>
            <p:ph type="title"/>
          </p:nvPr>
        </p:nvSpPr>
        <p:spPr/>
        <p:txBody>
          <a:bodyPr/>
          <a:lstStyle/>
          <a:p>
            <a:r>
              <a:rPr lang="nl-NL" dirty="0" smtClean="0"/>
              <a:t>Operation Gomorrah, Hamburg</a:t>
            </a:r>
            <a:endParaRPr lang="nl-NL" dirty="0"/>
          </a:p>
        </p:txBody>
      </p:sp>
      <p:sp>
        <p:nvSpPr>
          <p:cNvPr id="15" name="Text Placeholder 14"/>
          <p:cNvSpPr>
            <a:spLocks noGrp="1"/>
          </p:cNvSpPr>
          <p:nvPr>
            <p:ph type="body" idx="10"/>
          </p:nvPr>
        </p:nvSpPr>
        <p:spPr/>
        <p:txBody>
          <a:bodyPr/>
          <a:lstStyle/>
          <a:p>
            <a:r>
              <a:rPr lang="en-US" dirty="0"/>
              <a:t>The </a:t>
            </a:r>
            <a:r>
              <a:rPr lang="en-US" dirty="0" err="1"/>
              <a:t>Eilbek</a:t>
            </a:r>
            <a:r>
              <a:rPr lang="en-US" dirty="0"/>
              <a:t> district of Hamburg on 28 July </a:t>
            </a:r>
            <a:r>
              <a:rPr lang="en-US" dirty="0" smtClean="0"/>
              <a:t>1943</a:t>
            </a:r>
            <a:endParaRPr lang="en-US" dirty="0"/>
          </a:p>
          <a:p>
            <a:r>
              <a:rPr lang="en-US" dirty="0" smtClean="0"/>
              <a:t>(Imperial </a:t>
            </a:r>
            <a:r>
              <a:rPr lang="en-US" dirty="0"/>
              <a:t>War </a:t>
            </a:r>
            <a:r>
              <a:rPr lang="en-US" dirty="0" smtClean="0"/>
              <a:t>Museum, © </a:t>
            </a:r>
            <a:r>
              <a:rPr lang="en-US" dirty="0"/>
              <a:t>IWM (CL </a:t>
            </a:r>
            <a:r>
              <a:rPr lang="en-US" dirty="0" smtClean="0"/>
              <a:t>3400, Re-used </a:t>
            </a:r>
            <a:r>
              <a:rPr lang="en-US" dirty="0"/>
              <a:t>under the IWM Non Commercial </a:t>
            </a:r>
            <a:r>
              <a:rPr lang="en-US" dirty="0" err="1" smtClean="0"/>
              <a:t>Licence</a:t>
            </a:r>
            <a:r>
              <a:rPr lang="en-US" dirty="0" smtClean="0"/>
              <a:t>)</a:t>
            </a:r>
            <a:endParaRPr lang="en-US" dirty="0"/>
          </a:p>
        </p:txBody>
      </p:sp>
    </p:spTree>
    <p:extLst>
      <p:ext uri="{BB962C8B-B14F-4D97-AF65-F5344CB8AC3E}">
        <p14:creationId xmlns:p14="http://schemas.microsoft.com/office/powerpoint/2010/main" val="220083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1280px-Koeln_1945.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68" b="1068"/>
          <a:stretch>
            <a:fillRect/>
          </a:stretch>
        </p:blipFill>
        <p:spPr>
          <a:prstGeom prst="rect">
            <a:avLst/>
          </a:prstGeom>
        </p:spPr>
      </p:pic>
      <p:sp>
        <p:nvSpPr>
          <p:cNvPr id="13" name="Title 12"/>
          <p:cNvSpPr>
            <a:spLocks noGrp="1"/>
          </p:cNvSpPr>
          <p:nvPr>
            <p:ph type="title"/>
          </p:nvPr>
        </p:nvSpPr>
        <p:spPr/>
        <p:txBody>
          <a:bodyPr/>
          <a:lstStyle/>
          <a:p>
            <a:r>
              <a:rPr lang="nl-NL" dirty="0" smtClean="0"/>
              <a:t>The bombing of Cologne</a:t>
            </a:r>
            <a:endParaRPr lang="nl-NL" dirty="0"/>
          </a:p>
        </p:txBody>
      </p:sp>
      <p:sp>
        <p:nvSpPr>
          <p:cNvPr id="7" name="Text Placeholder 6"/>
          <p:cNvSpPr>
            <a:spLocks noGrp="1"/>
          </p:cNvSpPr>
          <p:nvPr>
            <p:ph type="body" idx="1"/>
          </p:nvPr>
        </p:nvSpPr>
        <p:spPr/>
        <p:txBody>
          <a:bodyPr>
            <a:normAutofit/>
          </a:bodyPr>
          <a:lstStyle/>
          <a:p>
            <a:r>
              <a:rPr lang="en-US" dirty="0"/>
              <a:t>Cologne was attacked by Allied bombers on over 250 occasions between May 1940 and April 1945. This included the first 1000 bomber raid in May 1942. A total of 35000 tons of bombs were dropped on the city during the war.</a:t>
            </a:r>
          </a:p>
          <a:p>
            <a:r>
              <a:rPr lang="en-US" dirty="0"/>
              <a:t>It is interesting to note that Cologne Cathedral appears relatively undamaged while the area around it is completely obliterated. After the </a:t>
            </a:r>
            <a:r>
              <a:rPr lang="en-US" dirty="0" smtClean="0"/>
              <a:t>war, </a:t>
            </a:r>
            <a:r>
              <a:rPr lang="en-US" dirty="0" err="1"/>
              <a:t>rumours</a:t>
            </a:r>
            <a:r>
              <a:rPr lang="en-US" dirty="0"/>
              <a:t> spread that the twin spires of the Cathedral had been used as a landmark by the pilots who had orders from Washington not to attack the Ford Motor Works further along the river. The </a:t>
            </a:r>
            <a:r>
              <a:rPr lang="en-US" dirty="0" err="1"/>
              <a:t>rumours</a:t>
            </a:r>
            <a:r>
              <a:rPr lang="en-US" dirty="0"/>
              <a:t> persist even now but have never been substantiated. </a:t>
            </a:r>
            <a:endParaRPr lang="nl-NL" dirty="0"/>
          </a:p>
        </p:txBody>
      </p:sp>
      <p:sp>
        <p:nvSpPr>
          <p:cNvPr id="14" name="Text Placeholder 13"/>
          <p:cNvSpPr>
            <a:spLocks noGrp="1"/>
          </p:cNvSpPr>
          <p:nvPr>
            <p:ph type="body" idx="10"/>
          </p:nvPr>
        </p:nvSpPr>
        <p:spPr/>
        <p:txBody>
          <a:bodyPr/>
          <a:lstStyle/>
          <a:p>
            <a:r>
              <a:rPr lang="en-US" dirty="0"/>
              <a:t>Cologne in April 1945</a:t>
            </a:r>
            <a:r>
              <a:rPr lang="en-US" dirty="0" smtClean="0"/>
              <a:t>.</a:t>
            </a:r>
            <a:endParaRPr lang="en-US" dirty="0"/>
          </a:p>
          <a:p>
            <a:r>
              <a:rPr lang="en-US" dirty="0" smtClean="0"/>
              <a:t>(US </a:t>
            </a:r>
            <a:r>
              <a:rPr lang="en-US" dirty="0"/>
              <a:t>National Archives and Records </a:t>
            </a:r>
            <a:r>
              <a:rPr lang="en-US" dirty="0" smtClean="0"/>
              <a:t>Administration, Public Domain)</a:t>
            </a:r>
            <a:endParaRPr lang="en-US" dirty="0"/>
          </a:p>
        </p:txBody>
      </p:sp>
    </p:spTree>
    <p:extLst>
      <p:ext uri="{BB962C8B-B14F-4D97-AF65-F5344CB8AC3E}">
        <p14:creationId xmlns:p14="http://schemas.microsoft.com/office/powerpoint/2010/main" val="1226337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bombing of Warsaw</a:t>
            </a:r>
            <a:endParaRPr lang="nl-NL" dirty="0"/>
          </a:p>
        </p:txBody>
      </p:sp>
      <p:sp>
        <p:nvSpPr>
          <p:cNvPr id="7" name="Text Placeholder 6"/>
          <p:cNvSpPr>
            <a:spLocks noGrp="1"/>
          </p:cNvSpPr>
          <p:nvPr>
            <p:ph type="body" idx="1"/>
          </p:nvPr>
        </p:nvSpPr>
        <p:spPr/>
        <p:txBody>
          <a:bodyPr/>
          <a:lstStyle/>
          <a:p>
            <a:r>
              <a:rPr lang="en-US" dirty="0"/>
              <a:t>The aerial bombing of Warsaw in September 1939 during the invasion of Poland by the forces of the Third Reich. Between 20000 and 25000 </a:t>
            </a:r>
            <a:r>
              <a:rPr lang="en-US" dirty="0" smtClean="0"/>
              <a:t>civilians </a:t>
            </a:r>
            <a:r>
              <a:rPr lang="en-US" dirty="0"/>
              <a:t>died in the bombing.</a:t>
            </a:r>
          </a:p>
        </p:txBody>
      </p:sp>
      <p:sp>
        <p:nvSpPr>
          <p:cNvPr id="8" name="Text Placeholder 7"/>
          <p:cNvSpPr>
            <a:spLocks noGrp="1"/>
          </p:cNvSpPr>
          <p:nvPr>
            <p:ph type="body" idx="10"/>
          </p:nvPr>
        </p:nvSpPr>
        <p:spPr/>
        <p:txBody>
          <a:bodyPr/>
          <a:lstStyle/>
          <a:p>
            <a:r>
              <a:rPr lang="nl-NL" dirty="0" smtClean="0"/>
              <a:t>(German </a:t>
            </a:r>
            <a:r>
              <a:rPr lang="nl-NL" dirty="0"/>
              <a:t>Federal </a:t>
            </a:r>
            <a:r>
              <a:rPr lang="nl-NL" dirty="0" smtClean="0"/>
              <a:t>Archive, Bundesarchiv</a:t>
            </a:r>
            <a:r>
              <a:rPr lang="nl-NL" dirty="0"/>
              <a:t>, Bild </a:t>
            </a:r>
            <a:r>
              <a:rPr lang="nl-NL" dirty="0" smtClean="0"/>
              <a:t>141-0763, CC-BY-SA </a:t>
            </a:r>
            <a:r>
              <a:rPr lang="nl-NL" dirty="0"/>
              <a:t>3.0 </a:t>
            </a:r>
            <a:r>
              <a:rPr lang="nl-NL" dirty="0" smtClean="0"/>
              <a:t>)</a:t>
            </a:r>
            <a:endParaRPr lang="nl-NL" dirty="0"/>
          </a:p>
        </p:txBody>
      </p:sp>
      <p:pic>
        <p:nvPicPr>
          <p:cNvPr id="10" name="Picture Placeholder 9" descr="Bundesarchiv_Bild_141-0763,_Warschau,_Brände.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8394" b="8394"/>
          <a:stretch>
            <a:fillRect/>
          </a:stretch>
        </p:blipFill>
        <p:spPr>
          <a:prstGeom prst="rect">
            <a:avLst/>
          </a:prstGeom>
        </p:spPr>
      </p:pic>
    </p:spTree>
    <p:extLst>
      <p:ext uri="{BB962C8B-B14F-4D97-AF65-F5344CB8AC3E}">
        <p14:creationId xmlns:p14="http://schemas.microsoft.com/office/powerpoint/2010/main" val="3656769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bombing of Stalingrad</a:t>
            </a:r>
            <a:endParaRPr lang="nl-NL" dirty="0"/>
          </a:p>
        </p:txBody>
      </p:sp>
      <p:sp>
        <p:nvSpPr>
          <p:cNvPr id="7" name="Text Placeholder 6"/>
          <p:cNvSpPr>
            <a:spLocks noGrp="1"/>
          </p:cNvSpPr>
          <p:nvPr>
            <p:ph type="body" idx="1"/>
          </p:nvPr>
        </p:nvSpPr>
        <p:spPr/>
        <p:txBody>
          <a:bodyPr/>
          <a:lstStyle/>
          <a:p>
            <a:r>
              <a:rPr lang="en-US" dirty="0"/>
              <a:t>The Soviet industrial city of Stalingrad was heavily bombed by the Luftwaffe in August 1942 prior to the siege of the city by the German 6th Army.  On 23 August over 1000 tons of bombs were dropped on the city turning most of it into rubble.  The bombing sorties continued into the winter when the Red Army launched its successful counter-offensive. </a:t>
            </a:r>
          </a:p>
        </p:txBody>
      </p:sp>
      <p:sp>
        <p:nvSpPr>
          <p:cNvPr id="8" name="Text Placeholder 7"/>
          <p:cNvSpPr>
            <a:spLocks noGrp="1"/>
          </p:cNvSpPr>
          <p:nvPr>
            <p:ph type="body" idx="10"/>
          </p:nvPr>
        </p:nvSpPr>
        <p:spPr/>
        <p:txBody>
          <a:bodyPr>
            <a:normAutofit/>
          </a:bodyPr>
          <a:lstStyle/>
          <a:p>
            <a:r>
              <a:rPr lang="nl-NL" dirty="0" smtClean="0"/>
              <a:t>(German </a:t>
            </a:r>
            <a:r>
              <a:rPr lang="nl-NL" dirty="0"/>
              <a:t>Federal </a:t>
            </a:r>
            <a:r>
              <a:rPr lang="nl-NL" dirty="0" smtClean="0"/>
              <a:t>Archive, Bundesarchiv Bild 183-B22436, CC </a:t>
            </a:r>
            <a:r>
              <a:rPr lang="nl-NL" dirty="0"/>
              <a:t>BY-SA </a:t>
            </a:r>
            <a:r>
              <a:rPr lang="nl-NL" dirty="0" smtClean="0"/>
              <a:t>3.0)</a:t>
            </a:r>
            <a:endParaRPr lang="nl-NL" dirty="0"/>
          </a:p>
        </p:txBody>
      </p:sp>
      <p:pic>
        <p:nvPicPr>
          <p:cNvPr id="10" name="Picture Placeholder 9" descr="Bundesarchiv_Bild_183-B22436,_Russland,_Kampf_um_Stalingrad,_Ruine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83" b="3183"/>
          <a:stretch>
            <a:fillRect/>
          </a:stretch>
        </p:blipFill>
        <p:spPr>
          <a:prstGeom prst="rect">
            <a:avLst/>
          </a:prstGeom>
        </p:spPr>
      </p:pic>
    </p:spTree>
    <p:extLst>
      <p:ext uri="{BB962C8B-B14F-4D97-AF65-F5344CB8AC3E}">
        <p14:creationId xmlns:p14="http://schemas.microsoft.com/office/powerpoint/2010/main" val="1280565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The first Allied aerial bombing of Milan took place in October 1942 using incendiary bombs. Further air raids occurred in February 1943, targeting the factories and railway but also impacting on residential areas. The largest raid was on 12/13 August 1943 after Mussolini had been captured in an attempt to persuade the </a:t>
            </a:r>
            <a:r>
              <a:rPr lang="en-US" dirty="0" err="1"/>
              <a:t>Badaglio</a:t>
            </a:r>
            <a:r>
              <a:rPr lang="en-US" dirty="0"/>
              <a:t> government to surrender. This is a photograph of Milan after that August 1943 raid.</a:t>
            </a:r>
          </a:p>
        </p:txBody>
      </p:sp>
      <p:sp>
        <p:nvSpPr>
          <p:cNvPr id="6" name="Title 5"/>
          <p:cNvSpPr>
            <a:spLocks noGrp="1"/>
          </p:cNvSpPr>
          <p:nvPr>
            <p:ph type="title"/>
          </p:nvPr>
        </p:nvSpPr>
        <p:spPr/>
        <p:txBody>
          <a:bodyPr/>
          <a:lstStyle/>
          <a:p>
            <a:r>
              <a:rPr lang="nl-NL" dirty="0" smtClean="0"/>
              <a:t>Allied bombing of Milan</a:t>
            </a:r>
            <a:endParaRPr lang="nl-NL" dirty="0"/>
          </a:p>
        </p:txBody>
      </p:sp>
      <p:sp>
        <p:nvSpPr>
          <p:cNvPr id="8" name="Text Placeholder 7"/>
          <p:cNvSpPr>
            <a:spLocks noGrp="1"/>
          </p:cNvSpPr>
          <p:nvPr>
            <p:ph type="body" idx="10"/>
          </p:nvPr>
        </p:nvSpPr>
        <p:spPr/>
        <p:txBody>
          <a:bodyPr/>
          <a:lstStyle/>
          <a:p>
            <a:r>
              <a:rPr lang="en-US" dirty="0" smtClean="0"/>
              <a:t>(Wikimedia Commons, </a:t>
            </a:r>
            <a:r>
              <a:rPr lang="en-US" dirty="0"/>
              <a:t>Public </a:t>
            </a:r>
            <a:r>
              <a:rPr lang="en-US" dirty="0" smtClean="0"/>
              <a:t>Domain)</a:t>
            </a:r>
            <a:endParaRPr lang="en-US" dirty="0"/>
          </a:p>
        </p:txBody>
      </p:sp>
      <p:pic>
        <p:nvPicPr>
          <p:cNvPr id="10" name="Picture Placeholder 9" descr="Milan_after_Bombing.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895" r="1895"/>
          <a:stretch>
            <a:fillRect/>
          </a:stretch>
        </p:blipFill>
        <p:spPr>
          <a:prstGeom prst="rect">
            <a:avLst/>
          </a:prstGeom>
        </p:spPr>
      </p:pic>
    </p:spTree>
    <p:extLst>
      <p:ext uri="{BB962C8B-B14F-4D97-AF65-F5344CB8AC3E}">
        <p14:creationId xmlns:p14="http://schemas.microsoft.com/office/powerpoint/2010/main" val="1305569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dirty="0" smtClean="0"/>
              <a:t>Hiroshima</a:t>
            </a:r>
            <a:endParaRPr lang="nl-NL" dirty="0"/>
          </a:p>
        </p:txBody>
      </p:sp>
      <p:pic>
        <p:nvPicPr>
          <p:cNvPr id="6" name="Picture Placeholder 5" descr="Hiroshima_aftermath.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5" r="75"/>
          <a:stretch>
            <a:fillRect/>
          </a:stretch>
        </p:blipFill>
        <p:spPr>
          <a:prstGeom prst="rect">
            <a:avLst/>
          </a:prstGeom>
        </p:spPr>
      </p:pic>
      <p:sp>
        <p:nvSpPr>
          <p:cNvPr id="8" name="Text Placeholder 7"/>
          <p:cNvSpPr>
            <a:spLocks noGrp="1"/>
          </p:cNvSpPr>
          <p:nvPr>
            <p:ph type="body" idx="1"/>
          </p:nvPr>
        </p:nvSpPr>
        <p:spPr/>
        <p:txBody>
          <a:bodyPr/>
          <a:lstStyle/>
          <a:p>
            <a:r>
              <a:rPr lang="en-US" dirty="0"/>
              <a:t>A photograph of Hiroshima minutes after the atom bomb had been dropped on 6 August 1945. The note on the photograph is signed by Colonel Paul W. </a:t>
            </a:r>
            <a:r>
              <a:rPr lang="en-US" dirty="0" err="1"/>
              <a:t>Tillets</a:t>
            </a:r>
            <a:r>
              <a:rPr lang="en-US" dirty="0"/>
              <a:t> of the US Air Force who was the pilot of Enola Gay on the day that the bomb was dropped from his B-29 </a:t>
            </a:r>
            <a:r>
              <a:rPr lang="en-US" dirty="0" err="1"/>
              <a:t>Superfortress</a:t>
            </a:r>
            <a:r>
              <a:rPr lang="en-US" dirty="0"/>
              <a:t> bomber. Estimates of civilian deaths vary from 90000 to 150000 but many more died in the following months from radiation sickness. </a:t>
            </a:r>
          </a:p>
        </p:txBody>
      </p:sp>
      <p:sp>
        <p:nvSpPr>
          <p:cNvPr id="9" name="Text Placeholder 8"/>
          <p:cNvSpPr>
            <a:spLocks noGrp="1"/>
          </p:cNvSpPr>
          <p:nvPr>
            <p:ph type="body" idx="10"/>
          </p:nvPr>
        </p:nvSpPr>
        <p:spPr/>
        <p:txBody>
          <a:bodyPr/>
          <a:lstStyle/>
          <a:p>
            <a:r>
              <a:rPr lang="en-US" dirty="0" smtClean="0"/>
              <a:t>(US </a:t>
            </a:r>
            <a:r>
              <a:rPr lang="en-US" dirty="0"/>
              <a:t>Navy Public Affairs </a:t>
            </a:r>
            <a:r>
              <a:rPr lang="en-US" dirty="0" smtClean="0"/>
              <a:t>Resources, Public Domain)</a:t>
            </a:r>
            <a:endParaRPr lang="en-US" dirty="0"/>
          </a:p>
        </p:txBody>
      </p:sp>
    </p:spTree>
    <p:extLst>
      <p:ext uri="{BB962C8B-B14F-4D97-AF65-F5344CB8AC3E}">
        <p14:creationId xmlns:p14="http://schemas.microsoft.com/office/powerpoint/2010/main" val="393330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A child’s ration book</a:t>
            </a:r>
            <a:endParaRPr lang="nl-NL" dirty="0"/>
          </a:p>
        </p:txBody>
      </p:sp>
      <p:sp>
        <p:nvSpPr>
          <p:cNvPr id="5" name="Text Placeholder 4"/>
          <p:cNvSpPr>
            <a:spLocks noGrp="1"/>
          </p:cNvSpPr>
          <p:nvPr>
            <p:ph type="body" idx="1"/>
          </p:nvPr>
        </p:nvSpPr>
        <p:spPr/>
        <p:txBody>
          <a:bodyPr/>
          <a:lstStyle/>
          <a:p>
            <a:r>
              <a:rPr lang="en-US" dirty="0"/>
              <a:t>War was declared on 3 September 1939 and Britain introduced ration coupons for petrol on 8 September. This </a:t>
            </a:r>
            <a:r>
              <a:rPr lang="en-US" dirty="0" smtClean="0"/>
              <a:t>was </a:t>
            </a:r>
            <a:r>
              <a:rPr lang="en-US" dirty="0"/>
              <a:t>because Britain was totally dependent on imports of </a:t>
            </a:r>
            <a:r>
              <a:rPr lang="en-US" dirty="0" smtClean="0"/>
              <a:t>petrol</a:t>
            </a:r>
            <a:r>
              <a:rPr lang="en-US" dirty="0"/>
              <a:t>. Rationing of </a:t>
            </a:r>
            <a:r>
              <a:rPr lang="en-US" dirty="0" smtClean="0"/>
              <a:t>bacon, </a:t>
            </a:r>
            <a:r>
              <a:rPr lang="en-US" dirty="0"/>
              <a:t>butter and sugar began in January 1940. Rationing of meat, tea, cereals and other dairy produce soon followed. However, food in restaurants was not rationed until May 1942 and this caused public resentment since it discriminated in </a:t>
            </a:r>
            <a:r>
              <a:rPr lang="en-US" dirty="0" err="1"/>
              <a:t>favour</a:t>
            </a:r>
            <a:r>
              <a:rPr lang="en-US" dirty="0"/>
              <a:t> of those who could afford to eat out regularly. By August 1942 almost all food except vegetables and bread was rationed.</a:t>
            </a:r>
          </a:p>
          <a:p>
            <a:endParaRPr lang="nl-NL" dirty="0"/>
          </a:p>
        </p:txBody>
      </p:sp>
      <p:sp>
        <p:nvSpPr>
          <p:cNvPr id="6" name="Text Placeholder 5"/>
          <p:cNvSpPr>
            <a:spLocks noGrp="1"/>
          </p:cNvSpPr>
          <p:nvPr>
            <p:ph type="body" idx="10"/>
          </p:nvPr>
        </p:nvSpPr>
        <p:spPr/>
        <p:txBody>
          <a:bodyPr>
            <a:normAutofit/>
          </a:bodyPr>
          <a:lstStyle/>
          <a:p>
            <a:r>
              <a:rPr lang="en-US" dirty="0"/>
              <a:t>Front cover of a child’s ration </a:t>
            </a:r>
            <a:r>
              <a:rPr lang="en-US" dirty="0" smtClean="0"/>
              <a:t>book</a:t>
            </a:r>
            <a:endParaRPr lang="en-US" dirty="0"/>
          </a:p>
          <a:p>
            <a:r>
              <a:rPr lang="en-US" dirty="0" smtClean="0"/>
              <a:t>(British </a:t>
            </a:r>
            <a:r>
              <a:rPr lang="en-US" dirty="0"/>
              <a:t>National </a:t>
            </a:r>
            <a:r>
              <a:rPr lang="en-US" dirty="0" smtClean="0"/>
              <a:t>Archive, Public Domain</a:t>
            </a:r>
            <a:r>
              <a:rPr lang="nl-NL" dirty="0" smtClean="0"/>
              <a:t>)</a:t>
            </a:r>
            <a:endParaRPr lang="en-US" dirty="0"/>
          </a:p>
        </p:txBody>
      </p:sp>
      <p:pic>
        <p:nvPicPr>
          <p:cNvPr id="8" name="Picture Placeholder 7" descr="Sample_UK_Childs_Ration_Book_WW2.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555" r="3555"/>
          <a:stretch>
            <a:fillRect/>
          </a:stretch>
        </p:blipFill>
        <p:spPr>
          <a:prstGeom prst="rect">
            <a:avLst/>
          </a:prstGeom>
        </p:spPr>
      </p:pic>
    </p:spTree>
    <p:extLst>
      <p:ext uri="{BB962C8B-B14F-4D97-AF65-F5344CB8AC3E}">
        <p14:creationId xmlns:p14="http://schemas.microsoft.com/office/powerpoint/2010/main" val="1822684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Nagasaki_temple_destroyed.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7239" b="7239"/>
          <a:stretch>
            <a:fillRect/>
          </a:stretch>
        </p:blipFill>
        <p:spPr>
          <a:prstGeom prst="rect">
            <a:avLst/>
          </a:prstGeom>
        </p:spPr>
      </p:pic>
      <p:sp>
        <p:nvSpPr>
          <p:cNvPr id="10" name="Title 9"/>
          <p:cNvSpPr>
            <a:spLocks noGrp="1"/>
          </p:cNvSpPr>
          <p:nvPr>
            <p:ph type="title"/>
          </p:nvPr>
        </p:nvSpPr>
        <p:spPr/>
        <p:txBody>
          <a:bodyPr/>
          <a:lstStyle/>
          <a:p>
            <a:r>
              <a:rPr lang="nl-NL" dirty="0" smtClean="0"/>
              <a:t>Nagasaki</a:t>
            </a:r>
            <a:endParaRPr lang="nl-NL" dirty="0"/>
          </a:p>
        </p:txBody>
      </p:sp>
      <p:sp>
        <p:nvSpPr>
          <p:cNvPr id="11" name="Text Placeholder 10"/>
          <p:cNvSpPr>
            <a:spLocks noGrp="1"/>
          </p:cNvSpPr>
          <p:nvPr>
            <p:ph type="body" idx="1"/>
          </p:nvPr>
        </p:nvSpPr>
        <p:spPr/>
        <p:txBody>
          <a:bodyPr>
            <a:normAutofit/>
          </a:bodyPr>
          <a:lstStyle/>
          <a:p>
            <a:r>
              <a:rPr lang="en-US" dirty="0"/>
              <a:t>The second atom bomb was dropped on Nagasaki on 9 August 1945. Estimates of the numbers killed vary between 40000 and 80000 and, as with the atomic explosion over Hiroshima, many more died from radiation sickness in the months following. </a:t>
            </a:r>
            <a:r>
              <a:rPr lang="en-US" dirty="0" smtClean="0"/>
              <a:t>The picture shows battered </a:t>
            </a:r>
            <a:r>
              <a:rPr lang="en-US" dirty="0"/>
              <a:t>religious figures </a:t>
            </a:r>
            <a:r>
              <a:rPr lang="en-US" dirty="0" smtClean="0"/>
              <a:t>standing </a:t>
            </a:r>
            <a:r>
              <a:rPr lang="en-US" dirty="0"/>
              <a:t>watch on a hill above a tattered valley near Nagasaki, </a:t>
            </a:r>
            <a:r>
              <a:rPr lang="en-US" dirty="0" smtClean="0"/>
              <a:t>on September </a:t>
            </a:r>
            <a:r>
              <a:rPr lang="en-US" dirty="0"/>
              <a:t>24, 1945, six weeks after the city was destroyed by the world's second atomic bomb attack</a:t>
            </a:r>
            <a:r>
              <a:rPr lang="en-US" dirty="0" smtClean="0"/>
              <a:t>.</a:t>
            </a:r>
            <a:endParaRPr lang="en-US" dirty="0"/>
          </a:p>
          <a:p>
            <a:r>
              <a:rPr lang="en-US" dirty="0"/>
              <a:t>Six days </a:t>
            </a:r>
            <a:r>
              <a:rPr lang="en-US" dirty="0" smtClean="0"/>
              <a:t>after </a:t>
            </a:r>
            <a:r>
              <a:rPr lang="en-US" dirty="0"/>
              <a:t>the atomic bombing of Nagasaki the Imperial Japanese government surrendered.</a:t>
            </a:r>
          </a:p>
        </p:txBody>
      </p:sp>
      <p:sp>
        <p:nvSpPr>
          <p:cNvPr id="12" name="Text Placeholder 11"/>
          <p:cNvSpPr>
            <a:spLocks noGrp="1"/>
          </p:cNvSpPr>
          <p:nvPr>
            <p:ph type="body" idx="10"/>
          </p:nvPr>
        </p:nvSpPr>
        <p:spPr/>
        <p:txBody>
          <a:bodyPr/>
          <a:lstStyle/>
          <a:p>
            <a:r>
              <a:rPr lang="en-US" dirty="0" smtClean="0"/>
              <a:t>(US </a:t>
            </a:r>
            <a:r>
              <a:rPr lang="en-US" dirty="0"/>
              <a:t>Department of Defense ‘War and Conflict’ Image Collection (</a:t>
            </a:r>
            <a:r>
              <a:rPr lang="en-US" dirty="0" smtClean="0"/>
              <a:t>HD-SN-99-02900), Public Domain)</a:t>
            </a:r>
            <a:endParaRPr lang="en-US" dirty="0"/>
          </a:p>
        </p:txBody>
      </p:sp>
    </p:spTree>
    <p:extLst>
      <p:ext uri="{BB962C8B-B14F-4D97-AF65-F5344CB8AC3E}">
        <p14:creationId xmlns:p14="http://schemas.microsoft.com/office/powerpoint/2010/main" val="3955211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Air raid on Tokyo</a:t>
            </a:r>
            <a:endParaRPr lang="nl-NL" dirty="0"/>
          </a:p>
        </p:txBody>
      </p:sp>
      <p:sp>
        <p:nvSpPr>
          <p:cNvPr id="7" name="Text Placeholder 6"/>
          <p:cNvSpPr>
            <a:spLocks noGrp="1"/>
          </p:cNvSpPr>
          <p:nvPr>
            <p:ph type="body" idx="1"/>
          </p:nvPr>
        </p:nvSpPr>
        <p:spPr/>
        <p:txBody>
          <a:bodyPr/>
          <a:lstStyle/>
          <a:p>
            <a:r>
              <a:rPr lang="en-US" dirty="0"/>
              <a:t>The air raid by US B-29 bombers on Tokyo on 9/10 March 1945, using explosives and incendiaries, is considered to be the most destructive air raid of the war. Large areas of Tokyo were destroyed killing nearly 90000 civilians and leaving a million others homeless, including this Japanese woman and her baby.</a:t>
            </a:r>
          </a:p>
        </p:txBody>
      </p:sp>
      <p:sp>
        <p:nvSpPr>
          <p:cNvPr id="8" name="Text Placeholder 7"/>
          <p:cNvSpPr>
            <a:spLocks noGrp="1"/>
          </p:cNvSpPr>
          <p:nvPr>
            <p:ph type="body" idx="10"/>
          </p:nvPr>
        </p:nvSpPr>
        <p:spPr/>
        <p:txBody>
          <a:bodyPr/>
          <a:lstStyle/>
          <a:p>
            <a:r>
              <a:rPr lang="nl-NL" dirty="0" smtClean="0"/>
              <a:t>(US </a:t>
            </a:r>
            <a:r>
              <a:rPr lang="nl-NL" dirty="0"/>
              <a:t>National Archives &amp; Records </a:t>
            </a:r>
            <a:r>
              <a:rPr lang="nl-NL" dirty="0" smtClean="0"/>
              <a:t>Administration, Public Domain)</a:t>
            </a:r>
            <a:endParaRPr lang="nl-NL" dirty="0"/>
          </a:p>
        </p:txBody>
      </p:sp>
      <p:pic>
        <p:nvPicPr>
          <p:cNvPr id="10" name="Picture Placeholder 9" descr="1280px-Ebisu-woman-and-child-outside-bombed-home.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013" b="6013"/>
          <a:stretch>
            <a:fillRect/>
          </a:stretch>
        </p:blipFill>
        <p:spPr>
          <a:prstGeom prst="rect">
            <a:avLst/>
          </a:prstGeom>
        </p:spPr>
      </p:pic>
    </p:spTree>
    <p:extLst>
      <p:ext uri="{BB962C8B-B14F-4D97-AF65-F5344CB8AC3E}">
        <p14:creationId xmlns:p14="http://schemas.microsoft.com/office/powerpoint/2010/main" val="2900058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ndersonShelterBedfordMuseum.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263" b="3263"/>
          <a:stretch>
            <a:fillRect/>
          </a:stretch>
        </p:blipFill>
        <p:spPr>
          <a:prstGeom prst="rect">
            <a:avLst/>
          </a:prstGeom>
        </p:spPr>
      </p:pic>
      <p:sp>
        <p:nvSpPr>
          <p:cNvPr id="7" name="Text Placeholder 6"/>
          <p:cNvSpPr>
            <a:spLocks noGrp="1"/>
          </p:cNvSpPr>
          <p:nvPr>
            <p:ph type="body" idx="1"/>
          </p:nvPr>
        </p:nvSpPr>
        <p:spPr/>
        <p:txBody>
          <a:bodyPr/>
          <a:lstStyle/>
          <a:p>
            <a:r>
              <a:rPr lang="en-US" dirty="0"/>
              <a:t>This simple frame for a six-person domestic air raid shelter was named after Sir John Anderson, the British Minister responsible for implementing air raid precautions in 1939. They were buried underground outside family homes. They were made of corrugated sheet steel instead of concrete because experiments showed that sheet steel below ground absorbed blasts more effectively than concrete. Around 4 million were made and distributed to </a:t>
            </a:r>
            <a:r>
              <a:rPr lang="en-US" dirty="0" smtClean="0"/>
              <a:t>households. </a:t>
            </a:r>
            <a:endParaRPr lang="en-US" dirty="0"/>
          </a:p>
        </p:txBody>
      </p:sp>
      <p:sp>
        <p:nvSpPr>
          <p:cNvPr id="6" name="Title 5"/>
          <p:cNvSpPr>
            <a:spLocks noGrp="1"/>
          </p:cNvSpPr>
          <p:nvPr>
            <p:ph type="title"/>
          </p:nvPr>
        </p:nvSpPr>
        <p:spPr/>
        <p:txBody>
          <a:bodyPr/>
          <a:lstStyle/>
          <a:p>
            <a:r>
              <a:rPr lang="nl-NL" dirty="0"/>
              <a:t>The Anderson Shelter</a:t>
            </a:r>
          </a:p>
        </p:txBody>
      </p:sp>
      <p:sp>
        <p:nvSpPr>
          <p:cNvPr id="8" name="Text Placeholder 7"/>
          <p:cNvSpPr>
            <a:spLocks noGrp="1"/>
          </p:cNvSpPr>
          <p:nvPr>
            <p:ph type="body" idx="10"/>
          </p:nvPr>
        </p:nvSpPr>
        <p:spPr/>
        <p:txBody>
          <a:bodyPr/>
          <a:lstStyle/>
          <a:p>
            <a:r>
              <a:rPr lang="en-US" dirty="0" smtClean="0"/>
              <a:t>(Bedford </a:t>
            </a:r>
            <a:r>
              <a:rPr lang="en-US" dirty="0"/>
              <a:t>Museum via Wikimedia </a:t>
            </a:r>
            <a:r>
              <a:rPr lang="en-US" dirty="0" smtClean="0"/>
              <a:t>Commons, Photographer</a:t>
            </a:r>
            <a:r>
              <a:rPr lang="en-US" dirty="0"/>
              <a:t>: Simon Speed (</a:t>
            </a:r>
            <a:r>
              <a:rPr lang="en-US" dirty="0" smtClean="0"/>
              <a:t>2007), Public Domain)</a:t>
            </a:r>
            <a:endParaRPr lang="en-US" dirty="0"/>
          </a:p>
        </p:txBody>
      </p:sp>
    </p:spTree>
    <p:extLst>
      <p:ext uri="{BB962C8B-B14F-4D97-AF65-F5344CB8AC3E}">
        <p14:creationId xmlns:p14="http://schemas.microsoft.com/office/powerpoint/2010/main" val="4126476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London Underground</a:t>
            </a:r>
            <a:endParaRPr lang="nl-NL" dirty="0"/>
          </a:p>
        </p:txBody>
      </p:sp>
      <p:sp>
        <p:nvSpPr>
          <p:cNvPr id="7" name="Text Placeholder 6"/>
          <p:cNvSpPr>
            <a:spLocks noGrp="1"/>
          </p:cNvSpPr>
          <p:nvPr>
            <p:ph type="body" idx="1"/>
          </p:nvPr>
        </p:nvSpPr>
        <p:spPr/>
        <p:txBody>
          <a:bodyPr>
            <a:normAutofit lnSpcReduction="10000"/>
          </a:bodyPr>
          <a:lstStyle/>
          <a:p>
            <a:r>
              <a:rPr lang="en-US" dirty="0"/>
              <a:t>The London Underground (more commonly known as “The Tube”) is a rapid transit system which was opened in 1863 and then rapidly expanded across London to the outer suburbs. Most of the platforms are between 20 and 50 </a:t>
            </a:r>
            <a:r>
              <a:rPr lang="en-US" dirty="0" err="1"/>
              <a:t>metres</a:t>
            </a:r>
            <a:r>
              <a:rPr lang="en-US" dirty="0"/>
              <a:t> below ground so they provided good protection for civilians during the Luftwaffe air raids (“The Blitz”) and the rockets that the Third Reich used later in the war. </a:t>
            </a:r>
          </a:p>
          <a:p>
            <a:r>
              <a:rPr lang="en-US" dirty="0"/>
              <a:t>This photograph was taken at the Elephant &amp; Castle station in central London in November 1940 at the height of the Blitz</a:t>
            </a:r>
            <a:r>
              <a:rPr lang="en-US" dirty="0" smtClean="0"/>
              <a:t>.</a:t>
            </a:r>
            <a:endParaRPr lang="en-US" dirty="0"/>
          </a:p>
        </p:txBody>
      </p:sp>
      <p:sp>
        <p:nvSpPr>
          <p:cNvPr id="8" name="Text Placeholder 7"/>
          <p:cNvSpPr>
            <a:spLocks noGrp="1"/>
          </p:cNvSpPr>
          <p:nvPr>
            <p:ph type="body" idx="10"/>
          </p:nvPr>
        </p:nvSpPr>
        <p:spPr/>
        <p:txBody>
          <a:bodyPr>
            <a:normAutofit/>
          </a:bodyPr>
          <a:lstStyle/>
          <a:p>
            <a:r>
              <a:rPr lang="en-US" dirty="0" smtClean="0"/>
              <a:t>(Imperial </a:t>
            </a:r>
            <a:r>
              <a:rPr lang="en-US" dirty="0"/>
              <a:t>War </a:t>
            </a:r>
            <a:r>
              <a:rPr lang="en-US" dirty="0" smtClean="0"/>
              <a:t>Museum, Photographer</a:t>
            </a:r>
            <a:r>
              <a:rPr lang="en-US" dirty="0"/>
              <a:t>: Bill </a:t>
            </a:r>
            <a:r>
              <a:rPr lang="en-US" dirty="0" smtClean="0"/>
              <a:t>Brandt, © </a:t>
            </a:r>
            <a:r>
              <a:rPr lang="en-US" dirty="0"/>
              <a:t>IWM (D </a:t>
            </a:r>
            <a:r>
              <a:rPr lang="en-US" dirty="0" smtClean="0"/>
              <a:t>1568), Re-used </a:t>
            </a:r>
            <a:r>
              <a:rPr lang="en-US" dirty="0"/>
              <a:t>under IWM Non Commercial </a:t>
            </a:r>
            <a:r>
              <a:rPr lang="en-US" dirty="0" err="1" smtClean="0"/>
              <a:t>Licence</a:t>
            </a:r>
            <a:r>
              <a:rPr lang="en-US" dirty="0" smtClean="0"/>
              <a:t>)</a:t>
            </a:r>
            <a:endParaRPr lang="en-US" dirty="0"/>
          </a:p>
        </p:txBody>
      </p:sp>
      <p:pic>
        <p:nvPicPr>
          <p:cNvPr id="10" name="Content Placeholder 4"/>
          <p:cNvPicPr>
            <a:picLocks noGrp="1" noChangeAspect="1"/>
          </p:cNvPicPr>
          <p:nvPr>
            <p:ph type="pic" sz="quarter" idx="13"/>
          </p:nvPr>
        </p:nvPicPr>
        <p:blipFill>
          <a:blip r:embed="rId2"/>
          <a:srcRect l="11968" r="11968"/>
          <a:stretch>
            <a:fillRect/>
          </a:stretch>
        </p:blipFill>
        <p:spPr>
          <a:prstGeom prst="rect">
            <a:avLst/>
          </a:prstGeom>
        </p:spPr>
      </p:pic>
    </p:spTree>
    <p:extLst>
      <p:ext uri="{BB962C8B-B14F-4D97-AF65-F5344CB8AC3E}">
        <p14:creationId xmlns:p14="http://schemas.microsoft.com/office/powerpoint/2010/main" val="192996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Air raid bunkers</a:t>
            </a:r>
            <a:endParaRPr lang="nl-NL" dirty="0"/>
          </a:p>
        </p:txBody>
      </p:sp>
      <p:sp>
        <p:nvSpPr>
          <p:cNvPr id="7" name="Text Placeholder 6"/>
          <p:cNvSpPr>
            <a:spLocks noGrp="1"/>
          </p:cNvSpPr>
          <p:nvPr>
            <p:ph type="body" idx="1"/>
          </p:nvPr>
        </p:nvSpPr>
        <p:spPr/>
        <p:txBody>
          <a:bodyPr/>
          <a:lstStyle/>
          <a:p>
            <a:r>
              <a:rPr lang="en-US" dirty="0"/>
              <a:t>German families sit and listen to the radio in their concrete air raid bunker during an air raid in 1942.</a:t>
            </a:r>
          </a:p>
        </p:txBody>
      </p:sp>
      <p:sp>
        <p:nvSpPr>
          <p:cNvPr id="12" name="Text Placeholder 11"/>
          <p:cNvSpPr>
            <a:spLocks noGrp="1"/>
          </p:cNvSpPr>
          <p:nvPr>
            <p:ph type="body" idx="10"/>
          </p:nvPr>
        </p:nvSpPr>
        <p:spPr/>
        <p:txBody>
          <a:bodyPr/>
          <a:lstStyle/>
          <a:p>
            <a:r>
              <a:rPr lang="nl-NL" dirty="0" smtClean="0"/>
              <a:t>(German </a:t>
            </a:r>
            <a:r>
              <a:rPr lang="nl-NL" dirty="0"/>
              <a:t>Federal </a:t>
            </a:r>
            <a:r>
              <a:rPr lang="nl-NL" dirty="0" smtClean="0"/>
              <a:t>Archive, Bundesarchiv</a:t>
            </a:r>
            <a:r>
              <a:rPr lang="nl-NL" dirty="0"/>
              <a:t>, Bild </a:t>
            </a:r>
            <a:r>
              <a:rPr lang="nl-NL" dirty="0" smtClean="0"/>
              <a:t>146-1981-076-29A,  </a:t>
            </a:r>
            <a:r>
              <a:rPr lang="nl-NL" dirty="0"/>
              <a:t>CC-BY-SA </a:t>
            </a:r>
            <a:r>
              <a:rPr lang="nl-NL" dirty="0" smtClean="0"/>
              <a:t>3.0)</a:t>
            </a:r>
            <a:endParaRPr lang="nl-NL" dirty="0"/>
          </a:p>
        </p:txBody>
      </p:sp>
      <p:pic>
        <p:nvPicPr>
          <p:cNvPr id="10" name="Picture Placeholder 9" descr="Bundesarchiv_Bild_146-1981-076-29A,_Luftschutz,_Radiohören_im_Schutzraum.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435" b="11435"/>
          <a:stretch>
            <a:fillRect/>
          </a:stretch>
        </p:blipFill>
        <p:spPr>
          <a:prstGeom prst="rect">
            <a:avLst/>
          </a:prstGeom>
        </p:spPr>
      </p:pic>
    </p:spTree>
    <p:extLst>
      <p:ext uri="{BB962C8B-B14F-4D97-AF65-F5344CB8AC3E}">
        <p14:creationId xmlns:p14="http://schemas.microsoft.com/office/powerpoint/2010/main" val="1061063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German public bunkers</a:t>
            </a:r>
            <a:endParaRPr lang="nl-NL" dirty="0"/>
          </a:p>
        </p:txBody>
      </p:sp>
      <p:sp>
        <p:nvSpPr>
          <p:cNvPr id="12" name="Text Placeholder 11"/>
          <p:cNvSpPr>
            <a:spLocks noGrp="1"/>
          </p:cNvSpPr>
          <p:nvPr>
            <p:ph type="body" idx="1"/>
          </p:nvPr>
        </p:nvSpPr>
        <p:spPr/>
        <p:txBody>
          <a:bodyPr/>
          <a:lstStyle/>
          <a:p>
            <a:r>
              <a:rPr lang="en-US" dirty="0"/>
              <a:t>German civilians sheltering in a public concrete bunker somewhere in Germany during an air raid in 1943. The largest German public underground shelter was in </a:t>
            </a:r>
            <a:r>
              <a:rPr lang="en-US" dirty="0" err="1"/>
              <a:t>Alexanderplatz</a:t>
            </a:r>
            <a:r>
              <a:rPr lang="en-US" dirty="0"/>
              <a:t> in Berlin, which could hold 3500 people. </a:t>
            </a:r>
          </a:p>
        </p:txBody>
      </p:sp>
      <p:sp>
        <p:nvSpPr>
          <p:cNvPr id="13" name="Text Placeholder 12"/>
          <p:cNvSpPr>
            <a:spLocks noGrp="1"/>
          </p:cNvSpPr>
          <p:nvPr>
            <p:ph type="body" idx="10"/>
          </p:nvPr>
        </p:nvSpPr>
        <p:spPr/>
        <p:txBody>
          <a:bodyPr>
            <a:normAutofit/>
          </a:bodyPr>
          <a:lstStyle/>
          <a:p>
            <a:r>
              <a:rPr lang="nl-NL" dirty="0" smtClean="0"/>
              <a:t>(German </a:t>
            </a:r>
            <a:r>
              <a:rPr lang="nl-NL" dirty="0"/>
              <a:t>Federal </a:t>
            </a:r>
            <a:r>
              <a:rPr lang="nl-NL" dirty="0" smtClean="0"/>
              <a:t>Archivem=, Bundesarchiv</a:t>
            </a:r>
            <a:r>
              <a:rPr lang="nl-NL" dirty="0"/>
              <a:t>, Bild </a:t>
            </a:r>
            <a:r>
              <a:rPr lang="nl-NL" dirty="0" smtClean="0"/>
              <a:t>183-2003-0820-503, CC-BY-SA 3.0)</a:t>
            </a:r>
            <a:endParaRPr lang="nl-NL" dirty="0"/>
          </a:p>
        </p:txBody>
      </p:sp>
      <p:pic>
        <p:nvPicPr>
          <p:cNvPr id="10" name="Picture Placeholder 9" descr="Bundesarchiv_Bild_183-2003-0820-503,_Im_Luftschutzbunker.jpg"/>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430012" y="246063"/>
            <a:ext cx="4309875" cy="6408737"/>
          </a:xfrm>
          <a:prstGeom prst="rect">
            <a:avLst/>
          </a:prstGeom>
        </p:spPr>
      </p:pic>
    </p:spTree>
    <p:extLst>
      <p:ext uri="{BB962C8B-B14F-4D97-AF65-F5344CB8AC3E}">
        <p14:creationId xmlns:p14="http://schemas.microsoft.com/office/powerpoint/2010/main" val="152331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German overground shelters</a:t>
            </a:r>
            <a:endParaRPr lang="nl-NL" dirty="0"/>
          </a:p>
        </p:txBody>
      </p:sp>
      <p:sp>
        <p:nvSpPr>
          <p:cNvPr id="7" name="Text Placeholder 6"/>
          <p:cNvSpPr>
            <a:spLocks noGrp="1"/>
          </p:cNvSpPr>
          <p:nvPr>
            <p:ph type="body" idx="1"/>
          </p:nvPr>
        </p:nvSpPr>
        <p:spPr/>
        <p:txBody>
          <a:bodyPr/>
          <a:lstStyle/>
          <a:p>
            <a:r>
              <a:rPr lang="en-US" dirty="0"/>
              <a:t>However, many of the </a:t>
            </a:r>
            <a:r>
              <a:rPr lang="en-US" dirty="0" smtClean="0"/>
              <a:t>German </a:t>
            </a:r>
            <a:r>
              <a:rPr lang="en-US" dirty="0"/>
              <a:t>air raid shelters were above ground like this one in Darmstadt designed by the German architect, Leo </a:t>
            </a:r>
            <a:r>
              <a:rPr lang="en-US" dirty="0" err="1"/>
              <a:t>Winkel</a:t>
            </a:r>
            <a:r>
              <a:rPr lang="en-US" dirty="0"/>
              <a:t>. </a:t>
            </a:r>
            <a:r>
              <a:rPr lang="en-US" dirty="0" smtClean="0"/>
              <a:t>Their </a:t>
            </a:r>
            <a:r>
              <a:rPr lang="en-US" dirty="0"/>
              <a:t>walls were one </a:t>
            </a:r>
            <a:r>
              <a:rPr lang="en-US" dirty="0" err="1"/>
              <a:t>metre</a:t>
            </a:r>
            <a:r>
              <a:rPr lang="en-US" dirty="0"/>
              <a:t> thick and they usually had air filters to protect the people sheltering there from </a:t>
            </a:r>
            <a:r>
              <a:rPr lang="en-US" dirty="0" smtClean="0"/>
              <a:t>poison </a:t>
            </a:r>
            <a:r>
              <a:rPr lang="en-US" dirty="0"/>
              <a:t>gas attack. Many, like this one, are still standing in German cities.</a:t>
            </a:r>
          </a:p>
        </p:txBody>
      </p:sp>
      <p:sp>
        <p:nvSpPr>
          <p:cNvPr id="8" name="Text Placeholder 7"/>
          <p:cNvSpPr>
            <a:spLocks noGrp="1"/>
          </p:cNvSpPr>
          <p:nvPr>
            <p:ph type="body" idx="10"/>
          </p:nvPr>
        </p:nvSpPr>
        <p:spPr/>
        <p:txBody>
          <a:bodyPr>
            <a:normAutofit/>
          </a:bodyPr>
          <a:lstStyle/>
          <a:p>
            <a:r>
              <a:rPr lang="en-US" dirty="0" smtClean="0"/>
              <a:t>Wikipedia, Photographer</a:t>
            </a:r>
            <a:r>
              <a:rPr lang="en-US" dirty="0"/>
              <a:t>: Armin </a:t>
            </a:r>
            <a:r>
              <a:rPr lang="en-US" dirty="0" err="1" smtClean="0"/>
              <a:t>Kübelbeck</a:t>
            </a:r>
            <a:r>
              <a:rPr lang="en-US" dirty="0" smtClean="0"/>
              <a:t>, Public Domain)</a:t>
            </a:r>
            <a:endParaRPr lang="en-US" dirty="0"/>
          </a:p>
        </p:txBody>
      </p:sp>
      <p:pic>
        <p:nvPicPr>
          <p:cNvPr id="10" name="Content Placeholder 9" descr="Winkelbunker_Darmstadt_Knell_01.jpg"/>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228600" y="374059"/>
            <a:ext cx="4629150" cy="6117819"/>
          </a:xfrm>
          <a:prstGeom prst="rect">
            <a:avLst/>
          </a:prstGeom>
        </p:spPr>
      </p:pic>
    </p:spTree>
    <p:extLst>
      <p:ext uri="{BB962C8B-B14F-4D97-AF65-F5344CB8AC3E}">
        <p14:creationId xmlns:p14="http://schemas.microsoft.com/office/powerpoint/2010/main" val="39164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Constructing shelters in Japan</a:t>
            </a:r>
            <a:endParaRPr lang="nl-NL" dirty="0"/>
          </a:p>
        </p:txBody>
      </p:sp>
      <p:sp>
        <p:nvSpPr>
          <p:cNvPr id="7" name="Text Placeholder 6"/>
          <p:cNvSpPr>
            <a:spLocks noGrp="1"/>
          </p:cNvSpPr>
          <p:nvPr>
            <p:ph type="body" idx="1"/>
          </p:nvPr>
        </p:nvSpPr>
        <p:spPr/>
        <p:txBody>
          <a:bodyPr/>
          <a:lstStyle/>
          <a:p>
            <a:r>
              <a:rPr lang="en-US" dirty="0"/>
              <a:t>Construction of a large public air raid shelter in Japan in 1940. </a:t>
            </a:r>
          </a:p>
          <a:p>
            <a:r>
              <a:rPr lang="en-US" dirty="0"/>
              <a:t>It is worth noting that this shelter was being built before the attack on Pearl </a:t>
            </a:r>
            <a:r>
              <a:rPr lang="en-US" dirty="0" err="1"/>
              <a:t>Harbour</a:t>
            </a:r>
            <a:r>
              <a:rPr lang="en-US" dirty="0"/>
              <a:t> which brought the USA into the war. In 1940 Japan was more concerned about the possibility of Soviet air raids since Japan and the USSR had been fighting since May 1939 over the border between the Japanese puppet state of Manchuria and the Soviet-backed communist state of Mongolia</a:t>
            </a:r>
            <a:r>
              <a:rPr lang="en-US" dirty="0" smtClean="0"/>
              <a:t>.</a:t>
            </a:r>
            <a:endParaRPr lang="en-US" dirty="0"/>
          </a:p>
        </p:txBody>
      </p:sp>
      <p:sp>
        <p:nvSpPr>
          <p:cNvPr id="8" name="Text Placeholder 7"/>
          <p:cNvSpPr>
            <a:spLocks noGrp="1"/>
          </p:cNvSpPr>
          <p:nvPr>
            <p:ph type="body" idx="10"/>
          </p:nvPr>
        </p:nvSpPr>
        <p:spPr/>
        <p:txBody>
          <a:bodyPr/>
          <a:lstStyle/>
          <a:p>
            <a:r>
              <a:rPr lang="nl-NL" dirty="0" smtClean="0"/>
              <a:t>(Wikimedia Commons, Public </a:t>
            </a:r>
            <a:r>
              <a:rPr lang="nl-NL" dirty="0"/>
              <a:t>Domain </a:t>
            </a:r>
            <a:r>
              <a:rPr lang="nl-NL" dirty="0" smtClean="0"/>
              <a:t>in Japan)</a:t>
            </a:r>
            <a:endParaRPr lang="nl-NL" dirty="0"/>
          </a:p>
        </p:txBody>
      </p:sp>
      <p:pic>
        <p:nvPicPr>
          <p:cNvPr id="10" name="Picture Placeholder 9" descr="Construction_of_Air-raid_shelter_in_Japan.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083" b="2083"/>
          <a:stretch>
            <a:fillRect/>
          </a:stretch>
        </p:blipFill>
        <p:spPr>
          <a:prstGeom prst="rect">
            <a:avLst/>
          </a:prstGeom>
        </p:spPr>
      </p:pic>
    </p:spTree>
    <p:extLst>
      <p:ext uri="{BB962C8B-B14F-4D97-AF65-F5344CB8AC3E}">
        <p14:creationId xmlns:p14="http://schemas.microsoft.com/office/powerpoint/2010/main" val="574376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Evacuation from danger</a:t>
            </a:r>
            <a:endParaRPr lang="nl-NL" dirty="0"/>
          </a:p>
        </p:txBody>
      </p:sp>
      <p:sp>
        <p:nvSpPr>
          <p:cNvPr id="7" name="Text Placeholder 6"/>
          <p:cNvSpPr>
            <a:spLocks noGrp="1"/>
          </p:cNvSpPr>
          <p:nvPr>
            <p:ph type="body" idx="1"/>
          </p:nvPr>
        </p:nvSpPr>
        <p:spPr/>
        <p:txBody>
          <a:bodyPr/>
          <a:lstStyle/>
          <a:p>
            <a:r>
              <a:rPr lang="en-US" dirty="0"/>
              <a:t>In addition to building air raid shelters to protect citizens from sustained aerial bombing some of the belligerent countries also evacuated their citizens, </a:t>
            </a:r>
            <a:r>
              <a:rPr lang="en-US" dirty="0" smtClean="0"/>
              <a:t>particularly </a:t>
            </a:r>
            <a:r>
              <a:rPr lang="en-US" dirty="0"/>
              <a:t>children and young people and mothers with babies to areas that were less at risk. In Britain the first evacuation of children began on 1 September 1939 two days before war was declared. This was the 9-month  period of the so-called </a:t>
            </a:r>
            <a:r>
              <a:rPr lang="en-US" dirty="0" smtClean="0"/>
              <a:t>Phony </a:t>
            </a:r>
            <a:r>
              <a:rPr lang="en-US" dirty="0"/>
              <a:t>War in Western Europe and by January 1940 most of the children had returned home.  A second evacuation, particularly from the coast happened in June 1940 when a German seaborne invasion was anticipated. The third wave of evacuations – from the main cities - took place during the Blitz. In all 3.5 million British children were evacuated.  Unlike in Britain there was not a large scale evacuation of German children at the beginning of the war. But this came into operation after the Allied bombing of Hamburg and Berlin in September 1940.  As Allied bombing intensified the evacuation was extended to other cities on the Ruhr and along the Rhine. In all 3 million German children were evacuated. In France, around 30000 children were evacuated from Paris by 31 August 1940 in anticipation of the </a:t>
            </a:r>
            <a:r>
              <a:rPr lang="en-US" dirty="0" smtClean="0"/>
              <a:t>German bombardment </a:t>
            </a:r>
            <a:r>
              <a:rPr lang="en-US" dirty="0"/>
              <a:t>of the city. Around a million adult Parisians also left for the provinces. The German invasion of the Soviet Union in 1941 also led to large-scale evacuation of civilians further east. </a:t>
            </a:r>
            <a:endParaRPr lang="nl-NL" dirty="0"/>
          </a:p>
        </p:txBody>
      </p:sp>
    </p:spTree>
    <p:extLst>
      <p:ext uri="{BB962C8B-B14F-4D97-AF65-F5344CB8AC3E}">
        <p14:creationId xmlns:p14="http://schemas.microsoft.com/office/powerpoint/2010/main" val="3618830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nl-NL" dirty="0" smtClean="0"/>
              <a:t>Jewish refugees</a:t>
            </a:r>
            <a:endParaRPr lang="nl-NL"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75" r="7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Placeholder 4"/>
          <p:cNvSpPr>
            <a:spLocks noGrp="1"/>
          </p:cNvSpPr>
          <p:nvPr>
            <p:ph type="body" idx="1"/>
          </p:nvPr>
        </p:nvSpPr>
        <p:spPr/>
        <p:txBody>
          <a:bodyPr>
            <a:normAutofit/>
          </a:bodyPr>
          <a:lstStyle/>
          <a:p>
            <a:r>
              <a:rPr lang="en-US" dirty="0"/>
              <a:t>Even before the outbreak of war in September 1939, fear of war and oppression made many people into refugees. Many Jewish families sent their children away from the Third Reich to places of safety. The British </a:t>
            </a:r>
            <a:r>
              <a:rPr lang="en-US" dirty="0" err="1"/>
              <a:t>Kindertransport</a:t>
            </a:r>
            <a:r>
              <a:rPr lang="en-US" dirty="0"/>
              <a:t> scheme that brought Jewish children from German, Austria, Czechoslovakia and Poland to live with foster parents in Britain</a:t>
            </a:r>
            <a:r>
              <a:rPr lang="en-US" dirty="0" smtClean="0"/>
              <a:t>.</a:t>
            </a:r>
            <a:endParaRPr lang="en-US" dirty="0"/>
          </a:p>
        </p:txBody>
      </p:sp>
      <p:sp>
        <p:nvSpPr>
          <p:cNvPr id="10" name="Text Placeholder 9"/>
          <p:cNvSpPr>
            <a:spLocks noGrp="1"/>
          </p:cNvSpPr>
          <p:nvPr>
            <p:ph type="body" idx="10"/>
          </p:nvPr>
        </p:nvSpPr>
        <p:spPr/>
        <p:txBody>
          <a:bodyPr/>
          <a:lstStyle/>
          <a:p>
            <a:r>
              <a:rPr lang="en-US" dirty="0"/>
              <a:t>Jewish refugee children arriving at the Port of London in February </a:t>
            </a:r>
            <a:r>
              <a:rPr lang="en-US" dirty="0" smtClean="0"/>
              <a:t>1939.</a:t>
            </a:r>
          </a:p>
          <a:p>
            <a:r>
              <a:rPr lang="en-US" dirty="0" smtClean="0"/>
              <a:t>(</a:t>
            </a:r>
            <a:r>
              <a:rPr lang="en-US" dirty="0" err="1" smtClean="0"/>
              <a:t>Geman</a:t>
            </a:r>
            <a:r>
              <a:rPr lang="en-US" dirty="0" smtClean="0"/>
              <a:t> </a:t>
            </a:r>
            <a:r>
              <a:rPr lang="en-US" dirty="0"/>
              <a:t>Federal </a:t>
            </a:r>
            <a:r>
              <a:rPr lang="en-US" dirty="0" smtClean="0"/>
              <a:t>Archive, </a:t>
            </a:r>
            <a:r>
              <a:rPr lang="en-US" dirty="0" err="1" smtClean="0"/>
              <a:t>Bundesarchiv</a:t>
            </a:r>
            <a:r>
              <a:rPr lang="en-US" dirty="0"/>
              <a:t>, </a:t>
            </a:r>
            <a:r>
              <a:rPr lang="en-US" dirty="0" err="1"/>
              <a:t>Bild</a:t>
            </a:r>
            <a:r>
              <a:rPr lang="en-US" dirty="0"/>
              <a:t> </a:t>
            </a:r>
            <a:r>
              <a:rPr lang="en-US" dirty="0" smtClean="0"/>
              <a:t>183-S69279, CC-BY-SA 3.0)</a:t>
            </a:r>
            <a:endParaRPr lang="en-US" dirty="0"/>
          </a:p>
        </p:txBody>
      </p:sp>
    </p:spTree>
    <p:extLst>
      <p:ext uri="{BB962C8B-B14F-4D97-AF65-F5344CB8AC3E}">
        <p14:creationId xmlns:p14="http://schemas.microsoft.com/office/powerpoint/2010/main" val="403209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German ration stamp</a:t>
            </a:r>
            <a:endParaRPr lang="nl-NL" dirty="0"/>
          </a:p>
        </p:txBody>
      </p:sp>
      <p:sp>
        <p:nvSpPr>
          <p:cNvPr id="7" name="Text Placeholder 6"/>
          <p:cNvSpPr>
            <a:spLocks noGrp="1"/>
          </p:cNvSpPr>
          <p:nvPr>
            <p:ph type="body" idx="1"/>
          </p:nvPr>
        </p:nvSpPr>
        <p:spPr/>
        <p:txBody>
          <a:bodyPr/>
          <a:lstStyle/>
          <a:p>
            <a:r>
              <a:rPr lang="en-US" dirty="0"/>
              <a:t>German ration stamp for soldiers on leave or a </a:t>
            </a:r>
            <a:r>
              <a:rPr lang="en-US" dirty="0" smtClean="0"/>
              <a:t>person </a:t>
            </a:r>
            <a:r>
              <a:rPr lang="en-US" dirty="0"/>
              <a:t>travelling within Germany and occupied territories.</a:t>
            </a:r>
          </a:p>
          <a:p>
            <a:endParaRPr lang="nl-NL" dirty="0"/>
          </a:p>
        </p:txBody>
      </p:sp>
      <p:sp>
        <p:nvSpPr>
          <p:cNvPr id="8" name="Text Placeholder 7"/>
          <p:cNvSpPr>
            <a:spLocks noGrp="1"/>
          </p:cNvSpPr>
          <p:nvPr>
            <p:ph type="body" idx="10"/>
          </p:nvPr>
        </p:nvSpPr>
        <p:spPr/>
        <p:txBody>
          <a:bodyPr/>
          <a:lstStyle/>
          <a:p>
            <a:r>
              <a:rPr lang="nl-NL" dirty="0" smtClean="0"/>
              <a:t>(German </a:t>
            </a:r>
            <a:r>
              <a:rPr lang="nl-NL" dirty="0"/>
              <a:t>National </a:t>
            </a:r>
            <a:r>
              <a:rPr lang="nl-NL" dirty="0" smtClean="0"/>
              <a:t>Archive, Photographer</a:t>
            </a:r>
            <a:r>
              <a:rPr lang="nl-NL" dirty="0"/>
              <a:t>: Jan Mehlich (</a:t>
            </a:r>
            <a:r>
              <a:rPr lang="nl-NL" dirty="0" smtClean="0"/>
              <a:t>2007), CC </a:t>
            </a:r>
            <a:r>
              <a:rPr lang="nl-NL" dirty="0"/>
              <a:t>BY-SA 3.0 </a:t>
            </a:r>
            <a:r>
              <a:rPr lang="nl-NL" dirty="0" smtClean="0"/>
              <a:t>DE)</a:t>
            </a:r>
            <a:endParaRPr lang="nl-NL" dirty="0"/>
          </a:p>
        </p:txBody>
      </p:sp>
      <p:pic>
        <p:nvPicPr>
          <p:cNvPr id="10" name="Picture Placeholder 9" descr="Reichskarte_fur_Urlauber_1.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838" b="9838"/>
          <a:stretch>
            <a:fillRect/>
          </a:stretch>
        </p:blipFill>
        <p:spPr>
          <a:prstGeom prst="rect">
            <a:avLst/>
          </a:prstGeom>
        </p:spPr>
      </p:pic>
    </p:spTree>
    <p:extLst>
      <p:ext uri="{BB962C8B-B14F-4D97-AF65-F5344CB8AC3E}">
        <p14:creationId xmlns:p14="http://schemas.microsoft.com/office/powerpoint/2010/main" val="230123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nl-NL" dirty="0" smtClean="0"/>
              <a:t>Relocating children in Germany</a:t>
            </a:r>
            <a:endParaRPr lang="nl-NL" dirty="0"/>
          </a:p>
        </p:txBody>
      </p:sp>
      <p:sp>
        <p:nvSpPr>
          <p:cNvPr id="4" name="Text Placeholder 3"/>
          <p:cNvSpPr>
            <a:spLocks noGrp="1"/>
          </p:cNvSpPr>
          <p:nvPr>
            <p:ph type="body" idx="1"/>
          </p:nvPr>
        </p:nvSpPr>
        <p:spPr/>
        <p:txBody>
          <a:bodyPr>
            <a:normAutofit/>
          </a:bodyPr>
          <a:lstStyle/>
          <a:p>
            <a:r>
              <a:rPr lang="en-US" dirty="0"/>
              <a:t>For almost 50 years before the start of the war Germany had temporarily relocated young children and </a:t>
            </a:r>
            <a:r>
              <a:rPr lang="en-US" dirty="0" err="1"/>
              <a:t>adolecents</a:t>
            </a:r>
            <a:r>
              <a:rPr lang="en-US" dirty="0"/>
              <a:t> to the countryside for foster care if they were seriously ill or malnourished. This scheme for the relocation of children to the countryside was known as </a:t>
            </a:r>
            <a:r>
              <a:rPr lang="en-US" dirty="0" err="1"/>
              <a:t>Kinderlandverschickung</a:t>
            </a:r>
            <a:r>
              <a:rPr lang="en-US" dirty="0"/>
              <a:t> (KLV). Once Allied bombing of major cities such as Berlin and Hamburg intensified the Third Reich decided to use the KLV scheme to relocate children and adolescents from the bombed cities to safer areas.  About 3 million children were relocated, about half to homes and the other half to KLV camps. By 1943-5 there were fewer safe places to relocate to and, because the scheme was voluntary, many parents chose to bring their </a:t>
            </a:r>
            <a:r>
              <a:rPr lang="en-US" dirty="0" smtClean="0"/>
              <a:t>children </a:t>
            </a:r>
            <a:r>
              <a:rPr lang="en-US" dirty="0"/>
              <a:t>back or not send them. </a:t>
            </a:r>
            <a:endParaRPr lang="nl-NL" dirty="0"/>
          </a:p>
        </p:txBody>
      </p:sp>
      <p:sp>
        <p:nvSpPr>
          <p:cNvPr id="16" name="Text Placeholder 15"/>
          <p:cNvSpPr>
            <a:spLocks noGrp="1"/>
          </p:cNvSpPr>
          <p:nvPr>
            <p:ph type="body" idx="10"/>
          </p:nvPr>
        </p:nvSpPr>
        <p:spPr/>
        <p:txBody>
          <a:bodyPr/>
          <a:lstStyle/>
          <a:p>
            <a:r>
              <a:rPr lang="en-US" dirty="0"/>
              <a:t>KLV evacuees leaving </a:t>
            </a:r>
            <a:r>
              <a:rPr lang="en-US" dirty="0" smtClean="0"/>
              <a:t>Berlin</a:t>
            </a:r>
            <a:endParaRPr lang="en-US" dirty="0"/>
          </a:p>
          <a:p>
            <a:r>
              <a:rPr lang="en-US" dirty="0" smtClean="0"/>
              <a:t>(German </a:t>
            </a:r>
            <a:r>
              <a:rPr lang="en-US" dirty="0"/>
              <a:t>Federal </a:t>
            </a:r>
            <a:r>
              <a:rPr lang="en-US" dirty="0" smtClean="0"/>
              <a:t>Archive, </a:t>
            </a:r>
            <a:r>
              <a:rPr lang="en-US" dirty="0" err="1" smtClean="0"/>
              <a:t>Bundesarchiv</a:t>
            </a:r>
            <a:r>
              <a:rPr lang="en-US" dirty="0"/>
              <a:t>, </a:t>
            </a:r>
            <a:r>
              <a:rPr lang="en-US" dirty="0" err="1"/>
              <a:t>Bild</a:t>
            </a:r>
            <a:r>
              <a:rPr lang="en-US" dirty="0"/>
              <a:t> </a:t>
            </a:r>
            <a:r>
              <a:rPr lang="en-US" dirty="0" smtClean="0"/>
              <a:t>146-1978-013-14,  </a:t>
            </a:r>
            <a:r>
              <a:rPr lang="en-US" dirty="0"/>
              <a:t>CC-BY-SA </a:t>
            </a:r>
            <a:r>
              <a:rPr lang="en-US" dirty="0" smtClean="0"/>
              <a:t>3.0)</a:t>
            </a:r>
            <a:endParaRPr lang="en-US" dirty="0"/>
          </a:p>
        </p:txBody>
      </p:sp>
      <p:pic>
        <p:nvPicPr>
          <p:cNvPr id="17" name="Content Placeholder 16" descr="Bundesarchiv_Bild_146-1978-013-14,_Kinderlandverschickung.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79993" y="228600"/>
            <a:ext cx="4655927" cy="3328988"/>
          </a:xfrm>
          <a:prstGeom prst="rect">
            <a:avLst/>
          </a:prstGeom>
        </p:spPr>
      </p:pic>
    </p:spTree>
    <p:extLst>
      <p:ext uri="{BB962C8B-B14F-4D97-AF65-F5344CB8AC3E}">
        <p14:creationId xmlns:p14="http://schemas.microsoft.com/office/powerpoint/2010/main" val="3446470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_group_of_children_arrive_at_Brent_station_near_Kingsbridge,_Devon,_after_being_evacuated_from_Bristol_in_1940._D2592.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8486" y="228600"/>
            <a:ext cx="4468440" cy="3328988"/>
          </a:xfrm>
          <a:prstGeom prst="rect">
            <a:avLst/>
          </a:prstGeom>
        </p:spPr>
      </p:pic>
      <p:sp>
        <p:nvSpPr>
          <p:cNvPr id="7" name="Title 6"/>
          <p:cNvSpPr>
            <a:spLocks noGrp="1"/>
          </p:cNvSpPr>
          <p:nvPr>
            <p:ph type="title"/>
          </p:nvPr>
        </p:nvSpPr>
        <p:spPr/>
        <p:txBody>
          <a:bodyPr/>
          <a:lstStyle/>
          <a:p>
            <a:r>
              <a:rPr lang="nl-NL" dirty="0" smtClean="0"/>
              <a:t>Evacuations in the UK</a:t>
            </a:r>
            <a:endParaRPr lang="nl-NL" dirty="0"/>
          </a:p>
        </p:txBody>
      </p:sp>
      <p:sp>
        <p:nvSpPr>
          <p:cNvPr id="8" name="Text Placeholder 7"/>
          <p:cNvSpPr>
            <a:spLocks noGrp="1"/>
          </p:cNvSpPr>
          <p:nvPr>
            <p:ph type="body" idx="1"/>
          </p:nvPr>
        </p:nvSpPr>
        <p:spPr/>
        <p:txBody>
          <a:bodyPr/>
          <a:lstStyle/>
          <a:p>
            <a:r>
              <a:rPr lang="en-US" dirty="0"/>
              <a:t>In 1939 the British government was concerned about the safety of children and mothers with babies if war was declared. The first evacuation was carried out to coincide with the declaration of war in September 1939. But the fighting was on the Eastern Front and many parents brought their children back home. A second evacuation, particularly from the coast, occurred in June 1940 when a seaborne invasion of Britain was expected. The next evacuation took place during the Blitz and the final one occurred from June 1944 when the Third Reich began its campaign of using rockets to attack British cities. </a:t>
            </a:r>
            <a:endParaRPr lang="nl-NL" dirty="0"/>
          </a:p>
        </p:txBody>
      </p:sp>
      <p:sp>
        <p:nvSpPr>
          <p:cNvPr id="9" name="Text Placeholder 8"/>
          <p:cNvSpPr>
            <a:spLocks noGrp="1"/>
          </p:cNvSpPr>
          <p:nvPr>
            <p:ph type="body" idx="10"/>
          </p:nvPr>
        </p:nvSpPr>
        <p:spPr/>
        <p:txBody>
          <a:bodyPr>
            <a:normAutofit/>
          </a:bodyPr>
          <a:lstStyle/>
          <a:p>
            <a:r>
              <a:rPr lang="en-US" dirty="0"/>
              <a:t>These children are evacuees form the port of Bristol (a target during the Blitz) arriving at the station in Kingsbridge, Devon in 1940.</a:t>
            </a:r>
          </a:p>
          <a:p>
            <a:r>
              <a:rPr lang="en-US" dirty="0" smtClean="0"/>
              <a:t>(Imperial </a:t>
            </a:r>
            <a:r>
              <a:rPr lang="en-US" dirty="0"/>
              <a:t>War </a:t>
            </a:r>
            <a:r>
              <a:rPr lang="en-US" dirty="0" smtClean="0"/>
              <a:t>Museum, © </a:t>
            </a:r>
            <a:r>
              <a:rPr lang="en-US" dirty="0"/>
              <a:t>IWM (D </a:t>
            </a:r>
            <a:r>
              <a:rPr lang="en-US" dirty="0" smtClean="0"/>
              <a:t>2592), Re-used </a:t>
            </a:r>
            <a:r>
              <a:rPr lang="en-US" dirty="0"/>
              <a:t>under IWM Non </a:t>
            </a:r>
            <a:r>
              <a:rPr lang="en-US" dirty="0" err="1"/>
              <a:t>Commerical</a:t>
            </a:r>
            <a:r>
              <a:rPr lang="en-US" dirty="0"/>
              <a:t> </a:t>
            </a:r>
            <a:r>
              <a:rPr lang="en-US" dirty="0" err="1" smtClean="0"/>
              <a:t>Licence</a:t>
            </a:r>
            <a:r>
              <a:rPr lang="en-US" dirty="0" smtClean="0"/>
              <a:t>)</a:t>
            </a:r>
            <a:endParaRPr lang="en-US" dirty="0"/>
          </a:p>
        </p:txBody>
      </p:sp>
    </p:spTree>
    <p:extLst>
      <p:ext uri="{BB962C8B-B14F-4D97-AF65-F5344CB8AC3E}">
        <p14:creationId xmlns:p14="http://schemas.microsoft.com/office/powerpoint/2010/main" val="3218937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Evacuations from Finland to Sweden</a:t>
            </a:r>
            <a:endParaRPr lang="nl-NL"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2627" b="12627"/>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normAutofit/>
          </a:bodyPr>
          <a:lstStyle/>
          <a:p>
            <a:r>
              <a:rPr lang="en-US" dirty="0"/>
              <a:t>Finnish children evacuated to the safety of neutral Sweden in 1939 during the Winter War with the Soviet Union when Soviet bombers were bombarding Helsinki. </a:t>
            </a:r>
            <a:endParaRPr lang="nl-NL" dirty="0"/>
          </a:p>
        </p:txBody>
      </p:sp>
      <p:sp>
        <p:nvSpPr>
          <p:cNvPr id="12" name="Text Placeholder 11"/>
          <p:cNvSpPr>
            <a:spLocks noGrp="1"/>
          </p:cNvSpPr>
          <p:nvPr>
            <p:ph type="body" idx="10"/>
          </p:nvPr>
        </p:nvSpPr>
        <p:spPr/>
        <p:txBody>
          <a:bodyPr/>
          <a:lstStyle/>
          <a:p>
            <a:r>
              <a:rPr lang="nl-NL" dirty="0" smtClean="0"/>
              <a:t>(Historiana, Public Domain in Finland)</a:t>
            </a:r>
            <a:endParaRPr lang="nl-NL" dirty="0"/>
          </a:p>
        </p:txBody>
      </p:sp>
    </p:spTree>
    <p:extLst>
      <p:ext uri="{BB962C8B-B14F-4D97-AF65-F5344CB8AC3E}">
        <p14:creationId xmlns:p14="http://schemas.microsoft.com/office/powerpoint/2010/main" val="3607180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Evacuations in Japan</a:t>
            </a:r>
            <a:endParaRPr lang="nl-NL" dirty="0"/>
          </a:p>
        </p:txBody>
      </p:sp>
      <p:sp>
        <p:nvSpPr>
          <p:cNvPr id="4" name="Text Placeholder 3"/>
          <p:cNvSpPr>
            <a:spLocks noGrp="1"/>
          </p:cNvSpPr>
          <p:nvPr>
            <p:ph type="body" idx="1"/>
          </p:nvPr>
        </p:nvSpPr>
        <p:spPr/>
        <p:txBody>
          <a:bodyPr/>
          <a:lstStyle/>
          <a:p>
            <a:r>
              <a:rPr lang="en-US" dirty="0"/>
              <a:t>Japanese school children being evacuated to rural areas in August 1944. This coincided with a time when the tide of the Pacific War was turning against Japan. </a:t>
            </a:r>
          </a:p>
          <a:p>
            <a:endParaRPr lang="nl-NL" dirty="0"/>
          </a:p>
        </p:txBody>
      </p:sp>
      <p:sp>
        <p:nvSpPr>
          <p:cNvPr id="5" name="Text Placeholder 4"/>
          <p:cNvSpPr>
            <a:spLocks noGrp="1"/>
          </p:cNvSpPr>
          <p:nvPr>
            <p:ph type="body" idx="10"/>
          </p:nvPr>
        </p:nvSpPr>
        <p:spPr/>
        <p:txBody>
          <a:bodyPr/>
          <a:lstStyle/>
          <a:p>
            <a:r>
              <a:rPr lang="en-US" dirty="0" smtClean="0"/>
              <a:t>(Showa </a:t>
            </a:r>
            <a:r>
              <a:rPr lang="en-US" dirty="0"/>
              <a:t>History Volume 11: Road to </a:t>
            </a:r>
            <a:r>
              <a:rPr lang="en-US" dirty="0" smtClean="0"/>
              <a:t>Catastrophe, </a:t>
            </a:r>
            <a:r>
              <a:rPr lang="en-US" dirty="0"/>
              <a:t>Public </a:t>
            </a:r>
            <a:r>
              <a:rPr lang="en-US" dirty="0" smtClean="0"/>
              <a:t>Domain)</a:t>
            </a:r>
            <a:endParaRPr lang="en-US" dirty="0"/>
          </a:p>
        </p:txBody>
      </p:sp>
      <p:pic>
        <p:nvPicPr>
          <p:cNvPr id="6" name="Picture Placeholder 5" descr="Evacuation_of_Schoolchildren_in_Japan.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956" b="15956"/>
          <a:stretch>
            <a:fillRect/>
          </a:stretch>
        </p:blipFill>
        <p:spPr>
          <a:prstGeom prst="rect">
            <a:avLst/>
          </a:prstGeom>
        </p:spPr>
      </p:pic>
    </p:spTree>
    <p:extLst>
      <p:ext uri="{BB962C8B-B14F-4D97-AF65-F5344CB8AC3E}">
        <p14:creationId xmlns:p14="http://schemas.microsoft.com/office/powerpoint/2010/main" val="2463956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Evacuated children in France</a:t>
            </a:r>
            <a:endParaRPr lang="nl-NL" dirty="0"/>
          </a:p>
        </p:txBody>
      </p:sp>
      <p:sp>
        <p:nvSpPr>
          <p:cNvPr id="4" name="Text Placeholder 3"/>
          <p:cNvSpPr>
            <a:spLocks noGrp="1"/>
          </p:cNvSpPr>
          <p:nvPr>
            <p:ph type="body" idx="1"/>
          </p:nvPr>
        </p:nvSpPr>
        <p:spPr/>
        <p:txBody>
          <a:bodyPr/>
          <a:lstStyle/>
          <a:p>
            <a:r>
              <a:rPr lang="en-US" dirty="0"/>
              <a:t>US Corporal Paul </a:t>
            </a:r>
            <a:r>
              <a:rPr lang="en-US" dirty="0" err="1"/>
              <a:t>Operer</a:t>
            </a:r>
            <a:r>
              <a:rPr lang="en-US" dirty="0"/>
              <a:t> demonstrating his conjuring skills to entertain French children evacuees relocated from Paris to </a:t>
            </a:r>
            <a:r>
              <a:rPr lang="en-US" dirty="0" err="1"/>
              <a:t>Plaennec</a:t>
            </a:r>
            <a:r>
              <a:rPr lang="en-US" dirty="0"/>
              <a:t> near Brest. The date is 20 August 1944, just five days before the Allies liberated Paris and these children could return home</a:t>
            </a:r>
            <a:r>
              <a:rPr lang="en-US" dirty="0" smtClean="0"/>
              <a:t>.</a:t>
            </a:r>
            <a:endParaRPr lang="en-US" dirty="0"/>
          </a:p>
        </p:txBody>
      </p:sp>
      <p:sp>
        <p:nvSpPr>
          <p:cNvPr id="5" name="Text Placeholder 4"/>
          <p:cNvSpPr>
            <a:spLocks noGrp="1"/>
          </p:cNvSpPr>
          <p:nvPr>
            <p:ph type="body" idx="10"/>
          </p:nvPr>
        </p:nvSpPr>
        <p:spPr/>
        <p:txBody>
          <a:bodyPr/>
          <a:lstStyle/>
          <a:p>
            <a:r>
              <a:rPr lang="en-US" dirty="0" smtClean="0"/>
              <a:t>(US Army, Public Domain in the US)</a:t>
            </a:r>
            <a:endParaRPr lang="en-US" dirty="0"/>
          </a:p>
        </p:txBody>
      </p:sp>
      <p:pic>
        <p:nvPicPr>
          <p:cNvPr id="6" name="Picture Placeholder 5" descr="frdc-plaen01s.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95" b="16695"/>
          <a:stretch>
            <a:fillRect/>
          </a:stretch>
        </p:blipFill>
        <p:spPr>
          <a:prstGeom prst="rect">
            <a:avLst/>
          </a:prstGeom>
        </p:spPr>
      </p:pic>
    </p:spTree>
    <p:extLst>
      <p:ext uri="{BB962C8B-B14F-4D97-AF65-F5344CB8AC3E}">
        <p14:creationId xmlns:p14="http://schemas.microsoft.com/office/powerpoint/2010/main" val="567658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siege of Leningrad</a:t>
            </a:r>
            <a:endParaRPr lang="nl-NL" dirty="0"/>
          </a:p>
        </p:txBody>
      </p:sp>
      <p:sp>
        <p:nvSpPr>
          <p:cNvPr id="7" name="Text Placeholder 6"/>
          <p:cNvSpPr>
            <a:spLocks noGrp="1"/>
          </p:cNvSpPr>
          <p:nvPr>
            <p:ph type="body" idx="1"/>
          </p:nvPr>
        </p:nvSpPr>
        <p:spPr/>
        <p:txBody>
          <a:bodyPr/>
          <a:lstStyle/>
          <a:p>
            <a:r>
              <a:rPr lang="en-US" dirty="0"/>
              <a:t>The seizure of Leningrad was one of three main goals for the Third Reich’s Operation Barbarossa – the invasion of the USSR. With the German Army Group North advancing on Leningrad from the south and the Finnish Army advancing from the north the Luftwaffe began to “soften up” the city of Leningrad with a series of bombing raids. The Soviet authorities began an evacuation of civilians, especially women and children out of the city to the Volga region and then many moved on to the Urals and Siberia or south east to Kazakhstan. </a:t>
            </a:r>
            <a:endParaRPr lang="nl-NL" dirty="0"/>
          </a:p>
        </p:txBody>
      </p:sp>
      <p:sp>
        <p:nvSpPr>
          <p:cNvPr id="8" name="Text Placeholder 7"/>
          <p:cNvSpPr>
            <a:spLocks noGrp="1"/>
          </p:cNvSpPr>
          <p:nvPr>
            <p:ph type="body" idx="10"/>
          </p:nvPr>
        </p:nvSpPr>
        <p:spPr/>
        <p:txBody>
          <a:bodyPr/>
          <a:lstStyle/>
          <a:p>
            <a:r>
              <a:rPr lang="en-US" dirty="0" smtClean="0"/>
              <a:t>(Marshal </a:t>
            </a:r>
            <a:r>
              <a:rPr lang="en-US" dirty="0"/>
              <a:t>Georgy Zhukov, in his memoirs, Marshal of Victory, (1974) Volume 1 </a:t>
            </a:r>
            <a:r>
              <a:rPr lang="en-US" dirty="0" smtClean="0"/>
              <a:t>p.399)</a:t>
            </a:r>
            <a:endParaRPr lang="nl-NL" dirty="0"/>
          </a:p>
        </p:txBody>
      </p:sp>
      <p:sp>
        <p:nvSpPr>
          <p:cNvPr id="9" name="Text Placeholder 8"/>
          <p:cNvSpPr>
            <a:spLocks noGrp="1"/>
          </p:cNvSpPr>
          <p:nvPr>
            <p:ph type="body" sz="quarter" idx="11"/>
          </p:nvPr>
        </p:nvSpPr>
        <p:spPr/>
        <p:txBody>
          <a:bodyPr/>
          <a:lstStyle/>
          <a:p>
            <a:r>
              <a:rPr lang="en-US" dirty="0"/>
              <a:t>“Before the war Leningrad had a population of 3,103,000 and 3,385,000 counting the suburbs. As many as 1,743,129, including 414,148 children were evacuated between 29 June 1941 and 31 March 1943.”</a:t>
            </a:r>
          </a:p>
          <a:p>
            <a:endParaRPr lang="nl-NL" dirty="0"/>
          </a:p>
        </p:txBody>
      </p:sp>
    </p:spTree>
    <p:extLst>
      <p:ext uri="{BB962C8B-B14F-4D97-AF65-F5344CB8AC3E}">
        <p14:creationId xmlns:p14="http://schemas.microsoft.com/office/powerpoint/2010/main" val="2278979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siege of Leningrad</a:t>
            </a:r>
            <a:endParaRPr lang="nl-NL" dirty="0"/>
          </a:p>
        </p:txBody>
      </p:sp>
      <p:sp>
        <p:nvSpPr>
          <p:cNvPr id="7" name="Text Placeholder 6"/>
          <p:cNvSpPr>
            <a:spLocks noGrp="1"/>
          </p:cNvSpPr>
          <p:nvPr>
            <p:ph type="body" idx="1"/>
          </p:nvPr>
        </p:nvSpPr>
        <p:spPr/>
        <p:txBody>
          <a:bodyPr/>
          <a:lstStyle/>
          <a:p>
            <a:r>
              <a:rPr lang="en-US" dirty="0"/>
              <a:t>Mass evacuation of millions of Soviet people  after the German invasion of the Soviet Union in 1941. </a:t>
            </a:r>
          </a:p>
          <a:p>
            <a:r>
              <a:rPr lang="en-US" dirty="0"/>
              <a:t>German victories in Russia in 1941, threatened to destroy the entire war economy  of the USSR. It became urgent to evacuate Soviet industries to safer locations in Central Asia, the Urals, and Siberia. Whole factories were dismantled and 20000 trains moved machinery and equipment eastwards. This involved the mass movement of people as well as factories. Thousands of workers, women as well as men, were uprooted from their homes to experience long train journeys, being dumped in a near-empty landscape, and rebuilding factories - in winter conditions, often without gloves. </a:t>
            </a:r>
            <a:endParaRPr lang="nl-NL" dirty="0"/>
          </a:p>
        </p:txBody>
      </p:sp>
      <p:sp>
        <p:nvSpPr>
          <p:cNvPr id="8" name="Text Placeholder 7"/>
          <p:cNvSpPr>
            <a:spLocks noGrp="1"/>
          </p:cNvSpPr>
          <p:nvPr>
            <p:ph type="body" idx="10"/>
          </p:nvPr>
        </p:nvSpPr>
        <p:spPr/>
        <p:txBody>
          <a:bodyPr/>
          <a:lstStyle/>
          <a:p>
            <a:r>
              <a:rPr lang="en-US" dirty="0" smtClean="0"/>
              <a:t>(Michael </a:t>
            </a:r>
            <a:r>
              <a:rPr lang="en-US" dirty="0" err="1" smtClean="0"/>
              <a:t>Fassbender</a:t>
            </a:r>
            <a:r>
              <a:rPr lang="en-US" dirty="0" smtClean="0"/>
              <a:t>, The </a:t>
            </a:r>
            <a:r>
              <a:rPr lang="en-US" dirty="0"/>
              <a:t>Transfer of Soviet Industries during World War </a:t>
            </a:r>
            <a:r>
              <a:rPr lang="en-US" dirty="0" smtClean="0"/>
              <a:t>Two</a:t>
            </a:r>
            <a:r>
              <a:rPr lang="nl-NL" dirty="0" smtClean="0"/>
              <a:t>)</a:t>
            </a:r>
            <a:endParaRPr lang="en-US" dirty="0"/>
          </a:p>
        </p:txBody>
      </p:sp>
      <p:sp>
        <p:nvSpPr>
          <p:cNvPr id="9" name="Text Placeholder 8"/>
          <p:cNvSpPr>
            <a:spLocks noGrp="1"/>
          </p:cNvSpPr>
          <p:nvPr>
            <p:ph type="body" sz="quarter" idx="11"/>
          </p:nvPr>
        </p:nvSpPr>
        <p:spPr/>
        <p:txBody>
          <a:bodyPr/>
          <a:lstStyle/>
          <a:p>
            <a:r>
              <a:rPr lang="en-US" dirty="0"/>
              <a:t>Some 1300 factories were packed up from the northern industrial sectors and carried east by train into the Urals, Central Asia or Siberia. Moreover, these numbers only reflect large facilities. When all factories, even small ones no larger than simple workshops, are considered, as many as 50,000  industrial plants may have been transported east. As monumental as this effort proved, it still fell short of all available industry..   </a:t>
            </a:r>
          </a:p>
          <a:p>
            <a:endParaRPr lang="nl-NL" dirty="0"/>
          </a:p>
        </p:txBody>
      </p:sp>
    </p:spTree>
    <p:extLst>
      <p:ext uri="{BB962C8B-B14F-4D97-AF65-F5344CB8AC3E}">
        <p14:creationId xmlns:p14="http://schemas.microsoft.com/office/powerpoint/2010/main" val="2136370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Women working for the war effort</a:t>
            </a:r>
            <a:endParaRPr lang="nl-NL" dirty="0"/>
          </a:p>
        </p:txBody>
      </p:sp>
      <p:sp>
        <p:nvSpPr>
          <p:cNvPr id="7" name="Text Placeholder 6"/>
          <p:cNvSpPr>
            <a:spLocks noGrp="1"/>
          </p:cNvSpPr>
          <p:nvPr>
            <p:ph type="body" idx="1"/>
          </p:nvPr>
        </p:nvSpPr>
        <p:spPr/>
        <p:txBody>
          <a:bodyPr/>
          <a:lstStyle/>
          <a:p>
            <a:r>
              <a:rPr lang="en-US" smtClean="0"/>
              <a:t>As in the First World War, the onset of another global war in 1939 led the governments of the belligerent countries to call on women to replace the men who had been conscripted into the armed forces from vital industries and essential services. These women built aircraft, tanks, warships and military vehicles. They made weapons and ammunition. They ran public transport and other public services. Many enlisted as nurses, others enlisted in the armed forces, mostly in non-combat roles but in some countries, such as the Soviet Union they also fought on the front line. </a:t>
            </a:r>
          </a:p>
          <a:p>
            <a:r>
              <a:rPr lang="en-US" smtClean="0"/>
              <a:t>Even before the war more than half of German women between the ages of 16 and 60 were working in industry or agriculture. In Britain about 40% of adult women were recruited to work in industry, agriculture and essential services. The figure was slightly lower in the United States at around 30%.</a:t>
            </a:r>
            <a:endParaRPr lang="en-US" dirty="0"/>
          </a:p>
        </p:txBody>
      </p:sp>
    </p:spTree>
    <p:extLst>
      <p:ext uri="{BB962C8B-B14F-4D97-AF65-F5344CB8AC3E}">
        <p14:creationId xmlns:p14="http://schemas.microsoft.com/office/powerpoint/2010/main" val="3621899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Guidance on health and safety in the workplace</a:t>
            </a:r>
            <a:endParaRPr lang="nl-NL" dirty="0"/>
          </a:p>
        </p:txBody>
      </p:sp>
      <p:sp>
        <p:nvSpPr>
          <p:cNvPr id="5" name="Text Placeholder 4"/>
          <p:cNvSpPr>
            <a:spLocks noGrp="1"/>
          </p:cNvSpPr>
          <p:nvPr>
            <p:ph type="body" idx="1"/>
          </p:nvPr>
        </p:nvSpPr>
        <p:spPr/>
        <p:txBody>
          <a:bodyPr/>
          <a:lstStyle/>
          <a:p>
            <a:r>
              <a:rPr lang="en-US" dirty="0"/>
              <a:t>This was a poster produced on behalf of the British Ministry of Work to provide women working in the factories with guidance on health and safety in the workplace.</a:t>
            </a:r>
          </a:p>
        </p:txBody>
      </p:sp>
      <p:sp>
        <p:nvSpPr>
          <p:cNvPr id="6" name="Text Placeholder 5"/>
          <p:cNvSpPr>
            <a:spLocks noGrp="1"/>
          </p:cNvSpPr>
          <p:nvPr>
            <p:ph type="body" idx="10"/>
          </p:nvPr>
        </p:nvSpPr>
        <p:spPr/>
        <p:txBody>
          <a:bodyPr/>
          <a:lstStyle/>
          <a:p>
            <a:r>
              <a:rPr lang="fr-FR" dirty="0" smtClean="0"/>
              <a:t>(UK </a:t>
            </a:r>
            <a:r>
              <a:rPr lang="fr-FR" dirty="0"/>
              <a:t>National </a:t>
            </a:r>
            <a:r>
              <a:rPr lang="fr-FR" dirty="0" smtClean="0"/>
              <a:t>Archives, Public Domain)</a:t>
            </a:r>
            <a:endParaRPr lang="fr-FR" dirty="0"/>
          </a:p>
        </p:txBody>
      </p:sp>
      <p:pic>
        <p:nvPicPr>
          <p:cNvPr id="8" name="Picture Placeholder 7" descr="INF3-160_Fighting_Fit_in_the_Factory_Artist_A_R_Thoms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1" b="131"/>
          <a:stretch>
            <a:fillRect/>
          </a:stretch>
        </p:blipFill>
        <p:spPr>
          <a:prstGeom prst="rect">
            <a:avLst/>
          </a:prstGeom>
        </p:spPr>
      </p:pic>
    </p:spTree>
    <p:extLst>
      <p:ext uri="{BB962C8B-B14F-4D97-AF65-F5344CB8AC3E}">
        <p14:creationId xmlns:p14="http://schemas.microsoft.com/office/powerpoint/2010/main" val="969278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nl-NL"/>
          </a:p>
        </p:txBody>
      </p:sp>
      <p:pic>
        <p:nvPicPr>
          <p:cNvPr id="10" name="Picture Placeholder 9" descr="Victory_job_(AWM_ARTV00332).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47815" y="620713"/>
            <a:ext cx="5815032" cy="4608512"/>
          </a:xfrm>
          <a:prstGeom prst="rect">
            <a:avLst/>
          </a:prstGeom>
        </p:spPr>
      </p:pic>
      <p:sp>
        <p:nvSpPr>
          <p:cNvPr id="12" name="Text Placeholder 11"/>
          <p:cNvSpPr>
            <a:spLocks noGrp="1"/>
          </p:cNvSpPr>
          <p:nvPr>
            <p:ph type="body" idx="1"/>
          </p:nvPr>
        </p:nvSpPr>
        <p:spPr/>
        <p:txBody>
          <a:bodyPr>
            <a:normAutofit/>
          </a:bodyPr>
          <a:lstStyle/>
          <a:p>
            <a:r>
              <a:rPr lang="en-US" dirty="0"/>
              <a:t>This was an Australian government recruitment poster, produced in 1943, to encourage women to join the armed forces or work in essential industries.</a:t>
            </a:r>
          </a:p>
        </p:txBody>
      </p:sp>
      <p:sp>
        <p:nvSpPr>
          <p:cNvPr id="13" name="Text Placeholder 12"/>
          <p:cNvSpPr>
            <a:spLocks noGrp="1"/>
          </p:cNvSpPr>
          <p:nvPr>
            <p:ph type="body" idx="10"/>
          </p:nvPr>
        </p:nvSpPr>
        <p:spPr/>
        <p:txBody>
          <a:bodyPr/>
          <a:lstStyle/>
          <a:p>
            <a:r>
              <a:rPr lang="en-US" dirty="0" smtClean="0"/>
              <a:t>(Australian </a:t>
            </a:r>
            <a:r>
              <a:rPr lang="en-US" dirty="0"/>
              <a:t>War </a:t>
            </a:r>
            <a:r>
              <a:rPr lang="en-US" dirty="0" smtClean="0"/>
              <a:t>Memorial, Public Domain)</a:t>
            </a:r>
            <a:endParaRPr lang="en-US" dirty="0"/>
          </a:p>
        </p:txBody>
      </p:sp>
    </p:spTree>
    <p:extLst>
      <p:ext uri="{BB962C8B-B14F-4D97-AF65-F5344CB8AC3E}">
        <p14:creationId xmlns:p14="http://schemas.microsoft.com/office/powerpoint/2010/main" val="250453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A ration-book for non-Germans in occupied Poland</a:t>
            </a:r>
            <a:endParaRPr lang="nl-NL" dirty="0"/>
          </a:p>
        </p:txBody>
      </p:sp>
      <p:sp>
        <p:nvSpPr>
          <p:cNvPr id="4" name="Text Placeholder 3"/>
          <p:cNvSpPr>
            <a:spLocks noGrp="1"/>
          </p:cNvSpPr>
          <p:nvPr>
            <p:ph type="body" idx="1"/>
          </p:nvPr>
        </p:nvSpPr>
        <p:spPr/>
        <p:txBody>
          <a:bodyPr/>
          <a:lstStyle/>
          <a:p>
            <a:r>
              <a:rPr lang="en-US" dirty="0"/>
              <a:t>A </a:t>
            </a:r>
            <a:r>
              <a:rPr lang="en-US" dirty="0" err="1"/>
              <a:t>Lebensmittelkarte</a:t>
            </a:r>
            <a:r>
              <a:rPr lang="en-US" dirty="0"/>
              <a:t> – a ration book for non-German adults and adolescents over the age of 14 living in German occupied Poland (otherwise known as the General Government). Issued in 1943.</a:t>
            </a:r>
          </a:p>
        </p:txBody>
      </p:sp>
      <p:sp>
        <p:nvSpPr>
          <p:cNvPr id="5" name="Text Placeholder 4"/>
          <p:cNvSpPr>
            <a:spLocks noGrp="1"/>
          </p:cNvSpPr>
          <p:nvPr>
            <p:ph type="body" idx="10"/>
          </p:nvPr>
        </p:nvSpPr>
        <p:spPr/>
        <p:txBody>
          <a:bodyPr/>
          <a:lstStyle/>
          <a:p>
            <a:r>
              <a:rPr lang="en-US" dirty="0" smtClean="0"/>
              <a:t>(Wikimedia Commons, Photographer</a:t>
            </a:r>
            <a:r>
              <a:rPr lang="en-US" dirty="0"/>
              <a:t>: </a:t>
            </a:r>
            <a:r>
              <a:rPr lang="en-US" dirty="0" smtClean="0"/>
              <a:t>Zalasem1, CC </a:t>
            </a:r>
            <a:r>
              <a:rPr lang="en-US" dirty="0"/>
              <a:t>BY-SA 4.0 </a:t>
            </a:r>
            <a:r>
              <a:rPr lang="en-US" dirty="0" smtClean="0"/>
              <a:t>International)</a:t>
            </a:r>
            <a:endParaRPr lang="nl-NL" dirty="0"/>
          </a:p>
        </p:txBody>
      </p:sp>
      <p:pic>
        <p:nvPicPr>
          <p:cNvPr id="6" name="Picture Placeholder 5" descr="Kartka_żywnościowa,_1943_rok.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408" b="11408"/>
          <a:stretch>
            <a:fillRect/>
          </a:stretch>
        </p:blipFill>
        <p:spPr>
          <a:prstGeom prst="rect">
            <a:avLst/>
          </a:prstGeom>
        </p:spPr>
      </p:pic>
    </p:spTree>
    <p:extLst>
      <p:ext uri="{BB962C8B-B14F-4D97-AF65-F5344CB8AC3E}">
        <p14:creationId xmlns:p14="http://schemas.microsoft.com/office/powerpoint/2010/main" val="1778719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We Can Do It!</a:t>
            </a:r>
            <a:endParaRPr lang="nl-NL" dirty="0"/>
          </a:p>
        </p:txBody>
      </p:sp>
      <p:sp>
        <p:nvSpPr>
          <p:cNvPr id="7" name="Text Placeholder 6"/>
          <p:cNvSpPr>
            <a:spLocks noGrp="1"/>
          </p:cNvSpPr>
          <p:nvPr>
            <p:ph type="body" idx="1"/>
          </p:nvPr>
        </p:nvSpPr>
        <p:spPr/>
        <p:txBody>
          <a:bodyPr/>
          <a:lstStyle/>
          <a:p>
            <a:r>
              <a:rPr lang="en-US" dirty="0"/>
              <a:t>This was a poster created by J Howard Miller for Westinghouse Electric, a large US  company seeking to recruit women to work for the war effort. </a:t>
            </a:r>
          </a:p>
          <a:p>
            <a:r>
              <a:rPr lang="en-US" dirty="0"/>
              <a:t>The young woman in the poster is often referred to as Rosie the Riveter – an iconic recruitment figure in the US during the war. She appears in a number of posters. In reality Rosie was Rose Will Monroe who worked as a riveter at the Willow Run Aircraft Factory in Ypsilanti Michigan, USA making B-24 bombers. </a:t>
            </a:r>
          </a:p>
        </p:txBody>
      </p:sp>
      <p:sp>
        <p:nvSpPr>
          <p:cNvPr id="8" name="Text Placeholder 7"/>
          <p:cNvSpPr>
            <a:spLocks noGrp="1"/>
          </p:cNvSpPr>
          <p:nvPr>
            <p:ph type="body" idx="10"/>
          </p:nvPr>
        </p:nvSpPr>
        <p:spPr/>
        <p:txBody>
          <a:bodyPr/>
          <a:lstStyle/>
          <a:p>
            <a:r>
              <a:rPr lang="en-US" dirty="0" smtClean="0"/>
              <a:t>(National </a:t>
            </a:r>
            <a:r>
              <a:rPr lang="en-US" dirty="0"/>
              <a:t>Museum of </a:t>
            </a:r>
            <a:r>
              <a:rPr lang="en-US" dirty="0" smtClean="0"/>
              <a:t>American History, Public </a:t>
            </a:r>
            <a:r>
              <a:rPr lang="en-US" dirty="0"/>
              <a:t>Domain </a:t>
            </a:r>
            <a:r>
              <a:rPr lang="en-US" dirty="0" smtClean="0"/>
              <a:t>in the US)</a:t>
            </a:r>
            <a:endParaRPr lang="en-US" dirty="0"/>
          </a:p>
        </p:txBody>
      </p:sp>
      <p:pic>
        <p:nvPicPr>
          <p:cNvPr id="10" name="Picture Placeholder 9" descr="We_Can_Do_I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86" r="3186"/>
          <a:stretch>
            <a:fillRect/>
          </a:stretch>
        </p:blipFill>
        <p:spPr>
          <a:prstGeom prst="rect">
            <a:avLst/>
          </a:prstGeom>
        </p:spPr>
      </p:pic>
    </p:spTree>
    <p:extLst>
      <p:ext uri="{BB962C8B-B14F-4D97-AF65-F5344CB8AC3E}">
        <p14:creationId xmlns:p14="http://schemas.microsoft.com/office/powerpoint/2010/main" val="2810664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Riveting radio support assemblies</a:t>
            </a:r>
            <a:endParaRPr lang="nl-NL" dirty="0"/>
          </a:p>
        </p:txBody>
      </p:sp>
      <p:sp>
        <p:nvSpPr>
          <p:cNvPr id="7" name="Text Placeholder 6"/>
          <p:cNvSpPr>
            <a:spLocks noGrp="1"/>
          </p:cNvSpPr>
          <p:nvPr>
            <p:ph type="body" idx="1"/>
          </p:nvPr>
        </p:nvSpPr>
        <p:spPr/>
        <p:txBody>
          <a:bodyPr/>
          <a:lstStyle/>
          <a:p>
            <a:r>
              <a:rPr lang="en-US" dirty="0"/>
              <a:t>Two real-life Rosie the Riveters riveting of radio support assemblies for bomber planes. This photograph was taken in May 1942 just over four months after the United States entered the Second World War. </a:t>
            </a:r>
          </a:p>
        </p:txBody>
      </p:sp>
      <p:sp>
        <p:nvSpPr>
          <p:cNvPr id="8" name="Text Placeholder 7"/>
          <p:cNvSpPr>
            <a:spLocks noGrp="1"/>
          </p:cNvSpPr>
          <p:nvPr>
            <p:ph type="body" idx="10"/>
          </p:nvPr>
        </p:nvSpPr>
        <p:spPr/>
        <p:txBody>
          <a:bodyPr/>
          <a:lstStyle/>
          <a:p>
            <a:r>
              <a:rPr lang="en-US" dirty="0" smtClean="0"/>
              <a:t>(US Library </a:t>
            </a:r>
            <a:r>
              <a:rPr lang="en-US" dirty="0"/>
              <a:t>of Congress, Public Domain </a:t>
            </a:r>
            <a:r>
              <a:rPr lang="en-US" dirty="0" smtClean="0"/>
              <a:t>in the US)</a:t>
            </a:r>
            <a:endParaRPr lang="en-US" dirty="0"/>
          </a:p>
        </p:txBody>
      </p:sp>
      <p:pic>
        <p:nvPicPr>
          <p:cNvPr id="10" name="Picture Placeholder 9"/>
          <p:cNvPicPr>
            <a:picLocks noGrp="1" noChangeAspect="1"/>
          </p:cNvPicPr>
          <p:nvPr>
            <p:ph type="pic" sz="quarter" idx="11"/>
          </p:nvPr>
        </p:nvPicPr>
        <p:blipFill>
          <a:blip r:embed="rId2"/>
          <a:srcRect l="14847" r="14847"/>
          <a:stretch>
            <a:fillRect/>
          </a:stretch>
        </p:blipFill>
        <p:spPr>
          <a:prstGeom prst="rect">
            <a:avLst/>
          </a:prstGeom>
        </p:spPr>
      </p:pic>
    </p:spTree>
    <p:extLst>
      <p:ext uri="{BB962C8B-B14F-4D97-AF65-F5344CB8AC3E}">
        <p14:creationId xmlns:p14="http://schemas.microsoft.com/office/powerpoint/2010/main" val="4034230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Machine tool worker</a:t>
            </a:r>
            <a:endParaRPr lang="nl-NL" dirty="0"/>
          </a:p>
        </p:txBody>
      </p:sp>
      <p:sp>
        <p:nvSpPr>
          <p:cNvPr id="7" name="Text Placeholder 6"/>
          <p:cNvSpPr>
            <a:spLocks noGrp="1"/>
          </p:cNvSpPr>
          <p:nvPr>
            <p:ph type="body" idx="1"/>
          </p:nvPr>
        </p:nvSpPr>
        <p:spPr/>
        <p:txBody>
          <a:bodyPr/>
          <a:lstStyle/>
          <a:p>
            <a:r>
              <a:rPr lang="en-US" dirty="0"/>
              <a:t>A female machine tool worker in Texas, United States, 1942.</a:t>
            </a:r>
          </a:p>
        </p:txBody>
      </p:sp>
      <p:sp>
        <p:nvSpPr>
          <p:cNvPr id="8" name="Text Placeholder 7"/>
          <p:cNvSpPr>
            <a:spLocks noGrp="1"/>
          </p:cNvSpPr>
          <p:nvPr>
            <p:ph type="body" idx="10"/>
          </p:nvPr>
        </p:nvSpPr>
        <p:spPr/>
        <p:txBody>
          <a:bodyPr/>
          <a:lstStyle/>
          <a:p>
            <a:r>
              <a:rPr lang="en-US" dirty="0" smtClean="0"/>
              <a:t>(U.S</a:t>
            </a:r>
            <a:r>
              <a:rPr lang="en-US" dirty="0"/>
              <a:t>. Library of </a:t>
            </a:r>
            <a:r>
              <a:rPr lang="en-US" dirty="0" smtClean="0"/>
              <a:t>Congress, Public </a:t>
            </a:r>
            <a:r>
              <a:rPr lang="en-US" dirty="0"/>
              <a:t>Domain </a:t>
            </a:r>
            <a:r>
              <a:rPr lang="en-US" dirty="0" smtClean="0"/>
              <a:t>in the US)</a:t>
            </a:r>
            <a:endParaRPr lang="en-US" dirty="0"/>
          </a:p>
        </p:txBody>
      </p:sp>
      <p:pic>
        <p:nvPicPr>
          <p:cNvPr id="10" name="Picture Placeholder 9" descr="American WomanFactory1940s.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2990" b="12990"/>
          <a:stretch>
            <a:fillRect/>
          </a:stretch>
        </p:blipFill>
        <p:spPr>
          <a:prstGeom prst="rect">
            <a:avLst/>
          </a:prstGeom>
        </p:spPr>
      </p:pic>
    </p:spTree>
    <p:extLst>
      <p:ext uri="{BB962C8B-B14F-4D97-AF65-F5344CB8AC3E}">
        <p14:creationId xmlns:p14="http://schemas.microsoft.com/office/powerpoint/2010/main" val="1436202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0"/>
          </p:nvPr>
        </p:nvSpPr>
        <p:spPr/>
        <p:txBody>
          <a:bodyPr/>
          <a:lstStyle/>
          <a:p>
            <a:r>
              <a:rPr lang="en-US" dirty="0"/>
              <a:t>(U.S. Library of Congress, Public Domain in the US</a:t>
            </a:r>
            <a:r>
              <a:rPr lang="en-US" dirty="0" smtClean="0"/>
              <a:t>)</a:t>
            </a:r>
            <a:endParaRPr lang="en-US" dirty="0"/>
          </a:p>
        </p:txBody>
      </p:sp>
      <p:sp>
        <p:nvSpPr>
          <p:cNvPr id="10" name="Title 9"/>
          <p:cNvSpPr>
            <a:spLocks noGrp="1"/>
          </p:cNvSpPr>
          <p:nvPr>
            <p:ph type="title"/>
          </p:nvPr>
        </p:nvSpPr>
        <p:spPr/>
        <p:txBody>
          <a:bodyPr/>
          <a:lstStyle/>
          <a:p>
            <a:r>
              <a:rPr lang="nl-NL" dirty="0" smtClean="0"/>
              <a:t>A British machinist with Eleanor Roosevelt</a:t>
            </a:r>
            <a:endParaRPr lang="nl-NL" dirty="0"/>
          </a:p>
        </p:txBody>
      </p:sp>
      <p:sp>
        <p:nvSpPr>
          <p:cNvPr id="11" name="Text Placeholder 10"/>
          <p:cNvSpPr>
            <a:spLocks noGrp="1"/>
          </p:cNvSpPr>
          <p:nvPr>
            <p:ph type="body" idx="1"/>
          </p:nvPr>
        </p:nvSpPr>
        <p:spPr/>
        <p:txBody>
          <a:bodyPr/>
          <a:lstStyle/>
          <a:p>
            <a:r>
              <a:rPr lang="en-US" dirty="0"/>
              <a:t>A British female machinist whose photograph was taken because she met the United States’ first Lady, Eleanor Roosevelt, who was making a goodwill tour of Britain in 1942.</a:t>
            </a:r>
          </a:p>
        </p:txBody>
      </p:sp>
      <p:pic>
        <p:nvPicPr>
          <p:cNvPr id="14" name="Picture Placeholder 13" descr="UK_worker_meets_Roosevelt_-_Toni_Frissell_LC-F9-01-4211-92-2.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601" b="7601"/>
          <a:stretch>
            <a:fillRect/>
          </a:stretch>
        </p:blipFill>
        <p:spPr>
          <a:prstGeom prst="rect">
            <a:avLst/>
          </a:prstGeom>
        </p:spPr>
      </p:pic>
    </p:spTree>
    <p:extLst>
      <p:ext uri="{BB962C8B-B14F-4D97-AF65-F5344CB8AC3E}">
        <p14:creationId xmlns:p14="http://schemas.microsoft.com/office/powerpoint/2010/main" val="2420832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(Imperial </a:t>
            </a:r>
            <a:r>
              <a:rPr lang="en-US" dirty="0"/>
              <a:t>War </a:t>
            </a:r>
            <a:r>
              <a:rPr lang="en-US" dirty="0" smtClean="0"/>
              <a:t>Museum, © </a:t>
            </a:r>
            <a:r>
              <a:rPr lang="en-US" dirty="0"/>
              <a:t>IWM (D </a:t>
            </a:r>
            <a:r>
              <a:rPr lang="en-US" dirty="0" smtClean="0"/>
              <a:t>16829), Re-used </a:t>
            </a:r>
            <a:r>
              <a:rPr lang="en-US" dirty="0"/>
              <a:t>under the IWM Non Commercial </a:t>
            </a:r>
            <a:r>
              <a:rPr lang="en-US" dirty="0" err="1" smtClean="0"/>
              <a:t>Licence</a:t>
            </a:r>
            <a:r>
              <a:rPr lang="en-US" dirty="0" smtClean="0"/>
              <a:t>)</a:t>
            </a:r>
            <a:endParaRPr lang="en-US" dirty="0"/>
          </a:p>
        </p:txBody>
      </p:sp>
      <p:sp>
        <p:nvSpPr>
          <p:cNvPr id="4" name="Title 3"/>
          <p:cNvSpPr>
            <a:spLocks noGrp="1"/>
          </p:cNvSpPr>
          <p:nvPr>
            <p:ph type="title"/>
          </p:nvPr>
        </p:nvSpPr>
        <p:spPr/>
        <p:txBody>
          <a:bodyPr/>
          <a:lstStyle/>
          <a:p>
            <a:r>
              <a:rPr lang="nl-NL" dirty="0" smtClean="0"/>
              <a:t>Delivering goods</a:t>
            </a:r>
            <a:endParaRPr lang="nl-NL" dirty="0"/>
          </a:p>
        </p:txBody>
      </p:sp>
      <p:sp>
        <p:nvSpPr>
          <p:cNvPr id="5" name="Text Placeholder 4"/>
          <p:cNvSpPr>
            <a:spLocks noGrp="1"/>
          </p:cNvSpPr>
          <p:nvPr>
            <p:ph type="body" idx="1"/>
          </p:nvPr>
        </p:nvSpPr>
        <p:spPr/>
        <p:txBody>
          <a:bodyPr/>
          <a:lstStyle/>
          <a:p>
            <a:r>
              <a:rPr lang="en-US" dirty="0"/>
              <a:t>Two women in London delivering goods in a horse and cart who were working for the London, Midland &amp; Scottish railway in 1943. </a:t>
            </a:r>
          </a:p>
          <a:p>
            <a:endParaRPr lang="nl-NL" dirty="0"/>
          </a:p>
        </p:txBody>
      </p:sp>
      <p:pic>
        <p:nvPicPr>
          <p:cNvPr id="6" name="Picture 2" descr="http://media.iwm.org.uk/iwm/mediaLib/43/media-43462/large.jpg?action=d&amp;cat=photographs"/>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7293" b="729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24794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dirty="0" smtClean="0"/>
              <a:t>Dock workers</a:t>
            </a:r>
            <a:endParaRPr lang="nl-NL" dirty="0"/>
          </a:p>
        </p:txBody>
      </p:sp>
      <p:pic>
        <p:nvPicPr>
          <p:cNvPr id="6" name="Picture Placeholder 5" descr="Shop_Stewards_at_Burrard_Drydock.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944" b="3944"/>
          <a:stretch>
            <a:fillRect/>
          </a:stretch>
        </p:blipFill>
        <p:spPr>
          <a:prstGeom prst="rect">
            <a:avLst/>
          </a:prstGeom>
        </p:spPr>
      </p:pic>
      <p:sp>
        <p:nvSpPr>
          <p:cNvPr id="8" name="Text Placeholder 7"/>
          <p:cNvSpPr>
            <a:spLocks noGrp="1"/>
          </p:cNvSpPr>
          <p:nvPr>
            <p:ph type="body" idx="1"/>
          </p:nvPr>
        </p:nvSpPr>
        <p:spPr/>
        <p:txBody>
          <a:bodyPr/>
          <a:lstStyle/>
          <a:p>
            <a:r>
              <a:rPr lang="en-US" dirty="0"/>
              <a:t>Women dock workers having a break in the canteen at </a:t>
            </a:r>
            <a:r>
              <a:rPr lang="en-US" dirty="0" err="1"/>
              <a:t>Burrard</a:t>
            </a:r>
            <a:r>
              <a:rPr lang="en-US" dirty="0"/>
              <a:t> </a:t>
            </a:r>
            <a:r>
              <a:rPr lang="en-US" dirty="0" err="1"/>
              <a:t>Drydock</a:t>
            </a:r>
            <a:r>
              <a:rPr lang="en-US" dirty="0"/>
              <a:t> in Vancouver, Canada in 1942. Over 1000 women worked at the dock and they were </a:t>
            </a:r>
            <a:r>
              <a:rPr lang="en-US" dirty="0" err="1"/>
              <a:t>unionised</a:t>
            </a:r>
            <a:r>
              <a:rPr lang="en-US" dirty="0"/>
              <a:t>. The women here are all shop stewards in the union. At the end of the war all the women were dismissed from their jobs so that the men returning from the war could be re-employed. </a:t>
            </a:r>
          </a:p>
        </p:txBody>
      </p:sp>
      <p:sp>
        <p:nvSpPr>
          <p:cNvPr id="9" name="Text Placeholder 8"/>
          <p:cNvSpPr>
            <a:spLocks noGrp="1"/>
          </p:cNvSpPr>
          <p:nvPr>
            <p:ph type="body" idx="10"/>
          </p:nvPr>
        </p:nvSpPr>
        <p:spPr/>
        <p:txBody>
          <a:bodyPr/>
          <a:lstStyle/>
          <a:p>
            <a:r>
              <a:rPr lang="en-US" dirty="0" smtClean="0"/>
              <a:t>(North </a:t>
            </a:r>
            <a:r>
              <a:rPr lang="en-US" dirty="0"/>
              <a:t>Vancouver Museum &amp; </a:t>
            </a:r>
            <a:r>
              <a:rPr lang="en-US" dirty="0" smtClean="0"/>
              <a:t>Archives, Public </a:t>
            </a:r>
            <a:r>
              <a:rPr lang="en-US" dirty="0"/>
              <a:t>Domain </a:t>
            </a:r>
            <a:r>
              <a:rPr lang="en-US" dirty="0" smtClean="0"/>
              <a:t>in Canada</a:t>
            </a:r>
            <a:r>
              <a:rPr lang="en-US" dirty="0"/>
              <a:t>)</a:t>
            </a:r>
          </a:p>
        </p:txBody>
      </p:sp>
    </p:spTree>
    <p:extLst>
      <p:ext uri="{BB962C8B-B14F-4D97-AF65-F5344CB8AC3E}">
        <p14:creationId xmlns:p14="http://schemas.microsoft.com/office/powerpoint/2010/main" val="4029933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0"/>
          </p:nvPr>
        </p:nvSpPr>
        <p:spPr/>
        <p:txBody>
          <a:bodyPr/>
          <a:lstStyle/>
          <a:p>
            <a:r>
              <a:rPr lang="en-US" dirty="0" smtClean="0"/>
              <a:t>(National </a:t>
            </a:r>
            <a:r>
              <a:rPr lang="en-US" dirty="0"/>
              <a:t>Film Board of </a:t>
            </a:r>
            <a:r>
              <a:rPr lang="en-US" dirty="0" smtClean="0"/>
              <a:t>Canada, Public </a:t>
            </a:r>
            <a:r>
              <a:rPr lang="en-US" dirty="0"/>
              <a:t>Domain </a:t>
            </a:r>
            <a:r>
              <a:rPr lang="en-US" dirty="0" smtClean="0"/>
              <a:t>in Canada</a:t>
            </a:r>
            <a:r>
              <a:rPr lang="en-US" dirty="0"/>
              <a:t>)</a:t>
            </a:r>
          </a:p>
        </p:txBody>
      </p:sp>
      <p:sp>
        <p:nvSpPr>
          <p:cNvPr id="6" name="Title 5"/>
          <p:cNvSpPr>
            <a:spLocks noGrp="1"/>
          </p:cNvSpPr>
          <p:nvPr>
            <p:ph type="title"/>
          </p:nvPr>
        </p:nvSpPr>
        <p:spPr/>
        <p:txBody>
          <a:bodyPr/>
          <a:lstStyle/>
          <a:p>
            <a:r>
              <a:rPr lang="nl-NL" dirty="0" smtClean="0"/>
              <a:t>Jobs on the railway</a:t>
            </a:r>
            <a:endParaRPr lang="nl-NL" dirty="0"/>
          </a:p>
        </p:txBody>
      </p:sp>
      <p:sp>
        <p:nvSpPr>
          <p:cNvPr id="7" name="Text Placeholder 6"/>
          <p:cNvSpPr>
            <a:spLocks noGrp="1"/>
          </p:cNvSpPr>
          <p:nvPr>
            <p:ph type="body" idx="1"/>
          </p:nvPr>
        </p:nvSpPr>
        <p:spPr/>
        <p:txBody>
          <a:bodyPr/>
          <a:lstStyle/>
          <a:p>
            <a:r>
              <a:rPr lang="en-US" dirty="0"/>
              <a:t>In Canada women took over most of the jobs on the railways during the war. Here two of them are cleaning a freight train in January 1943.</a:t>
            </a:r>
          </a:p>
        </p:txBody>
      </p:sp>
      <p:pic>
        <p:nvPicPr>
          <p:cNvPr id="10" name="Picture Placeholder 9" descr="Locomotive_fast_freight_cleaning.pn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953" b="6953"/>
          <a:stretch>
            <a:fillRect/>
          </a:stretch>
        </p:blipFill>
        <p:spPr>
          <a:prstGeom prst="rect">
            <a:avLst/>
          </a:prstGeom>
        </p:spPr>
      </p:pic>
    </p:spTree>
    <p:extLst>
      <p:ext uri="{BB962C8B-B14F-4D97-AF65-F5344CB8AC3E}">
        <p14:creationId xmlns:p14="http://schemas.microsoft.com/office/powerpoint/2010/main" val="2764414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p:txBody>
          <a:bodyPr/>
          <a:lstStyle/>
          <a:p>
            <a:r>
              <a:rPr lang="en-US" dirty="0" smtClean="0"/>
              <a:t>(Russian </a:t>
            </a:r>
            <a:r>
              <a:rPr lang="en-US" dirty="0"/>
              <a:t>International News </a:t>
            </a:r>
            <a:r>
              <a:rPr lang="en-US" dirty="0" smtClean="0"/>
              <a:t>Agency, </a:t>
            </a:r>
            <a:r>
              <a:rPr lang="en-US" dirty="0"/>
              <a:t>RIA </a:t>
            </a:r>
            <a:r>
              <a:rPr lang="en-US" dirty="0" err="1"/>
              <a:t>Novosti</a:t>
            </a:r>
            <a:r>
              <a:rPr lang="en-US" dirty="0"/>
              <a:t> archive, image #</a:t>
            </a:r>
            <a:r>
              <a:rPr lang="en-US" dirty="0" smtClean="0"/>
              <a:t>348, </a:t>
            </a:r>
            <a:r>
              <a:rPr lang="en-US" dirty="0" err="1" smtClean="0"/>
              <a:t>Vsevolod</a:t>
            </a:r>
            <a:r>
              <a:rPr lang="en-US" dirty="0" smtClean="0"/>
              <a:t> </a:t>
            </a:r>
            <a:r>
              <a:rPr lang="en-US" dirty="0" err="1" smtClean="0"/>
              <a:t>Tarasevich</a:t>
            </a:r>
            <a:r>
              <a:rPr lang="en-US" dirty="0" smtClean="0"/>
              <a:t>, </a:t>
            </a:r>
            <a:r>
              <a:rPr lang="en-US" dirty="0"/>
              <a:t>CC-BY-SA </a:t>
            </a:r>
            <a:r>
              <a:rPr lang="en-US" dirty="0" smtClean="0"/>
              <a:t>3.0</a:t>
            </a:r>
            <a:r>
              <a:rPr lang="nl-NL" dirty="0" smtClean="0"/>
              <a:t>)</a:t>
            </a:r>
            <a:endParaRPr lang="en-US" dirty="0"/>
          </a:p>
        </p:txBody>
      </p:sp>
      <p:pic>
        <p:nvPicPr>
          <p:cNvPr id="6" name="Picture Placeholder 5" descr="RIAN_archive_348_During_the_siege.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3127" r="13127"/>
          <a:stretch>
            <a:fillRect/>
          </a:stretch>
        </p:blipFill>
        <p:spPr>
          <a:prstGeom prst="rect">
            <a:avLst/>
          </a:prstGeom>
        </p:spPr>
      </p:pic>
      <p:sp>
        <p:nvSpPr>
          <p:cNvPr id="7" name="Title 6"/>
          <p:cNvSpPr>
            <a:spLocks noGrp="1"/>
          </p:cNvSpPr>
          <p:nvPr>
            <p:ph type="title"/>
          </p:nvPr>
        </p:nvSpPr>
        <p:spPr/>
        <p:txBody>
          <a:bodyPr/>
          <a:lstStyle/>
          <a:p>
            <a:r>
              <a:rPr lang="nl-NL" dirty="0" smtClean="0"/>
              <a:t>Metal workers</a:t>
            </a:r>
            <a:endParaRPr lang="nl-NL" dirty="0"/>
          </a:p>
        </p:txBody>
      </p:sp>
      <p:sp>
        <p:nvSpPr>
          <p:cNvPr id="8" name="Text Placeholder 7"/>
          <p:cNvSpPr>
            <a:spLocks noGrp="1"/>
          </p:cNvSpPr>
          <p:nvPr>
            <p:ph type="body" idx="1"/>
          </p:nvPr>
        </p:nvSpPr>
        <p:spPr/>
        <p:txBody>
          <a:bodyPr/>
          <a:lstStyle/>
          <a:p>
            <a:r>
              <a:rPr lang="en-US" dirty="0"/>
              <a:t>Russian women metal workers in a factory in Leningrad in January 1942 still working during the siege of their city by German Army Group North and the Finnish Army.</a:t>
            </a:r>
          </a:p>
        </p:txBody>
      </p:sp>
    </p:spTree>
    <p:extLst>
      <p:ext uri="{BB962C8B-B14F-4D97-AF65-F5344CB8AC3E}">
        <p14:creationId xmlns:p14="http://schemas.microsoft.com/office/powerpoint/2010/main" val="444657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type="pic" sz="quarter" idx="11"/>
          </p:nvPr>
        </p:nvPicPr>
        <p:blipFill>
          <a:blip r:embed="rId2"/>
          <a:srcRect t="6027" b="6027"/>
          <a:stretch>
            <a:fillRect/>
          </a:stretch>
        </p:blipFill>
        <p:spPr>
          <a:prstGeom prst="rect">
            <a:avLst/>
          </a:prstGeom>
        </p:spPr>
      </p:pic>
      <p:sp>
        <p:nvSpPr>
          <p:cNvPr id="5" name="Text Placeholder 4"/>
          <p:cNvSpPr>
            <a:spLocks noGrp="1"/>
          </p:cNvSpPr>
          <p:nvPr>
            <p:ph type="body" idx="1"/>
          </p:nvPr>
        </p:nvSpPr>
        <p:spPr/>
        <p:txBody>
          <a:bodyPr>
            <a:normAutofit/>
          </a:bodyPr>
          <a:lstStyle/>
          <a:p>
            <a:r>
              <a:rPr lang="en-US" dirty="0"/>
              <a:t>Many unmarried women in Japan joined either the  Volunteer Fighting Corps or the Volunteer </a:t>
            </a:r>
            <a:r>
              <a:rPr lang="en-US" dirty="0" err="1"/>
              <a:t>Labour</a:t>
            </a:r>
            <a:r>
              <a:rPr lang="en-US" dirty="0"/>
              <a:t> Corps. This group of young women are in the </a:t>
            </a:r>
            <a:r>
              <a:rPr lang="en-US" dirty="0" err="1"/>
              <a:t>Labour</a:t>
            </a:r>
            <a:r>
              <a:rPr lang="en-US" dirty="0"/>
              <a:t> Corps and are marching through the factory gates to start work. The photo dates from June 1944.</a:t>
            </a:r>
          </a:p>
          <a:p>
            <a:r>
              <a:rPr lang="en-US" dirty="0"/>
              <a:t>In addition to Japanese female volunteers there was also a Korean Women’s </a:t>
            </a:r>
            <a:r>
              <a:rPr lang="en-US" dirty="0" err="1"/>
              <a:t>Labour</a:t>
            </a:r>
            <a:r>
              <a:rPr lang="en-US" dirty="0"/>
              <a:t> Force which did similar work but as forced </a:t>
            </a:r>
            <a:r>
              <a:rPr lang="en-US" dirty="0" err="1"/>
              <a:t>labour</a:t>
            </a:r>
            <a:r>
              <a:rPr lang="en-US" dirty="0"/>
              <a:t> with few rights.</a:t>
            </a:r>
          </a:p>
        </p:txBody>
      </p:sp>
      <p:sp>
        <p:nvSpPr>
          <p:cNvPr id="7" name="Title 6"/>
          <p:cNvSpPr>
            <a:spLocks noGrp="1"/>
          </p:cNvSpPr>
          <p:nvPr>
            <p:ph type="title"/>
          </p:nvPr>
        </p:nvSpPr>
        <p:spPr/>
        <p:txBody>
          <a:bodyPr/>
          <a:lstStyle/>
          <a:p>
            <a:r>
              <a:rPr lang="nl-NL" dirty="0" smtClean="0"/>
              <a:t>Japanese Volunteer Fighting Corps</a:t>
            </a:r>
            <a:endParaRPr lang="nl-NL" dirty="0"/>
          </a:p>
        </p:txBody>
      </p:sp>
      <p:sp>
        <p:nvSpPr>
          <p:cNvPr id="8" name="Text Placeholder 7"/>
          <p:cNvSpPr>
            <a:spLocks noGrp="1"/>
          </p:cNvSpPr>
          <p:nvPr>
            <p:ph type="body" idx="10"/>
          </p:nvPr>
        </p:nvSpPr>
        <p:spPr/>
        <p:txBody>
          <a:bodyPr/>
          <a:lstStyle/>
          <a:p>
            <a:r>
              <a:rPr lang="en-US" dirty="0" smtClean="0"/>
              <a:t>(Japanese </a:t>
            </a:r>
            <a:r>
              <a:rPr lang="en-US" dirty="0"/>
              <a:t>book "Showa History of 100 million people: War History of Home Front" published by Mainichi Newspapers </a:t>
            </a:r>
            <a:r>
              <a:rPr lang="en-US" dirty="0" smtClean="0"/>
              <a:t>Company, Public </a:t>
            </a:r>
            <a:r>
              <a:rPr lang="en-US" dirty="0"/>
              <a:t>Domain </a:t>
            </a:r>
            <a:r>
              <a:rPr lang="en-US" dirty="0" smtClean="0"/>
              <a:t>in Japan)</a:t>
            </a:r>
            <a:endParaRPr lang="en-US" dirty="0"/>
          </a:p>
        </p:txBody>
      </p:sp>
    </p:spTree>
    <p:extLst>
      <p:ext uri="{BB962C8B-B14F-4D97-AF65-F5344CB8AC3E}">
        <p14:creationId xmlns:p14="http://schemas.microsoft.com/office/powerpoint/2010/main" val="3634601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These teenage girls were members of the Bund </a:t>
            </a:r>
            <a:r>
              <a:rPr lang="en-US" dirty="0" err="1"/>
              <a:t>Deutscher</a:t>
            </a:r>
            <a:r>
              <a:rPr lang="en-US" dirty="0"/>
              <a:t> </a:t>
            </a:r>
            <a:r>
              <a:rPr lang="en-US" dirty="0" err="1"/>
              <a:t>Mädel</a:t>
            </a:r>
            <a:r>
              <a:rPr lang="en-US" dirty="0"/>
              <a:t> (The League of German Girls) which was the female wing of the Hitler </a:t>
            </a:r>
            <a:r>
              <a:rPr lang="en-US" dirty="0" err="1"/>
              <a:t>Jugend</a:t>
            </a:r>
            <a:r>
              <a:rPr lang="en-US" dirty="0"/>
              <a:t> (Hitler Youth). Membership of the BDM was compulsory. </a:t>
            </a:r>
          </a:p>
          <a:p>
            <a:r>
              <a:rPr lang="en-US" dirty="0"/>
              <a:t>This group are doing the work of the farm </a:t>
            </a:r>
            <a:r>
              <a:rPr lang="en-US" dirty="0" err="1"/>
              <a:t>labourers</a:t>
            </a:r>
            <a:r>
              <a:rPr lang="en-US" dirty="0"/>
              <a:t> who have been conscripted and, in this case, are working in what the magazine of the BDM describes as “the German territories regained in the east” </a:t>
            </a:r>
          </a:p>
          <a:p>
            <a:endParaRPr lang="nl-NL" dirty="0"/>
          </a:p>
        </p:txBody>
      </p:sp>
      <p:sp>
        <p:nvSpPr>
          <p:cNvPr id="4" name="Title 3"/>
          <p:cNvSpPr>
            <a:spLocks noGrp="1"/>
          </p:cNvSpPr>
          <p:nvPr>
            <p:ph type="title"/>
          </p:nvPr>
        </p:nvSpPr>
        <p:spPr/>
        <p:txBody>
          <a:bodyPr/>
          <a:lstStyle/>
          <a:p>
            <a:r>
              <a:rPr lang="nl-NL" dirty="0" smtClean="0"/>
              <a:t>Bund Deutscher M</a:t>
            </a:r>
            <a:r>
              <a:rPr lang="en-US" dirty="0" err="1" smtClean="0"/>
              <a:t>ädel</a:t>
            </a:r>
            <a:endParaRPr lang="nl-NL" dirty="0"/>
          </a:p>
        </p:txBody>
      </p:sp>
      <p:sp>
        <p:nvSpPr>
          <p:cNvPr id="5" name="Text Placeholder 4"/>
          <p:cNvSpPr>
            <a:spLocks noGrp="1"/>
          </p:cNvSpPr>
          <p:nvPr>
            <p:ph type="body" idx="10"/>
          </p:nvPr>
        </p:nvSpPr>
        <p:spPr/>
        <p:txBody>
          <a:bodyPr/>
          <a:lstStyle/>
          <a:p>
            <a:r>
              <a:rPr lang="nl-NL" dirty="0" smtClean="0"/>
              <a:t>(German </a:t>
            </a:r>
            <a:r>
              <a:rPr lang="nl-NL" dirty="0"/>
              <a:t>Federal </a:t>
            </a:r>
            <a:r>
              <a:rPr lang="nl-NL" dirty="0" smtClean="0"/>
              <a:t>Archive, Bundesarchiv</a:t>
            </a:r>
            <a:r>
              <a:rPr lang="nl-NL" dirty="0"/>
              <a:t>, Bild </a:t>
            </a:r>
            <a:r>
              <a:rPr lang="nl-NL" dirty="0" smtClean="0"/>
              <a:t>183-E10868, </a:t>
            </a:r>
            <a:r>
              <a:rPr lang="nl-NL" dirty="0"/>
              <a:t>CC-BY-SA </a:t>
            </a:r>
            <a:r>
              <a:rPr lang="nl-NL" dirty="0" smtClean="0"/>
              <a:t>3.0)</a:t>
            </a:r>
            <a:endParaRPr lang="nl-NL" dirty="0"/>
          </a:p>
        </p:txBody>
      </p:sp>
      <p:pic>
        <p:nvPicPr>
          <p:cNvPr id="6" name="Content Placeholder 4"/>
          <p:cNvPicPr>
            <a:picLocks noGrp="1" noChangeAspect="1"/>
          </p:cNvPicPr>
          <p:nvPr>
            <p:ph type="pic" sz="quarter" idx="11"/>
          </p:nvPr>
        </p:nvPicPr>
        <p:blipFill>
          <a:blip r:embed="rId2"/>
          <a:srcRect t="3263" b="3263"/>
          <a:stretch>
            <a:fillRect/>
          </a:stretch>
        </p:blipFill>
        <p:spPr>
          <a:prstGeom prst="rect">
            <a:avLst/>
          </a:prstGeom>
        </p:spPr>
      </p:pic>
    </p:spTree>
    <p:extLst>
      <p:ext uri="{BB962C8B-B14F-4D97-AF65-F5344CB8AC3E}">
        <p14:creationId xmlns:p14="http://schemas.microsoft.com/office/powerpoint/2010/main" val="243129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nl-NL" dirty="0" smtClean="0"/>
              <a:t>A US wartime ration book</a:t>
            </a:r>
            <a:endParaRPr lang="nl-NL" dirty="0"/>
          </a:p>
        </p:txBody>
      </p:sp>
      <p:sp>
        <p:nvSpPr>
          <p:cNvPr id="13" name="Text Placeholder 12"/>
          <p:cNvSpPr>
            <a:spLocks noGrp="1"/>
          </p:cNvSpPr>
          <p:nvPr>
            <p:ph type="body" idx="1"/>
          </p:nvPr>
        </p:nvSpPr>
        <p:spPr/>
        <p:txBody>
          <a:bodyPr/>
          <a:lstStyle/>
          <a:p>
            <a:r>
              <a:rPr lang="en-US" dirty="0"/>
              <a:t>Front and back pages of a United States  Wartime Ration book issued in 1943. Inside would be a series of stamps to be exchanged for goods. At first certain goods were rationed through controlling supply. So, sale of </a:t>
            </a:r>
            <a:r>
              <a:rPr lang="en-US" dirty="0" smtClean="0"/>
              <a:t>tires </a:t>
            </a:r>
            <a:r>
              <a:rPr lang="en-US" dirty="0"/>
              <a:t>and new automobiles was restricted to save rubber because the Japanese had invaded and occupied those countries in southeast Asia that had supplied the US with rubber before the war. US civilians were not provided with ration books until 4 May 1942. The first consumer product to be rationed was sugar; then gasoline (not because of a shortage but to reduce the use of automobiles), dairy products, meat, canned food, fuels, and other products. </a:t>
            </a:r>
          </a:p>
          <a:p>
            <a:endParaRPr lang="nl-NL" dirty="0"/>
          </a:p>
        </p:txBody>
      </p:sp>
      <p:sp>
        <p:nvSpPr>
          <p:cNvPr id="14" name="Text Placeholder 13"/>
          <p:cNvSpPr>
            <a:spLocks noGrp="1"/>
          </p:cNvSpPr>
          <p:nvPr>
            <p:ph type="body" idx="10"/>
          </p:nvPr>
        </p:nvSpPr>
        <p:spPr/>
        <p:txBody>
          <a:bodyPr/>
          <a:lstStyle/>
          <a:p>
            <a:r>
              <a:rPr lang="nl-NL" dirty="0" smtClean="0"/>
              <a:t>(Wikimedia Commons, Public Domain in the US)</a:t>
            </a:r>
            <a:endParaRPr lang="nl-NL" dirty="0"/>
          </a:p>
        </p:txBody>
      </p:sp>
      <p:sp>
        <p:nvSpPr>
          <p:cNvPr id="16" name="Text Placeholder 15"/>
          <p:cNvSpPr>
            <a:spLocks noGrp="1"/>
          </p:cNvSpPr>
          <p:nvPr>
            <p:ph type="body" idx="12"/>
          </p:nvPr>
        </p:nvSpPr>
        <p:spPr/>
        <p:txBody>
          <a:bodyPr/>
          <a:lstStyle/>
          <a:p>
            <a:r>
              <a:rPr lang="nl-NL" dirty="0"/>
              <a:t>(Wikimedia Commons, Public Domain in the US</a:t>
            </a:r>
            <a:r>
              <a:rPr lang="nl-NL" dirty="0" smtClean="0"/>
              <a:t>)</a:t>
            </a:r>
            <a:endParaRPr lang="nl-NL" dirty="0"/>
          </a:p>
        </p:txBody>
      </p:sp>
      <p:pic>
        <p:nvPicPr>
          <p:cNvPr id="18" name="Picture Placeholder 17" descr="WWII_USA_Ration_Book_3_Front.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7166" b="7166"/>
          <a:stretch>
            <a:fillRect/>
          </a:stretch>
        </p:blipFill>
        <p:spPr>
          <a:prstGeom prst="rect">
            <a:avLst/>
          </a:prstGeom>
        </p:spPr>
      </p:pic>
      <p:pic>
        <p:nvPicPr>
          <p:cNvPr id="19" name="Picture Placeholder 18" descr="WWII_USA_Ration_Book_3_Back.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448" b="7448"/>
          <a:stretch>
            <a:fillRect/>
          </a:stretch>
        </p:blipFill>
        <p:spPr>
          <a:prstGeom prst="rect">
            <a:avLst/>
          </a:prstGeom>
        </p:spPr>
      </p:pic>
    </p:spTree>
    <p:extLst>
      <p:ext uri="{BB962C8B-B14F-4D97-AF65-F5344CB8AC3E}">
        <p14:creationId xmlns:p14="http://schemas.microsoft.com/office/powerpoint/2010/main" val="3511895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Internal resistance to war</a:t>
            </a:r>
            <a:endParaRPr lang="nl-NL" dirty="0"/>
          </a:p>
        </p:txBody>
      </p:sp>
      <p:sp>
        <p:nvSpPr>
          <p:cNvPr id="7" name="Text Placeholder 6"/>
          <p:cNvSpPr>
            <a:spLocks noGrp="1"/>
          </p:cNvSpPr>
          <p:nvPr>
            <p:ph type="body" idx="1"/>
          </p:nvPr>
        </p:nvSpPr>
        <p:spPr/>
        <p:txBody>
          <a:bodyPr/>
          <a:lstStyle/>
          <a:p>
            <a:r>
              <a:rPr lang="en-US" dirty="0"/>
              <a:t>In most of the countries that were drawn into the war there were peace movements in the 1930s calling on their </a:t>
            </a:r>
            <a:r>
              <a:rPr lang="en-US" dirty="0" smtClean="0"/>
              <a:t>governments </a:t>
            </a:r>
            <a:r>
              <a:rPr lang="en-US" dirty="0"/>
              <a:t>not to be dragged into a second global conflict in just 20 years. There were also pacifist groups who had always been opposed to war. There were other forces at work as well who had different motives for opposing involvement in the war. In Britain the British Union of Fascists, led by a former government minister, Oswald Mosley, called for a </a:t>
            </a:r>
            <a:r>
              <a:rPr lang="en-US" dirty="0" smtClean="0"/>
              <a:t>negotiated </a:t>
            </a:r>
            <a:r>
              <a:rPr lang="en-US" dirty="0"/>
              <a:t>peace with Germany. The US car manufacturer, Henry Ford, who also had factories in </a:t>
            </a:r>
            <a:r>
              <a:rPr lang="en-US" dirty="0" smtClean="0"/>
              <a:t>Germany </a:t>
            </a:r>
            <a:r>
              <a:rPr lang="en-US" dirty="0"/>
              <a:t>and Britain, refused to allow his factories to make military equipment that could be supplied to the British. In the USA there were also isolationists who did not want to be dragged into what they perceived as a European war, at least until Pearl </a:t>
            </a:r>
            <a:r>
              <a:rPr lang="en-US" dirty="0" err="1"/>
              <a:t>Harbour</a:t>
            </a:r>
            <a:r>
              <a:rPr lang="en-US" dirty="0"/>
              <a:t>. In the colonies of the European powers there were independence movements that called on their people not to fight for Britain or France and even encouraged them to join with the Japanese in the hope of gaining independence from their Colonial “masters”.</a:t>
            </a:r>
          </a:p>
          <a:p>
            <a:r>
              <a:rPr lang="en-US" dirty="0"/>
              <a:t>In totalitarian states like Nazi Germany, Fascist Italy and the Communist Soviet Union it was extremely dangerous to actively oppose the regime and its war-like intentions and those who did found themselves imprisoned or executed as traitors. </a:t>
            </a:r>
          </a:p>
        </p:txBody>
      </p:sp>
    </p:spTree>
    <p:extLst>
      <p:ext uri="{BB962C8B-B14F-4D97-AF65-F5344CB8AC3E}">
        <p14:creationId xmlns:p14="http://schemas.microsoft.com/office/powerpoint/2010/main" val="2851139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In the summer of 1942 five students and a professor at the Ludwig Maximilian University of Munich formed the White Rose, a resistance movement against the National Socialist regime. They distributed leaflets calling on the German people to use non-violent resistance to oppose the regime. They were Hans Scholl, Sophie Scholl, Alexander </a:t>
            </a:r>
            <a:r>
              <a:rPr lang="en-US" dirty="0" err="1"/>
              <a:t>Schmorell</a:t>
            </a:r>
            <a:r>
              <a:rPr lang="en-US" dirty="0"/>
              <a:t>, Willi Graf, Christoph Probst and Kurt Huber, professor of music at the same University. All of them were arrested by the Gestapo in February 1943, charged with treason, and beheaded on 13 July 1943. The square outside the University in Munich is now named Professor Huber </a:t>
            </a:r>
            <a:r>
              <a:rPr lang="en-US" dirty="0" err="1"/>
              <a:t>Platz</a:t>
            </a:r>
            <a:r>
              <a:rPr lang="en-US" dirty="0"/>
              <a:t>. </a:t>
            </a:r>
          </a:p>
          <a:p>
            <a:endParaRPr lang="nl-NL" dirty="0"/>
          </a:p>
        </p:txBody>
      </p:sp>
      <p:sp>
        <p:nvSpPr>
          <p:cNvPr id="4" name="Title 3"/>
          <p:cNvSpPr>
            <a:spLocks noGrp="1"/>
          </p:cNvSpPr>
          <p:nvPr>
            <p:ph type="title"/>
          </p:nvPr>
        </p:nvSpPr>
        <p:spPr/>
        <p:txBody>
          <a:bodyPr/>
          <a:lstStyle/>
          <a:p>
            <a:r>
              <a:rPr lang="nl-NL" dirty="0" smtClean="0"/>
              <a:t>Professor Kurt Huber</a:t>
            </a:r>
            <a:endParaRPr lang="nl-NL" dirty="0"/>
          </a:p>
        </p:txBody>
      </p:sp>
      <p:sp>
        <p:nvSpPr>
          <p:cNvPr id="6" name="Text Placeholder 5"/>
          <p:cNvSpPr>
            <a:spLocks noGrp="1"/>
          </p:cNvSpPr>
          <p:nvPr>
            <p:ph type="body" idx="10"/>
          </p:nvPr>
        </p:nvSpPr>
        <p:spPr/>
        <p:txBody>
          <a:bodyPr>
            <a:normAutofit/>
          </a:bodyPr>
          <a:lstStyle/>
          <a:p>
            <a:r>
              <a:rPr lang="en-US" dirty="0"/>
              <a:t>Professor Kurt Huber (24 October 1893-13 July 1943), </a:t>
            </a:r>
            <a:r>
              <a:rPr lang="en-US" dirty="0" err="1"/>
              <a:t>organiser</a:t>
            </a:r>
            <a:r>
              <a:rPr lang="en-US" dirty="0"/>
              <a:t> of non-violent resistance against the National Socialist regime in </a:t>
            </a:r>
            <a:r>
              <a:rPr lang="en-US" dirty="0" err="1"/>
              <a:t>Gemany</a:t>
            </a:r>
            <a:r>
              <a:rPr lang="en-US" dirty="0"/>
              <a:t>.</a:t>
            </a:r>
          </a:p>
          <a:p>
            <a:r>
              <a:rPr lang="en-US" dirty="0" smtClean="0"/>
              <a:t>(German </a:t>
            </a:r>
            <a:r>
              <a:rPr lang="en-US" dirty="0"/>
              <a:t>Federal </a:t>
            </a:r>
            <a:r>
              <a:rPr lang="en-US" dirty="0" smtClean="0"/>
              <a:t>Archive. </a:t>
            </a:r>
            <a:r>
              <a:rPr lang="en-US" dirty="0" err="1" smtClean="0"/>
              <a:t>Bundesarchiv</a:t>
            </a:r>
            <a:r>
              <a:rPr lang="en-US" dirty="0"/>
              <a:t>, </a:t>
            </a:r>
            <a:r>
              <a:rPr lang="en-US" dirty="0" err="1"/>
              <a:t>Bild</a:t>
            </a:r>
            <a:r>
              <a:rPr lang="en-US" dirty="0"/>
              <a:t> </a:t>
            </a:r>
            <a:r>
              <a:rPr lang="en-US" dirty="0" smtClean="0"/>
              <a:t>146II-744, </a:t>
            </a:r>
            <a:r>
              <a:rPr lang="en-US" dirty="0"/>
              <a:t>CC-BY-SA </a:t>
            </a:r>
            <a:r>
              <a:rPr lang="en-US" dirty="0" smtClean="0"/>
              <a:t>3.0)</a:t>
            </a:r>
            <a:endParaRPr lang="en-US" dirty="0"/>
          </a:p>
        </p:txBody>
      </p:sp>
      <p:pic>
        <p:nvPicPr>
          <p:cNvPr id="8" name="Picture Placeholder 7" descr="Bundesarchiv_Bild_146II-744,_Kurt_Huber.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158" b="10158"/>
          <a:stretch>
            <a:fillRect/>
          </a:stretch>
        </p:blipFill>
        <p:spPr>
          <a:prstGeom prst="rect">
            <a:avLst/>
          </a:prstGeom>
        </p:spPr>
      </p:pic>
    </p:spTree>
    <p:extLst>
      <p:ext uri="{BB962C8B-B14F-4D97-AF65-F5344CB8AC3E}">
        <p14:creationId xmlns:p14="http://schemas.microsoft.com/office/powerpoint/2010/main" val="3041012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Rosenstrasse.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486" r="2486"/>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nl-NL" dirty="0" smtClean="0"/>
              <a:t>The Rosenstrasse protest, 1943</a:t>
            </a:r>
            <a:endParaRPr lang="nl-NL" dirty="0"/>
          </a:p>
        </p:txBody>
      </p:sp>
      <p:sp>
        <p:nvSpPr>
          <p:cNvPr id="3" name="Text Placeholder 2"/>
          <p:cNvSpPr>
            <a:spLocks noGrp="1"/>
          </p:cNvSpPr>
          <p:nvPr>
            <p:ph type="body" idx="1"/>
          </p:nvPr>
        </p:nvSpPr>
        <p:spPr/>
        <p:txBody>
          <a:bodyPr/>
          <a:lstStyle/>
          <a:p>
            <a:r>
              <a:rPr lang="en-US" dirty="0"/>
              <a:t>Until early 1943 the Nazis had exempted Jews married to non-Jews from the so-called “Final Solution”. But on 27 February 1943 around 1800 Jewish men married to non-Jewish women were also rounded up for deportation and taken to a temporary detention </a:t>
            </a:r>
            <a:r>
              <a:rPr lang="en-US" dirty="0" err="1"/>
              <a:t>centre</a:t>
            </a:r>
            <a:r>
              <a:rPr lang="en-US" dirty="0"/>
              <a:t> in </a:t>
            </a:r>
            <a:r>
              <a:rPr lang="en-US" dirty="0" err="1"/>
              <a:t>Rosenstrasse</a:t>
            </a:r>
            <a:r>
              <a:rPr lang="en-US" dirty="0"/>
              <a:t>, Berlin. Their wives and relatives began protesting outside the </a:t>
            </a:r>
            <a:r>
              <a:rPr lang="en-US" dirty="0" err="1"/>
              <a:t>centre</a:t>
            </a:r>
            <a:r>
              <a:rPr lang="en-US" dirty="0"/>
              <a:t> shouting “We want our husbands back!”. During the first week of March the protest grew. The SS called for police reinforcements to control the crowd. The Reich Main Security Office in Berlin proposed shooting all of the protesters but Goebbels intervened, worried that a public massacre on the streets of Berlin would undermine civilian morale. On 6 March Goebbels ordered the release of the prisoners in </a:t>
            </a:r>
            <a:r>
              <a:rPr lang="en-US" dirty="0" err="1"/>
              <a:t>Rosenstrasse</a:t>
            </a:r>
            <a:r>
              <a:rPr lang="en-US" dirty="0"/>
              <a:t>. Remarkably, most of these men and women were not deported to the extermination camps and survived the Holocaust</a:t>
            </a:r>
            <a:r>
              <a:rPr lang="en-US" dirty="0" smtClean="0"/>
              <a:t>.</a:t>
            </a:r>
            <a:endParaRPr lang="en-US" dirty="0"/>
          </a:p>
        </p:txBody>
      </p:sp>
      <p:sp>
        <p:nvSpPr>
          <p:cNvPr id="5" name="Text Placeholder 4"/>
          <p:cNvSpPr>
            <a:spLocks noGrp="1"/>
          </p:cNvSpPr>
          <p:nvPr>
            <p:ph type="body" idx="10"/>
          </p:nvPr>
        </p:nvSpPr>
        <p:spPr/>
        <p:txBody>
          <a:bodyPr/>
          <a:lstStyle/>
          <a:p>
            <a:r>
              <a:rPr lang="en-US" dirty="0"/>
              <a:t>This monument is dedicated to the </a:t>
            </a:r>
            <a:r>
              <a:rPr lang="en-US" dirty="0" err="1"/>
              <a:t>Rosenstrasse</a:t>
            </a:r>
            <a:r>
              <a:rPr lang="en-US" dirty="0"/>
              <a:t> protest, 28 February - 6 March 1943.</a:t>
            </a:r>
          </a:p>
          <a:p>
            <a:r>
              <a:rPr lang="en-US" dirty="0"/>
              <a:t>(</a:t>
            </a:r>
            <a:r>
              <a:rPr lang="en-US" dirty="0" smtClean="0"/>
              <a:t>Flickr, Photographer</a:t>
            </a:r>
            <a:r>
              <a:rPr lang="en-US" dirty="0"/>
              <a:t>: Niki Sublime (</a:t>
            </a:r>
            <a:r>
              <a:rPr lang="en-US" dirty="0" smtClean="0"/>
              <a:t>2008), CC </a:t>
            </a:r>
            <a:r>
              <a:rPr lang="en-US" dirty="0"/>
              <a:t>BY-SA 2.0 </a:t>
            </a:r>
            <a:r>
              <a:rPr lang="en-US" dirty="0" smtClean="0"/>
              <a:t>generic)</a:t>
            </a:r>
            <a:endParaRPr lang="en-US" dirty="0"/>
          </a:p>
        </p:txBody>
      </p:sp>
    </p:spTree>
    <p:extLst>
      <p:ext uri="{BB962C8B-B14F-4D97-AF65-F5344CB8AC3E}">
        <p14:creationId xmlns:p14="http://schemas.microsoft.com/office/powerpoint/2010/main" val="3731068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This memorial in Cologne marks the site of two group executions in 1944. The first group, eleven Poles and Russians deported to Germany for forced </a:t>
            </a:r>
            <a:r>
              <a:rPr lang="en-US" dirty="0" err="1"/>
              <a:t>labour</a:t>
            </a:r>
            <a:r>
              <a:rPr lang="en-US" dirty="0"/>
              <a:t>, were publicly hanged on October 25, 1944. The second group were thirteen young Germans who had used various forms of resistance against the Nazis. These included members of the </a:t>
            </a:r>
            <a:r>
              <a:rPr lang="en-US" dirty="0" err="1"/>
              <a:t>Edelweisspiraten</a:t>
            </a:r>
            <a:r>
              <a:rPr lang="en-US" dirty="0"/>
              <a:t> from </a:t>
            </a:r>
            <a:r>
              <a:rPr lang="en-US" dirty="0" err="1"/>
              <a:t>Ehrenfeld</a:t>
            </a:r>
            <a:r>
              <a:rPr lang="en-US" dirty="0"/>
              <a:t>, a district of Cologne, who were also publicly hanged without trial by the SS. </a:t>
            </a:r>
            <a:r>
              <a:rPr lang="en-US" dirty="0" smtClean="0"/>
              <a:t>The </a:t>
            </a:r>
            <a:r>
              <a:rPr lang="en-US" dirty="0" err="1"/>
              <a:t>Edelweisspiraten</a:t>
            </a:r>
            <a:r>
              <a:rPr lang="en-US" dirty="0"/>
              <a:t> (Edelweiss Pirates) had emerged in the 1930s. They were young people who resisted the requirement to join the Hitler Youth.  Mostly their leaders and some of the followers were sent to concentration camps, other were arbitrarily executed. </a:t>
            </a:r>
          </a:p>
        </p:txBody>
      </p:sp>
      <p:sp>
        <p:nvSpPr>
          <p:cNvPr id="6" name="Title 5"/>
          <p:cNvSpPr>
            <a:spLocks noGrp="1"/>
          </p:cNvSpPr>
          <p:nvPr>
            <p:ph type="title"/>
          </p:nvPr>
        </p:nvSpPr>
        <p:spPr/>
        <p:txBody>
          <a:bodyPr/>
          <a:lstStyle/>
          <a:p>
            <a:r>
              <a:rPr lang="nl-NL" dirty="0" smtClean="0"/>
              <a:t>Executions of the Edelweisspiraten in Cologne</a:t>
            </a:r>
            <a:endParaRPr lang="nl-NL" dirty="0"/>
          </a:p>
        </p:txBody>
      </p:sp>
      <p:sp>
        <p:nvSpPr>
          <p:cNvPr id="8" name="Text Placeholder 7"/>
          <p:cNvSpPr>
            <a:spLocks noGrp="1"/>
          </p:cNvSpPr>
          <p:nvPr>
            <p:ph type="body" idx="10"/>
          </p:nvPr>
        </p:nvSpPr>
        <p:spPr/>
        <p:txBody>
          <a:bodyPr/>
          <a:lstStyle/>
          <a:p>
            <a:r>
              <a:rPr lang="en-US" dirty="0" smtClean="0"/>
              <a:t>(Wikimedia Commons, Photographer</a:t>
            </a:r>
            <a:r>
              <a:rPr lang="en-US" dirty="0"/>
              <a:t>: Christoph </a:t>
            </a:r>
            <a:r>
              <a:rPr lang="en-US" dirty="0" err="1" smtClean="0"/>
              <a:t>Rückert</a:t>
            </a:r>
            <a:r>
              <a:rPr lang="en-US" dirty="0" smtClean="0"/>
              <a:t>, CC </a:t>
            </a:r>
            <a:r>
              <a:rPr lang="en-US" dirty="0"/>
              <a:t>BY-SA </a:t>
            </a:r>
            <a:r>
              <a:rPr lang="en-US" dirty="0" smtClean="0"/>
              <a:t>3.0</a:t>
            </a:r>
            <a:r>
              <a:rPr lang="nl-NL" dirty="0" smtClean="0"/>
              <a:t>)</a:t>
            </a:r>
            <a:endParaRPr lang="en-US" dirty="0"/>
          </a:p>
        </p:txBody>
      </p:sp>
      <p:pic>
        <p:nvPicPr>
          <p:cNvPr id="10" name="Picture Placeholder 9" descr="Ehrenfeld_Gedenktafel_Edelweißpiraten.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319" r="6319"/>
          <a:stretch>
            <a:fillRect/>
          </a:stretch>
        </p:blipFill>
        <p:spPr>
          <a:prstGeom prst="rect">
            <a:avLst/>
          </a:prstGeom>
        </p:spPr>
      </p:pic>
    </p:spTree>
    <p:extLst>
      <p:ext uri="{BB962C8B-B14F-4D97-AF65-F5344CB8AC3E}">
        <p14:creationId xmlns:p14="http://schemas.microsoft.com/office/powerpoint/2010/main" val="944294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Catholic Church</a:t>
            </a:r>
            <a:endParaRPr lang="nl-NL" dirty="0"/>
          </a:p>
        </p:txBody>
      </p:sp>
      <p:sp>
        <p:nvSpPr>
          <p:cNvPr id="7" name="Text Placeholder 6"/>
          <p:cNvSpPr>
            <a:spLocks noGrp="1"/>
          </p:cNvSpPr>
          <p:nvPr>
            <p:ph type="body" idx="1"/>
          </p:nvPr>
        </p:nvSpPr>
        <p:spPr/>
        <p:txBody>
          <a:bodyPr/>
          <a:lstStyle/>
          <a:p>
            <a:r>
              <a:rPr lang="en-US" dirty="0"/>
              <a:t>While the Catholic Church in Germany had sought to cooperate with the Nazis, even before the war, many church leaders, priests and lay people were openly anti-Nazi and some sought to help the Jews escape deportation. In Austria, Czechoslovakia, Poland and Slovenia many priests were rounded up for their support of the national resistance movements and, together with around 400 German priests, were sent to Dachau concentration camp.  In all, about 2500 Catholic priests were held there.</a:t>
            </a:r>
          </a:p>
          <a:p>
            <a:endParaRPr lang="nl-NL" dirty="0"/>
          </a:p>
        </p:txBody>
      </p:sp>
      <p:sp>
        <p:nvSpPr>
          <p:cNvPr id="8" name="Text Placeholder 7"/>
          <p:cNvSpPr>
            <a:spLocks noGrp="1"/>
          </p:cNvSpPr>
          <p:nvPr>
            <p:ph type="body" idx="10"/>
          </p:nvPr>
        </p:nvSpPr>
        <p:spPr/>
        <p:txBody>
          <a:bodyPr/>
          <a:lstStyle/>
          <a:p>
            <a:r>
              <a:rPr lang="en-US" dirty="0"/>
              <a:t>Prisoner barracks at Dachau</a:t>
            </a:r>
            <a:r>
              <a:rPr lang="en-US" dirty="0" smtClean="0"/>
              <a:t>.</a:t>
            </a:r>
            <a:endParaRPr lang="en-US" dirty="0"/>
          </a:p>
          <a:p>
            <a:r>
              <a:rPr lang="en-US" dirty="0"/>
              <a:t>(</a:t>
            </a:r>
            <a:r>
              <a:rPr lang="en-US" dirty="0" smtClean="0"/>
              <a:t>US </a:t>
            </a:r>
            <a:r>
              <a:rPr lang="en-US" dirty="0"/>
              <a:t>Holocaust Memorial </a:t>
            </a:r>
            <a:r>
              <a:rPr lang="en-US" dirty="0" smtClean="0"/>
              <a:t>Museum, Public </a:t>
            </a:r>
            <a:r>
              <a:rPr lang="en-US" dirty="0"/>
              <a:t>Domain </a:t>
            </a:r>
            <a:r>
              <a:rPr lang="en-US" dirty="0" smtClean="0"/>
              <a:t>in the US)</a:t>
            </a:r>
            <a:endParaRPr lang="en-US" dirty="0"/>
          </a:p>
        </p:txBody>
      </p:sp>
      <p:pic>
        <p:nvPicPr>
          <p:cNvPr id="10" name="Picture Placeholder 9" descr="Prisoner's_barracks_dachau.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797" r="3797"/>
          <a:stretch>
            <a:fillRect/>
          </a:stretch>
        </p:blipFill>
        <p:spPr>
          <a:prstGeom prst="rect">
            <a:avLst/>
          </a:prstGeom>
        </p:spPr>
      </p:pic>
    </p:spTree>
    <p:extLst>
      <p:ext uri="{BB962C8B-B14F-4D97-AF65-F5344CB8AC3E}">
        <p14:creationId xmlns:p14="http://schemas.microsoft.com/office/powerpoint/2010/main" val="1493372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erkeley,_California._University_of_California_Student_Peace_Strike._About_half_of_the_students_assembled_at_the..._-_NARA_-_53210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374" r="12374"/>
          <a:stretch>
            <a:fillRect/>
          </a:stretch>
        </p:blipFill>
        <p:spPr>
          <a:prstGeom prst="rect">
            <a:avLst/>
          </a:prstGeom>
        </p:spPr>
      </p:pic>
      <p:sp>
        <p:nvSpPr>
          <p:cNvPr id="14" name="Title 13"/>
          <p:cNvSpPr>
            <a:spLocks noGrp="1"/>
          </p:cNvSpPr>
          <p:nvPr>
            <p:ph type="title"/>
          </p:nvPr>
        </p:nvSpPr>
        <p:spPr/>
        <p:txBody>
          <a:bodyPr/>
          <a:lstStyle/>
          <a:p>
            <a:r>
              <a:rPr lang="nl-NL" dirty="0" smtClean="0"/>
              <a:t>Student protests</a:t>
            </a:r>
            <a:endParaRPr lang="nl-NL" dirty="0"/>
          </a:p>
        </p:txBody>
      </p:sp>
      <p:sp>
        <p:nvSpPr>
          <p:cNvPr id="15" name="Text Placeholder 14"/>
          <p:cNvSpPr>
            <a:spLocks noGrp="1"/>
          </p:cNvSpPr>
          <p:nvPr>
            <p:ph type="body" idx="1"/>
          </p:nvPr>
        </p:nvSpPr>
        <p:spPr/>
        <p:txBody>
          <a:bodyPr>
            <a:normAutofit lnSpcReduction="10000"/>
          </a:bodyPr>
          <a:lstStyle/>
          <a:p>
            <a:r>
              <a:rPr lang="en-US" dirty="0"/>
              <a:t>In the summer of 1939 university students in the United States, France and Britain and Western Europe held peace demonstrations calling on their governments not to go to war. By the spring of 1940 Europe was at war and the university students there did not hold peace demonstrations. But in the United States, about seven months before the Japanese attack on Pearl </a:t>
            </a:r>
            <a:r>
              <a:rPr lang="en-US" dirty="0" err="1"/>
              <a:t>Harbour</a:t>
            </a:r>
            <a:r>
              <a:rPr lang="en-US" dirty="0"/>
              <a:t>, over a million students did hold a one-day ‘peace strike’ in opposition to the United States getting involved in the war. It was </a:t>
            </a:r>
            <a:r>
              <a:rPr lang="en-US" dirty="0" err="1"/>
              <a:t>organised</a:t>
            </a:r>
            <a:r>
              <a:rPr lang="en-US" dirty="0"/>
              <a:t> by a group calling themselves “The Yanks Are not Coming Committee”. </a:t>
            </a:r>
          </a:p>
          <a:p>
            <a:endParaRPr lang="nl-NL" dirty="0"/>
          </a:p>
        </p:txBody>
      </p:sp>
      <p:sp>
        <p:nvSpPr>
          <p:cNvPr id="16" name="Text Placeholder 15"/>
          <p:cNvSpPr>
            <a:spLocks noGrp="1"/>
          </p:cNvSpPr>
          <p:nvPr>
            <p:ph type="body" idx="10"/>
          </p:nvPr>
        </p:nvSpPr>
        <p:spPr/>
        <p:txBody>
          <a:bodyPr>
            <a:normAutofit lnSpcReduction="10000"/>
          </a:bodyPr>
          <a:lstStyle/>
          <a:p>
            <a:r>
              <a:rPr lang="en-US" dirty="0"/>
              <a:t>Berkeley students against the war, 19 April 1940.  </a:t>
            </a:r>
          </a:p>
          <a:p>
            <a:r>
              <a:rPr lang="en-US" dirty="0"/>
              <a:t>(</a:t>
            </a:r>
            <a:r>
              <a:rPr lang="en-US" dirty="0" smtClean="0"/>
              <a:t>US </a:t>
            </a:r>
            <a:r>
              <a:rPr lang="en-US" dirty="0"/>
              <a:t>National Archives &amp; Records </a:t>
            </a:r>
            <a:r>
              <a:rPr lang="en-US" dirty="0" smtClean="0"/>
              <a:t>Administration, Public </a:t>
            </a:r>
            <a:r>
              <a:rPr lang="en-US" dirty="0"/>
              <a:t>Domain </a:t>
            </a:r>
            <a:r>
              <a:rPr lang="en-US" dirty="0" smtClean="0"/>
              <a:t>in the US)</a:t>
            </a:r>
            <a:endParaRPr lang="en-US" dirty="0"/>
          </a:p>
        </p:txBody>
      </p:sp>
    </p:spTree>
    <p:extLst>
      <p:ext uri="{BB962C8B-B14F-4D97-AF65-F5344CB8AC3E}">
        <p14:creationId xmlns:p14="http://schemas.microsoft.com/office/powerpoint/2010/main" val="3954048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l-NL" dirty="0" smtClean="0"/>
              <a:t>Teru Hasegawa</a:t>
            </a:r>
            <a:endParaRPr lang="nl-NL" dirty="0"/>
          </a:p>
        </p:txBody>
      </p:sp>
      <p:sp>
        <p:nvSpPr>
          <p:cNvPr id="7" name="Text Placeholder 6"/>
          <p:cNvSpPr>
            <a:spLocks noGrp="1"/>
          </p:cNvSpPr>
          <p:nvPr>
            <p:ph type="body" idx="1"/>
          </p:nvPr>
        </p:nvSpPr>
        <p:spPr/>
        <p:txBody>
          <a:bodyPr>
            <a:normAutofit/>
          </a:bodyPr>
          <a:lstStyle/>
          <a:p>
            <a:r>
              <a:rPr lang="en-US" dirty="0" err="1"/>
              <a:t>Teru</a:t>
            </a:r>
            <a:r>
              <a:rPr lang="en-US" dirty="0"/>
              <a:t> Hasegawa was born in Japan but married a man from Manchuria in 1936. They were living in Shanghai when the war between China and Japan began.  When Shanghai fell to the Japanese in the autumn of 1937 they escaped to Hong Kong and then made their way back to mainland China. During this time she wrote articles </a:t>
            </a:r>
            <a:r>
              <a:rPr lang="en-US" dirty="0" err="1"/>
              <a:t>criticising</a:t>
            </a:r>
            <a:r>
              <a:rPr lang="en-US" dirty="0"/>
              <a:t> Japanese imperialism and was denounced as a traitor by the Japanese government. She began working as an announcer for the Japanese broadcasting section of China Radio, spreading anti-Japanese propaganda. After the war she and her husband returned to Manchuria but she died in 1947 at the age of 35 from an infection contracted when pregnant. </a:t>
            </a:r>
          </a:p>
        </p:txBody>
      </p:sp>
      <p:sp>
        <p:nvSpPr>
          <p:cNvPr id="12" name="Text Placeholder 11"/>
          <p:cNvSpPr>
            <a:spLocks noGrp="1"/>
          </p:cNvSpPr>
          <p:nvPr>
            <p:ph type="body" idx="10"/>
          </p:nvPr>
        </p:nvSpPr>
        <p:spPr/>
        <p:txBody>
          <a:bodyPr/>
          <a:lstStyle/>
          <a:p>
            <a:r>
              <a:rPr lang="en-US" dirty="0" smtClean="0"/>
              <a:t>(Japanese </a:t>
            </a:r>
            <a:r>
              <a:rPr lang="en-US" dirty="0"/>
              <a:t>book "Pictorial History of Modern Japan Vol.11" published by </a:t>
            </a:r>
            <a:r>
              <a:rPr lang="en-US" dirty="0" err="1" smtClean="0"/>
              <a:t>Sanseido</a:t>
            </a:r>
            <a:r>
              <a:rPr lang="en-US" dirty="0" smtClean="0"/>
              <a:t>, Public </a:t>
            </a:r>
            <a:r>
              <a:rPr lang="en-US" dirty="0"/>
              <a:t>Domain </a:t>
            </a:r>
            <a:r>
              <a:rPr lang="en-US" dirty="0" smtClean="0"/>
              <a:t>in Japan</a:t>
            </a:r>
            <a:r>
              <a:rPr lang="en-US" dirty="0"/>
              <a:t>)</a:t>
            </a:r>
          </a:p>
        </p:txBody>
      </p:sp>
      <p:pic>
        <p:nvPicPr>
          <p:cNvPr id="10" name="Picture Placeholder 9" descr="Teru_Hasegawa.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651" b="7651"/>
          <a:stretch>
            <a:fillRect/>
          </a:stretch>
        </p:blipFill>
        <p:spPr>
          <a:prstGeom prst="rect">
            <a:avLst/>
          </a:prstGeom>
        </p:spPr>
      </p:pic>
    </p:spTree>
    <p:extLst>
      <p:ext uri="{BB962C8B-B14F-4D97-AF65-F5344CB8AC3E}">
        <p14:creationId xmlns:p14="http://schemas.microsoft.com/office/powerpoint/2010/main" val="1381329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Everyday life in the war</a:t>
            </a:r>
            <a:endParaRPr lang="nl-NL" dirty="0"/>
          </a:p>
        </p:txBody>
      </p:sp>
      <p:sp>
        <p:nvSpPr>
          <p:cNvPr id="7" name="Text Placeholder 6"/>
          <p:cNvSpPr>
            <a:spLocks noGrp="1"/>
          </p:cNvSpPr>
          <p:nvPr>
            <p:ph type="body" idx="1"/>
          </p:nvPr>
        </p:nvSpPr>
        <p:spPr/>
        <p:txBody>
          <a:bodyPr/>
          <a:lstStyle/>
          <a:p>
            <a:r>
              <a:rPr lang="en-US" dirty="0"/>
              <a:t>Parents in Britain and across the British Empire often used to explain to their children why they could not do something by saying “It’s because there’s a war on”. Often that was true, sometimes it was a convenient excuse. However, it was remarkable to what extent, even in the middle of enemy bombing, that people still managed to carry on doing the “normal things” in life: going to work, travelling on buses, trams and trains, getting married, having children, going to school, playing sports, going to the cinema or the </a:t>
            </a:r>
            <a:r>
              <a:rPr lang="en-US"/>
              <a:t>theatre</a:t>
            </a:r>
            <a:r>
              <a:rPr lang="en-US" smtClean="0"/>
              <a:t>, </a:t>
            </a:r>
            <a:r>
              <a:rPr lang="en-US" dirty="0"/>
              <a:t>listening to the radio, going dancing, going out for a beer. In fact the production of beer in Britain increased during the war and only slightly fell in Germany over the course of the war.  Food, fuel and the other necessities of life might be rationed, high explosives and incendiaries might be destroying the cities and towns where they lived and even their own homes, they might be forced  to leave their homes for somewhere safer but for the most part, they still tried to “keep calm and carry on”. </a:t>
            </a:r>
          </a:p>
        </p:txBody>
      </p:sp>
    </p:spTree>
    <p:extLst>
      <p:ext uri="{BB962C8B-B14F-4D97-AF65-F5344CB8AC3E}">
        <p14:creationId xmlns:p14="http://schemas.microsoft.com/office/powerpoint/2010/main" val="475819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nl-NL" dirty="0" smtClean="0"/>
              <a:t>Marriage</a:t>
            </a:r>
            <a:endParaRPr lang="nl-NL" dirty="0"/>
          </a:p>
        </p:txBody>
      </p:sp>
      <p:sp>
        <p:nvSpPr>
          <p:cNvPr id="13" name="Text Placeholder 12"/>
          <p:cNvSpPr>
            <a:spLocks noGrp="1"/>
          </p:cNvSpPr>
          <p:nvPr>
            <p:ph type="body" idx="1"/>
          </p:nvPr>
        </p:nvSpPr>
        <p:spPr/>
        <p:txBody>
          <a:bodyPr/>
          <a:lstStyle/>
          <a:p>
            <a:r>
              <a:rPr lang="en-US" dirty="0"/>
              <a:t>While some couples delayed getting married or having children because of the war the majority carried on as normal. Here a young Australian couple are getting married in 1942 even though he is in uniform and about to be sent back to the Front.</a:t>
            </a:r>
          </a:p>
        </p:txBody>
      </p:sp>
      <p:sp>
        <p:nvSpPr>
          <p:cNvPr id="14" name="Text Placeholder 13"/>
          <p:cNvSpPr>
            <a:spLocks noGrp="1"/>
          </p:cNvSpPr>
          <p:nvPr>
            <p:ph type="body" idx="10"/>
          </p:nvPr>
        </p:nvSpPr>
        <p:spPr/>
        <p:txBody>
          <a:bodyPr/>
          <a:lstStyle/>
          <a:p>
            <a:r>
              <a:rPr lang="en-US" dirty="0" smtClean="0"/>
              <a:t>(Queensland </a:t>
            </a:r>
            <a:r>
              <a:rPr lang="en-US" dirty="0"/>
              <a:t>newspaper, Australia 25 October </a:t>
            </a:r>
            <a:r>
              <a:rPr lang="en-US" dirty="0" smtClean="0"/>
              <a:t>1942, Public Domain)</a:t>
            </a:r>
            <a:endParaRPr lang="en-US" dirty="0"/>
          </a:p>
        </p:txBody>
      </p:sp>
      <p:pic>
        <p:nvPicPr>
          <p:cNvPr id="8" name="Picture 2" descr="File:StateLibQld 1 132035 Wartime wedding at St. Stephen's Cathedral, Brisbane, October 1942.jpg"/>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4284652" y="246063"/>
            <a:ext cx="4600595" cy="64087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49989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sz="half" idx="2"/>
          </p:nvPr>
        </p:nvPicPr>
        <p:blipFill>
          <a:blip r:embed="rId2"/>
          <a:stretch>
            <a:fillRect/>
          </a:stretch>
        </p:blipFill>
        <p:spPr>
          <a:xfrm>
            <a:off x="725272" y="228600"/>
            <a:ext cx="4916918" cy="3829050"/>
          </a:xfrm>
          <a:prstGeom prst="rect">
            <a:avLst/>
          </a:prstGeom>
        </p:spPr>
      </p:pic>
      <p:sp>
        <p:nvSpPr>
          <p:cNvPr id="10" name="Title 9"/>
          <p:cNvSpPr>
            <a:spLocks noGrp="1"/>
          </p:cNvSpPr>
          <p:nvPr>
            <p:ph type="title"/>
          </p:nvPr>
        </p:nvSpPr>
        <p:spPr/>
        <p:txBody>
          <a:bodyPr/>
          <a:lstStyle/>
          <a:p>
            <a:r>
              <a:rPr lang="nl-NL" dirty="0" smtClean="0"/>
              <a:t>The radio</a:t>
            </a:r>
            <a:endParaRPr lang="nl-NL" dirty="0"/>
          </a:p>
        </p:txBody>
      </p:sp>
      <p:sp>
        <p:nvSpPr>
          <p:cNvPr id="8" name="Text Placeholder 7"/>
          <p:cNvSpPr>
            <a:spLocks noGrp="1"/>
          </p:cNvSpPr>
          <p:nvPr>
            <p:ph type="body" idx="1"/>
          </p:nvPr>
        </p:nvSpPr>
        <p:spPr/>
        <p:txBody>
          <a:bodyPr/>
          <a:lstStyle/>
          <a:p>
            <a:r>
              <a:rPr lang="en-US" dirty="0"/>
              <a:t>Today we have so many means of finding out what is happening around the world. In </a:t>
            </a:r>
            <a:r>
              <a:rPr lang="en-US" dirty="0" smtClean="0"/>
              <a:t>World </a:t>
            </a:r>
            <a:r>
              <a:rPr lang="en-US" dirty="0"/>
              <a:t>War </a:t>
            </a:r>
            <a:r>
              <a:rPr lang="en-US" dirty="0" smtClean="0"/>
              <a:t>Two </a:t>
            </a:r>
            <a:r>
              <a:rPr lang="en-US" dirty="0"/>
              <a:t>the main source of news was the radio. Even though people knew that the news was censored it was still there only means of </a:t>
            </a:r>
            <a:r>
              <a:rPr lang="en-US" dirty="0" smtClean="0"/>
              <a:t>finding </a:t>
            </a:r>
            <a:r>
              <a:rPr lang="en-US" dirty="0"/>
              <a:t>out what was happening at home and at the different theatres of war where their sons and husbands might be fighting.</a:t>
            </a:r>
          </a:p>
        </p:txBody>
      </p:sp>
      <p:sp>
        <p:nvSpPr>
          <p:cNvPr id="11" name="Text Placeholder 10"/>
          <p:cNvSpPr>
            <a:spLocks noGrp="1"/>
          </p:cNvSpPr>
          <p:nvPr>
            <p:ph type="body" idx="10"/>
          </p:nvPr>
        </p:nvSpPr>
        <p:spPr/>
        <p:txBody>
          <a:bodyPr>
            <a:normAutofit/>
          </a:bodyPr>
          <a:lstStyle/>
          <a:p>
            <a:r>
              <a:rPr lang="en-US" dirty="0" smtClean="0"/>
              <a:t>(Imperial </a:t>
            </a:r>
            <a:r>
              <a:rPr lang="en-US" dirty="0"/>
              <a:t>War </a:t>
            </a:r>
            <a:r>
              <a:rPr lang="en-US" dirty="0" smtClean="0"/>
              <a:t>Museum, © </a:t>
            </a:r>
            <a:r>
              <a:rPr lang="en-US" dirty="0"/>
              <a:t>IWM (D </a:t>
            </a:r>
            <a:r>
              <a:rPr lang="en-US" dirty="0" smtClean="0"/>
              <a:t>12274), Re-used </a:t>
            </a:r>
            <a:r>
              <a:rPr lang="en-US" dirty="0"/>
              <a:t>under the IWM non Commercial </a:t>
            </a:r>
            <a:r>
              <a:rPr lang="en-US" dirty="0" err="1" smtClean="0"/>
              <a:t>Licence</a:t>
            </a:r>
            <a:r>
              <a:rPr lang="en-US" dirty="0" smtClean="0"/>
              <a:t>)</a:t>
            </a:r>
            <a:endParaRPr lang="en-US" dirty="0"/>
          </a:p>
        </p:txBody>
      </p:sp>
    </p:spTree>
    <p:extLst>
      <p:ext uri="{BB962C8B-B14F-4D97-AF65-F5344CB8AC3E}">
        <p14:creationId xmlns:p14="http://schemas.microsoft.com/office/powerpoint/2010/main" val="346859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dirty="0" smtClean="0"/>
              <a:t>US ration books</a:t>
            </a:r>
            <a:endParaRPr lang="nl-NL" dirty="0"/>
          </a:p>
        </p:txBody>
      </p:sp>
      <p:pic>
        <p:nvPicPr>
          <p:cNvPr id="12" name="Picture Placeholder 11" descr="-An_eager_school_boy_gets_his_first_experience_in_using_War_Ration_Book_Two._With_many_parents_engaged_in_war_work,_chil_-_NARA_-_535567.tif.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100" b="17100"/>
          <a:stretch>
            <a:fillRect/>
          </a:stretch>
        </p:blipFill>
        <p:spPr>
          <a:prstGeom prst="rect">
            <a:avLst/>
          </a:prstGeom>
        </p:spPr>
      </p:pic>
      <p:sp>
        <p:nvSpPr>
          <p:cNvPr id="9" name="Text Placeholder 8"/>
          <p:cNvSpPr>
            <a:spLocks noGrp="1"/>
          </p:cNvSpPr>
          <p:nvPr>
            <p:ph type="body" idx="1"/>
          </p:nvPr>
        </p:nvSpPr>
        <p:spPr/>
        <p:txBody>
          <a:bodyPr/>
          <a:lstStyle/>
          <a:p>
            <a:r>
              <a:rPr lang="en-US" dirty="0"/>
              <a:t>Everyone in an American household received a ration book including children and babies.  Here a young American boy is handing over his ration card to purchase a can of Vegetable Juice.</a:t>
            </a:r>
          </a:p>
          <a:p>
            <a:endParaRPr lang="nl-NL" dirty="0"/>
          </a:p>
        </p:txBody>
      </p:sp>
      <p:sp>
        <p:nvSpPr>
          <p:cNvPr id="10" name="Text Placeholder 9"/>
          <p:cNvSpPr>
            <a:spLocks noGrp="1"/>
          </p:cNvSpPr>
          <p:nvPr>
            <p:ph type="body" idx="10"/>
          </p:nvPr>
        </p:nvSpPr>
        <p:spPr/>
        <p:txBody>
          <a:bodyPr/>
          <a:lstStyle/>
          <a:p>
            <a:r>
              <a:rPr lang="en-US" dirty="0" smtClean="0"/>
              <a:t>(US </a:t>
            </a:r>
            <a:r>
              <a:rPr lang="en-US" dirty="0"/>
              <a:t>National Archives and Records </a:t>
            </a:r>
            <a:r>
              <a:rPr lang="en-US" dirty="0" smtClean="0"/>
              <a:t>Administration, </a:t>
            </a:r>
            <a:r>
              <a:rPr lang="en-US" dirty="0"/>
              <a:t>Public </a:t>
            </a:r>
            <a:r>
              <a:rPr lang="en-US" dirty="0" smtClean="0"/>
              <a:t>Domain)</a:t>
            </a:r>
            <a:endParaRPr lang="en-US" dirty="0"/>
          </a:p>
        </p:txBody>
      </p:sp>
    </p:spTree>
    <p:extLst>
      <p:ext uri="{BB962C8B-B14F-4D97-AF65-F5344CB8AC3E}">
        <p14:creationId xmlns:p14="http://schemas.microsoft.com/office/powerpoint/2010/main" val="1212603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dirty="0" smtClean="0"/>
              <a:t>Hollywood movies</a:t>
            </a:r>
            <a:endParaRPr lang="nl-NL" dirty="0"/>
          </a:p>
        </p:txBody>
      </p:sp>
      <p:sp>
        <p:nvSpPr>
          <p:cNvPr id="11" name="Text Placeholder 10"/>
          <p:cNvSpPr>
            <a:spLocks noGrp="1"/>
          </p:cNvSpPr>
          <p:nvPr>
            <p:ph type="body" idx="1"/>
          </p:nvPr>
        </p:nvSpPr>
        <p:spPr/>
        <p:txBody>
          <a:bodyPr>
            <a:normAutofit/>
          </a:bodyPr>
          <a:lstStyle/>
          <a:p>
            <a:r>
              <a:rPr lang="en-US" dirty="0"/>
              <a:t>Japanese civilians queue in 1945 to watch a Hollywood film, “The Call of the Wild” – an adventure set in Alaska.</a:t>
            </a:r>
          </a:p>
          <a:p>
            <a:endParaRPr lang="nl-NL" dirty="0"/>
          </a:p>
        </p:txBody>
      </p:sp>
      <p:sp>
        <p:nvSpPr>
          <p:cNvPr id="12" name="Text Placeholder 11"/>
          <p:cNvSpPr>
            <a:spLocks noGrp="1"/>
          </p:cNvSpPr>
          <p:nvPr>
            <p:ph type="body" idx="10"/>
          </p:nvPr>
        </p:nvSpPr>
        <p:spPr/>
        <p:txBody>
          <a:bodyPr>
            <a:normAutofit/>
          </a:bodyPr>
          <a:lstStyle/>
          <a:p>
            <a:r>
              <a:rPr lang="nl-NL" dirty="0" smtClean="0"/>
              <a:t>(Wikimedia Commons, Public </a:t>
            </a:r>
            <a:r>
              <a:rPr lang="nl-NL" dirty="0"/>
              <a:t>Domain </a:t>
            </a:r>
            <a:r>
              <a:rPr lang="nl-NL" dirty="0" smtClean="0"/>
              <a:t>in Japan)</a:t>
            </a:r>
            <a:endParaRPr lang="nl-NL" dirty="0"/>
          </a:p>
        </p:txBody>
      </p:sp>
      <p:pic>
        <p:nvPicPr>
          <p:cNvPr id="6" name="Content Placeholder 4"/>
          <p:cNvPicPr>
            <a:picLocks noGrp="1" noChangeAspect="1"/>
          </p:cNvPicPr>
          <p:nvPr>
            <p:ph type="pic" sz="quarter" idx="11"/>
          </p:nvPr>
        </p:nvPicPr>
        <p:blipFill>
          <a:blip r:embed="rId2"/>
          <a:srcRect t="13023" b="13023"/>
          <a:stretch>
            <a:fillRect/>
          </a:stretch>
        </p:blipFill>
        <p:spPr>
          <a:prstGeom prst="rect">
            <a:avLst/>
          </a:prstGeom>
        </p:spPr>
      </p:pic>
    </p:spTree>
    <p:extLst>
      <p:ext uri="{BB962C8B-B14F-4D97-AF65-F5344CB8AC3E}">
        <p14:creationId xmlns:p14="http://schemas.microsoft.com/office/powerpoint/2010/main" val="14286969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he_Home_Front_in_Britain_during_the_Second_World_War_H23033.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683" b="14683"/>
          <a:stretch>
            <a:fillRect/>
          </a:stretch>
        </p:blipFill>
        <p:spPr>
          <a:prstGeom prst="rect">
            <a:avLst/>
          </a:prstGeom>
        </p:spPr>
      </p:pic>
      <p:sp>
        <p:nvSpPr>
          <p:cNvPr id="7" name="Text Placeholder 6"/>
          <p:cNvSpPr>
            <a:spLocks noGrp="1"/>
          </p:cNvSpPr>
          <p:nvPr>
            <p:ph type="body" idx="1"/>
          </p:nvPr>
        </p:nvSpPr>
        <p:spPr/>
        <p:txBody>
          <a:bodyPr>
            <a:normAutofit/>
          </a:bodyPr>
          <a:lstStyle/>
          <a:p>
            <a:r>
              <a:rPr lang="en-US" dirty="0"/>
              <a:t>Leicester Square, London in the spring of 1943. People are going to the Monseigneur News Theatre. The posters outside show that they were queuing to see a newsreel about the advance of the British 8th army in Tunisia against the </a:t>
            </a:r>
            <a:r>
              <a:rPr lang="en-US" dirty="0" err="1"/>
              <a:t>Mareth</a:t>
            </a:r>
            <a:r>
              <a:rPr lang="en-US" dirty="0"/>
              <a:t> Line held by German and Italian forces. By the end of March the Axis forces had retreated more than 60 km. </a:t>
            </a:r>
          </a:p>
        </p:txBody>
      </p:sp>
      <p:sp>
        <p:nvSpPr>
          <p:cNvPr id="11" name="Title 10"/>
          <p:cNvSpPr>
            <a:spLocks noGrp="1"/>
          </p:cNvSpPr>
          <p:nvPr>
            <p:ph type="title"/>
          </p:nvPr>
        </p:nvSpPr>
        <p:spPr/>
        <p:txBody>
          <a:bodyPr/>
          <a:lstStyle/>
          <a:p>
            <a:r>
              <a:rPr lang="nl-NL" dirty="0" smtClean="0"/>
              <a:t>News Theatres</a:t>
            </a:r>
            <a:endParaRPr lang="nl-NL" dirty="0"/>
          </a:p>
        </p:txBody>
      </p:sp>
      <p:sp>
        <p:nvSpPr>
          <p:cNvPr id="12" name="Text Placeholder 11"/>
          <p:cNvSpPr>
            <a:spLocks noGrp="1"/>
          </p:cNvSpPr>
          <p:nvPr>
            <p:ph type="body" idx="10"/>
          </p:nvPr>
        </p:nvSpPr>
        <p:spPr/>
        <p:txBody>
          <a:bodyPr/>
          <a:lstStyle/>
          <a:p>
            <a:r>
              <a:rPr lang="en-US" dirty="0" smtClean="0"/>
              <a:t>(Imperial </a:t>
            </a:r>
            <a:r>
              <a:rPr lang="en-US" dirty="0"/>
              <a:t>War </a:t>
            </a:r>
            <a:r>
              <a:rPr lang="en-US" dirty="0" smtClean="0"/>
              <a:t>Museum, © </a:t>
            </a:r>
            <a:r>
              <a:rPr lang="en-US" dirty="0"/>
              <a:t>IWM (H </a:t>
            </a:r>
            <a:r>
              <a:rPr lang="en-US" dirty="0" smtClean="0"/>
              <a:t>23033), Re-used </a:t>
            </a:r>
            <a:r>
              <a:rPr lang="en-US" dirty="0"/>
              <a:t>under the IWM Non Commercial </a:t>
            </a:r>
            <a:r>
              <a:rPr lang="en-US" dirty="0" err="1" smtClean="0"/>
              <a:t>Licence</a:t>
            </a:r>
            <a:r>
              <a:rPr lang="en-US" dirty="0" smtClean="0"/>
              <a:t>)</a:t>
            </a:r>
            <a:endParaRPr lang="en-US" dirty="0"/>
          </a:p>
        </p:txBody>
      </p:sp>
    </p:spTree>
    <p:extLst>
      <p:ext uri="{BB962C8B-B14F-4D97-AF65-F5344CB8AC3E}">
        <p14:creationId xmlns:p14="http://schemas.microsoft.com/office/powerpoint/2010/main" val="448525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dirty="0" smtClean="0"/>
              <a:t>Children</a:t>
            </a:r>
            <a:endParaRPr lang="nl-NL" dirty="0"/>
          </a:p>
        </p:txBody>
      </p:sp>
      <p:sp>
        <p:nvSpPr>
          <p:cNvPr id="8" name="Text Placeholder 7"/>
          <p:cNvSpPr>
            <a:spLocks noGrp="1"/>
          </p:cNvSpPr>
          <p:nvPr>
            <p:ph type="body" idx="1"/>
          </p:nvPr>
        </p:nvSpPr>
        <p:spPr/>
        <p:txBody>
          <a:bodyPr/>
          <a:lstStyle/>
          <a:p>
            <a:r>
              <a:rPr lang="en-US" dirty="0"/>
              <a:t>Children seem capable of adapting to almost any circumstances. Here we see a young boy with his home-made stuffed toy playing amongst the ruins of London during the Blitz.</a:t>
            </a:r>
          </a:p>
          <a:p>
            <a:endParaRPr lang="nl-NL" dirty="0"/>
          </a:p>
        </p:txBody>
      </p:sp>
      <p:sp>
        <p:nvSpPr>
          <p:cNvPr id="9" name="Text Placeholder 8"/>
          <p:cNvSpPr>
            <a:spLocks noGrp="1"/>
          </p:cNvSpPr>
          <p:nvPr>
            <p:ph type="body" idx="10"/>
          </p:nvPr>
        </p:nvSpPr>
        <p:spPr/>
        <p:txBody>
          <a:bodyPr/>
          <a:lstStyle/>
          <a:p>
            <a:r>
              <a:rPr lang="en-US" dirty="0" smtClean="0"/>
              <a:t>(US </a:t>
            </a:r>
            <a:r>
              <a:rPr lang="en-US" dirty="0"/>
              <a:t>Library of </a:t>
            </a:r>
            <a:r>
              <a:rPr lang="en-US" dirty="0" smtClean="0"/>
              <a:t>Congress, No </a:t>
            </a:r>
            <a:r>
              <a:rPr lang="en-US" dirty="0"/>
              <a:t>known restrictions on </a:t>
            </a:r>
            <a:r>
              <a:rPr lang="en-US" dirty="0" smtClean="0"/>
              <a:t>publication</a:t>
            </a:r>
            <a:r>
              <a:rPr lang="nl-NL" dirty="0" smtClean="0"/>
              <a:t>)</a:t>
            </a:r>
            <a:endParaRPr lang="en-US" dirty="0"/>
          </a:p>
        </p:txBody>
      </p:sp>
      <p:pic>
        <p:nvPicPr>
          <p:cNvPr id="6" name="Picture 2" descr="File:Toni Frissell, Abandoned boy, London, 1945.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6349" b="6349"/>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4223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smtClean="0"/>
              <a:t>Life on the Home Front</a:t>
            </a:r>
            <a:endParaRPr lang="nl-NL" dirty="0"/>
          </a:p>
        </p:txBody>
      </p:sp>
      <p:sp>
        <p:nvSpPr>
          <p:cNvPr id="5" name="Text Placeholder 4"/>
          <p:cNvSpPr>
            <a:spLocks noGrp="1"/>
          </p:cNvSpPr>
          <p:nvPr>
            <p:ph type="body" idx="1"/>
          </p:nvPr>
        </p:nvSpPr>
        <p:spPr/>
        <p:txBody>
          <a:bodyPr/>
          <a:lstStyle/>
          <a:p>
            <a:r>
              <a:rPr lang="en-US" smtClean="0"/>
              <a:t>This collection was made by Joyce Schaftlein, Carolina Torrico and Bob Stradling</a:t>
            </a:r>
            <a:r>
              <a:rPr lang="nl-NL" smtClean="0"/>
              <a:t>.</a:t>
            </a:r>
            <a:endParaRPr lang="en-US" dirty="0"/>
          </a:p>
        </p:txBody>
      </p:sp>
      <p:pic>
        <p:nvPicPr>
          <p:cNvPr id="14" name="Picture Placeholder 13" descr="Bomb_Damage_in_London_during_the_Second_World_War_HU36157.jp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9942" r="9942"/>
          <a:stretch>
            <a:fillRect/>
          </a:stretch>
        </p:blipFill>
        <p:spPr/>
      </p:pic>
      <p:sp>
        <p:nvSpPr>
          <p:cNvPr id="21" name="Text Placeholder 20"/>
          <p:cNvSpPr>
            <a:spLocks noGrp="1"/>
          </p:cNvSpPr>
          <p:nvPr>
            <p:ph type="body" idx="15"/>
          </p:nvPr>
        </p:nvSpPr>
        <p:spPr/>
        <p:txBody>
          <a:bodyPr>
            <a:normAutofit/>
          </a:bodyPr>
          <a:lstStyle/>
          <a:p>
            <a:r>
              <a:rPr lang="en-US" dirty="0" smtClean="0"/>
              <a:t>(Imperial </a:t>
            </a:r>
            <a:r>
              <a:rPr lang="en-US" dirty="0"/>
              <a:t>War </a:t>
            </a:r>
            <a:r>
              <a:rPr lang="en-US" dirty="0" smtClean="0"/>
              <a:t>Museum, Public </a:t>
            </a:r>
            <a:r>
              <a:rPr lang="en-US" dirty="0"/>
              <a:t>Domain </a:t>
            </a:r>
            <a:r>
              <a:rPr lang="en-US" dirty="0" smtClean="0"/>
              <a:t>in the UK)</a:t>
            </a:r>
            <a:endParaRPr lang="en-US" dirty="0"/>
          </a:p>
        </p:txBody>
      </p:sp>
      <p:pic>
        <p:nvPicPr>
          <p:cNvPr id="11" name="Content Placeholder 10"/>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5009004" y="2891131"/>
            <a:ext cx="1548518" cy="548688"/>
          </a:xfrm>
        </p:spPr>
      </p:pic>
      <p:pic>
        <p:nvPicPr>
          <p:cNvPr id="12" name="Content Placeholder 11"/>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5097463" y="3707829"/>
            <a:ext cx="1371600" cy="505968"/>
          </a:xfrm>
        </p:spPr>
      </p:pic>
      <p:pic>
        <p:nvPicPr>
          <p:cNvPr id="13" name="Content Placeholder 12"/>
          <p:cNvPicPr>
            <a:picLocks noGrp="1" noChangeAspect="1"/>
          </p:cNvPicPr>
          <p:nvPr>
            <p:ph sz="quarter" idx="20"/>
          </p:nvPr>
        </p:nvPicPr>
        <p:blipFill>
          <a:blip r:embed="rId5">
            <a:extLst>
              <a:ext uri="{28A0092B-C50C-407E-A947-70E740481C1C}">
                <a14:useLocalDpi xmlns:a14="http://schemas.microsoft.com/office/drawing/2010/main" val="0"/>
              </a:ext>
            </a:extLst>
          </a:blip>
          <a:stretch>
            <a:fillRect/>
          </a:stretch>
        </p:blipFill>
        <p:spPr>
          <a:xfrm>
            <a:off x="7193471" y="5457190"/>
            <a:ext cx="1548384" cy="579120"/>
          </a:xfrm>
        </p:spPr>
      </p:pic>
    </p:spTree>
    <p:extLst>
      <p:ext uri="{BB962C8B-B14F-4D97-AF65-F5344CB8AC3E}">
        <p14:creationId xmlns:p14="http://schemas.microsoft.com/office/powerpoint/2010/main" val="298006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Rationing in the UK</a:t>
            </a:r>
            <a:endParaRPr lang="nl-NL" dirty="0"/>
          </a:p>
        </p:txBody>
      </p:sp>
      <p:sp>
        <p:nvSpPr>
          <p:cNvPr id="7" name="Text Placeholder 6"/>
          <p:cNvSpPr>
            <a:spLocks noGrp="1"/>
          </p:cNvSpPr>
          <p:nvPr>
            <p:ph type="body" idx="1"/>
          </p:nvPr>
        </p:nvSpPr>
        <p:spPr/>
        <p:txBody>
          <a:bodyPr/>
          <a:lstStyle/>
          <a:p>
            <a:r>
              <a:rPr lang="en-US" dirty="0"/>
              <a:t>Rationing in Britain. A shopkeeper cancels the coupons in a family ration book for the allowance of tea, sugar, cooking fats and bacon that the family was entitled to each week.</a:t>
            </a:r>
          </a:p>
          <a:p>
            <a:r>
              <a:rPr lang="en-US" dirty="0"/>
              <a:t>Once customers were required to present ration cards in restaurants in May 1942 a system had been introduced that ensured a fair and equal distribution of food across the whole population by providing everyone with the same number of valid coupons for the same amounts of food. However, as happened in all of the belligerent countries during the war, a black market quickly emerged, including a market in valid and forged ration coupons. </a:t>
            </a:r>
          </a:p>
          <a:p>
            <a:endParaRPr lang="nl-NL" dirty="0"/>
          </a:p>
        </p:txBody>
      </p:sp>
      <p:sp>
        <p:nvSpPr>
          <p:cNvPr id="8" name="Text Placeholder 7"/>
          <p:cNvSpPr>
            <a:spLocks noGrp="1"/>
          </p:cNvSpPr>
          <p:nvPr>
            <p:ph type="body" idx="10"/>
          </p:nvPr>
        </p:nvSpPr>
        <p:spPr/>
        <p:txBody>
          <a:bodyPr/>
          <a:lstStyle/>
          <a:p>
            <a:r>
              <a:rPr lang="en-US" dirty="0" smtClean="0"/>
              <a:t>(US </a:t>
            </a:r>
            <a:r>
              <a:rPr lang="en-US" dirty="0"/>
              <a:t>Office of War Information: Overseas </a:t>
            </a:r>
            <a:r>
              <a:rPr lang="en-US" dirty="0" smtClean="0"/>
              <a:t>Division, Public Domain</a:t>
            </a:r>
            <a:r>
              <a:rPr lang="nl-NL" dirty="0" smtClean="0"/>
              <a:t>)</a:t>
            </a:r>
            <a:endParaRPr lang="en-US" dirty="0"/>
          </a:p>
        </p:txBody>
      </p:sp>
      <p:pic>
        <p:nvPicPr>
          <p:cNvPr id="10" name="Content Placeholder 4"/>
          <p:cNvPicPr>
            <a:picLocks noGrp="1" noChangeAspect="1"/>
          </p:cNvPicPr>
          <p:nvPr>
            <p:ph type="pic" sz="quarter" idx="11"/>
          </p:nvPr>
        </p:nvPicPr>
        <p:blipFill>
          <a:blip r:embed="rId2"/>
          <a:srcRect l="1774" r="1774"/>
          <a:stretch>
            <a:fillRect/>
          </a:stretch>
        </p:blipFill>
        <p:spPr>
          <a:prstGeom prst="rect">
            <a:avLst/>
          </a:prstGeom>
        </p:spPr>
      </p:pic>
    </p:spTree>
    <p:extLst>
      <p:ext uri="{BB962C8B-B14F-4D97-AF65-F5344CB8AC3E}">
        <p14:creationId xmlns:p14="http://schemas.microsoft.com/office/powerpoint/2010/main" val="2138856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Community Food Centres</a:t>
            </a:r>
            <a:endParaRPr lang="nl-NL" dirty="0"/>
          </a:p>
        </p:txBody>
      </p:sp>
      <p:sp>
        <p:nvSpPr>
          <p:cNvPr id="7" name="Text Placeholder 6"/>
          <p:cNvSpPr>
            <a:spLocks noGrp="1"/>
          </p:cNvSpPr>
          <p:nvPr>
            <p:ph type="body" idx="1"/>
          </p:nvPr>
        </p:nvSpPr>
        <p:spPr/>
        <p:txBody>
          <a:bodyPr>
            <a:normAutofit lnSpcReduction="10000"/>
          </a:bodyPr>
          <a:lstStyle/>
          <a:p>
            <a:r>
              <a:rPr lang="en-US" dirty="0"/>
              <a:t>In 1940 at the height of the Blitz when some of the main cities and ports in Britain were nightly bombed by the Luftwaffe, ‘Community Food </a:t>
            </a:r>
            <a:r>
              <a:rPr lang="en-US" dirty="0" err="1"/>
              <a:t>Centres’</a:t>
            </a:r>
            <a:r>
              <a:rPr lang="en-US" dirty="0"/>
              <a:t> were opened to feed those who had been bombed out of their homes or had lost all their papers including their ration cards in the bombing, or were alone and unable to cook for themselves. These began as voluntary </a:t>
            </a:r>
            <a:r>
              <a:rPr lang="en-US" dirty="0" err="1"/>
              <a:t>centres</a:t>
            </a:r>
            <a:r>
              <a:rPr lang="en-US" dirty="0"/>
              <a:t> but then the Prime Minister, Winston Churchill, decreed that the </a:t>
            </a:r>
            <a:r>
              <a:rPr lang="en-US" dirty="0" err="1"/>
              <a:t>centres</a:t>
            </a:r>
            <a:r>
              <a:rPr lang="en-US" dirty="0"/>
              <a:t> should be administered by the Ministry of Food and run by volunteers on a not-for-profit basis. He also decreed that they should be re-named British Restaurants. By 1943 there were 160 across Britain serving over half a million meals per day. </a:t>
            </a:r>
          </a:p>
          <a:p>
            <a:r>
              <a:rPr lang="en-US" dirty="0"/>
              <a:t>This is the </a:t>
            </a:r>
            <a:r>
              <a:rPr lang="en-US" dirty="0" err="1"/>
              <a:t>Woolmore</a:t>
            </a:r>
            <a:r>
              <a:rPr lang="en-US" dirty="0"/>
              <a:t> Street  British Restaurant in East London in 1942. </a:t>
            </a:r>
          </a:p>
        </p:txBody>
      </p:sp>
      <p:sp>
        <p:nvSpPr>
          <p:cNvPr id="8" name="Text Placeholder 7"/>
          <p:cNvSpPr>
            <a:spLocks noGrp="1"/>
          </p:cNvSpPr>
          <p:nvPr>
            <p:ph type="body" idx="10"/>
          </p:nvPr>
        </p:nvSpPr>
        <p:spPr/>
        <p:txBody>
          <a:bodyPr/>
          <a:lstStyle/>
          <a:p>
            <a:r>
              <a:rPr lang="en-US" dirty="0" smtClean="0"/>
              <a:t>(Imperial </a:t>
            </a:r>
            <a:r>
              <a:rPr lang="en-US" dirty="0"/>
              <a:t>War Museum, </a:t>
            </a:r>
            <a:r>
              <a:rPr lang="en-US" dirty="0" smtClean="0"/>
              <a:t>© </a:t>
            </a:r>
            <a:r>
              <a:rPr lang="en-US" dirty="0"/>
              <a:t>IWM (D 10680</a:t>
            </a:r>
            <a:r>
              <a:rPr lang="en-US" dirty="0" smtClean="0"/>
              <a:t>), Re-used </a:t>
            </a:r>
            <a:r>
              <a:rPr lang="en-US" dirty="0"/>
              <a:t>under the IWM Non Commercial </a:t>
            </a:r>
            <a:r>
              <a:rPr lang="en-US" dirty="0" err="1" smtClean="0"/>
              <a:t>Licence</a:t>
            </a:r>
            <a:r>
              <a:rPr lang="en-US" dirty="0" smtClean="0"/>
              <a:t>)</a:t>
            </a:r>
            <a:endParaRPr lang="en-US" dirty="0"/>
          </a:p>
        </p:txBody>
      </p:sp>
      <p:pic>
        <p:nvPicPr>
          <p:cNvPr id="10" name="Content Placeholder 4"/>
          <p:cNvPicPr>
            <a:picLocks noGrp="1" noChangeAspect="1"/>
          </p:cNvPicPr>
          <p:nvPr>
            <p:ph type="pic" sz="quarter" idx="11"/>
          </p:nvPr>
        </p:nvPicPr>
        <p:blipFill>
          <a:blip r:embed="rId2"/>
          <a:srcRect l="10456" r="10456"/>
          <a:stretch>
            <a:fillRect/>
          </a:stretch>
        </p:blipFill>
        <p:spPr>
          <a:prstGeom prst="rect">
            <a:avLst/>
          </a:prstGeom>
        </p:spPr>
      </p:pic>
    </p:spTree>
    <p:extLst>
      <p:ext uri="{BB962C8B-B14F-4D97-AF65-F5344CB8AC3E}">
        <p14:creationId xmlns:p14="http://schemas.microsoft.com/office/powerpoint/2010/main" val="7505473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888</TotalTime>
  <Words>7618</Words>
  <Application>Microsoft Office PowerPoint</Application>
  <PresentationFormat>On-screen Show (4:3)</PresentationFormat>
  <Paragraphs>244</Paragraphs>
  <Slides>73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Trebuchet MS</vt:lpstr>
      <vt:lpstr>Office Theme</vt:lpstr>
      <vt:lpstr>PowerPoint Presentation</vt:lpstr>
      <vt:lpstr>Shortages and rationing</vt:lpstr>
      <vt:lpstr>A child’s ration book</vt:lpstr>
      <vt:lpstr>German ration stamp</vt:lpstr>
      <vt:lpstr>A ration-book for non-Germans in occupied Poland</vt:lpstr>
      <vt:lpstr>A US wartime ration book</vt:lpstr>
      <vt:lpstr>US ration books</vt:lpstr>
      <vt:lpstr>Rationing in the UK</vt:lpstr>
      <vt:lpstr>Community Food Centres</vt:lpstr>
      <vt:lpstr>Americans queuing for their ration of sugar, 1945</vt:lpstr>
      <vt:lpstr>Live in rural areas during wintertime</vt:lpstr>
      <vt:lpstr>Recycling of scarce resources</vt:lpstr>
      <vt:lpstr>Donating animal bones to the government</vt:lpstr>
      <vt:lpstr>Salvaging rubber</vt:lpstr>
      <vt:lpstr>Calling on housewives</vt:lpstr>
      <vt:lpstr>A Soviet poster</vt:lpstr>
      <vt:lpstr>The siege of Leningrad</vt:lpstr>
      <vt:lpstr>Air raids</vt:lpstr>
      <vt:lpstr>The Battle of Britain</vt:lpstr>
      <vt:lpstr>Bombing industrial cities</vt:lpstr>
      <vt:lpstr>The effects on civilians</vt:lpstr>
      <vt:lpstr>Keep calm and carry on</vt:lpstr>
      <vt:lpstr>The bombing of Dresden</vt:lpstr>
      <vt:lpstr>Operation Gomorrah, Hamburg</vt:lpstr>
      <vt:lpstr>The bombing of Cologne</vt:lpstr>
      <vt:lpstr>The bombing of Warsaw</vt:lpstr>
      <vt:lpstr>The bombing of Stalingrad</vt:lpstr>
      <vt:lpstr>Allied bombing of Milan</vt:lpstr>
      <vt:lpstr>Hiroshima</vt:lpstr>
      <vt:lpstr>Nagasaki</vt:lpstr>
      <vt:lpstr>Air raid on Tokyo</vt:lpstr>
      <vt:lpstr>The Anderson Shelter</vt:lpstr>
      <vt:lpstr>The London Underground</vt:lpstr>
      <vt:lpstr>Air raid bunkers</vt:lpstr>
      <vt:lpstr>German public bunkers</vt:lpstr>
      <vt:lpstr>German overground shelters</vt:lpstr>
      <vt:lpstr>Constructing shelters in Japan</vt:lpstr>
      <vt:lpstr>Evacuation from danger</vt:lpstr>
      <vt:lpstr>Jewish refugees</vt:lpstr>
      <vt:lpstr>Relocating children in Germany</vt:lpstr>
      <vt:lpstr>Evacuations in the UK</vt:lpstr>
      <vt:lpstr>Evacuations from Finland to Sweden</vt:lpstr>
      <vt:lpstr>Evacuations in Japan</vt:lpstr>
      <vt:lpstr>Evacuated children in France</vt:lpstr>
      <vt:lpstr>The siege of Leningrad</vt:lpstr>
      <vt:lpstr>The siege of Leningrad</vt:lpstr>
      <vt:lpstr>Women working for the war effort</vt:lpstr>
      <vt:lpstr>Guidance on health and safety in the workplace</vt:lpstr>
      <vt:lpstr>PowerPoint Presentation</vt:lpstr>
      <vt:lpstr>We Can Do It!</vt:lpstr>
      <vt:lpstr>Riveting radio support assemblies</vt:lpstr>
      <vt:lpstr>Machine tool worker</vt:lpstr>
      <vt:lpstr>A British machinist with Eleanor Roosevelt</vt:lpstr>
      <vt:lpstr>Delivering goods</vt:lpstr>
      <vt:lpstr>Dock workers</vt:lpstr>
      <vt:lpstr>Jobs on the railway</vt:lpstr>
      <vt:lpstr>Metal workers</vt:lpstr>
      <vt:lpstr>Japanese Volunteer Fighting Corps</vt:lpstr>
      <vt:lpstr>Bund Deutscher Mädel</vt:lpstr>
      <vt:lpstr>Internal resistance to war</vt:lpstr>
      <vt:lpstr>Professor Kurt Huber</vt:lpstr>
      <vt:lpstr>The Rosenstrasse protest, 1943</vt:lpstr>
      <vt:lpstr>Executions of the Edelweisspiraten in Cologne</vt:lpstr>
      <vt:lpstr>The Catholic Church</vt:lpstr>
      <vt:lpstr>Student protests</vt:lpstr>
      <vt:lpstr>Teru Hasegawa</vt:lpstr>
      <vt:lpstr>Everyday life in the war</vt:lpstr>
      <vt:lpstr>Marriage</vt:lpstr>
      <vt:lpstr>The radio</vt:lpstr>
      <vt:lpstr>Hollywood movies</vt:lpstr>
      <vt:lpstr>News Theatres</vt:lpstr>
      <vt:lpstr>Children</vt:lpstr>
      <vt:lpstr>Life on the Home Front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Stegers</dc:creator>
  <cp:lastModifiedBy>Henrik Hartmann</cp:lastModifiedBy>
  <cp:revision>81</cp:revision>
  <dcterms:created xsi:type="dcterms:W3CDTF">2016-11-02T14:57:32Z</dcterms:created>
  <dcterms:modified xsi:type="dcterms:W3CDTF">2017-05-03T15:06:28Z</dcterms:modified>
</cp:coreProperties>
</file>