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78" r:id="rId2"/>
    <p:sldId id="279" r:id="rId3"/>
    <p:sldId id="259" r:id="rId4"/>
    <p:sldId id="260" r:id="rId5"/>
    <p:sldId id="261" r:id="rId6"/>
    <p:sldId id="262" r:id="rId7"/>
    <p:sldId id="263" r:id="rId8"/>
    <p:sldId id="264" r:id="rId9"/>
    <p:sldId id="265" r:id="rId10"/>
    <p:sldId id="277" r:id="rId11"/>
    <p:sldId id="266" r:id="rId12"/>
    <p:sldId id="267" r:id="rId13"/>
    <p:sldId id="28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CC"/>
    <a:srgbClr val="FF6699"/>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6" d="100"/>
          <a:sy n="106" d="100"/>
        </p:scale>
        <p:origin x="115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4A5C25-E04F-4B45-99D8-646013B6A9D0}" type="datetimeFigureOut">
              <a:t>7/19/2017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95B5AF-D6DA-0B49-A6AF-F9DB04BC9AC6}" type="slidenum">
              <a:t>‹#›</a:t>
            </a:fld>
            <a:endParaRPr lang="en-US"/>
          </a:p>
        </p:txBody>
      </p:sp>
    </p:spTree>
    <p:extLst>
      <p:ext uri="{BB962C8B-B14F-4D97-AF65-F5344CB8AC3E}">
        <p14:creationId xmlns:p14="http://schemas.microsoft.com/office/powerpoint/2010/main" val="16489792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ommons.wikimedia.org/wiki/Japan"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commons.wikimedia.org/w/index.php?title=Richard_K._Sutherland&amp;action=edit&amp;redlink=1" TargetMode="External"/><Relationship Id="rId5" Type="http://schemas.openxmlformats.org/officeDocument/2006/relationships/hyperlink" Target="https://commons.wikimedia.org/wiki/USS_Missouri_(BB-63)" TargetMode="External"/><Relationship Id="rId4" Type="http://schemas.openxmlformats.org/officeDocument/2006/relationships/hyperlink" Target="https://commons.wikimedia.org/wiki/Mamoru_Shigemitsu"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0" name="Shape 8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81" name="Shape 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0083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0" name="Shape 8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kern="1200" smtClean="0">
              <a:solidFill>
                <a:schemeClr val="tx1"/>
              </a:solidFill>
              <a:latin typeface="+mn-lt"/>
              <a:ea typeface="+mn-ea"/>
              <a:cs typeface="+mn-cs"/>
              <a:hlinkClick r:id="rId3"/>
            </a:endParaRPr>
          </a:p>
          <a:p>
            <a:pPr marL="0" marR="0" lvl="0" indent="0" algn="l" rtl="0">
              <a:spcBef>
                <a:spcPts val="0"/>
              </a:spcBef>
              <a:buSzPct val="25000"/>
              <a:buNone/>
            </a:pPr>
            <a:endParaRPr lang="en-US" sz="1200" kern="1200" smtClean="0">
              <a:solidFill>
                <a:schemeClr val="tx1"/>
              </a:solidFill>
              <a:latin typeface="+mn-lt"/>
              <a:ea typeface="+mn-ea"/>
              <a:cs typeface="+mn-cs"/>
              <a:hlinkClick r:id="rId3"/>
            </a:endParaRPr>
          </a:p>
          <a:p>
            <a:pPr marL="0" marR="0" lvl="0" indent="0" algn="l" rtl="0">
              <a:spcBef>
                <a:spcPts val="0"/>
              </a:spcBef>
              <a:buSzPct val="25000"/>
              <a:buNone/>
            </a:pPr>
            <a:r>
              <a:rPr lang="en-US" sz="1200" kern="1200" smtClean="0">
                <a:solidFill>
                  <a:schemeClr val="tx1"/>
                </a:solidFill>
                <a:latin typeface="+mn-lt"/>
                <a:ea typeface="+mn-ea"/>
                <a:cs typeface="+mn-cs"/>
                <a:hlinkClick r:id="rId3"/>
              </a:rPr>
              <a:t>Japanese Foreign Minister </a:t>
            </a:r>
            <a:r>
              <a:rPr lang="en-US" sz="1200" kern="1200" smtClean="0">
                <a:solidFill>
                  <a:schemeClr val="tx1"/>
                </a:solidFill>
                <a:latin typeface="+mn-lt"/>
                <a:ea typeface="+mn-ea"/>
                <a:cs typeface="+mn-cs"/>
                <a:hlinkClick r:id="rId4"/>
              </a:rPr>
              <a:t>Mamoru Shigemitsu signs the Instrument of Surrender on behalf of the Japanese Government, on board </a:t>
            </a:r>
            <a:r>
              <a:rPr lang="en-US" sz="1200" kern="1200" smtClean="0">
                <a:solidFill>
                  <a:schemeClr val="tx1"/>
                </a:solidFill>
                <a:latin typeface="+mn-lt"/>
                <a:ea typeface="+mn-ea"/>
                <a:cs typeface="+mn-cs"/>
                <a:hlinkClick r:id="rId5"/>
              </a:rPr>
              <a:t>USS </a:t>
            </a:r>
            <a:r>
              <a:rPr lang="en-US" sz="1200" i="1" kern="1200" smtClean="0">
                <a:solidFill>
                  <a:schemeClr val="tx1"/>
                </a:solidFill>
                <a:latin typeface="+mn-lt"/>
                <a:ea typeface="+mn-ea"/>
                <a:cs typeface="+mn-cs"/>
                <a:hlinkClick r:id="rId5"/>
              </a:rPr>
              <a:t>Missouri</a:t>
            </a:r>
            <a:r>
              <a:rPr lang="en-US" sz="1200" i="0" kern="1200" smtClean="0">
                <a:solidFill>
                  <a:schemeClr val="tx1"/>
                </a:solidFill>
                <a:latin typeface="+mn-lt"/>
                <a:ea typeface="+mn-ea"/>
                <a:cs typeface="+mn-cs"/>
                <a:hlinkClick r:id="rId5"/>
              </a:rPr>
              <a:t> (BB-63), 2 September 1945. Lieutenant General </a:t>
            </a:r>
            <a:r>
              <a:rPr lang="en-US" sz="1200" i="0" kern="1200" smtClean="0">
                <a:solidFill>
                  <a:schemeClr val="tx1"/>
                </a:solidFill>
                <a:latin typeface="+mn-lt"/>
                <a:ea typeface="+mn-ea"/>
                <a:cs typeface="+mn-cs"/>
                <a:hlinkClick r:id="rId6"/>
              </a:rPr>
              <a:t>Richard K. Sutherland, U.S. Army, watches from the opposite side of the table.</a:t>
            </a:r>
            <a:endParaRPr lang="en-US" sz="1200" i="0" kern="1200" smtClean="0">
              <a:solidFill>
                <a:schemeClr val="tx1"/>
              </a:solidFill>
              <a:latin typeface="+mn-lt"/>
              <a:ea typeface="+mn-ea"/>
              <a:cs typeface="+mn-cs"/>
            </a:endParaRPr>
          </a:p>
          <a:p>
            <a:pPr marL="0" marR="0" lvl="0" indent="0" algn="l" rtl="0">
              <a:spcBef>
                <a:spcPts val="0"/>
              </a:spcBef>
              <a:buSzPct val="25000"/>
              <a:buNone/>
            </a:pPr>
            <a:r>
              <a:rPr lang="en-US" sz="1200" i="0" kern="1200" smtClean="0">
                <a:solidFill>
                  <a:schemeClr val="tx1"/>
                </a:solidFill>
                <a:latin typeface="+mn-lt"/>
                <a:ea typeface="+mn-ea"/>
                <a:cs typeface="+mn-cs"/>
              </a:rPr>
              <a:t>2 September 1945</a:t>
            </a:r>
          </a:p>
          <a:p>
            <a:pPr marL="0" marR="0" lvl="0" indent="0" algn="l" rtl="0">
              <a:spcBef>
                <a:spcPts val="0"/>
              </a:spcBef>
              <a:buSzPct val="25000"/>
              <a:buNone/>
            </a:pPr>
            <a:r>
              <a:rPr lang="en-US" sz="1200" i="0" kern="1200" smtClean="0">
                <a:solidFill>
                  <a:schemeClr val="tx1"/>
                </a:solidFill>
                <a:latin typeface="+mn-lt"/>
                <a:ea typeface="+mn-ea"/>
                <a:cs typeface="+mn-cs"/>
              </a:rPr>
              <a:t>https://commons.wikimedia.org/wiki/File:Shigemitsu-signs-surrender.jpg</a:t>
            </a:r>
          </a:p>
          <a:p>
            <a:pPr marL="0" marR="0" lvl="0" indent="0" algn="l" rtl="0">
              <a:spcBef>
                <a:spcPts val="0"/>
              </a:spcBef>
              <a:buSzPct val="25000"/>
              <a:buNone/>
            </a:pPr>
            <a:r>
              <a:rPr lang="en-US" sz="1200" i="0" kern="1200" smtClean="0">
                <a:solidFill>
                  <a:schemeClr val="tx1"/>
                </a:solidFill>
                <a:latin typeface="+mn-lt"/>
                <a:ea typeface="+mn-ea"/>
                <a:cs typeface="+mn-cs"/>
              </a:rPr>
              <a:t>Source: Naval Historical Center [photo SC 213700]</a:t>
            </a:r>
          </a:p>
          <a:p>
            <a:pPr marL="0" marR="0" lvl="0" indent="0" algn="l" rtl="0">
              <a:spcBef>
                <a:spcPts val="0"/>
              </a:spcBef>
              <a:buSzPct val="25000"/>
              <a:buNone/>
            </a:pPr>
            <a:r>
              <a:rPr lang="en-US" sz="1200" i="0" kern="1200" smtClean="0">
                <a:solidFill>
                  <a:schemeClr val="tx1"/>
                </a:solidFill>
                <a:latin typeface="+mn-lt"/>
                <a:ea typeface="+mn-ea"/>
                <a:cs typeface="+mn-cs"/>
              </a:rPr>
              <a:t>Public Domain</a:t>
            </a:r>
            <a:r>
              <a:rPr lang="en-US" sz="1200" i="0" kern="1200" baseline="0" smtClean="0">
                <a:solidFill>
                  <a:schemeClr val="tx1"/>
                </a:solidFill>
                <a:latin typeface="+mn-lt"/>
                <a:ea typeface="+mn-ea"/>
                <a:cs typeface="+mn-cs"/>
              </a:rPr>
              <a:t> (USA)</a:t>
            </a:r>
            <a:endParaRPr lang="en-US" sz="1200" i="0" kern="1200" smtClean="0">
              <a:solidFill>
                <a:schemeClr val="tx1"/>
              </a:solidFill>
              <a:latin typeface="+mn-lt"/>
              <a:ea typeface="+mn-ea"/>
              <a:cs typeface="+mn-cs"/>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81" name="Shape 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0083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0" name="Shape 8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81" name="Shape 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0083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0" name="Shape 8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81" name="Shape 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0083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0" name="Shape 8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81" name="Shape 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0083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0" name="Shape 8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81" name="Shape 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0083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0" name="Shape 8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81" name="Shape 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0083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0" name="Shape 8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81" name="Shape 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0083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0" name="Shape 8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81" name="Shape 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0083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0" name="Shape 8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81" name="Shape 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0083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hyperlink" Target="mailto:copyright@historiana.eu"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DF35CC49-B1BB-B44D-8B6C-D884F36F4E8F}" type="datetimeFigureOut">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94A76-1BFA-984D-B7B3-34CB1FB9BE4C}" type="slidenum">
              <a:t>‹#›</a:t>
            </a:fld>
            <a:endParaRPr lang="en-US"/>
          </a:p>
        </p:txBody>
      </p:sp>
    </p:spTree>
    <p:extLst>
      <p:ext uri="{BB962C8B-B14F-4D97-AF65-F5344CB8AC3E}">
        <p14:creationId xmlns:p14="http://schemas.microsoft.com/office/powerpoint/2010/main" val="3908428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F35CC49-B1BB-B44D-8B6C-D884F36F4E8F}" type="datetimeFigureOut">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94A76-1BFA-984D-B7B3-34CB1FB9BE4C}" type="slidenum">
              <a:t>‹#›</a:t>
            </a:fld>
            <a:endParaRPr lang="en-US"/>
          </a:p>
        </p:txBody>
      </p:sp>
    </p:spTree>
    <p:extLst>
      <p:ext uri="{BB962C8B-B14F-4D97-AF65-F5344CB8AC3E}">
        <p14:creationId xmlns:p14="http://schemas.microsoft.com/office/powerpoint/2010/main" val="700995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F35CC49-B1BB-B44D-8B6C-D884F36F4E8F}" type="datetimeFigureOut">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94A76-1BFA-984D-B7B3-34CB1FB9BE4C}" type="slidenum">
              <a:t>‹#›</a:t>
            </a:fld>
            <a:endParaRPr lang="en-US"/>
          </a:p>
        </p:txBody>
      </p:sp>
    </p:spTree>
    <p:extLst>
      <p:ext uri="{BB962C8B-B14F-4D97-AF65-F5344CB8AC3E}">
        <p14:creationId xmlns:p14="http://schemas.microsoft.com/office/powerpoint/2010/main" val="2560920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st slide (aknowledgement, dislaimer, copyright)  2 donors - 1 partner">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1"/>
            <a:ext cx="8654142" cy="657224"/>
          </a:xfrm>
        </p:spPr>
        <p:txBody>
          <a:bodyPr anchor="t">
            <a:noAutofit/>
          </a:bodyPr>
          <a:lstStyle>
            <a:lvl1pPr algn="ctr">
              <a:defRPr sz="3600" b="1">
                <a:latin typeface="Trebuchet MS" panose="020B0603020202020204" pitchFamily="34" charset="0"/>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228600" y="1047750"/>
            <a:ext cx="8654142" cy="1371600"/>
          </a:xfrm>
        </p:spPr>
        <p:txBody>
          <a:bodyPr anchor="t">
            <a:normAutofit/>
          </a:bodyPr>
          <a:lstStyle>
            <a:lvl1pPr marL="0" indent="0" algn="ctr">
              <a:buNone/>
              <a:defRPr sz="2000">
                <a:solidFill>
                  <a:schemeClr val="tx1"/>
                </a:solidFill>
                <a:latin typeface="Trebuchet MS" panose="020B06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10" name="Rectangle 9"/>
          <p:cNvSpPr/>
          <p:nvPr userDrawn="1"/>
        </p:nvSpPr>
        <p:spPr>
          <a:xfrm>
            <a:off x="7053942" y="2577192"/>
            <a:ext cx="1828800" cy="182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b="0" dirty="0" smtClean="0">
                <a:solidFill>
                  <a:schemeClr val="tx1"/>
                </a:solidFill>
              </a:rPr>
              <a:t>COPYRIGHT</a:t>
            </a:r>
            <a:r>
              <a:rPr lang="en-US" sz="1000" b="0" baseline="0" dirty="0" smtClean="0">
                <a:solidFill>
                  <a:schemeClr val="tx1"/>
                </a:solidFill>
              </a:rPr>
              <a:t> AND LICENSE</a:t>
            </a:r>
          </a:p>
          <a:p>
            <a:pPr algn="ctr"/>
            <a:endParaRPr lang="en-US" sz="1000" baseline="0" dirty="0" smtClean="0">
              <a:solidFill>
                <a:schemeClr val="tx1"/>
              </a:solidFill>
            </a:endParaRPr>
          </a:p>
          <a:p>
            <a:pPr algn="l"/>
            <a:r>
              <a:rPr lang="en-US" sz="900" baseline="0" dirty="0" smtClean="0">
                <a:solidFill>
                  <a:schemeClr val="tx1"/>
                </a:solidFill>
              </a:rPr>
              <a:t>EUROCLIO has tried to contact all copyright holders of materials published on </a:t>
            </a:r>
            <a:r>
              <a:rPr lang="en-US" sz="900" baseline="0" dirty="0" err="1" smtClean="0">
                <a:solidFill>
                  <a:schemeClr val="tx1"/>
                </a:solidFill>
              </a:rPr>
              <a:t>Historiana</a:t>
            </a:r>
            <a:r>
              <a:rPr lang="en-US" sz="900" baseline="0" dirty="0" smtClean="0">
                <a:solidFill>
                  <a:schemeClr val="tx1"/>
                </a:solidFill>
              </a:rPr>
              <a:t>. Please contact </a:t>
            </a:r>
            <a:r>
              <a:rPr lang="en-US" sz="900" baseline="0" dirty="0" smtClean="0">
                <a:solidFill>
                  <a:schemeClr val="tx1"/>
                </a:solidFill>
                <a:hlinkClick r:id="rId2"/>
              </a:rPr>
              <a:t>copyright@historiana.eu</a:t>
            </a:r>
            <a:r>
              <a:rPr lang="en-US" sz="900" baseline="0" dirty="0" smtClean="0">
                <a:solidFill>
                  <a:schemeClr val="tx1"/>
                </a:solidFill>
              </a:rPr>
              <a:t> in case you find that materials have been unrightfully used. </a:t>
            </a:r>
          </a:p>
          <a:p>
            <a:pPr algn="l"/>
            <a:endParaRPr lang="en-US" sz="900" baseline="0" dirty="0" smtClean="0">
              <a:solidFill>
                <a:schemeClr val="tx1"/>
              </a:solidFill>
            </a:endParaRPr>
          </a:p>
          <a:p>
            <a:pPr algn="l"/>
            <a:r>
              <a:rPr lang="en-US" sz="900" baseline="0" dirty="0" smtClean="0">
                <a:solidFill>
                  <a:schemeClr val="tx1"/>
                </a:solidFill>
              </a:rPr>
              <a:t>License: </a:t>
            </a:r>
            <a:r>
              <a:rPr lang="en-US" sz="900" baseline="0" dirty="0" smtClean="0">
                <a:solidFill>
                  <a:schemeClr val="tx1"/>
                </a:solidFill>
                <a:hlinkClick r:id="rId3"/>
              </a:rPr>
              <a:t>CC-BY-SA 4.0</a:t>
            </a:r>
            <a:r>
              <a:rPr lang="en-US" sz="900" baseline="0" dirty="0" smtClean="0">
                <a:solidFill>
                  <a:schemeClr val="tx1"/>
                </a:solidFill>
              </a:rPr>
              <a:t>, </a:t>
            </a:r>
            <a:r>
              <a:rPr lang="en-US" sz="900" baseline="0" dirty="0" err="1" smtClean="0">
                <a:solidFill>
                  <a:schemeClr val="tx1"/>
                </a:solidFill>
              </a:rPr>
              <a:t>Historiana</a:t>
            </a:r>
            <a:endParaRPr lang="en-GB" sz="900" dirty="0">
              <a:solidFill>
                <a:schemeClr val="tx1"/>
              </a:solidFill>
            </a:endParaRPr>
          </a:p>
        </p:txBody>
      </p:sp>
      <p:sp>
        <p:nvSpPr>
          <p:cNvPr id="11" name="Rectangle 10"/>
          <p:cNvSpPr/>
          <p:nvPr userDrawn="1"/>
        </p:nvSpPr>
        <p:spPr>
          <a:xfrm>
            <a:off x="4852851" y="4786992"/>
            <a:ext cx="1828800" cy="182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b="0" dirty="0" smtClean="0">
                <a:solidFill>
                  <a:schemeClr val="tx1"/>
                </a:solidFill>
              </a:rPr>
              <a:t>DISCLAIMER</a:t>
            </a:r>
            <a:endParaRPr lang="en-US" sz="1000" b="0" baseline="0" dirty="0" smtClean="0">
              <a:solidFill>
                <a:schemeClr val="tx1"/>
              </a:solidFill>
            </a:endParaRPr>
          </a:p>
          <a:p>
            <a:pPr algn="ctr"/>
            <a:endParaRPr lang="en-US" sz="900" baseline="0" dirty="0" smtClean="0">
              <a:solidFill>
                <a:schemeClr val="tx1"/>
              </a:solidFill>
            </a:endParaRPr>
          </a:p>
          <a:p>
            <a:pPr algn="l"/>
            <a:r>
              <a:rPr lang="en-US" sz="900" dirty="0" smtClean="0">
                <a:solidFill>
                  <a:schemeClr val="tx1"/>
                </a:solidFill>
              </a:rPr>
              <a:t>The</a:t>
            </a:r>
            <a:r>
              <a:rPr lang="en-US" sz="900" baseline="0" dirty="0" smtClean="0">
                <a:solidFill>
                  <a:schemeClr val="tx1"/>
                </a:solidFill>
              </a:rPr>
              <a:t> European Commission support for this publication does not constitute of an endorsement of the contents which reflects the view only of the authors, and the European Commission cannot be held responsible for any use which may be made of the information contained herein.</a:t>
            </a:r>
            <a:endParaRPr lang="en-GB" sz="900" dirty="0">
              <a:solidFill>
                <a:schemeClr val="tx1"/>
              </a:solidFill>
            </a:endParaRPr>
          </a:p>
        </p:txBody>
      </p:sp>
      <p:sp>
        <p:nvSpPr>
          <p:cNvPr id="7" name="Picture Placeholder 6"/>
          <p:cNvSpPr>
            <a:spLocks noGrp="1"/>
          </p:cNvSpPr>
          <p:nvPr>
            <p:ph type="pic" sz="quarter" idx="12"/>
          </p:nvPr>
        </p:nvSpPr>
        <p:spPr>
          <a:xfrm>
            <a:off x="228600" y="2576513"/>
            <a:ext cx="4432300" cy="4038600"/>
          </a:xfrm>
        </p:spPr>
        <p:txBody>
          <a:bodyPr/>
          <a:lstStyle/>
          <a:p>
            <a:endParaRPr lang="en-GB"/>
          </a:p>
        </p:txBody>
      </p:sp>
      <p:sp>
        <p:nvSpPr>
          <p:cNvPr id="16" name="Rectangle 15"/>
          <p:cNvSpPr/>
          <p:nvPr userDrawn="1"/>
        </p:nvSpPr>
        <p:spPr>
          <a:xfrm>
            <a:off x="4852851" y="2577192"/>
            <a:ext cx="1828800" cy="182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b="0" dirty="0" smtClean="0">
                <a:solidFill>
                  <a:schemeClr val="tx1"/>
                </a:solidFill>
              </a:rPr>
              <a:t>SUPPORTED BY</a:t>
            </a:r>
            <a:endParaRPr lang="en-US" sz="1000" b="0" baseline="0" dirty="0" smtClean="0">
              <a:solidFill>
                <a:schemeClr val="tx1"/>
              </a:solidFill>
            </a:endParaRPr>
          </a:p>
          <a:p>
            <a:pPr algn="ctr"/>
            <a:endParaRPr lang="en-US" sz="1000" baseline="0" dirty="0" smtClean="0">
              <a:solidFill>
                <a:schemeClr val="tx1"/>
              </a:solidFill>
            </a:endParaRPr>
          </a:p>
        </p:txBody>
      </p:sp>
      <p:sp>
        <p:nvSpPr>
          <p:cNvPr id="17" name="Rectangle 16"/>
          <p:cNvSpPr/>
          <p:nvPr userDrawn="1"/>
        </p:nvSpPr>
        <p:spPr>
          <a:xfrm>
            <a:off x="7053942" y="4786992"/>
            <a:ext cx="1828800" cy="182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b="0" dirty="0" smtClean="0">
                <a:solidFill>
                  <a:schemeClr val="tx1"/>
                </a:solidFill>
              </a:rPr>
              <a:t>DEVELOPED BY</a:t>
            </a:r>
            <a:endParaRPr lang="en-US" sz="1000" b="0" baseline="0" dirty="0" smtClean="0">
              <a:solidFill>
                <a:schemeClr val="tx1"/>
              </a:solidFill>
            </a:endParaRPr>
          </a:p>
          <a:p>
            <a:pPr algn="ctr"/>
            <a:endParaRPr lang="en-US" sz="1000" baseline="0" dirty="0" smtClean="0">
              <a:solidFill>
                <a:schemeClr val="tx1"/>
              </a:solidFill>
            </a:endParaRPr>
          </a:p>
        </p:txBody>
      </p:sp>
      <p:sp>
        <p:nvSpPr>
          <p:cNvPr id="18" name="Text Placeholder 2"/>
          <p:cNvSpPr>
            <a:spLocks noGrp="1"/>
          </p:cNvSpPr>
          <p:nvPr>
            <p:ph type="body" idx="15"/>
          </p:nvPr>
        </p:nvSpPr>
        <p:spPr>
          <a:xfrm>
            <a:off x="228600" y="6002867"/>
            <a:ext cx="4432299" cy="626531"/>
          </a:xfrm>
          <a:solidFill>
            <a:schemeClr val="bg1">
              <a:lumMod val="75000"/>
              <a:alpha val="50000"/>
            </a:schemeClr>
          </a:solidFill>
        </p:spPr>
        <p:txBody>
          <a:bodyPr anchor="b">
            <a:normAutofit/>
          </a:bodyPr>
          <a:lstStyle>
            <a:lvl1pPr marL="0" indent="0" algn="l">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19" name="Content Placeholder 3"/>
          <p:cNvSpPr>
            <a:spLocks noGrp="1"/>
          </p:cNvSpPr>
          <p:nvPr>
            <p:ph sz="quarter" idx="18"/>
          </p:nvPr>
        </p:nvSpPr>
        <p:spPr>
          <a:xfrm>
            <a:off x="5007791" y="2860750"/>
            <a:ext cx="1549400" cy="60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0" name="Content Placeholder 3"/>
          <p:cNvSpPr>
            <a:spLocks noGrp="1"/>
          </p:cNvSpPr>
          <p:nvPr>
            <p:ph sz="quarter" idx="19"/>
          </p:nvPr>
        </p:nvSpPr>
        <p:spPr>
          <a:xfrm>
            <a:off x="5007791" y="3656466"/>
            <a:ext cx="1549400" cy="60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Content Placeholder 3"/>
          <p:cNvSpPr>
            <a:spLocks noGrp="1"/>
          </p:cNvSpPr>
          <p:nvPr>
            <p:ph sz="quarter" idx="20"/>
          </p:nvPr>
        </p:nvSpPr>
        <p:spPr>
          <a:xfrm>
            <a:off x="7193642" y="5029200"/>
            <a:ext cx="1549400" cy="14351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6761096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ection introduction (version 1) ">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1" y="1122363"/>
            <a:ext cx="8686800" cy="2387600"/>
          </a:xfrm>
        </p:spPr>
        <p:txBody>
          <a:bodyPr anchor="b">
            <a:normAutofit/>
          </a:bodyPr>
          <a:lstStyle>
            <a:lvl1pPr algn="l">
              <a:defRPr sz="5200">
                <a:solidFill>
                  <a:schemeClr val="bg1"/>
                </a:solidFill>
                <a:latin typeface="Trebuchet MS" panose="020B0603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601" y="3602038"/>
            <a:ext cx="8686800" cy="1655762"/>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391702056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rst Slide (introduction)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9007" y="6498873"/>
            <a:ext cx="1511900" cy="238963"/>
          </a:xfrm>
          <a:prstGeom prst="rect">
            <a:avLst/>
          </a:prstGeom>
        </p:spPr>
      </p:pic>
      <p:sp>
        <p:nvSpPr>
          <p:cNvPr id="4" name="Text Placeholder 2"/>
          <p:cNvSpPr>
            <a:spLocks noGrp="1"/>
          </p:cNvSpPr>
          <p:nvPr>
            <p:ph type="body" idx="1"/>
          </p:nvPr>
        </p:nvSpPr>
        <p:spPr>
          <a:xfrm>
            <a:off x="228599" y="228600"/>
            <a:ext cx="8662307" cy="6164036"/>
          </a:xfrm>
        </p:spPr>
        <p:txBody>
          <a:bodyPr>
            <a:normAutofit/>
          </a:bodyPr>
          <a:lstStyle>
            <a:lvl1pPr marL="0" indent="0">
              <a:lnSpc>
                <a:spcPct val="114000"/>
              </a:lnSpc>
              <a:spcBef>
                <a:spcPts val="1000"/>
              </a:spcBef>
              <a:buNone/>
              <a:defRPr sz="1600">
                <a:solidFill>
                  <a:schemeClr val="tx1"/>
                </a:solidFill>
                <a:latin typeface="Trebuchet MS" panose="020B06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28945231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Introduction slide">
    <p:spTree>
      <p:nvGrpSpPr>
        <p:cNvPr id="1" name="Shape 8"/>
        <p:cNvGrpSpPr/>
        <p:nvPr/>
      </p:nvGrpSpPr>
      <p:grpSpPr>
        <a:xfrm>
          <a:off x="0" y="0"/>
          <a:ext cx="0" cy="0"/>
          <a:chOff x="0" y="0"/>
          <a:chExt cx="0" cy="0"/>
        </a:xfrm>
      </p:grpSpPr>
      <p:sp>
        <p:nvSpPr>
          <p:cNvPr id="9" name="Shape 9"/>
          <p:cNvSpPr txBox="1">
            <a:spLocks noGrp="1"/>
          </p:cNvSpPr>
          <p:nvPr>
            <p:ph type="body" idx="1"/>
          </p:nvPr>
        </p:nvSpPr>
        <p:spPr>
          <a:xfrm>
            <a:off x="311700" y="355422"/>
            <a:ext cx="8520600" cy="5736300"/>
          </a:xfrm>
          <a:prstGeom prst="rect">
            <a:avLst/>
          </a:prstGeom>
        </p:spPr>
        <p:txBody>
          <a:bodyPr lIns="91425" tIns="91425" rIns="91425" bIns="91425" anchor="t" anchorCtr="0"/>
          <a:lstStyle>
            <a:lvl1pPr lvl="0" rtl="0">
              <a:spcBef>
                <a:spcPts val="0"/>
              </a:spcBef>
              <a:buClr>
                <a:srgbClr val="000000"/>
              </a:buClr>
              <a:buNone/>
              <a:defRPr sz="2000">
                <a:solidFill>
                  <a:srgbClr val="000000"/>
                </a:solidFill>
              </a:defRPr>
            </a:lvl1pPr>
            <a:lvl2pPr lvl="1" rtl="0">
              <a:spcBef>
                <a:spcPts val="0"/>
              </a:spcBef>
              <a:buClr>
                <a:srgbClr val="000000"/>
              </a:buClr>
              <a:buChar char="○"/>
              <a:defRPr>
                <a:solidFill>
                  <a:srgbClr val="000000"/>
                </a:solidFill>
              </a:defRPr>
            </a:lvl2pPr>
            <a:lvl3pPr lvl="2" rtl="0">
              <a:spcBef>
                <a:spcPts val="0"/>
              </a:spcBef>
              <a:buClr>
                <a:srgbClr val="000000"/>
              </a:buClr>
              <a:buChar char="■"/>
              <a:defRPr>
                <a:solidFill>
                  <a:srgbClr val="000000"/>
                </a:solidFill>
              </a:defRPr>
            </a:lvl3pPr>
            <a:lvl4pPr lvl="3" rtl="0">
              <a:spcBef>
                <a:spcPts val="0"/>
              </a:spcBef>
              <a:buClr>
                <a:srgbClr val="000000"/>
              </a:buClr>
              <a:buChar char="●"/>
              <a:defRPr>
                <a:solidFill>
                  <a:srgbClr val="000000"/>
                </a:solidFill>
              </a:defRPr>
            </a:lvl4pPr>
            <a:lvl5pPr lvl="4" rtl="0">
              <a:spcBef>
                <a:spcPts val="0"/>
              </a:spcBef>
              <a:buClr>
                <a:srgbClr val="000000"/>
              </a:buClr>
              <a:buChar char="○"/>
              <a:defRPr>
                <a:solidFill>
                  <a:srgbClr val="000000"/>
                </a:solidFill>
              </a:defRPr>
            </a:lvl5pPr>
            <a:lvl6pPr lvl="5" rtl="0">
              <a:spcBef>
                <a:spcPts val="0"/>
              </a:spcBef>
              <a:buClr>
                <a:srgbClr val="000000"/>
              </a:buClr>
              <a:buChar char="■"/>
              <a:defRPr>
                <a:solidFill>
                  <a:srgbClr val="000000"/>
                </a:solidFill>
              </a:defRPr>
            </a:lvl6pPr>
            <a:lvl7pPr lvl="6" rtl="0">
              <a:spcBef>
                <a:spcPts val="0"/>
              </a:spcBef>
              <a:buClr>
                <a:srgbClr val="000000"/>
              </a:buClr>
              <a:buChar char="●"/>
              <a:defRPr>
                <a:solidFill>
                  <a:srgbClr val="000000"/>
                </a:solidFill>
              </a:defRPr>
            </a:lvl7pPr>
            <a:lvl8pPr lvl="7" rtl="0">
              <a:spcBef>
                <a:spcPts val="0"/>
              </a:spcBef>
              <a:buClr>
                <a:srgbClr val="000000"/>
              </a:buClr>
              <a:buChar char="○"/>
              <a:defRPr>
                <a:solidFill>
                  <a:srgbClr val="000000"/>
                </a:solidFill>
              </a:defRPr>
            </a:lvl8pPr>
            <a:lvl9pPr lvl="8" rtl="0">
              <a:spcBef>
                <a:spcPts val="0"/>
              </a:spcBef>
              <a:buClr>
                <a:srgbClr val="000000"/>
              </a:buClr>
              <a:buChar char="■"/>
              <a:defRPr>
                <a:solidFill>
                  <a:srgbClr val="000000"/>
                </a:solidFill>
              </a:defRPr>
            </a:lvl9pPr>
          </a:lstStyle>
          <a:p>
            <a:endParaRPr dirty="0"/>
          </a:p>
        </p:txBody>
      </p:sp>
      <p:pic>
        <p:nvPicPr>
          <p:cNvPr id="10" name="Shape 10" descr="Historiana Logo.PNG"/>
          <p:cNvPicPr preferRelativeResize="0"/>
          <p:nvPr/>
        </p:nvPicPr>
        <p:blipFill>
          <a:blip r:embed="rId2">
            <a:alphaModFix/>
          </a:blip>
          <a:stretch>
            <a:fillRect/>
          </a:stretch>
        </p:blipFill>
        <p:spPr>
          <a:xfrm>
            <a:off x="7539501" y="6501075"/>
            <a:ext cx="1511900" cy="243075"/>
          </a:xfrm>
          <a:prstGeom prst="rect">
            <a:avLst/>
          </a:prstGeom>
          <a:noFill/>
          <a:ln>
            <a:noFill/>
          </a:ln>
        </p:spPr>
      </p:pic>
    </p:spTree>
    <p:extLst>
      <p:ext uri="{BB962C8B-B14F-4D97-AF65-F5344CB8AC3E}">
        <p14:creationId xmlns:p14="http://schemas.microsoft.com/office/powerpoint/2010/main" val="1427242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F35CC49-B1BB-B44D-8B6C-D884F36F4E8F}" type="datetimeFigureOut">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94A76-1BFA-984D-B7B3-34CB1FB9BE4C}" type="slidenum">
              <a:t>‹#›</a:t>
            </a:fld>
            <a:endParaRPr lang="en-US"/>
          </a:p>
        </p:txBody>
      </p:sp>
    </p:spTree>
    <p:extLst>
      <p:ext uri="{BB962C8B-B14F-4D97-AF65-F5344CB8AC3E}">
        <p14:creationId xmlns:p14="http://schemas.microsoft.com/office/powerpoint/2010/main" val="1595812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F35CC49-B1BB-B44D-8B6C-D884F36F4E8F}" type="datetimeFigureOut">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94A76-1BFA-984D-B7B3-34CB1FB9BE4C}" type="slidenum">
              <a:t>‹#›</a:t>
            </a:fld>
            <a:endParaRPr lang="en-US"/>
          </a:p>
        </p:txBody>
      </p:sp>
    </p:spTree>
    <p:extLst>
      <p:ext uri="{BB962C8B-B14F-4D97-AF65-F5344CB8AC3E}">
        <p14:creationId xmlns:p14="http://schemas.microsoft.com/office/powerpoint/2010/main" val="3202342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DF35CC49-B1BB-B44D-8B6C-D884F36F4E8F}" type="datetimeFigureOut">
              <a:t>7/19/2017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94A76-1BFA-984D-B7B3-34CB1FB9BE4C}" type="slidenum">
              <a:t>‹#›</a:t>
            </a:fld>
            <a:endParaRPr lang="en-US"/>
          </a:p>
        </p:txBody>
      </p:sp>
    </p:spTree>
    <p:extLst>
      <p:ext uri="{BB962C8B-B14F-4D97-AF65-F5344CB8AC3E}">
        <p14:creationId xmlns:p14="http://schemas.microsoft.com/office/powerpoint/2010/main" val="3922902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DF35CC49-B1BB-B44D-8B6C-D884F36F4E8F}" type="datetimeFigureOut">
              <a:t>7/19/2017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94A76-1BFA-984D-B7B3-34CB1FB9BE4C}" type="slidenum">
              <a:t>‹#›</a:t>
            </a:fld>
            <a:endParaRPr lang="en-US"/>
          </a:p>
        </p:txBody>
      </p:sp>
    </p:spTree>
    <p:extLst>
      <p:ext uri="{BB962C8B-B14F-4D97-AF65-F5344CB8AC3E}">
        <p14:creationId xmlns:p14="http://schemas.microsoft.com/office/powerpoint/2010/main" val="1941246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DF35CC49-B1BB-B44D-8B6C-D884F36F4E8F}" type="datetimeFigureOut">
              <a:t>7/19/2017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94A76-1BFA-984D-B7B3-34CB1FB9BE4C}" type="slidenum">
              <a:t>‹#›</a:t>
            </a:fld>
            <a:endParaRPr lang="en-US"/>
          </a:p>
        </p:txBody>
      </p:sp>
    </p:spTree>
    <p:extLst>
      <p:ext uri="{BB962C8B-B14F-4D97-AF65-F5344CB8AC3E}">
        <p14:creationId xmlns:p14="http://schemas.microsoft.com/office/powerpoint/2010/main" val="2666414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35CC49-B1BB-B44D-8B6C-D884F36F4E8F}" type="datetimeFigureOut">
              <a:t>7/19/2017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94A76-1BFA-984D-B7B3-34CB1FB9BE4C}" type="slidenum">
              <a:t>‹#›</a:t>
            </a:fld>
            <a:endParaRPr lang="en-US"/>
          </a:p>
        </p:txBody>
      </p:sp>
    </p:spTree>
    <p:extLst>
      <p:ext uri="{BB962C8B-B14F-4D97-AF65-F5344CB8AC3E}">
        <p14:creationId xmlns:p14="http://schemas.microsoft.com/office/powerpoint/2010/main" val="2462796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F35CC49-B1BB-B44D-8B6C-D884F36F4E8F}" type="datetimeFigureOut">
              <a:t>7/19/2017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94A76-1BFA-984D-B7B3-34CB1FB9BE4C}" type="slidenum">
              <a:t>‹#›</a:t>
            </a:fld>
            <a:endParaRPr lang="en-US"/>
          </a:p>
        </p:txBody>
      </p:sp>
    </p:spTree>
    <p:extLst>
      <p:ext uri="{BB962C8B-B14F-4D97-AF65-F5344CB8AC3E}">
        <p14:creationId xmlns:p14="http://schemas.microsoft.com/office/powerpoint/2010/main" val="2236609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F35CC49-B1BB-B44D-8B6C-D884F36F4E8F}" type="datetimeFigureOut">
              <a:t>7/19/2017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94A76-1BFA-984D-B7B3-34CB1FB9BE4C}" type="slidenum">
              <a:t>‹#›</a:t>
            </a:fld>
            <a:endParaRPr lang="en-US"/>
          </a:p>
        </p:txBody>
      </p:sp>
    </p:spTree>
    <p:extLst>
      <p:ext uri="{BB962C8B-B14F-4D97-AF65-F5344CB8AC3E}">
        <p14:creationId xmlns:p14="http://schemas.microsoft.com/office/powerpoint/2010/main" val="2988126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5CC49-B1BB-B44D-8B6C-D884F36F4E8F}" type="datetimeFigureOut">
              <a:t>7/19/2017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B94A76-1BFA-984D-B7B3-34CB1FB9BE4C}" type="slidenum">
              <a:t>‹#›</a:t>
            </a:fld>
            <a:endParaRPr lang="en-US"/>
          </a:p>
        </p:txBody>
      </p:sp>
    </p:spTree>
    <p:extLst>
      <p:ext uri="{BB962C8B-B14F-4D97-AF65-F5344CB8AC3E}">
        <p14:creationId xmlns:p14="http://schemas.microsoft.com/office/powerpoint/2010/main" val="497573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1" r:id="rId14"/>
    <p:sldLayoutId id="2147483660"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GB" dirty="0"/>
              <a:t>The map of Europe in the summer of 1939 had already changed significantly from the one that had been drawn after the post-World War One  peace settlements of 1919-1921.</a:t>
            </a:r>
          </a:p>
          <a:p>
            <a:r>
              <a:rPr lang="en-GB" dirty="0"/>
              <a:t>Elsewhere in the world the United States had become a global political and economic power. While Congress and public opinion had voted for ‘isolationism’ after the war in practice the US had continued to use the twin policies of ‘gunboat diplomacy’ and ‘dollar diplomacy’ to intervene in Central and Latin America and East Asia to strengthen its regional power. Also the Neutrality Acts which prohibited the export of “arms, ammunition and implements of war”,  inadvertently affected the international situation since they indirectly benefited Germany and Japan, who did not need US military exports, and disadvantaged Britain, France and the Soviet Union, who did. Also, the US economy, which had been boosted by the First World War, now ensured that the USA overtook Britain and Germany not only as an economic power but as the world’s creditor nation.  The other powers were heavily in debt to US banks and after the Wall Street Crash of 1929 it became clear that when the US economy ‘sneezed’ the world’s economies ‘caught a cold’. </a:t>
            </a:r>
          </a:p>
          <a:p>
            <a:r>
              <a:rPr lang="en-GB" dirty="0"/>
              <a:t>Meanwhile, Japan was establishing itself as a regional power in the Pacific and a global economic power. Japan had annexed Korea as early as 1910. On 18 September 1931 Japan invaded and occupied the Chinese province of Manchuria. From 1932 onwards there were border skirmishes with the Soviet Union and in July 1937 the Imperial Japanese Government launched a full-scale invasion of China leading to a war that continued until 1945</a:t>
            </a:r>
            <a:r>
              <a:rPr lang="en-GB" dirty="0" smtClean="0"/>
              <a:t>.</a:t>
            </a:r>
          </a:p>
        </p:txBody>
      </p:sp>
    </p:spTree>
    <p:extLst>
      <p:ext uri="{BB962C8B-B14F-4D97-AF65-F5344CB8AC3E}">
        <p14:creationId xmlns:p14="http://schemas.microsoft.com/office/powerpoint/2010/main" val="1812945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6" name="Picture 5" descr="S10_may1945_V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00" y="563732"/>
            <a:ext cx="8591000" cy="3754268"/>
          </a:xfrm>
          <a:prstGeom prst="rect">
            <a:avLst/>
          </a:prstGeom>
          <a:ln>
            <a:solidFill>
              <a:schemeClr val="tx1"/>
            </a:solidFill>
          </a:ln>
        </p:spPr>
      </p:pic>
      <p:sp>
        <p:nvSpPr>
          <p:cNvPr id="12" name="TextBox 11"/>
          <p:cNvSpPr txBox="1"/>
          <p:nvPr/>
        </p:nvSpPr>
        <p:spPr>
          <a:xfrm>
            <a:off x="311700" y="4443754"/>
            <a:ext cx="8591000" cy="1985159"/>
          </a:xfrm>
          <a:prstGeom prst="rect">
            <a:avLst/>
          </a:prstGeom>
          <a:noFill/>
          <a:ln>
            <a:solidFill>
              <a:schemeClr val="tx1"/>
            </a:solidFill>
          </a:ln>
        </p:spPr>
        <p:txBody>
          <a:bodyPr wrap="square" rtlCol="0">
            <a:spAutoFit/>
          </a:bodyPr>
          <a:lstStyle/>
          <a:p>
            <a:r>
              <a:rPr lang="en-US" sz="1600" b="1">
                <a:latin typeface="Trebuchet MS"/>
                <a:cs typeface="Trebuchet MS"/>
              </a:rPr>
              <a:t>May 1945. </a:t>
            </a:r>
            <a:r>
              <a:rPr lang="en-GB" sz="1500">
                <a:latin typeface="Trebuchet MS"/>
                <a:cs typeface="Trebuchet MS"/>
              </a:rPr>
              <a:t>In February Paraguay, Ecuador, Peru, Uruguay and Venezuela all entered the war on the Allied side. In March Argentina, under international pressure, also declared war on the Axis powers, as did Chile on 11 April.  On 8-9 May the Axis powers in Europe surrendered but Japan fought on. Allied forces in the Pacific now adopted a “</a:t>
            </a:r>
            <a:r>
              <a:rPr lang="en-GB" sz="1500" i="1">
                <a:latin typeface="Trebuchet MS"/>
                <a:cs typeface="Trebuchet MS"/>
              </a:rPr>
              <a:t>leapfrogging strategy</a:t>
            </a:r>
            <a:r>
              <a:rPr lang="en-GB" sz="1500">
                <a:latin typeface="Trebuchet MS"/>
                <a:cs typeface="Trebuchet MS"/>
              </a:rPr>
              <a:t>”. Rather than fight for every island in the Pacific they targeted strategic islands nearer Japan such as Okinawa and Iwo Jima, while by-passing French Indo-China, most of the islands of the Dutch East Indies and the island of Taiwan. It was assumed that once Japan was forced to surrender the Japanese forces in these by-passed territories would also surrender. </a:t>
            </a:r>
          </a:p>
        </p:txBody>
      </p:sp>
      <p:sp>
        <p:nvSpPr>
          <p:cNvPr id="14" name="TextBox 13"/>
          <p:cNvSpPr txBox="1"/>
          <p:nvPr/>
        </p:nvSpPr>
        <p:spPr>
          <a:xfrm>
            <a:off x="329341" y="105481"/>
            <a:ext cx="6080511" cy="400110"/>
          </a:xfrm>
          <a:prstGeom prst="rect">
            <a:avLst/>
          </a:prstGeom>
          <a:noFill/>
        </p:spPr>
        <p:txBody>
          <a:bodyPr wrap="square" rtlCol="0">
            <a:spAutoFit/>
          </a:bodyPr>
          <a:lstStyle/>
          <a:p>
            <a:r>
              <a:rPr lang="en-US" sz="2000" b="1" dirty="0">
                <a:latin typeface="Trebuchet MS"/>
                <a:cs typeface="Trebuchet MS"/>
              </a:rPr>
              <a:t>THE WAR OUTSIDE </a:t>
            </a:r>
            <a:r>
              <a:rPr lang="en-US" sz="2000" b="1" dirty="0" smtClean="0">
                <a:latin typeface="Trebuchet MS"/>
                <a:cs typeface="Trebuchet MS"/>
              </a:rPr>
              <a:t>EUROPE, May 1945</a:t>
            </a:r>
            <a:endParaRPr lang="en-US" sz="2000" b="1" dirty="0">
              <a:latin typeface="Trebuchet MS"/>
              <a:cs typeface="Trebuchet MS"/>
            </a:endParaRPr>
          </a:p>
        </p:txBody>
      </p:sp>
      <p:graphicFrame>
        <p:nvGraphicFramePr>
          <p:cNvPr id="9" name="Table 8"/>
          <p:cNvGraphicFramePr>
            <a:graphicFrameLocks noGrp="1"/>
          </p:cNvGraphicFramePr>
          <p:nvPr>
            <p:extLst>
              <p:ext uri="{D42A27DB-BD31-4B8C-83A1-F6EECF244321}">
                <p14:modId xmlns:p14="http://schemas.microsoft.com/office/powerpoint/2010/main" val="1027919843"/>
              </p:ext>
            </p:extLst>
          </p:nvPr>
        </p:nvGraphicFramePr>
        <p:xfrm>
          <a:off x="457200" y="3230880"/>
          <a:ext cx="1473200" cy="975360"/>
        </p:xfrm>
        <a:graphic>
          <a:graphicData uri="http://schemas.openxmlformats.org/drawingml/2006/table">
            <a:tbl>
              <a:tblPr firstRow="1" bandRow="1">
                <a:tableStyleId>{5C22544A-7EE6-4342-B048-85BDC9FD1C3A}</a:tableStyleId>
              </a:tblPr>
              <a:tblGrid>
                <a:gridCol w="231665"/>
                <a:gridCol w="1241535"/>
              </a:tblGrid>
              <a:tr h="213822">
                <a:tc gridSpan="2">
                  <a:txBody>
                    <a:bodyPr/>
                    <a:lstStyle/>
                    <a:p>
                      <a:r>
                        <a:rPr lang="en-US" sz="1000" b="0"/>
                        <a:t>KEY</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hMerge="1">
                  <a:txBody>
                    <a:bodyPr/>
                    <a:lstStyle/>
                    <a:p>
                      <a:endParaRPr lang="en-US" sz="1000" b="0"/>
                    </a:p>
                  </a:txBody>
                  <a:tcPr/>
                </a:tc>
              </a:tr>
              <a:tr h="320733">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0000FF"/>
                    </a:solidFill>
                  </a:tcPr>
                </a:tc>
                <a:tc>
                  <a:txBody>
                    <a:bodyPr/>
                    <a:lstStyle/>
                    <a:p>
                      <a:r>
                        <a:rPr lang="en-US" sz="900" b="1">
                          <a:latin typeface="Trebuchet MS"/>
                          <a:cs typeface="Trebuchet MS"/>
                        </a:rPr>
                        <a:t>Axis</a:t>
                      </a:r>
                      <a:r>
                        <a:rPr lang="en-US" sz="900" b="1" baseline="0">
                          <a:latin typeface="Trebuchet MS"/>
                          <a:cs typeface="Trebuchet MS"/>
                        </a:rPr>
                        <a:t> Powers</a:t>
                      </a:r>
                      <a:endParaRPr lang="en-US" sz="900" b="1">
                        <a:latin typeface="Trebuchet MS"/>
                        <a:cs typeface="Trebuchet MS"/>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r h="320733">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0000"/>
                    </a:solidFill>
                  </a:tcPr>
                </a:tc>
                <a:tc>
                  <a:txBody>
                    <a:bodyPr/>
                    <a:lstStyle/>
                    <a:p>
                      <a:r>
                        <a:rPr lang="en-US" sz="900" b="1">
                          <a:latin typeface="Trebuchet MS"/>
                          <a:cs typeface="Trebuchet MS"/>
                        </a:rPr>
                        <a:t>Allied</a:t>
                      </a:r>
                      <a:r>
                        <a:rPr lang="en-US" sz="900" b="1" baseline="0">
                          <a:latin typeface="Trebuchet MS"/>
                          <a:cs typeface="Trebuchet MS"/>
                        </a:rPr>
                        <a:t> Powers</a:t>
                      </a:r>
                      <a:endParaRPr lang="en-US" sz="900" b="1">
                        <a:latin typeface="Trebuchet MS"/>
                        <a:cs typeface="Trebuchet MS"/>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763810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3" name="Picture 2" descr="S11_September1945_V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 y="505591"/>
            <a:ext cx="8661400" cy="3880022"/>
          </a:xfrm>
          <a:prstGeom prst="rect">
            <a:avLst/>
          </a:prstGeom>
          <a:ln>
            <a:solidFill>
              <a:schemeClr val="tx1"/>
            </a:solidFill>
          </a:ln>
        </p:spPr>
      </p:pic>
      <p:sp>
        <p:nvSpPr>
          <p:cNvPr id="12" name="TextBox 11"/>
          <p:cNvSpPr txBox="1"/>
          <p:nvPr/>
        </p:nvSpPr>
        <p:spPr>
          <a:xfrm>
            <a:off x="266700" y="4534058"/>
            <a:ext cx="8661400" cy="1954381"/>
          </a:xfrm>
          <a:prstGeom prst="rect">
            <a:avLst/>
          </a:prstGeom>
          <a:noFill/>
          <a:ln>
            <a:solidFill>
              <a:schemeClr val="tx1"/>
            </a:solidFill>
          </a:ln>
        </p:spPr>
        <p:txBody>
          <a:bodyPr wrap="square" rtlCol="0">
            <a:spAutoFit/>
          </a:bodyPr>
          <a:lstStyle/>
          <a:p>
            <a:r>
              <a:rPr lang="en-US" sz="1600" b="1">
                <a:latin typeface="Trebuchet MS"/>
                <a:cs typeface="Trebuchet MS"/>
              </a:rPr>
              <a:t>September 1945. </a:t>
            </a:r>
            <a:r>
              <a:rPr lang="en-US" sz="1500">
                <a:latin typeface="Trebuchet MS"/>
                <a:cs typeface="Trebuchet MS"/>
              </a:rPr>
              <a:t>After a US ultimatum was ignored by Japan US airforce bombers dropped atom bombs on Hiroshima on 6 August and Nagasaki on 9 August. On 8 August the Soviet Union invaded Manchuria and then north Korea, paving the way for a transfer of power to communist-led regimes. These developments left the Imperial Japanese government with little option but to surrender on 2 September.  By the end of September, Japanese troops had surrendered in South East Asia and the Pacific War was over. While France once more assumed control in Indo-China it was now faced by Communist insurrections in Vietnam and Cambodia which ultimately led to the Vietnam War (1955-75).</a:t>
            </a:r>
            <a:endParaRPr lang="en-GB" sz="1500">
              <a:latin typeface="Trebuchet MS"/>
              <a:cs typeface="Trebuchet MS"/>
            </a:endParaRPr>
          </a:p>
        </p:txBody>
      </p:sp>
      <p:sp>
        <p:nvSpPr>
          <p:cNvPr id="14" name="TextBox 13"/>
          <p:cNvSpPr txBox="1"/>
          <p:nvPr/>
        </p:nvSpPr>
        <p:spPr>
          <a:xfrm>
            <a:off x="266700" y="105481"/>
            <a:ext cx="6224635" cy="400110"/>
          </a:xfrm>
          <a:prstGeom prst="rect">
            <a:avLst/>
          </a:prstGeom>
          <a:noFill/>
        </p:spPr>
        <p:txBody>
          <a:bodyPr wrap="square" rtlCol="0">
            <a:spAutoFit/>
          </a:bodyPr>
          <a:lstStyle/>
          <a:p>
            <a:r>
              <a:rPr lang="en-US" sz="2000" b="1" dirty="0">
                <a:latin typeface="Trebuchet MS"/>
                <a:cs typeface="Trebuchet MS"/>
              </a:rPr>
              <a:t>THE WAR OUTSIDE </a:t>
            </a:r>
            <a:r>
              <a:rPr lang="en-US" sz="2000" b="1" dirty="0" smtClean="0">
                <a:latin typeface="Trebuchet MS"/>
                <a:cs typeface="Trebuchet MS"/>
              </a:rPr>
              <a:t>EUROPE, September 1945</a:t>
            </a:r>
            <a:endParaRPr lang="en-US" sz="2000" b="1" dirty="0">
              <a:latin typeface="Trebuchet MS"/>
              <a:cs typeface="Trebuchet MS"/>
            </a:endParaRPr>
          </a:p>
        </p:txBody>
      </p:sp>
      <p:graphicFrame>
        <p:nvGraphicFramePr>
          <p:cNvPr id="8" name="Table 7"/>
          <p:cNvGraphicFramePr>
            <a:graphicFrameLocks noGrp="1"/>
          </p:cNvGraphicFramePr>
          <p:nvPr>
            <p:extLst>
              <p:ext uri="{D42A27DB-BD31-4B8C-83A1-F6EECF244321}">
                <p14:modId xmlns:p14="http://schemas.microsoft.com/office/powerpoint/2010/main" val="3429019117"/>
              </p:ext>
            </p:extLst>
          </p:nvPr>
        </p:nvGraphicFramePr>
        <p:xfrm>
          <a:off x="342900" y="2583180"/>
          <a:ext cx="1689100" cy="1706880"/>
        </p:xfrm>
        <a:graphic>
          <a:graphicData uri="http://schemas.openxmlformats.org/drawingml/2006/table">
            <a:tbl>
              <a:tblPr firstRow="1" bandRow="1">
                <a:tableStyleId>{5C22544A-7EE6-4342-B048-85BDC9FD1C3A}</a:tableStyleId>
              </a:tblPr>
              <a:tblGrid>
                <a:gridCol w="265616"/>
                <a:gridCol w="1423484"/>
              </a:tblGrid>
              <a:tr h="213822">
                <a:tc gridSpan="2">
                  <a:txBody>
                    <a:bodyPr/>
                    <a:lstStyle/>
                    <a:p>
                      <a:r>
                        <a:rPr lang="en-US" sz="1000" b="0"/>
                        <a:t>KEY</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hMerge="1">
                  <a:txBody>
                    <a:bodyPr/>
                    <a:lstStyle/>
                    <a:p>
                      <a:endParaRPr lang="en-US" sz="1000" b="0"/>
                    </a:p>
                  </a:txBody>
                  <a:tcPr/>
                </a:tc>
              </a:tr>
              <a:tr h="320733">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0000FF"/>
                    </a:solidFill>
                  </a:tcPr>
                </a:tc>
                <a:tc>
                  <a:txBody>
                    <a:bodyPr/>
                    <a:lstStyle/>
                    <a:p>
                      <a:r>
                        <a:rPr lang="en-US" sz="900" b="1">
                          <a:latin typeface="Trebuchet MS"/>
                          <a:cs typeface="Trebuchet MS"/>
                        </a:rPr>
                        <a:t>Axis</a:t>
                      </a:r>
                      <a:r>
                        <a:rPr lang="en-US" sz="900" b="1" baseline="0">
                          <a:latin typeface="Trebuchet MS"/>
                          <a:cs typeface="Trebuchet MS"/>
                        </a:rPr>
                        <a:t> Powers</a:t>
                      </a:r>
                      <a:endParaRPr lang="en-US" sz="900" b="1">
                        <a:latin typeface="Trebuchet MS"/>
                        <a:cs typeface="Trebuchet MS"/>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r h="320733">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6699"/>
                    </a:solidFill>
                  </a:tcPr>
                </a:tc>
                <a:tc>
                  <a:txBody>
                    <a:bodyPr/>
                    <a:lstStyle/>
                    <a:p>
                      <a:r>
                        <a:rPr lang="en-US" sz="900" b="1">
                          <a:latin typeface="Trebuchet MS"/>
                          <a:cs typeface="Trebuchet MS"/>
                        </a:rPr>
                        <a:t>Lands still held by Japanese on 2.9.1945</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r h="320733">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0000"/>
                    </a:solidFill>
                  </a:tcPr>
                </a:tc>
                <a:tc>
                  <a:txBody>
                    <a:bodyPr/>
                    <a:lstStyle/>
                    <a:p>
                      <a:r>
                        <a:rPr lang="en-US" sz="900" b="1">
                          <a:latin typeface="Trebuchet MS"/>
                          <a:cs typeface="Trebuchet MS"/>
                        </a:rPr>
                        <a:t>Allied</a:t>
                      </a:r>
                      <a:r>
                        <a:rPr lang="en-US" sz="900" b="1" baseline="0">
                          <a:latin typeface="Trebuchet MS"/>
                          <a:cs typeface="Trebuchet MS"/>
                        </a:rPr>
                        <a:t> Powers</a:t>
                      </a:r>
                      <a:endParaRPr lang="en-US" sz="900" b="1">
                        <a:latin typeface="Trebuchet MS"/>
                        <a:cs typeface="Trebuchet MS"/>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r h="320733">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tx1"/>
                    </a:solidFill>
                  </a:tcPr>
                </a:tc>
                <a:tc>
                  <a:txBody>
                    <a:bodyPr/>
                    <a:lstStyle/>
                    <a:p>
                      <a:r>
                        <a:rPr lang="en-US" sz="900" b="1">
                          <a:latin typeface="Trebuchet MS"/>
                          <a:cs typeface="Trebuchet MS"/>
                        </a:rPr>
                        <a:t>French</a:t>
                      </a:r>
                      <a:r>
                        <a:rPr lang="en-US" sz="900" b="1" baseline="0">
                          <a:latin typeface="Trebuchet MS"/>
                          <a:cs typeface="Trebuchet MS"/>
                        </a:rPr>
                        <a:t> but </a:t>
                      </a:r>
                      <a:r>
                        <a:rPr lang="en-US" sz="900" b="1">
                          <a:latin typeface="Trebuchet MS"/>
                          <a:cs typeface="Trebuchet MS"/>
                        </a:rPr>
                        <a:t>contested by communists </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706926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2" name="Title 1"/>
          <p:cNvSpPr>
            <a:spLocks noGrp="1"/>
          </p:cNvSpPr>
          <p:nvPr>
            <p:ph type="title" idx="4294967295"/>
          </p:nvPr>
        </p:nvSpPr>
        <p:spPr>
          <a:xfrm>
            <a:off x="457200" y="670364"/>
            <a:ext cx="4017480" cy="747274"/>
          </a:xfrm>
        </p:spPr>
        <p:txBody>
          <a:bodyPr>
            <a:normAutofit fontScale="90000"/>
          </a:bodyPr>
          <a:lstStyle/>
          <a:p>
            <a:r>
              <a:rPr lang="en-GB" dirty="0" smtClean="0">
                <a:solidFill>
                  <a:schemeClr val="bg1"/>
                </a:solidFill>
              </a:rPr>
              <a:t>Introduction</a:t>
            </a:r>
            <a:endParaRPr lang="en-GB" dirty="0">
              <a:solidFill>
                <a:schemeClr val="bg1"/>
              </a:solidFill>
            </a:endParaRPr>
          </a:p>
        </p:txBody>
      </p:sp>
      <p:sp>
        <p:nvSpPr>
          <p:cNvPr id="3" name="TextBox 2"/>
          <p:cNvSpPr txBox="1"/>
          <p:nvPr/>
        </p:nvSpPr>
        <p:spPr>
          <a:xfrm>
            <a:off x="311700" y="1129034"/>
            <a:ext cx="4127699" cy="3416320"/>
          </a:xfrm>
          <a:prstGeom prst="rect">
            <a:avLst/>
          </a:prstGeom>
          <a:no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4" name="TextBox 3"/>
          <p:cNvSpPr txBox="1"/>
          <p:nvPr/>
        </p:nvSpPr>
        <p:spPr>
          <a:xfrm>
            <a:off x="329341" y="1117738"/>
            <a:ext cx="3727800" cy="3416320"/>
          </a:xfrm>
          <a:prstGeom prst="rect">
            <a:avLst/>
          </a:prstGeom>
          <a:no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13" name="TextBox 12"/>
          <p:cNvSpPr txBox="1"/>
          <p:nvPr/>
        </p:nvSpPr>
        <p:spPr>
          <a:xfrm>
            <a:off x="329341" y="435369"/>
            <a:ext cx="3982199" cy="400110"/>
          </a:xfrm>
          <a:prstGeom prst="rect">
            <a:avLst/>
          </a:prstGeom>
          <a:noFill/>
        </p:spPr>
        <p:txBody>
          <a:bodyPr wrap="square" rtlCol="0">
            <a:spAutoFit/>
          </a:bodyPr>
          <a:lstStyle/>
          <a:p>
            <a:pPr algn="ctr"/>
            <a:r>
              <a:rPr lang="en-US" sz="2000" b="1">
                <a:latin typeface="Trebuchet MS"/>
                <a:cs typeface="Trebuchet MS"/>
              </a:rPr>
              <a:t>THE WAR OUTSIDE EUROPE</a:t>
            </a:r>
          </a:p>
        </p:txBody>
      </p:sp>
      <p:sp>
        <p:nvSpPr>
          <p:cNvPr id="12" name="TextBox 11"/>
          <p:cNvSpPr txBox="1"/>
          <p:nvPr/>
        </p:nvSpPr>
        <p:spPr>
          <a:xfrm>
            <a:off x="5838512" y="1417638"/>
            <a:ext cx="3034008" cy="2585323"/>
          </a:xfrm>
          <a:prstGeom prst="rect">
            <a:avLst/>
          </a:prstGeom>
          <a:noFill/>
          <a:ln>
            <a:solidFill>
              <a:srgbClr val="000000"/>
            </a:solidFill>
          </a:ln>
        </p:spPr>
        <p:txBody>
          <a:bodyPr wrap="square" rtlCol="0">
            <a:spAutoFit/>
          </a:bodyPr>
          <a:lstStyle/>
          <a:p>
            <a:r>
              <a:rPr lang="en-US" b="1" dirty="0">
                <a:latin typeface="Trebuchet MS"/>
                <a:cs typeface="Trebuchet MS"/>
              </a:rPr>
              <a:t>2 </a:t>
            </a:r>
            <a:r>
              <a:rPr lang="en-US" b="1" dirty="0" smtClean="0">
                <a:latin typeface="Trebuchet MS"/>
                <a:cs typeface="Trebuchet MS"/>
              </a:rPr>
              <a:t>September 1945:</a:t>
            </a:r>
            <a:endParaRPr lang="en-US" dirty="0">
              <a:latin typeface="Trebuchet MS"/>
              <a:cs typeface="Trebuchet MS"/>
            </a:endParaRPr>
          </a:p>
          <a:p>
            <a:r>
              <a:rPr lang="en-US" dirty="0">
                <a:latin typeface="Trebuchet MS"/>
                <a:cs typeface="Trebuchet MS"/>
              </a:rPr>
              <a:t>Japanese Foreign Minister, Mamoru </a:t>
            </a:r>
            <a:r>
              <a:rPr lang="en-US" dirty="0" err="1">
                <a:latin typeface="Trebuchet MS"/>
                <a:cs typeface="Trebuchet MS"/>
              </a:rPr>
              <a:t>Sigemitsu</a:t>
            </a:r>
            <a:r>
              <a:rPr lang="en-US" dirty="0">
                <a:latin typeface="Trebuchet MS"/>
                <a:cs typeface="Trebuchet MS"/>
              </a:rPr>
              <a:t>, signs the Instrument of Surrender on board the USS Missouri. On the other side of the table is Lt. General Richard Sullivan, representing the US Army.</a:t>
            </a:r>
          </a:p>
        </p:txBody>
      </p:sp>
      <p:sp>
        <p:nvSpPr>
          <p:cNvPr id="6" name="TextBox 5"/>
          <p:cNvSpPr txBox="1"/>
          <p:nvPr/>
        </p:nvSpPr>
        <p:spPr>
          <a:xfrm>
            <a:off x="457200" y="1417638"/>
            <a:ext cx="5040100" cy="4524316"/>
          </a:xfrm>
          <a:prstGeom prst="rect">
            <a:avLst/>
          </a:prstGeom>
          <a:noFill/>
          <a:ln>
            <a:solidFill>
              <a:srgbClr val="000000"/>
            </a:solidFill>
          </a:ln>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pic>
        <p:nvPicPr>
          <p:cNvPr id="8" name="Picture 7" descr="Shigemitsu-signs-surren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417638"/>
            <a:ext cx="5040100" cy="4524316"/>
          </a:xfrm>
          <a:prstGeom prst="rect">
            <a:avLst/>
          </a:prstGeom>
        </p:spPr>
      </p:pic>
    </p:spTree>
    <p:extLst>
      <p:ext uri="{BB962C8B-B14F-4D97-AF65-F5344CB8AC3E}">
        <p14:creationId xmlns:p14="http://schemas.microsoft.com/office/powerpoint/2010/main" val="474995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the war </a:t>
            </a:r>
            <a:r>
              <a:rPr lang="en-GB" dirty="0" smtClean="0"/>
              <a:t>spread globally:</a:t>
            </a:r>
            <a:r>
              <a:rPr lang="en-GB" dirty="0"/>
              <a:t/>
            </a:r>
            <a:br>
              <a:rPr lang="en-GB" dirty="0"/>
            </a:br>
            <a:r>
              <a:rPr lang="en-GB" dirty="0"/>
              <a:t>From conquest to surrender</a:t>
            </a:r>
          </a:p>
        </p:txBody>
      </p:sp>
      <p:sp>
        <p:nvSpPr>
          <p:cNvPr id="3" name="Text Placeholder 2"/>
          <p:cNvSpPr>
            <a:spLocks noGrp="1"/>
          </p:cNvSpPr>
          <p:nvPr>
            <p:ph type="body" idx="1"/>
          </p:nvPr>
        </p:nvSpPr>
        <p:spPr/>
        <p:txBody>
          <a:bodyPr/>
          <a:lstStyle/>
          <a:p>
            <a:endParaRPr lang="en-GB" dirty="0" smtClean="0"/>
          </a:p>
          <a:p>
            <a:r>
              <a:rPr lang="en-GB" dirty="0"/>
              <a:t>Text and graphics by Bob Stradling of the </a:t>
            </a:r>
            <a:r>
              <a:rPr lang="en-GB" dirty="0" err="1"/>
              <a:t>Historiana</a:t>
            </a:r>
            <a:r>
              <a:rPr lang="en-GB" dirty="0"/>
              <a:t> Editing Team</a:t>
            </a:r>
            <a:r>
              <a:rPr lang="en-GB" dirty="0" smtClean="0"/>
              <a:t>.</a:t>
            </a:r>
            <a:endParaRPr lang="en-GB" dirty="0"/>
          </a:p>
        </p:txBody>
      </p:sp>
      <p:pic>
        <p:nvPicPr>
          <p:cNvPr id="12" name="Picture Placeholder 11"/>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5035" r="25035"/>
          <a:stretch>
            <a:fillRect/>
          </a:stretch>
        </p:blipFill>
        <p:spPr/>
      </p:pic>
      <p:sp>
        <p:nvSpPr>
          <p:cNvPr id="5" name="Text Placeholder 4"/>
          <p:cNvSpPr>
            <a:spLocks noGrp="1"/>
          </p:cNvSpPr>
          <p:nvPr>
            <p:ph type="body" idx="15"/>
          </p:nvPr>
        </p:nvSpPr>
        <p:spPr/>
        <p:txBody>
          <a:bodyPr/>
          <a:lstStyle/>
          <a:p>
            <a:r>
              <a:rPr lang="en-GB" dirty="0" smtClean="0"/>
              <a:t>(CC BY-SA 4.0)</a:t>
            </a:r>
            <a:endParaRPr lang="en-GB" dirty="0"/>
          </a:p>
        </p:txBody>
      </p:sp>
      <p:pic>
        <p:nvPicPr>
          <p:cNvPr id="9" name="Content Placeholder 8"/>
          <p:cNvPicPr>
            <a:picLocks noGrp="1" noChangeAspect="1"/>
          </p:cNvPicPr>
          <p:nvPr>
            <p:ph sz="quarter" idx="18"/>
          </p:nvPr>
        </p:nvPicPr>
        <p:blipFill>
          <a:blip r:embed="rId3">
            <a:extLst>
              <a:ext uri="{28A0092B-C50C-407E-A947-70E740481C1C}">
                <a14:useLocalDpi xmlns:a14="http://schemas.microsoft.com/office/drawing/2010/main" val="0"/>
              </a:ext>
            </a:extLst>
          </a:blip>
          <a:stretch>
            <a:fillRect/>
          </a:stretch>
        </p:blipFill>
        <p:spPr>
          <a:xfrm>
            <a:off x="5009004" y="2891131"/>
            <a:ext cx="1548518" cy="548688"/>
          </a:xfrm>
        </p:spPr>
      </p:pic>
      <p:pic>
        <p:nvPicPr>
          <p:cNvPr id="10" name="Content Placeholder 9"/>
          <p:cNvPicPr>
            <a:picLocks noGrp="1" noChangeAspect="1"/>
          </p:cNvPicPr>
          <p:nvPr>
            <p:ph sz="quarter" idx="19"/>
          </p:nvPr>
        </p:nvPicPr>
        <p:blipFill>
          <a:blip r:embed="rId4">
            <a:extLst>
              <a:ext uri="{28A0092B-C50C-407E-A947-70E740481C1C}">
                <a14:useLocalDpi xmlns:a14="http://schemas.microsoft.com/office/drawing/2010/main" val="0"/>
              </a:ext>
            </a:extLst>
          </a:blip>
          <a:stretch>
            <a:fillRect/>
          </a:stretch>
        </p:blipFill>
        <p:spPr>
          <a:xfrm>
            <a:off x="5097463" y="3707829"/>
            <a:ext cx="1371600" cy="505968"/>
          </a:xfrm>
        </p:spPr>
      </p:pic>
      <p:pic>
        <p:nvPicPr>
          <p:cNvPr id="11" name="Content Placeholder 10"/>
          <p:cNvPicPr>
            <a:picLocks noGrp="1" noChangeAspect="1"/>
          </p:cNvPicPr>
          <p:nvPr>
            <p:ph sz="quarter" idx="20"/>
          </p:nvPr>
        </p:nvPicPr>
        <p:blipFill>
          <a:blip r:embed="rId5">
            <a:extLst>
              <a:ext uri="{28A0092B-C50C-407E-A947-70E740481C1C}">
                <a14:useLocalDpi xmlns:a14="http://schemas.microsoft.com/office/drawing/2010/main" val="0"/>
              </a:ext>
            </a:extLst>
          </a:blip>
          <a:stretch>
            <a:fillRect/>
          </a:stretch>
        </p:blipFill>
        <p:spPr>
          <a:xfrm>
            <a:off x="7193471" y="5457190"/>
            <a:ext cx="1548384" cy="579120"/>
          </a:xfrm>
        </p:spPr>
      </p:pic>
    </p:spTree>
    <p:extLst>
      <p:ext uri="{BB962C8B-B14F-4D97-AF65-F5344CB8AC3E}">
        <p14:creationId xmlns:p14="http://schemas.microsoft.com/office/powerpoint/2010/main" val="3774751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World War 2: 1939-1945</a:t>
            </a:r>
            <a:endParaRPr lang="en-GB" dirty="0"/>
          </a:p>
        </p:txBody>
      </p:sp>
      <p:sp>
        <p:nvSpPr>
          <p:cNvPr id="3" name="Subtitle 2"/>
          <p:cNvSpPr>
            <a:spLocks noGrp="1"/>
          </p:cNvSpPr>
          <p:nvPr>
            <p:ph type="subTitle" idx="1"/>
          </p:nvPr>
        </p:nvSpPr>
        <p:spPr/>
        <p:txBody>
          <a:bodyPr>
            <a:normAutofit fontScale="70000" lnSpcReduction="20000"/>
          </a:bodyPr>
          <a:lstStyle/>
          <a:p>
            <a:r>
              <a:rPr lang="en-GB" dirty="0"/>
              <a:t>The maps in this collection use following colour coding</a:t>
            </a:r>
            <a:r>
              <a:rPr lang="en-GB" dirty="0" smtClean="0"/>
              <a:t>:</a:t>
            </a:r>
          </a:p>
          <a:p>
            <a:endParaRPr lang="en-GB" dirty="0"/>
          </a:p>
          <a:p>
            <a:r>
              <a:rPr lang="en-GB" dirty="0"/>
              <a:t>In blue colour are the Axis powers.</a:t>
            </a:r>
          </a:p>
          <a:p>
            <a:r>
              <a:rPr lang="en-GB" dirty="0"/>
              <a:t>In red colour are the Allies. </a:t>
            </a:r>
          </a:p>
          <a:p>
            <a:r>
              <a:rPr lang="en-GB" dirty="0"/>
              <a:t>In grey colour are countries not involved in the fighting.</a:t>
            </a:r>
          </a:p>
        </p:txBody>
      </p:sp>
    </p:spTree>
    <p:extLst>
      <p:ext uri="{BB962C8B-B14F-4D97-AF65-F5344CB8AC3E}">
        <p14:creationId xmlns:p14="http://schemas.microsoft.com/office/powerpoint/2010/main" val="2321362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2" name="Title 1"/>
          <p:cNvSpPr>
            <a:spLocks noGrp="1"/>
          </p:cNvSpPr>
          <p:nvPr>
            <p:ph type="title" idx="4294967295"/>
          </p:nvPr>
        </p:nvSpPr>
        <p:spPr>
          <a:xfrm>
            <a:off x="457200" y="670364"/>
            <a:ext cx="4017480" cy="747274"/>
          </a:xfrm>
        </p:spPr>
        <p:txBody>
          <a:bodyPr>
            <a:normAutofit fontScale="90000"/>
          </a:bodyPr>
          <a:lstStyle/>
          <a:p>
            <a:r>
              <a:rPr lang="en-GB" dirty="0" smtClean="0">
                <a:solidFill>
                  <a:schemeClr val="bg1"/>
                </a:solidFill>
              </a:rPr>
              <a:t>Introduction</a:t>
            </a:r>
            <a:endParaRPr lang="en-GB" dirty="0">
              <a:solidFill>
                <a:schemeClr val="bg1"/>
              </a:solidFill>
            </a:endParaRPr>
          </a:p>
        </p:txBody>
      </p:sp>
      <p:sp>
        <p:nvSpPr>
          <p:cNvPr id="4" name="TextBox 3"/>
          <p:cNvSpPr txBox="1"/>
          <p:nvPr/>
        </p:nvSpPr>
        <p:spPr>
          <a:xfrm>
            <a:off x="329341" y="1117738"/>
            <a:ext cx="3727800" cy="3416320"/>
          </a:xfrm>
          <a:prstGeom prst="rect">
            <a:avLst/>
          </a:prstGeom>
          <a:no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12" name="TextBox 11"/>
          <p:cNvSpPr txBox="1"/>
          <p:nvPr/>
        </p:nvSpPr>
        <p:spPr>
          <a:xfrm>
            <a:off x="329342" y="4696575"/>
            <a:ext cx="8573358" cy="1015663"/>
          </a:xfrm>
          <a:prstGeom prst="rect">
            <a:avLst/>
          </a:prstGeom>
          <a:noFill/>
          <a:ln>
            <a:solidFill>
              <a:schemeClr val="tx1"/>
            </a:solidFill>
          </a:ln>
        </p:spPr>
        <p:txBody>
          <a:bodyPr wrap="square" rtlCol="0">
            <a:spAutoFit/>
          </a:bodyPr>
          <a:lstStyle/>
          <a:p>
            <a:r>
              <a:rPr lang="en-US" sz="1500" dirty="0">
                <a:latin typeface="Trebuchet MS"/>
                <a:cs typeface="Trebuchet MS"/>
              </a:rPr>
              <a:t>By the time that the Third Reich invaded Poland on 1 September 1939 Japan had annexed Korea, invaded and occupied the Chinese province of Manchuria and in 1937 it had invaded China and established a stronghold along the Chinese Pacific coast. Japan, at this time, had not yet joined the Axis Pact.</a:t>
            </a:r>
          </a:p>
        </p:txBody>
      </p:sp>
      <p:sp>
        <p:nvSpPr>
          <p:cNvPr id="14" name="TextBox 13"/>
          <p:cNvSpPr txBox="1"/>
          <p:nvPr/>
        </p:nvSpPr>
        <p:spPr>
          <a:xfrm>
            <a:off x="329342" y="105481"/>
            <a:ext cx="4822080" cy="400110"/>
          </a:xfrm>
          <a:prstGeom prst="rect">
            <a:avLst/>
          </a:prstGeom>
          <a:noFill/>
        </p:spPr>
        <p:txBody>
          <a:bodyPr wrap="square" rtlCol="0">
            <a:spAutoFit/>
          </a:bodyPr>
          <a:lstStyle/>
          <a:p>
            <a:r>
              <a:rPr lang="en-US" sz="2000" b="1" dirty="0">
                <a:latin typeface="Trebuchet MS"/>
                <a:cs typeface="Trebuchet MS"/>
              </a:rPr>
              <a:t>THE WAR OUTSIDE </a:t>
            </a:r>
            <a:r>
              <a:rPr lang="en-US" sz="2000" b="1" dirty="0" smtClean="0">
                <a:latin typeface="Trebuchet MS"/>
                <a:cs typeface="Trebuchet MS"/>
              </a:rPr>
              <a:t>EUROPE, 1937</a:t>
            </a:r>
            <a:endParaRPr lang="en-US" sz="2000" b="1" dirty="0">
              <a:latin typeface="Trebuchet MS"/>
              <a:cs typeface="Trebuchet MS"/>
            </a:endParaRPr>
          </a:p>
        </p:txBody>
      </p:sp>
      <p:pic>
        <p:nvPicPr>
          <p:cNvPr id="6" name="Picture 5" descr="Greyscale Map-World_193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341" y="569229"/>
            <a:ext cx="8573359" cy="3865950"/>
          </a:xfrm>
          <a:prstGeom prst="rect">
            <a:avLst/>
          </a:prstGeom>
          <a:ln>
            <a:solidFill>
              <a:schemeClr val="tx1"/>
            </a:solidFill>
          </a:ln>
        </p:spPr>
      </p:pic>
      <p:graphicFrame>
        <p:nvGraphicFramePr>
          <p:cNvPr id="7" name="Table 6"/>
          <p:cNvGraphicFramePr>
            <a:graphicFrameLocks noGrp="1"/>
          </p:cNvGraphicFramePr>
          <p:nvPr>
            <p:extLst>
              <p:ext uri="{D42A27DB-BD31-4B8C-83A1-F6EECF244321}">
                <p14:modId xmlns:p14="http://schemas.microsoft.com/office/powerpoint/2010/main" val="3553195937"/>
              </p:ext>
            </p:extLst>
          </p:nvPr>
        </p:nvGraphicFramePr>
        <p:xfrm>
          <a:off x="457200" y="2908300"/>
          <a:ext cx="1473200" cy="1341120"/>
        </p:xfrm>
        <a:graphic>
          <a:graphicData uri="http://schemas.openxmlformats.org/drawingml/2006/table">
            <a:tbl>
              <a:tblPr firstRow="1" bandRow="1">
                <a:tableStyleId>{5C22544A-7EE6-4342-B048-85BDC9FD1C3A}</a:tableStyleId>
              </a:tblPr>
              <a:tblGrid>
                <a:gridCol w="231665"/>
                <a:gridCol w="1241535"/>
              </a:tblGrid>
              <a:tr h="213822">
                <a:tc gridSpan="2">
                  <a:txBody>
                    <a:bodyPr/>
                    <a:lstStyle/>
                    <a:p>
                      <a:r>
                        <a:rPr lang="en-US" sz="1000" b="0"/>
                        <a:t>KEY</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hMerge="1">
                  <a:txBody>
                    <a:bodyPr/>
                    <a:lstStyle/>
                    <a:p>
                      <a:endParaRPr lang="en-US" sz="1000" b="0"/>
                    </a:p>
                  </a:txBody>
                  <a:tcPr/>
                </a:tc>
              </a:tr>
              <a:tr h="320733">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0000FF"/>
                    </a:solidFill>
                  </a:tcPr>
                </a:tc>
                <a:tc>
                  <a:txBody>
                    <a:bodyPr/>
                    <a:lstStyle/>
                    <a:p>
                      <a:r>
                        <a:rPr lang="en-US" sz="900" b="1">
                          <a:latin typeface="Trebuchet MS"/>
                          <a:cs typeface="Trebuchet MS"/>
                        </a:rPr>
                        <a:t>Third Reich</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r h="320733">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0099FF"/>
                    </a:solidFill>
                  </a:tcPr>
                </a:tc>
                <a:tc>
                  <a:txBody>
                    <a:bodyPr/>
                    <a:lstStyle/>
                    <a:p>
                      <a:r>
                        <a:rPr lang="en-US" sz="900" b="1">
                          <a:latin typeface="Trebuchet MS"/>
                          <a:cs typeface="Trebuchet MS"/>
                        </a:rPr>
                        <a:t>German Occupation</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r h="320733">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6699"/>
                    </a:solidFill>
                  </a:tcPr>
                </a:tc>
                <a:tc>
                  <a:txBody>
                    <a:bodyPr/>
                    <a:lstStyle/>
                    <a:p>
                      <a:r>
                        <a:rPr lang="en-US" sz="900" b="1">
                          <a:latin typeface="Trebuchet MS"/>
                          <a:cs typeface="Trebuchet MS"/>
                        </a:rPr>
                        <a:t>Imperial Japan</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480422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2" name="Title 1"/>
          <p:cNvSpPr>
            <a:spLocks noGrp="1"/>
          </p:cNvSpPr>
          <p:nvPr>
            <p:ph type="title" idx="4294967295"/>
          </p:nvPr>
        </p:nvSpPr>
        <p:spPr>
          <a:xfrm>
            <a:off x="457200" y="670364"/>
            <a:ext cx="4017480" cy="747274"/>
          </a:xfrm>
        </p:spPr>
        <p:txBody>
          <a:bodyPr>
            <a:normAutofit fontScale="90000"/>
          </a:bodyPr>
          <a:lstStyle/>
          <a:p>
            <a:r>
              <a:rPr lang="en-GB" dirty="0" smtClean="0">
                <a:solidFill>
                  <a:schemeClr val="bg1"/>
                </a:solidFill>
              </a:rPr>
              <a:t>Introduction</a:t>
            </a:r>
            <a:endParaRPr lang="en-GB" dirty="0">
              <a:solidFill>
                <a:schemeClr val="bg1"/>
              </a:solidFill>
            </a:endParaRPr>
          </a:p>
        </p:txBody>
      </p:sp>
      <p:sp>
        <p:nvSpPr>
          <p:cNvPr id="12" name="TextBox 11"/>
          <p:cNvSpPr txBox="1"/>
          <p:nvPr/>
        </p:nvSpPr>
        <p:spPr>
          <a:xfrm>
            <a:off x="254000" y="4696575"/>
            <a:ext cx="8674100" cy="1261884"/>
          </a:xfrm>
          <a:prstGeom prst="rect">
            <a:avLst/>
          </a:prstGeom>
          <a:noFill/>
          <a:ln>
            <a:solidFill>
              <a:schemeClr val="tx1"/>
            </a:solidFill>
          </a:ln>
        </p:spPr>
        <p:txBody>
          <a:bodyPr wrap="square" rtlCol="0">
            <a:spAutoFit/>
          </a:bodyPr>
          <a:lstStyle/>
          <a:p>
            <a:r>
              <a:rPr lang="en-US" sz="1600" b="1" dirty="0">
                <a:latin typeface="Trebuchet MS"/>
                <a:cs typeface="Trebuchet MS"/>
              </a:rPr>
              <a:t>END OF 1939</a:t>
            </a:r>
            <a:r>
              <a:rPr lang="en-US" sz="1600" dirty="0">
                <a:latin typeface="Trebuchet MS"/>
                <a:cs typeface="Trebuchet MS"/>
              </a:rPr>
              <a:t>. </a:t>
            </a:r>
            <a:r>
              <a:rPr lang="en-US" sz="1500" dirty="0">
                <a:latin typeface="Trebuchet MS"/>
                <a:cs typeface="Trebuchet MS"/>
              </a:rPr>
              <a:t>After Germany had invaded Poland on 1 September 1939, the nations of the British Empire and France’s colonies in North and Equatorial Africa and South East Asia had entered the war on the side of the Allies. Palestine, Syria, Lebanon, Bahrain and Oman also entered the war on the side of the Allies. Meanwhile Japan was expanding the territory under its control in eastern China.</a:t>
            </a:r>
          </a:p>
        </p:txBody>
      </p:sp>
      <p:sp>
        <p:nvSpPr>
          <p:cNvPr id="14" name="TextBox 13"/>
          <p:cNvSpPr txBox="1"/>
          <p:nvPr/>
        </p:nvSpPr>
        <p:spPr>
          <a:xfrm>
            <a:off x="254000" y="105481"/>
            <a:ext cx="5341042" cy="400110"/>
          </a:xfrm>
          <a:prstGeom prst="rect">
            <a:avLst/>
          </a:prstGeom>
          <a:noFill/>
        </p:spPr>
        <p:txBody>
          <a:bodyPr wrap="square" rtlCol="0">
            <a:spAutoFit/>
          </a:bodyPr>
          <a:lstStyle/>
          <a:p>
            <a:r>
              <a:rPr lang="en-US" sz="2000" b="1" dirty="0">
                <a:latin typeface="Trebuchet MS"/>
                <a:cs typeface="Trebuchet MS"/>
              </a:rPr>
              <a:t>THE WAR OUTSIDE </a:t>
            </a:r>
            <a:r>
              <a:rPr lang="en-US" sz="2000" b="1" dirty="0" smtClean="0">
                <a:latin typeface="Trebuchet MS"/>
                <a:cs typeface="Trebuchet MS"/>
              </a:rPr>
              <a:t>EUROPE, end of 1939</a:t>
            </a:r>
            <a:endParaRPr lang="en-US" sz="2000" b="1" dirty="0">
              <a:latin typeface="Trebuchet MS"/>
              <a:cs typeface="Trebuchet MS"/>
            </a:endParaRPr>
          </a:p>
        </p:txBody>
      </p:sp>
      <p:pic>
        <p:nvPicPr>
          <p:cNvPr id="3" name="Picture 2" descr="S4_END1939_V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525519"/>
            <a:ext cx="8674100" cy="3866272"/>
          </a:xfrm>
          <a:prstGeom prst="rect">
            <a:avLst/>
          </a:prstGeom>
          <a:ln>
            <a:solidFill>
              <a:schemeClr val="tx1"/>
            </a:solidFill>
          </a:ln>
        </p:spPr>
      </p:pic>
      <p:graphicFrame>
        <p:nvGraphicFramePr>
          <p:cNvPr id="7" name="Table 6"/>
          <p:cNvGraphicFramePr>
            <a:graphicFrameLocks noGrp="1"/>
          </p:cNvGraphicFramePr>
          <p:nvPr>
            <p:extLst>
              <p:ext uri="{D42A27DB-BD31-4B8C-83A1-F6EECF244321}">
                <p14:modId xmlns:p14="http://schemas.microsoft.com/office/powerpoint/2010/main" val="2894778597"/>
              </p:ext>
            </p:extLst>
          </p:nvPr>
        </p:nvGraphicFramePr>
        <p:xfrm>
          <a:off x="355600" y="2583180"/>
          <a:ext cx="1473200" cy="1706880"/>
        </p:xfrm>
        <a:graphic>
          <a:graphicData uri="http://schemas.openxmlformats.org/drawingml/2006/table">
            <a:tbl>
              <a:tblPr firstRow="1" bandRow="1">
                <a:tableStyleId>{5C22544A-7EE6-4342-B048-85BDC9FD1C3A}</a:tableStyleId>
              </a:tblPr>
              <a:tblGrid>
                <a:gridCol w="231665"/>
                <a:gridCol w="1241535"/>
              </a:tblGrid>
              <a:tr h="213822">
                <a:tc gridSpan="2">
                  <a:txBody>
                    <a:bodyPr/>
                    <a:lstStyle/>
                    <a:p>
                      <a:r>
                        <a:rPr lang="en-US" sz="1000" b="0"/>
                        <a:t>KEY</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hMerge="1">
                  <a:txBody>
                    <a:bodyPr/>
                    <a:lstStyle/>
                    <a:p>
                      <a:endParaRPr lang="en-US" sz="1000" b="0"/>
                    </a:p>
                  </a:txBody>
                  <a:tcPr/>
                </a:tc>
              </a:tr>
              <a:tr h="320733">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0000FF"/>
                    </a:solidFill>
                  </a:tcPr>
                </a:tc>
                <a:tc>
                  <a:txBody>
                    <a:bodyPr/>
                    <a:lstStyle/>
                    <a:p>
                      <a:r>
                        <a:rPr lang="en-US" sz="900" b="1">
                          <a:latin typeface="Trebuchet MS"/>
                          <a:cs typeface="Trebuchet MS"/>
                        </a:rPr>
                        <a:t>Third Reich</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r h="320733">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0000"/>
                    </a:solidFill>
                  </a:tcPr>
                </a:tc>
                <a:tc>
                  <a:txBody>
                    <a:bodyPr/>
                    <a:lstStyle/>
                    <a:p>
                      <a:r>
                        <a:rPr lang="en-US" sz="900" b="1">
                          <a:latin typeface="Trebuchet MS"/>
                          <a:cs typeface="Trebuchet MS"/>
                        </a:rPr>
                        <a:t>Allies</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r h="320733">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008000"/>
                    </a:solidFill>
                  </a:tcPr>
                </a:tc>
                <a:tc>
                  <a:txBody>
                    <a:bodyPr/>
                    <a:lstStyle/>
                    <a:p>
                      <a:r>
                        <a:rPr lang="en-US" sz="900" b="1">
                          <a:latin typeface="Trebuchet MS"/>
                          <a:cs typeface="Trebuchet MS"/>
                        </a:rPr>
                        <a:t>Soviet Union</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r h="0">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00CC"/>
                    </a:solidFill>
                  </a:tcPr>
                </a:tc>
                <a:tc>
                  <a:txBody>
                    <a:bodyPr/>
                    <a:lstStyle/>
                    <a:p>
                      <a:r>
                        <a:rPr lang="en-US" sz="900" b="1">
                          <a:latin typeface="Trebuchet MS"/>
                          <a:cs typeface="Trebuchet MS"/>
                        </a:rPr>
                        <a:t>Imperial Japan</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904623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3" name="Picture 2" descr="S5_END1940_V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340" y="549738"/>
            <a:ext cx="8560660" cy="3880022"/>
          </a:xfrm>
          <a:prstGeom prst="rect">
            <a:avLst/>
          </a:prstGeom>
          <a:ln>
            <a:solidFill>
              <a:schemeClr val="tx1"/>
            </a:solidFill>
          </a:ln>
        </p:spPr>
      </p:pic>
      <p:sp>
        <p:nvSpPr>
          <p:cNvPr id="12" name="TextBox 11"/>
          <p:cNvSpPr txBox="1"/>
          <p:nvPr/>
        </p:nvSpPr>
        <p:spPr>
          <a:xfrm>
            <a:off x="329342" y="4658475"/>
            <a:ext cx="8560658" cy="1754327"/>
          </a:xfrm>
          <a:prstGeom prst="rect">
            <a:avLst/>
          </a:prstGeom>
          <a:noFill/>
          <a:ln>
            <a:solidFill>
              <a:schemeClr val="tx1"/>
            </a:solidFill>
          </a:ln>
        </p:spPr>
        <p:txBody>
          <a:bodyPr wrap="square" rtlCol="0">
            <a:spAutoFit/>
          </a:bodyPr>
          <a:lstStyle/>
          <a:p>
            <a:r>
              <a:rPr lang="en-US" sz="1600" b="1" dirty="0">
                <a:latin typeface="Trebuchet MS"/>
                <a:cs typeface="Trebuchet MS"/>
              </a:rPr>
              <a:t>END OF 1940</a:t>
            </a:r>
            <a:r>
              <a:rPr lang="en-US" dirty="0">
                <a:latin typeface="Trebuchet MS"/>
                <a:cs typeface="Trebuchet MS"/>
              </a:rPr>
              <a:t>. </a:t>
            </a:r>
            <a:r>
              <a:rPr lang="en-US" sz="1500" dirty="0">
                <a:latin typeface="Trebuchet MS"/>
                <a:cs typeface="Trebuchet MS"/>
              </a:rPr>
              <a:t>The Axis powers, which now included Italy, Hungary and Romania, controlled most of Western Europe while the Soviet Union had invaded the Baltic States. </a:t>
            </a:r>
            <a:r>
              <a:rPr lang="en-GB" sz="1500" dirty="0">
                <a:latin typeface="Trebuchet MS"/>
                <a:cs typeface="Trebuchet MS"/>
              </a:rPr>
              <a:t>Germany’s client state, Vichy France, had taken control of French territories in Africa as well as Syria and Lebanon. The locus of the European war switched to North Africa when Italian troops invaded British-held Egypt and British Somaliland.  Meanwhile, on 27 September Japan joined the Axis powers and by the end of the year had extended its control over much of eastern China and occupied French Indo-China. </a:t>
            </a:r>
          </a:p>
        </p:txBody>
      </p:sp>
      <p:sp>
        <p:nvSpPr>
          <p:cNvPr id="14" name="TextBox 13"/>
          <p:cNvSpPr txBox="1"/>
          <p:nvPr/>
        </p:nvSpPr>
        <p:spPr>
          <a:xfrm>
            <a:off x="329341" y="105481"/>
            <a:ext cx="5310968" cy="400110"/>
          </a:xfrm>
          <a:prstGeom prst="rect">
            <a:avLst/>
          </a:prstGeom>
          <a:noFill/>
        </p:spPr>
        <p:txBody>
          <a:bodyPr wrap="square" rtlCol="0">
            <a:spAutoFit/>
          </a:bodyPr>
          <a:lstStyle/>
          <a:p>
            <a:r>
              <a:rPr lang="en-US" sz="2000" b="1" dirty="0">
                <a:latin typeface="Trebuchet MS"/>
                <a:cs typeface="Trebuchet MS"/>
              </a:rPr>
              <a:t>THE WAR OUTSIDE </a:t>
            </a:r>
            <a:r>
              <a:rPr lang="en-US" sz="2000" b="1" dirty="0" smtClean="0">
                <a:latin typeface="Trebuchet MS"/>
                <a:cs typeface="Trebuchet MS"/>
              </a:rPr>
              <a:t>EUROPE, end of 1940 </a:t>
            </a:r>
            <a:endParaRPr lang="en-US" sz="2000" b="1" dirty="0">
              <a:latin typeface="Trebuchet MS"/>
              <a:cs typeface="Trebuchet MS"/>
            </a:endParaRPr>
          </a:p>
        </p:txBody>
      </p:sp>
      <p:graphicFrame>
        <p:nvGraphicFramePr>
          <p:cNvPr id="7" name="Table 6"/>
          <p:cNvGraphicFramePr>
            <a:graphicFrameLocks noGrp="1"/>
          </p:cNvGraphicFramePr>
          <p:nvPr>
            <p:extLst>
              <p:ext uri="{D42A27DB-BD31-4B8C-83A1-F6EECF244321}">
                <p14:modId xmlns:p14="http://schemas.microsoft.com/office/powerpoint/2010/main" val="2920361306"/>
              </p:ext>
            </p:extLst>
          </p:nvPr>
        </p:nvGraphicFramePr>
        <p:xfrm>
          <a:off x="444500" y="2570480"/>
          <a:ext cx="1473200" cy="1706880"/>
        </p:xfrm>
        <a:graphic>
          <a:graphicData uri="http://schemas.openxmlformats.org/drawingml/2006/table">
            <a:tbl>
              <a:tblPr firstRow="1" bandRow="1">
                <a:tableStyleId>{5C22544A-7EE6-4342-B048-85BDC9FD1C3A}</a:tableStyleId>
              </a:tblPr>
              <a:tblGrid>
                <a:gridCol w="231665"/>
                <a:gridCol w="1241535"/>
              </a:tblGrid>
              <a:tr h="213822">
                <a:tc gridSpan="2">
                  <a:txBody>
                    <a:bodyPr/>
                    <a:lstStyle/>
                    <a:p>
                      <a:r>
                        <a:rPr lang="en-US" sz="1000" b="0"/>
                        <a:t>KEY</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hMerge="1">
                  <a:txBody>
                    <a:bodyPr/>
                    <a:lstStyle/>
                    <a:p>
                      <a:endParaRPr lang="en-US" sz="1000" b="0"/>
                    </a:p>
                  </a:txBody>
                  <a:tcPr/>
                </a:tc>
              </a:tr>
              <a:tr h="320733">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0000FF"/>
                    </a:solidFill>
                  </a:tcPr>
                </a:tc>
                <a:tc>
                  <a:txBody>
                    <a:bodyPr/>
                    <a:lstStyle/>
                    <a:p>
                      <a:r>
                        <a:rPr lang="en-US" sz="900" b="1">
                          <a:latin typeface="Trebuchet MS"/>
                          <a:cs typeface="Trebuchet MS"/>
                        </a:rPr>
                        <a:t>Axis</a:t>
                      </a:r>
                      <a:r>
                        <a:rPr lang="en-US" sz="900" b="1" baseline="0">
                          <a:latin typeface="Trebuchet MS"/>
                          <a:cs typeface="Trebuchet MS"/>
                        </a:rPr>
                        <a:t> Powers</a:t>
                      </a:r>
                      <a:endParaRPr lang="en-US" sz="900" b="1">
                        <a:latin typeface="Trebuchet MS"/>
                        <a:cs typeface="Trebuchet MS"/>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r h="320733">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0099FF"/>
                    </a:solidFill>
                  </a:tcPr>
                </a:tc>
                <a:tc>
                  <a:txBody>
                    <a:bodyPr/>
                    <a:lstStyle/>
                    <a:p>
                      <a:r>
                        <a:rPr lang="en-US" sz="900" b="1">
                          <a:latin typeface="Trebuchet MS"/>
                          <a:cs typeface="Trebuchet MS"/>
                        </a:rPr>
                        <a:t>Vichy France</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r h="320733">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0000"/>
                    </a:solidFill>
                  </a:tcPr>
                </a:tc>
                <a:tc>
                  <a:txBody>
                    <a:bodyPr/>
                    <a:lstStyle/>
                    <a:p>
                      <a:r>
                        <a:rPr lang="en-US" sz="900" b="1">
                          <a:latin typeface="Trebuchet MS"/>
                          <a:cs typeface="Trebuchet MS"/>
                        </a:rPr>
                        <a:t>Allied</a:t>
                      </a:r>
                      <a:r>
                        <a:rPr lang="en-US" sz="900" b="1" baseline="0">
                          <a:latin typeface="Trebuchet MS"/>
                          <a:cs typeface="Trebuchet MS"/>
                        </a:rPr>
                        <a:t> Powers</a:t>
                      </a:r>
                      <a:endParaRPr lang="en-US" sz="900" b="1">
                        <a:latin typeface="Trebuchet MS"/>
                        <a:cs typeface="Trebuchet MS"/>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r h="320733">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008000"/>
                    </a:solidFill>
                  </a:tcPr>
                </a:tc>
                <a:tc>
                  <a:txBody>
                    <a:bodyPr/>
                    <a:lstStyle/>
                    <a:p>
                      <a:r>
                        <a:rPr lang="en-US" sz="900" b="1">
                          <a:latin typeface="Trebuchet MS"/>
                          <a:cs typeface="Trebuchet MS"/>
                        </a:rPr>
                        <a:t>Soviet Union</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706926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6" name="Picture 5" descr="S6_END1941_V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340" y="579055"/>
            <a:ext cx="8598760" cy="3774309"/>
          </a:xfrm>
          <a:prstGeom prst="rect">
            <a:avLst/>
          </a:prstGeom>
          <a:ln>
            <a:solidFill>
              <a:schemeClr val="tx1"/>
            </a:solidFill>
          </a:ln>
        </p:spPr>
      </p:pic>
      <p:sp>
        <p:nvSpPr>
          <p:cNvPr id="12" name="TextBox 11"/>
          <p:cNvSpPr txBox="1"/>
          <p:nvPr/>
        </p:nvSpPr>
        <p:spPr>
          <a:xfrm>
            <a:off x="329341" y="4443754"/>
            <a:ext cx="8598759" cy="1985159"/>
          </a:xfrm>
          <a:prstGeom prst="rect">
            <a:avLst/>
          </a:prstGeom>
          <a:noFill/>
          <a:ln>
            <a:solidFill>
              <a:schemeClr val="tx1"/>
            </a:solidFill>
          </a:ln>
        </p:spPr>
        <p:txBody>
          <a:bodyPr wrap="square" rtlCol="0">
            <a:spAutoFit/>
          </a:bodyPr>
          <a:lstStyle/>
          <a:p>
            <a:r>
              <a:rPr lang="en-US" sz="1600" b="1" dirty="0">
                <a:latin typeface="Trebuchet MS"/>
                <a:cs typeface="Trebuchet MS"/>
              </a:rPr>
              <a:t>End of 1941</a:t>
            </a:r>
            <a:r>
              <a:rPr lang="en-US" dirty="0">
                <a:latin typeface="Trebuchet MS"/>
                <a:cs typeface="Trebuchet MS"/>
              </a:rPr>
              <a:t>. </a:t>
            </a:r>
            <a:r>
              <a:rPr lang="en-GB" sz="1500" dirty="0">
                <a:latin typeface="Trebuchet MS"/>
                <a:cs typeface="Trebuchet MS"/>
              </a:rPr>
              <a:t>The Axis powers had invaded the Soviet Union and controlled most of western, central and eastern Europe. However, the Allies were fighting back in Africa and the Middle East. They had seized Vichy-held Lebanon and Syria and pro-Axis Iraq and Iran. In North Africa, Italian forces were in retreat and Germany had sent forces under General Rommel to Libya to stop the Allied advance.  On 8 December Japan launched a surprise attack on US warships in Pearl Harbour in </a:t>
            </a:r>
            <a:r>
              <a:rPr lang="en-GB" sz="1500" dirty="0" err="1">
                <a:latin typeface="Trebuchet MS"/>
                <a:cs typeface="Trebuchet MS"/>
              </a:rPr>
              <a:t>Hawai</a:t>
            </a:r>
            <a:r>
              <a:rPr lang="en-GB" sz="1500" dirty="0">
                <a:latin typeface="Trebuchet MS"/>
                <a:cs typeface="Trebuchet MS"/>
              </a:rPr>
              <a:t>. The USA and most of Central America then declared war on the Axis powers. By the end of the year Japanese forces were seizing Pacific islands and other territories in South East Asia previously under the control of the Allies.  China had formally joined the Allies.   </a:t>
            </a:r>
          </a:p>
        </p:txBody>
      </p:sp>
      <p:sp>
        <p:nvSpPr>
          <p:cNvPr id="14" name="TextBox 13"/>
          <p:cNvSpPr txBox="1"/>
          <p:nvPr/>
        </p:nvSpPr>
        <p:spPr>
          <a:xfrm>
            <a:off x="329341" y="105481"/>
            <a:ext cx="5365289" cy="400110"/>
          </a:xfrm>
          <a:prstGeom prst="rect">
            <a:avLst/>
          </a:prstGeom>
          <a:noFill/>
        </p:spPr>
        <p:txBody>
          <a:bodyPr wrap="square" rtlCol="0">
            <a:spAutoFit/>
          </a:bodyPr>
          <a:lstStyle/>
          <a:p>
            <a:r>
              <a:rPr lang="en-US" sz="2000" b="1" dirty="0">
                <a:latin typeface="Trebuchet MS"/>
                <a:cs typeface="Trebuchet MS"/>
              </a:rPr>
              <a:t>THE WAR OUTSIDE </a:t>
            </a:r>
            <a:r>
              <a:rPr lang="en-US" sz="2000" b="1" dirty="0" smtClean="0">
                <a:latin typeface="Trebuchet MS"/>
                <a:cs typeface="Trebuchet MS"/>
              </a:rPr>
              <a:t>EUROPE, end of 1941</a:t>
            </a:r>
            <a:endParaRPr lang="en-US" sz="2000" b="1" dirty="0">
              <a:latin typeface="Trebuchet MS"/>
              <a:cs typeface="Trebuchet MS"/>
            </a:endParaRPr>
          </a:p>
        </p:txBody>
      </p:sp>
      <p:graphicFrame>
        <p:nvGraphicFramePr>
          <p:cNvPr id="8" name="Table 7"/>
          <p:cNvGraphicFramePr>
            <a:graphicFrameLocks noGrp="1"/>
          </p:cNvGraphicFramePr>
          <p:nvPr>
            <p:extLst>
              <p:ext uri="{D42A27DB-BD31-4B8C-83A1-F6EECF244321}">
                <p14:modId xmlns:p14="http://schemas.microsoft.com/office/powerpoint/2010/main" val="1986095917"/>
              </p:ext>
            </p:extLst>
          </p:nvPr>
        </p:nvGraphicFramePr>
        <p:xfrm>
          <a:off x="457200" y="3192780"/>
          <a:ext cx="1473200" cy="975360"/>
        </p:xfrm>
        <a:graphic>
          <a:graphicData uri="http://schemas.openxmlformats.org/drawingml/2006/table">
            <a:tbl>
              <a:tblPr firstRow="1" bandRow="1">
                <a:tableStyleId>{5C22544A-7EE6-4342-B048-85BDC9FD1C3A}</a:tableStyleId>
              </a:tblPr>
              <a:tblGrid>
                <a:gridCol w="231665"/>
                <a:gridCol w="1241535"/>
              </a:tblGrid>
              <a:tr h="213822">
                <a:tc gridSpan="2">
                  <a:txBody>
                    <a:bodyPr/>
                    <a:lstStyle/>
                    <a:p>
                      <a:r>
                        <a:rPr lang="en-US" sz="1000" b="0"/>
                        <a:t>KEY</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hMerge="1">
                  <a:txBody>
                    <a:bodyPr/>
                    <a:lstStyle/>
                    <a:p>
                      <a:endParaRPr lang="en-US" sz="1000" b="0"/>
                    </a:p>
                  </a:txBody>
                  <a:tcPr/>
                </a:tc>
              </a:tr>
              <a:tr h="320733">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0000FF"/>
                    </a:solidFill>
                  </a:tcPr>
                </a:tc>
                <a:tc>
                  <a:txBody>
                    <a:bodyPr/>
                    <a:lstStyle/>
                    <a:p>
                      <a:r>
                        <a:rPr lang="en-US" sz="900" b="1">
                          <a:latin typeface="Trebuchet MS"/>
                          <a:cs typeface="Trebuchet MS"/>
                        </a:rPr>
                        <a:t>Axis</a:t>
                      </a:r>
                      <a:r>
                        <a:rPr lang="en-US" sz="900" b="1" baseline="0">
                          <a:latin typeface="Trebuchet MS"/>
                          <a:cs typeface="Trebuchet MS"/>
                        </a:rPr>
                        <a:t> Powers</a:t>
                      </a:r>
                      <a:endParaRPr lang="en-US" sz="900" b="1">
                        <a:latin typeface="Trebuchet MS"/>
                        <a:cs typeface="Trebuchet MS"/>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r h="320733">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0000"/>
                    </a:solidFill>
                  </a:tcPr>
                </a:tc>
                <a:tc>
                  <a:txBody>
                    <a:bodyPr/>
                    <a:lstStyle/>
                    <a:p>
                      <a:r>
                        <a:rPr lang="en-US" sz="900" b="1">
                          <a:latin typeface="Trebuchet MS"/>
                          <a:cs typeface="Trebuchet MS"/>
                        </a:rPr>
                        <a:t>Allied</a:t>
                      </a:r>
                      <a:r>
                        <a:rPr lang="en-US" sz="900" b="1" baseline="0">
                          <a:latin typeface="Trebuchet MS"/>
                          <a:cs typeface="Trebuchet MS"/>
                        </a:rPr>
                        <a:t> Powers</a:t>
                      </a:r>
                      <a:endParaRPr lang="en-US" sz="900" b="1">
                        <a:latin typeface="Trebuchet MS"/>
                        <a:cs typeface="Trebuchet MS"/>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706926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6" name="Picture 5" descr="S7_END1942_V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342" y="518291"/>
            <a:ext cx="8586058" cy="3880022"/>
          </a:xfrm>
          <a:prstGeom prst="rect">
            <a:avLst/>
          </a:prstGeom>
          <a:ln>
            <a:solidFill>
              <a:schemeClr val="tx1"/>
            </a:solidFill>
          </a:ln>
        </p:spPr>
      </p:pic>
      <p:sp>
        <p:nvSpPr>
          <p:cNvPr id="12" name="TextBox 11"/>
          <p:cNvSpPr txBox="1"/>
          <p:nvPr/>
        </p:nvSpPr>
        <p:spPr>
          <a:xfrm>
            <a:off x="329342" y="4544333"/>
            <a:ext cx="8586058" cy="1985159"/>
          </a:xfrm>
          <a:prstGeom prst="rect">
            <a:avLst/>
          </a:prstGeom>
          <a:noFill/>
          <a:ln>
            <a:solidFill>
              <a:schemeClr val="tx1"/>
            </a:solidFill>
          </a:ln>
        </p:spPr>
        <p:txBody>
          <a:bodyPr wrap="square" rtlCol="0">
            <a:spAutoFit/>
          </a:bodyPr>
          <a:lstStyle/>
          <a:p>
            <a:r>
              <a:rPr lang="en-US" sz="1600" b="1" dirty="0">
                <a:latin typeface="Trebuchet MS"/>
                <a:cs typeface="Trebuchet MS"/>
              </a:rPr>
              <a:t>End of 1942. </a:t>
            </a:r>
            <a:r>
              <a:rPr lang="en-GB" sz="1500" dirty="0">
                <a:latin typeface="Trebuchet MS"/>
                <a:cs typeface="Trebuchet MS"/>
              </a:rPr>
              <a:t>Axis forces had advanced far into Soviet territory.  Allied forces had taken control of most of North Africa, and were advancing west along the Libyan coast towards Tunisia. Anticipating an invasion of southern Italy the Third Reich had taken control of Vichy France and sent forces to Italy to reinforce its defences. Mexico and Brazil also declared war on the Axis powers. Japan now occupied the whole of Indo-China, </a:t>
            </a:r>
            <a:r>
              <a:rPr lang="en-US" sz="1500" dirty="0">
                <a:latin typeface="Trebuchet MS"/>
                <a:cs typeface="Trebuchet MS"/>
              </a:rPr>
              <a:t>had captured most of the islands of the South Pacific and was threatening to invade Australia. At the same time she had also seized the southernmost Aleutian Islands of Alaska as part of her </a:t>
            </a:r>
            <a:r>
              <a:rPr lang="en-US" sz="1500" dirty="0" err="1">
                <a:latin typeface="Trebuchet MS"/>
                <a:cs typeface="Trebuchet MS"/>
              </a:rPr>
              <a:t>defences</a:t>
            </a:r>
            <a:r>
              <a:rPr lang="en-US" sz="1500" dirty="0">
                <a:latin typeface="Trebuchet MS"/>
                <a:cs typeface="Trebuchet MS"/>
              </a:rPr>
              <a:t> against a US naval attack on Japan.</a:t>
            </a:r>
            <a:endParaRPr lang="en-GB" sz="1500" dirty="0">
              <a:latin typeface="Trebuchet MS"/>
              <a:cs typeface="Trebuchet MS"/>
            </a:endParaRPr>
          </a:p>
        </p:txBody>
      </p:sp>
      <p:sp>
        <p:nvSpPr>
          <p:cNvPr id="14" name="TextBox 13"/>
          <p:cNvSpPr txBox="1"/>
          <p:nvPr/>
        </p:nvSpPr>
        <p:spPr>
          <a:xfrm>
            <a:off x="329341" y="105481"/>
            <a:ext cx="5691213" cy="400110"/>
          </a:xfrm>
          <a:prstGeom prst="rect">
            <a:avLst/>
          </a:prstGeom>
          <a:noFill/>
        </p:spPr>
        <p:txBody>
          <a:bodyPr wrap="square" rtlCol="0">
            <a:spAutoFit/>
          </a:bodyPr>
          <a:lstStyle/>
          <a:p>
            <a:r>
              <a:rPr lang="en-US" sz="2000" b="1" dirty="0">
                <a:latin typeface="Trebuchet MS"/>
                <a:cs typeface="Trebuchet MS"/>
              </a:rPr>
              <a:t>THE WAR OUTSIDE </a:t>
            </a:r>
            <a:r>
              <a:rPr lang="en-US" sz="2000" b="1" dirty="0" smtClean="0">
                <a:latin typeface="Trebuchet MS"/>
                <a:cs typeface="Trebuchet MS"/>
              </a:rPr>
              <a:t>EUROPE, end of 1942</a:t>
            </a:r>
            <a:endParaRPr lang="en-US" sz="2000" b="1" dirty="0">
              <a:latin typeface="Trebuchet MS"/>
              <a:cs typeface="Trebuchet MS"/>
            </a:endParaRPr>
          </a:p>
        </p:txBody>
      </p:sp>
      <p:graphicFrame>
        <p:nvGraphicFramePr>
          <p:cNvPr id="9" name="Table 8"/>
          <p:cNvGraphicFramePr>
            <a:graphicFrameLocks noGrp="1"/>
          </p:cNvGraphicFramePr>
          <p:nvPr>
            <p:extLst>
              <p:ext uri="{D42A27DB-BD31-4B8C-83A1-F6EECF244321}">
                <p14:modId xmlns:p14="http://schemas.microsoft.com/office/powerpoint/2010/main" val="2894882185"/>
              </p:ext>
            </p:extLst>
          </p:nvPr>
        </p:nvGraphicFramePr>
        <p:xfrm>
          <a:off x="457200" y="3307080"/>
          <a:ext cx="1473200" cy="975360"/>
        </p:xfrm>
        <a:graphic>
          <a:graphicData uri="http://schemas.openxmlformats.org/drawingml/2006/table">
            <a:tbl>
              <a:tblPr firstRow="1" bandRow="1">
                <a:tableStyleId>{5C22544A-7EE6-4342-B048-85BDC9FD1C3A}</a:tableStyleId>
              </a:tblPr>
              <a:tblGrid>
                <a:gridCol w="231665"/>
                <a:gridCol w="1241535"/>
              </a:tblGrid>
              <a:tr h="213822">
                <a:tc gridSpan="2">
                  <a:txBody>
                    <a:bodyPr/>
                    <a:lstStyle/>
                    <a:p>
                      <a:r>
                        <a:rPr lang="en-US" sz="1000" b="0"/>
                        <a:t>KEY</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hMerge="1">
                  <a:txBody>
                    <a:bodyPr/>
                    <a:lstStyle/>
                    <a:p>
                      <a:endParaRPr lang="en-US" sz="1000" b="0"/>
                    </a:p>
                  </a:txBody>
                  <a:tcPr/>
                </a:tc>
              </a:tr>
              <a:tr h="320733">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0000FF"/>
                    </a:solidFill>
                  </a:tcPr>
                </a:tc>
                <a:tc>
                  <a:txBody>
                    <a:bodyPr/>
                    <a:lstStyle/>
                    <a:p>
                      <a:r>
                        <a:rPr lang="en-US" sz="900" b="1">
                          <a:latin typeface="Trebuchet MS"/>
                          <a:cs typeface="Trebuchet MS"/>
                        </a:rPr>
                        <a:t>Axis</a:t>
                      </a:r>
                      <a:r>
                        <a:rPr lang="en-US" sz="900" b="1" baseline="0">
                          <a:latin typeface="Trebuchet MS"/>
                          <a:cs typeface="Trebuchet MS"/>
                        </a:rPr>
                        <a:t> Powers</a:t>
                      </a:r>
                      <a:endParaRPr lang="en-US" sz="900" b="1">
                        <a:latin typeface="Trebuchet MS"/>
                        <a:cs typeface="Trebuchet MS"/>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r h="320733">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0000"/>
                    </a:solidFill>
                  </a:tcPr>
                </a:tc>
                <a:tc>
                  <a:txBody>
                    <a:bodyPr/>
                    <a:lstStyle/>
                    <a:p>
                      <a:r>
                        <a:rPr lang="en-US" sz="900" b="1">
                          <a:latin typeface="Trebuchet MS"/>
                          <a:cs typeface="Trebuchet MS"/>
                        </a:rPr>
                        <a:t>Allied</a:t>
                      </a:r>
                      <a:r>
                        <a:rPr lang="en-US" sz="900" b="1" baseline="0">
                          <a:latin typeface="Trebuchet MS"/>
                          <a:cs typeface="Trebuchet MS"/>
                        </a:rPr>
                        <a:t> Powers</a:t>
                      </a:r>
                      <a:endParaRPr lang="en-US" sz="900" b="1">
                        <a:latin typeface="Trebuchet MS"/>
                        <a:cs typeface="Trebuchet MS"/>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706926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 name="Picture 7" descr="S8_END1943_V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341" y="505591"/>
            <a:ext cx="8598760" cy="3880022"/>
          </a:xfrm>
          <a:prstGeom prst="rect">
            <a:avLst/>
          </a:prstGeom>
          <a:ln>
            <a:solidFill>
              <a:schemeClr val="tx1"/>
            </a:solidFill>
          </a:ln>
        </p:spPr>
      </p:pic>
      <p:sp>
        <p:nvSpPr>
          <p:cNvPr id="12" name="TextBox 11"/>
          <p:cNvSpPr txBox="1"/>
          <p:nvPr/>
        </p:nvSpPr>
        <p:spPr>
          <a:xfrm>
            <a:off x="311700" y="4534058"/>
            <a:ext cx="8616400" cy="1754327"/>
          </a:xfrm>
          <a:prstGeom prst="rect">
            <a:avLst/>
          </a:prstGeom>
          <a:noFill/>
          <a:ln>
            <a:solidFill>
              <a:schemeClr val="tx1"/>
            </a:solidFill>
          </a:ln>
        </p:spPr>
        <p:txBody>
          <a:bodyPr wrap="square" rtlCol="0">
            <a:spAutoFit/>
          </a:bodyPr>
          <a:lstStyle/>
          <a:p>
            <a:r>
              <a:rPr lang="en-US" sz="1600" b="1">
                <a:latin typeface="Trebuchet MS"/>
                <a:cs typeface="Trebuchet MS"/>
              </a:rPr>
              <a:t>End of 1943. </a:t>
            </a:r>
            <a:r>
              <a:rPr lang="en-GB" sz="1500">
                <a:latin typeface="Trebuchet MS"/>
                <a:cs typeface="Trebuchet MS"/>
              </a:rPr>
              <a:t>Axis forces in Libya and Tunisia had surrendered,  Free French forces had seized Vichy-controlled French West Africa and the Allies now controlled North Africa. They were now able to invade southern Italy. On 7 April Bolivia declared war on the Axis powers. So did Colombia on 26 November after a German U-boat sank a Colombian ship.  Allied forces began to launch a counter-offensive in the Pacific and South East Asia. Australian forces invaded Japanese-held New Guinea, an Ango-Indian force began an invasion of Burma, while US troops launched assaults on the Gilbert islands and Solomon islands and re-took the Aleutian Islands off Alaska. </a:t>
            </a:r>
          </a:p>
        </p:txBody>
      </p:sp>
      <p:sp>
        <p:nvSpPr>
          <p:cNvPr id="14" name="TextBox 13"/>
          <p:cNvSpPr txBox="1"/>
          <p:nvPr/>
        </p:nvSpPr>
        <p:spPr>
          <a:xfrm>
            <a:off x="329341" y="105481"/>
            <a:ext cx="5473930" cy="400110"/>
          </a:xfrm>
          <a:prstGeom prst="rect">
            <a:avLst/>
          </a:prstGeom>
          <a:noFill/>
        </p:spPr>
        <p:txBody>
          <a:bodyPr wrap="square" rtlCol="0">
            <a:spAutoFit/>
          </a:bodyPr>
          <a:lstStyle/>
          <a:p>
            <a:r>
              <a:rPr lang="en-US" sz="2000" b="1" dirty="0">
                <a:latin typeface="Trebuchet MS"/>
                <a:cs typeface="Trebuchet MS"/>
              </a:rPr>
              <a:t>THE WAR OUTSIDE </a:t>
            </a:r>
            <a:r>
              <a:rPr lang="en-US" sz="2000" b="1" dirty="0" smtClean="0">
                <a:latin typeface="Trebuchet MS"/>
                <a:cs typeface="Trebuchet MS"/>
              </a:rPr>
              <a:t>EUROPE, end of 1943</a:t>
            </a:r>
            <a:endParaRPr lang="en-US" sz="2000" b="1" dirty="0">
              <a:latin typeface="Trebuchet MS"/>
              <a:cs typeface="Trebuchet MS"/>
            </a:endParaRPr>
          </a:p>
        </p:txBody>
      </p:sp>
      <p:graphicFrame>
        <p:nvGraphicFramePr>
          <p:cNvPr id="9" name="Table 8"/>
          <p:cNvGraphicFramePr>
            <a:graphicFrameLocks noGrp="1"/>
          </p:cNvGraphicFramePr>
          <p:nvPr>
            <p:extLst>
              <p:ext uri="{D42A27DB-BD31-4B8C-83A1-F6EECF244321}">
                <p14:modId xmlns:p14="http://schemas.microsoft.com/office/powerpoint/2010/main" val="1343758188"/>
              </p:ext>
            </p:extLst>
          </p:nvPr>
        </p:nvGraphicFramePr>
        <p:xfrm>
          <a:off x="457200" y="3268980"/>
          <a:ext cx="1473200" cy="975360"/>
        </p:xfrm>
        <a:graphic>
          <a:graphicData uri="http://schemas.openxmlformats.org/drawingml/2006/table">
            <a:tbl>
              <a:tblPr firstRow="1" bandRow="1">
                <a:tableStyleId>{5C22544A-7EE6-4342-B048-85BDC9FD1C3A}</a:tableStyleId>
              </a:tblPr>
              <a:tblGrid>
                <a:gridCol w="231665"/>
                <a:gridCol w="1241535"/>
              </a:tblGrid>
              <a:tr h="213822">
                <a:tc gridSpan="2">
                  <a:txBody>
                    <a:bodyPr/>
                    <a:lstStyle/>
                    <a:p>
                      <a:r>
                        <a:rPr lang="en-US" sz="1000" b="0"/>
                        <a:t>KEY</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hMerge="1">
                  <a:txBody>
                    <a:bodyPr/>
                    <a:lstStyle/>
                    <a:p>
                      <a:endParaRPr lang="en-US" sz="1000" b="0"/>
                    </a:p>
                  </a:txBody>
                  <a:tcPr/>
                </a:tc>
              </a:tr>
              <a:tr h="320733">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0000FF"/>
                    </a:solidFill>
                  </a:tcPr>
                </a:tc>
                <a:tc>
                  <a:txBody>
                    <a:bodyPr/>
                    <a:lstStyle/>
                    <a:p>
                      <a:r>
                        <a:rPr lang="en-US" sz="900" b="1">
                          <a:latin typeface="Trebuchet MS"/>
                          <a:cs typeface="Trebuchet MS"/>
                        </a:rPr>
                        <a:t>Axis</a:t>
                      </a:r>
                      <a:r>
                        <a:rPr lang="en-US" sz="900" b="1" baseline="0">
                          <a:latin typeface="Trebuchet MS"/>
                          <a:cs typeface="Trebuchet MS"/>
                        </a:rPr>
                        <a:t> Powers</a:t>
                      </a:r>
                      <a:endParaRPr lang="en-US" sz="900" b="1">
                        <a:latin typeface="Trebuchet MS"/>
                        <a:cs typeface="Trebuchet MS"/>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r h="320733">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0000"/>
                    </a:solidFill>
                  </a:tcPr>
                </a:tc>
                <a:tc>
                  <a:txBody>
                    <a:bodyPr/>
                    <a:lstStyle/>
                    <a:p>
                      <a:r>
                        <a:rPr lang="en-US" sz="900" b="1">
                          <a:latin typeface="Trebuchet MS"/>
                          <a:cs typeface="Trebuchet MS"/>
                        </a:rPr>
                        <a:t>Allied</a:t>
                      </a:r>
                      <a:r>
                        <a:rPr lang="en-US" sz="900" b="1" baseline="0">
                          <a:latin typeface="Trebuchet MS"/>
                          <a:cs typeface="Trebuchet MS"/>
                        </a:rPr>
                        <a:t> Powers</a:t>
                      </a:r>
                      <a:endParaRPr lang="en-US" sz="900" b="1">
                        <a:latin typeface="Trebuchet MS"/>
                        <a:cs typeface="Trebuchet MS"/>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706926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7" name="Picture 6" descr="S9_END1944_V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342" y="505591"/>
            <a:ext cx="8586058" cy="3880022"/>
          </a:xfrm>
          <a:prstGeom prst="rect">
            <a:avLst/>
          </a:prstGeom>
          <a:ln>
            <a:solidFill>
              <a:schemeClr val="tx1"/>
            </a:solidFill>
          </a:ln>
        </p:spPr>
      </p:pic>
      <p:sp>
        <p:nvSpPr>
          <p:cNvPr id="12" name="TextBox 11"/>
          <p:cNvSpPr txBox="1"/>
          <p:nvPr/>
        </p:nvSpPr>
        <p:spPr>
          <a:xfrm>
            <a:off x="311700" y="4534058"/>
            <a:ext cx="8603700" cy="1754327"/>
          </a:xfrm>
          <a:prstGeom prst="rect">
            <a:avLst/>
          </a:prstGeom>
          <a:noFill/>
          <a:ln>
            <a:solidFill>
              <a:schemeClr val="tx1"/>
            </a:solidFill>
          </a:ln>
        </p:spPr>
        <p:txBody>
          <a:bodyPr wrap="square" rtlCol="0">
            <a:spAutoFit/>
          </a:bodyPr>
          <a:lstStyle/>
          <a:p>
            <a:r>
              <a:rPr lang="en-US" sz="1600" b="1">
                <a:latin typeface="Trebuchet MS"/>
                <a:cs typeface="Trebuchet MS"/>
              </a:rPr>
              <a:t>End of 1944. </a:t>
            </a:r>
            <a:r>
              <a:rPr lang="en-US" sz="1500">
                <a:latin typeface="Trebuchet MS"/>
                <a:cs typeface="Trebuchet MS"/>
              </a:rPr>
              <a:t>Soviet forces had advanced along the Eastern Front into central Poland, Belarussia, the Baltic States, and into Czechoslovakia, Hungary and Yugoslavia. Allied forces had advanced through Western Europe to the German border; liberated Greece and advanced into northern Italy. Allied forces had also prevented an attempted Japanese invasion of India and launched a counter-offensive against Japanese troops in Burma </a:t>
            </a:r>
            <a:r>
              <a:rPr lang="en-GB" sz="1500">
                <a:latin typeface="Trebuchet MS"/>
                <a:cs typeface="Trebuchet MS"/>
              </a:rPr>
              <a:t>to clear the way for an advance into Malaya and on to Singapore. </a:t>
            </a:r>
            <a:r>
              <a:rPr lang="en-US" sz="1500">
                <a:latin typeface="Trebuchet MS"/>
                <a:cs typeface="Trebuchet MS"/>
              </a:rPr>
              <a:t>Allied forces had also made further gains in the Marshall Islands, New Guinea, Saipan, the Mariana Islands, Guam and the Philippines. </a:t>
            </a:r>
          </a:p>
        </p:txBody>
      </p:sp>
      <p:sp>
        <p:nvSpPr>
          <p:cNvPr id="14" name="TextBox 13"/>
          <p:cNvSpPr txBox="1"/>
          <p:nvPr/>
        </p:nvSpPr>
        <p:spPr>
          <a:xfrm>
            <a:off x="329342" y="105481"/>
            <a:ext cx="7085446" cy="400110"/>
          </a:xfrm>
          <a:prstGeom prst="rect">
            <a:avLst/>
          </a:prstGeom>
          <a:noFill/>
        </p:spPr>
        <p:txBody>
          <a:bodyPr wrap="square" rtlCol="0">
            <a:spAutoFit/>
          </a:bodyPr>
          <a:lstStyle/>
          <a:p>
            <a:r>
              <a:rPr lang="en-US" sz="2000" b="1" dirty="0">
                <a:latin typeface="Trebuchet MS"/>
                <a:cs typeface="Trebuchet MS"/>
              </a:rPr>
              <a:t>THE WAR OUTSIDE </a:t>
            </a:r>
            <a:r>
              <a:rPr lang="en-US" sz="2000" b="1" dirty="0" smtClean="0">
                <a:latin typeface="Trebuchet MS"/>
                <a:cs typeface="Trebuchet MS"/>
              </a:rPr>
              <a:t>EUROPE, end of 1944 </a:t>
            </a:r>
            <a:endParaRPr lang="en-US" sz="2000" b="1" dirty="0">
              <a:latin typeface="Trebuchet MS"/>
              <a:cs typeface="Trebuchet MS"/>
            </a:endParaRPr>
          </a:p>
        </p:txBody>
      </p:sp>
      <p:graphicFrame>
        <p:nvGraphicFramePr>
          <p:cNvPr id="9" name="Table 8"/>
          <p:cNvGraphicFramePr>
            <a:graphicFrameLocks noGrp="1"/>
          </p:cNvGraphicFramePr>
          <p:nvPr>
            <p:extLst>
              <p:ext uri="{D42A27DB-BD31-4B8C-83A1-F6EECF244321}">
                <p14:modId xmlns:p14="http://schemas.microsoft.com/office/powerpoint/2010/main" val="1141485666"/>
              </p:ext>
            </p:extLst>
          </p:nvPr>
        </p:nvGraphicFramePr>
        <p:xfrm>
          <a:off x="457200" y="3256280"/>
          <a:ext cx="1473200" cy="975360"/>
        </p:xfrm>
        <a:graphic>
          <a:graphicData uri="http://schemas.openxmlformats.org/drawingml/2006/table">
            <a:tbl>
              <a:tblPr firstRow="1" bandRow="1">
                <a:tableStyleId>{5C22544A-7EE6-4342-B048-85BDC9FD1C3A}</a:tableStyleId>
              </a:tblPr>
              <a:tblGrid>
                <a:gridCol w="231665"/>
                <a:gridCol w="1241535"/>
              </a:tblGrid>
              <a:tr h="213822">
                <a:tc gridSpan="2">
                  <a:txBody>
                    <a:bodyPr/>
                    <a:lstStyle/>
                    <a:p>
                      <a:r>
                        <a:rPr lang="en-US" sz="1000" b="0"/>
                        <a:t>KEY</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hMerge="1">
                  <a:txBody>
                    <a:bodyPr/>
                    <a:lstStyle/>
                    <a:p>
                      <a:endParaRPr lang="en-US" sz="1000" b="0"/>
                    </a:p>
                  </a:txBody>
                  <a:tcPr/>
                </a:tc>
              </a:tr>
              <a:tr h="320733">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0000FF"/>
                    </a:solidFill>
                  </a:tcPr>
                </a:tc>
                <a:tc>
                  <a:txBody>
                    <a:bodyPr/>
                    <a:lstStyle/>
                    <a:p>
                      <a:r>
                        <a:rPr lang="en-US" sz="900" b="1">
                          <a:latin typeface="Trebuchet MS"/>
                          <a:cs typeface="Trebuchet MS"/>
                        </a:rPr>
                        <a:t>Axis</a:t>
                      </a:r>
                      <a:r>
                        <a:rPr lang="en-US" sz="900" b="1" baseline="0">
                          <a:latin typeface="Trebuchet MS"/>
                          <a:cs typeface="Trebuchet MS"/>
                        </a:rPr>
                        <a:t> Powers</a:t>
                      </a:r>
                      <a:endParaRPr lang="en-US" sz="900" b="1">
                        <a:latin typeface="Trebuchet MS"/>
                        <a:cs typeface="Trebuchet MS"/>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r h="320733">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0000"/>
                    </a:solidFill>
                  </a:tcPr>
                </a:tc>
                <a:tc>
                  <a:txBody>
                    <a:bodyPr/>
                    <a:lstStyle/>
                    <a:p>
                      <a:r>
                        <a:rPr lang="en-US" sz="900" b="1">
                          <a:latin typeface="Trebuchet MS"/>
                          <a:cs typeface="Trebuchet MS"/>
                        </a:rPr>
                        <a:t>Allied</a:t>
                      </a:r>
                      <a:r>
                        <a:rPr lang="en-US" sz="900" b="1" baseline="0">
                          <a:latin typeface="Trebuchet MS"/>
                          <a:cs typeface="Trebuchet MS"/>
                        </a:rPr>
                        <a:t> Powers</a:t>
                      </a:r>
                      <a:endParaRPr lang="en-US" sz="900" b="1">
                        <a:latin typeface="Trebuchet MS"/>
                        <a:cs typeface="Trebuchet MS"/>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706926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1324</TotalTime>
  <Words>1608</Words>
  <Application>Microsoft Office PowerPoint</Application>
  <PresentationFormat>On-screen Show (4:3)</PresentationFormat>
  <Paragraphs>132</Paragraphs>
  <Slides>13</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Trebuchet MS</vt:lpstr>
      <vt:lpstr>Office Theme</vt:lpstr>
      <vt:lpstr>PowerPoint Presentation</vt:lpstr>
      <vt:lpstr>World War 2: 1939-1945</vt:lpstr>
      <vt:lpstr>Introduction</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Introduction</vt:lpstr>
      <vt:lpstr>How the war spread globally: From conquest to surrender</vt:lpstr>
    </vt:vector>
  </TitlesOfParts>
  <Company>EUROCLIO - European Association of History Educators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the war became global: From conquest to surrender</dc:title>
  <dc:creator>Bob Stradling</dc:creator>
  <cp:lastModifiedBy>Henrik Hartmann</cp:lastModifiedBy>
  <cp:revision>94</cp:revision>
  <dcterms:created xsi:type="dcterms:W3CDTF">2017-04-17T09:33:47Z</dcterms:created>
  <dcterms:modified xsi:type="dcterms:W3CDTF">2017-07-19T08:59:29Z</dcterms:modified>
</cp:coreProperties>
</file>