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461" r:id="rId2"/>
    <p:sldId id="337" r:id="rId3"/>
    <p:sldId id="299" r:id="rId4"/>
    <p:sldId id="395" r:id="rId5"/>
    <p:sldId id="397" r:id="rId6"/>
    <p:sldId id="398" r:id="rId7"/>
    <p:sldId id="401" r:id="rId8"/>
    <p:sldId id="399" r:id="rId9"/>
    <p:sldId id="400" r:id="rId10"/>
    <p:sldId id="402" r:id="rId11"/>
    <p:sldId id="403"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338" r:id="rId27"/>
    <p:sldId id="418" r:id="rId28"/>
    <p:sldId id="419" r:id="rId29"/>
    <p:sldId id="450" r:id="rId30"/>
    <p:sldId id="449" r:id="rId31"/>
    <p:sldId id="420" r:id="rId32"/>
    <p:sldId id="421" r:id="rId33"/>
    <p:sldId id="451" r:id="rId34"/>
    <p:sldId id="452" r:id="rId35"/>
    <p:sldId id="453" r:id="rId36"/>
    <p:sldId id="423" r:id="rId37"/>
    <p:sldId id="454" r:id="rId38"/>
    <p:sldId id="456" r:id="rId39"/>
    <p:sldId id="339" r:id="rId40"/>
    <p:sldId id="455"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58" r:id="rId57"/>
    <p:sldId id="457" r:id="rId58"/>
    <p:sldId id="439" r:id="rId59"/>
    <p:sldId id="440" r:id="rId60"/>
    <p:sldId id="441" r:id="rId61"/>
    <p:sldId id="442" r:id="rId62"/>
    <p:sldId id="443" r:id="rId63"/>
    <p:sldId id="444" r:id="rId64"/>
    <p:sldId id="459" r:id="rId65"/>
    <p:sldId id="445" r:id="rId66"/>
    <p:sldId id="446" r:id="rId67"/>
    <p:sldId id="447" r:id="rId68"/>
    <p:sldId id="448" r:id="rId69"/>
    <p:sldId id="460"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2A466B-6548-4E0B-B556-91CBC6AAE7B6}">
          <p14:sldIdLst>
            <p14:sldId id="461"/>
          </p14:sldIdLst>
        </p14:section>
        <p14:section name="World War Two: 1939-1941" id="{F43205E1-3726-47E5-B313-328AB2AAE186}">
          <p14:sldIdLst>
            <p14:sldId id="337"/>
            <p14:sldId id="299"/>
            <p14:sldId id="395"/>
            <p14:sldId id="397"/>
            <p14:sldId id="398"/>
            <p14:sldId id="401"/>
            <p14:sldId id="399"/>
            <p14:sldId id="400"/>
            <p14:sldId id="402"/>
            <p14:sldId id="403"/>
            <p14:sldId id="404"/>
            <p14:sldId id="405"/>
            <p14:sldId id="406"/>
            <p14:sldId id="407"/>
            <p14:sldId id="408"/>
            <p14:sldId id="409"/>
            <p14:sldId id="410"/>
            <p14:sldId id="411"/>
            <p14:sldId id="412"/>
            <p14:sldId id="413"/>
            <p14:sldId id="414"/>
            <p14:sldId id="415"/>
            <p14:sldId id="416"/>
            <p14:sldId id="417"/>
          </p14:sldIdLst>
        </p14:section>
        <p14:section name="World War Two: 1942-1943" id="{AFF873F2-E978-46F7-9296-61B4E77DB25E}">
          <p14:sldIdLst>
            <p14:sldId id="338"/>
            <p14:sldId id="418"/>
            <p14:sldId id="419"/>
            <p14:sldId id="450"/>
            <p14:sldId id="449"/>
            <p14:sldId id="420"/>
            <p14:sldId id="421"/>
            <p14:sldId id="451"/>
            <p14:sldId id="452"/>
            <p14:sldId id="453"/>
            <p14:sldId id="423"/>
            <p14:sldId id="454"/>
            <p14:sldId id="456"/>
          </p14:sldIdLst>
        </p14:section>
        <p14:section name="World War Two: 1944-1945" id="{EEDCE34B-468E-45EA-A07B-4C64A8FD9852}">
          <p14:sldIdLst>
            <p14:sldId id="339"/>
            <p14:sldId id="455"/>
            <p14:sldId id="424"/>
            <p14:sldId id="425"/>
            <p14:sldId id="426"/>
            <p14:sldId id="427"/>
            <p14:sldId id="428"/>
            <p14:sldId id="429"/>
            <p14:sldId id="430"/>
            <p14:sldId id="431"/>
            <p14:sldId id="432"/>
            <p14:sldId id="433"/>
            <p14:sldId id="434"/>
            <p14:sldId id="435"/>
            <p14:sldId id="436"/>
            <p14:sldId id="437"/>
            <p14:sldId id="438"/>
            <p14:sldId id="458"/>
            <p14:sldId id="457"/>
            <p14:sldId id="439"/>
            <p14:sldId id="440"/>
            <p14:sldId id="441"/>
            <p14:sldId id="442"/>
            <p14:sldId id="443"/>
            <p14:sldId id="444"/>
            <p14:sldId id="459"/>
            <p14:sldId id="445"/>
            <p14:sldId id="446"/>
            <p14:sldId id="447"/>
            <p14:sldId id="448"/>
            <p14:sldId id="4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660"/>
  </p:normalViewPr>
  <p:slideViewPr>
    <p:cSldViewPr snapToGrid="0" snapToObjects="1">
      <p:cViewPr varScale="1">
        <p:scale>
          <a:sx n="110" d="100"/>
          <a:sy n="110" d="100"/>
        </p:scale>
        <p:origin x="17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40"/>
    </p:cViewPr>
  </p:sorterViewPr>
  <p:notesViewPr>
    <p:cSldViewPr snapToGrid="0" snapToObjects="1">
      <p:cViewPr varScale="1">
        <p:scale>
          <a:sx n="64" d="100"/>
          <a:sy n="64" d="100"/>
        </p:scale>
        <p:origin x="-356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78AFC5-E773-DF45-B331-6404ABF46B4C}" type="datetimeFigureOut">
              <a:t>6/28/2017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8BC22B-8A19-6D4E-85FA-3B7279580320}" type="slidenum">
              <a:t>‹#›</a:t>
            </a:fld>
            <a:endParaRPr lang="en-US"/>
          </a:p>
        </p:txBody>
      </p:sp>
    </p:spTree>
    <p:extLst>
      <p:ext uri="{BB962C8B-B14F-4D97-AF65-F5344CB8AC3E}">
        <p14:creationId xmlns:p14="http://schemas.microsoft.com/office/powerpoint/2010/main" val="24943958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83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7BBC4E3-16DF-994D-A8CF-117FA542DC0B}" type="datetimeFigureOut">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1768390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7BBC4E3-16DF-994D-A8CF-117FA542DC0B}" type="datetimeFigureOut">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233181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7BBC4E3-16DF-994D-A8CF-117FA542DC0B}" type="datetimeFigureOut">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2734081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7BBC4E3-16DF-994D-A8CF-117FA542DC0B}" type="datetimeFigureOut">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263165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atin typeface="Trebuchet MS" panose="020B0603020202020204"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47499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032907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roduction slide">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311700" y="355422"/>
            <a:ext cx="8520600" cy="5736300"/>
          </a:xfrm>
          <a:prstGeom prst="rect">
            <a:avLst/>
          </a:prstGeom>
        </p:spPr>
        <p:txBody>
          <a:bodyPr lIns="91425" tIns="91425" rIns="91425" bIns="91425" anchor="t" anchorCtr="0">
            <a:normAutofit/>
          </a:bodyPr>
          <a:lstStyle>
            <a:lvl1pPr lvl="0" rtl="0">
              <a:spcBef>
                <a:spcPts val="0"/>
              </a:spcBef>
              <a:buClr>
                <a:srgbClr val="000000"/>
              </a:buClr>
              <a:buNone/>
              <a:defRPr sz="1600">
                <a:solidFill>
                  <a:srgbClr val="000000"/>
                </a:solidFill>
                <a:latin typeface="Trebuchet MS" panose="020B0603020202020204" pitchFamily="34" charset="0"/>
              </a:defRPr>
            </a:lvl1pPr>
            <a:lvl2pPr lvl="1" rtl="0">
              <a:spcBef>
                <a:spcPts val="0"/>
              </a:spcBef>
              <a:buClr>
                <a:srgbClr val="000000"/>
              </a:buClr>
              <a:buChar char="○"/>
              <a:defRPr>
                <a:solidFill>
                  <a:srgbClr val="000000"/>
                </a:solidFill>
              </a:defRPr>
            </a:lvl2pPr>
            <a:lvl3pPr lvl="2" rtl="0">
              <a:spcBef>
                <a:spcPts val="0"/>
              </a:spcBef>
              <a:buClr>
                <a:srgbClr val="000000"/>
              </a:buClr>
              <a:buChar char="■"/>
              <a:defRPr>
                <a:solidFill>
                  <a:srgbClr val="000000"/>
                </a:solidFill>
              </a:defRPr>
            </a:lvl3pPr>
            <a:lvl4pPr lvl="3" rtl="0">
              <a:spcBef>
                <a:spcPts val="0"/>
              </a:spcBef>
              <a:buClr>
                <a:srgbClr val="000000"/>
              </a:buClr>
              <a:buChar char="●"/>
              <a:defRPr>
                <a:solidFill>
                  <a:srgbClr val="000000"/>
                </a:solidFill>
              </a:defRPr>
            </a:lvl4pPr>
            <a:lvl5pPr lvl="4" rtl="0">
              <a:spcBef>
                <a:spcPts val="0"/>
              </a:spcBef>
              <a:buClr>
                <a:srgbClr val="000000"/>
              </a:buClr>
              <a:buChar char="○"/>
              <a:defRPr>
                <a:solidFill>
                  <a:srgbClr val="000000"/>
                </a:solidFill>
              </a:defRPr>
            </a:lvl5pPr>
            <a:lvl6pPr lvl="5" rtl="0">
              <a:spcBef>
                <a:spcPts val="0"/>
              </a:spcBef>
              <a:buClr>
                <a:srgbClr val="000000"/>
              </a:buClr>
              <a:buChar char="■"/>
              <a:defRPr>
                <a:solidFill>
                  <a:srgbClr val="000000"/>
                </a:solidFill>
              </a:defRPr>
            </a:lvl6pPr>
            <a:lvl7pPr lvl="6" rtl="0">
              <a:spcBef>
                <a:spcPts val="0"/>
              </a:spcBef>
              <a:buClr>
                <a:srgbClr val="000000"/>
              </a:buClr>
              <a:buChar char="●"/>
              <a:defRPr>
                <a:solidFill>
                  <a:srgbClr val="000000"/>
                </a:solidFill>
              </a:defRPr>
            </a:lvl7pPr>
            <a:lvl8pPr lvl="7" rtl="0">
              <a:spcBef>
                <a:spcPts val="0"/>
              </a:spcBef>
              <a:buClr>
                <a:srgbClr val="000000"/>
              </a:buClr>
              <a:buChar char="○"/>
              <a:defRPr>
                <a:solidFill>
                  <a:srgbClr val="000000"/>
                </a:solidFill>
              </a:defRPr>
            </a:lvl8pPr>
            <a:lvl9pPr lvl="8" rtl="0">
              <a:spcBef>
                <a:spcPts val="0"/>
              </a:spcBef>
              <a:buClr>
                <a:srgbClr val="000000"/>
              </a:buClr>
              <a:buChar char="■"/>
              <a:defRPr>
                <a:solidFill>
                  <a:srgbClr val="000000"/>
                </a:solidFill>
              </a:defRPr>
            </a:lvl9pPr>
          </a:lstStyle>
          <a:p>
            <a:endParaRPr dirty="0"/>
          </a:p>
        </p:txBody>
      </p:sp>
      <p:pic>
        <p:nvPicPr>
          <p:cNvPr id="10" name="Shape 10" descr="Historiana Logo.PNG"/>
          <p:cNvPicPr preferRelativeResize="0"/>
          <p:nvPr/>
        </p:nvPicPr>
        <p:blipFill>
          <a:blip r:embed="rId2">
            <a:alphaModFix/>
          </a:blip>
          <a:stretch>
            <a:fillRect/>
          </a:stretch>
        </p:blipFill>
        <p:spPr>
          <a:xfrm>
            <a:off x="7539501" y="6501075"/>
            <a:ext cx="1511900" cy="243075"/>
          </a:xfrm>
          <a:prstGeom prst="rect">
            <a:avLst/>
          </a:prstGeom>
          <a:noFill/>
          <a:ln>
            <a:noFill/>
          </a:ln>
        </p:spPr>
      </p:pic>
    </p:spTree>
    <p:extLst>
      <p:ext uri="{BB962C8B-B14F-4D97-AF65-F5344CB8AC3E}">
        <p14:creationId xmlns:p14="http://schemas.microsoft.com/office/powerpoint/2010/main" val="271140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7BBC4E3-16DF-994D-A8CF-117FA542DC0B}" type="datetimeFigureOut">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153162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7BBC4E3-16DF-994D-A8CF-117FA542DC0B}" type="datetimeFigureOut">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322517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latin typeface="Trebuchet MS" panose="020B0603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68463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7BBC4E3-16DF-994D-A8CF-117FA542DC0B}" type="datetimeFigureOut">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152615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7BBC4E3-16DF-994D-A8CF-117FA542DC0B}" type="datetimeFigureOut">
              <a:t>6/28/2017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251949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7BBC4E3-16DF-994D-A8CF-117FA542DC0B}" type="datetimeFigureOut">
              <a:t>6/28/2017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2868962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BBC4E3-16DF-994D-A8CF-117FA542DC0B}" type="datetimeFigureOut">
              <a:t>6/28/2017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319929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7BBC4E3-16DF-994D-A8CF-117FA542DC0B}" type="datetimeFigureOut">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34247-1543-A547-BBB9-8286361D2448}" type="slidenum">
              <a:t>‹#›</a:t>
            </a:fld>
            <a:endParaRPr lang="en-US"/>
          </a:p>
        </p:txBody>
      </p:sp>
    </p:spTree>
    <p:extLst>
      <p:ext uri="{BB962C8B-B14F-4D97-AF65-F5344CB8AC3E}">
        <p14:creationId xmlns:p14="http://schemas.microsoft.com/office/powerpoint/2010/main" val="322168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BC4E3-16DF-994D-A8CF-117FA542DC0B}" type="datetimeFigureOut">
              <a:t>6/28/2017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34247-1543-A547-BBB9-8286361D2448}" type="slidenum">
              <a:t>‹#›</a:t>
            </a:fld>
            <a:endParaRPr lang="en-US"/>
          </a:p>
        </p:txBody>
      </p:sp>
    </p:spTree>
    <p:extLst>
      <p:ext uri="{BB962C8B-B14F-4D97-AF65-F5344CB8AC3E}">
        <p14:creationId xmlns:p14="http://schemas.microsoft.com/office/powerpoint/2010/main" val="2334991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0"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jpg"/><Relationship Id="rId4" Type="http://schemas.openxmlformats.org/officeDocument/2006/relationships/image" Target="../media/image69.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The map of Europe in the summer of 1939 had already changed significantly from the one that had been drawn after the post-World War One peace settlements of 1919-1921.</a:t>
            </a:r>
          </a:p>
          <a:p>
            <a:r>
              <a:rPr lang="en-US" dirty="0" smtClean="0"/>
              <a:t>In March 1936, German troops had marched into the Rhineland which had been a de-militarized buffer zone. </a:t>
            </a:r>
          </a:p>
          <a:p>
            <a:r>
              <a:rPr lang="en-US" dirty="0" smtClean="0"/>
              <a:t>In October 1935, Italian forces had invaded Abyssinia (nowadays Ethiopia).</a:t>
            </a:r>
          </a:p>
          <a:p>
            <a:r>
              <a:rPr lang="en-US" dirty="0" smtClean="0"/>
              <a:t>On 12 March 1938, the Third Reich had annexed Austria and a year later German forces had invaded western Czechoslovakia.</a:t>
            </a:r>
          </a:p>
          <a:p>
            <a:endParaRPr lang="en-US" dirty="0" smtClean="0"/>
          </a:p>
          <a:p>
            <a:r>
              <a:rPr lang="en-US" dirty="0" smtClean="0"/>
              <a:t>The maps in this collection use following </a:t>
            </a:r>
            <a:r>
              <a:rPr lang="en-US" dirty="0" err="1" smtClean="0"/>
              <a:t>colour</a:t>
            </a:r>
            <a:r>
              <a:rPr lang="en-US" dirty="0" smtClean="0"/>
              <a:t> coding:</a:t>
            </a:r>
          </a:p>
          <a:p>
            <a:r>
              <a:rPr lang="en-US" dirty="0" smtClean="0"/>
              <a:t>In blue </a:t>
            </a:r>
            <a:r>
              <a:rPr lang="en-US" dirty="0" err="1" smtClean="0"/>
              <a:t>colour</a:t>
            </a:r>
            <a:r>
              <a:rPr lang="en-US" dirty="0" smtClean="0"/>
              <a:t> are the Axis powers.</a:t>
            </a:r>
          </a:p>
          <a:p>
            <a:r>
              <a:rPr lang="en-US" dirty="0" smtClean="0"/>
              <a:t>In red </a:t>
            </a:r>
            <a:r>
              <a:rPr lang="en-US" dirty="0" err="1" smtClean="0"/>
              <a:t>colour</a:t>
            </a:r>
            <a:r>
              <a:rPr lang="en-US" dirty="0" smtClean="0"/>
              <a:t> are the Allies. </a:t>
            </a:r>
          </a:p>
          <a:p>
            <a:r>
              <a:rPr lang="en-US" dirty="0" smtClean="0"/>
              <a:t>In grey </a:t>
            </a:r>
            <a:r>
              <a:rPr lang="en-US" dirty="0" err="1" smtClean="0"/>
              <a:t>colour</a:t>
            </a:r>
            <a:r>
              <a:rPr lang="en-US" dirty="0" smtClean="0"/>
              <a:t> are countries not involved in the fighting.</a:t>
            </a:r>
          </a:p>
          <a:p>
            <a:endParaRPr lang="en-US" dirty="0"/>
          </a:p>
        </p:txBody>
      </p:sp>
    </p:spTree>
    <p:extLst>
      <p:ext uri="{BB962C8B-B14F-4D97-AF65-F5344CB8AC3E}">
        <p14:creationId xmlns:p14="http://schemas.microsoft.com/office/powerpoint/2010/main" val="2150905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3"/>
          </a:xfrm>
          <a:prstGeom prst="rect">
            <a:avLst/>
          </a:prstGeom>
          <a:noFill/>
          <a:ln>
            <a:solidFill>
              <a:srgbClr val="000000"/>
            </a:solidFill>
          </a:ln>
        </p:spPr>
        <p:txBody>
          <a:bodyPr wrap="square" rtlCol="0">
            <a:spAutoFit/>
          </a:bodyPr>
          <a:lstStyle/>
          <a:p>
            <a:r>
              <a:rPr lang="en-US" b="1" dirty="0">
                <a:latin typeface="Trebuchet MS"/>
                <a:cs typeface="Trebuchet MS"/>
              </a:rPr>
              <a:t>10-15 </a:t>
            </a:r>
            <a:r>
              <a:rPr lang="en-US" b="1" dirty="0" smtClean="0">
                <a:latin typeface="Trebuchet MS"/>
                <a:cs typeface="Trebuchet MS"/>
              </a:rPr>
              <a:t>May 1940: </a:t>
            </a:r>
            <a:r>
              <a:rPr lang="en-US" dirty="0">
                <a:latin typeface="Trebuchet MS"/>
                <a:cs typeface="Trebuchet MS"/>
              </a:rPr>
              <a:t>German forces invade and occupy neutral Belgium and the Netherlands.</a:t>
            </a:r>
            <a:endParaRPr lang="en-GB" dirty="0">
              <a:latin typeface="Trebuchet MS"/>
              <a:cs typeface="Trebuchet MS"/>
            </a:endParaRPr>
          </a:p>
          <a:p>
            <a:r>
              <a:rPr lang="en-US" dirty="0">
                <a:latin typeface="Trebuchet MS"/>
                <a:cs typeface="Trebuchet MS"/>
              </a:rPr>
              <a:t>12 May, German Army Group B invades France through Luxembourg and the Ardennes Forest. </a:t>
            </a:r>
            <a:endParaRPr lang="en-GB" dirty="0">
              <a:latin typeface="Trebuchet MS"/>
              <a:cs typeface="Trebuchet MS"/>
            </a:endParaRP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1940</a:t>
            </a:r>
            <a:endParaRPr lang="en-US" sz="2000" b="1" dirty="0">
              <a:latin typeface="Trebuchet MS"/>
              <a:cs typeface="Trebuchet MS"/>
            </a:endParaRPr>
          </a:p>
        </p:txBody>
      </p:sp>
      <p:pic>
        <p:nvPicPr>
          <p:cNvPr id="10" name="Picture 9" descr="Slide 9~May 1940 Germany invades Belgium, Luxembourg and Netherla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2" y="835479"/>
            <a:ext cx="5726774" cy="5078314"/>
          </a:xfrm>
          <a:prstGeom prst="rect">
            <a:avLst/>
          </a:prstGeom>
        </p:spPr>
      </p:pic>
    </p:spTree>
    <p:extLst>
      <p:ext uri="{BB962C8B-B14F-4D97-AF65-F5344CB8AC3E}">
        <p14:creationId xmlns:p14="http://schemas.microsoft.com/office/powerpoint/2010/main" val="306469208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3"/>
          </a:xfrm>
          <a:prstGeom prst="rect">
            <a:avLst/>
          </a:prstGeom>
          <a:noFill/>
          <a:ln>
            <a:solidFill>
              <a:srgbClr val="000000"/>
            </a:solidFill>
          </a:ln>
        </p:spPr>
        <p:txBody>
          <a:bodyPr wrap="square" rtlCol="0">
            <a:spAutoFit/>
          </a:bodyPr>
          <a:lstStyle/>
          <a:p>
            <a:r>
              <a:rPr lang="en-GB" b="1" dirty="0">
                <a:latin typeface="Trebuchet MS"/>
                <a:cs typeface="Trebuchet MS"/>
              </a:rPr>
              <a:t>10 May </a:t>
            </a:r>
            <a:r>
              <a:rPr lang="en-GB" b="1" dirty="0" smtClean="0">
                <a:latin typeface="Trebuchet MS"/>
                <a:cs typeface="Trebuchet MS"/>
              </a:rPr>
              <a:t>1940</a:t>
            </a:r>
            <a:r>
              <a:rPr lang="en-GB" dirty="0">
                <a:latin typeface="Trebuchet MS"/>
                <a:cs typeface="Trebuchet MS"/>
              </a:rPr>
              <a:t>:</a:t>
            </a:r>
            <a:r>
              <a:rPr lang="en-GB" dirty="0" smtClean="0">
                <a:latin typeface="Trebuchet MS"/>
                <a:cs typeface="Trebuchet MS"/>
              </a:rPr>
              <a:t> </a:t>
            </a:r>
          </a:p>
          <a:p>
            <a:r>
              <a:rPr lang="en-GB" dirty="0" smtClean="0">
                <a:latin typeface="Trebuchet MS"/>
                <a:cs typeface="Trebuchet MS"/>
              </a:rPr>
              <a:t>Britain </a:t>
            </a:r>
            <a:r>
              <a:rPr lang="en-GB" dirty="0">
                <a:latin typeface="Trebuchet MS"/>
                <a:cs typeface="Trebuchet MS"/>
              </a:rPr>
              <a:t>invades neutral Iceland, which shares a King with Denmark, to prevent Germany extending its control from Denmark to Iceland, which is strategically important in the North Atlantic. </a:t>
            </a: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1940</a:t>
            </a:r>
            <a:endParaRPr lang="en-US" sz="2000" b="1" dirty="0">
              <a:latin typeface="Trebuchet MS"/>
              <a:cs typeface="Trebuchet MS"/>
            </a:endParaRPr>
          </a:p>
        </p:txBody>
      </p:sp>
      <p:pic>
        <p:nvPicPr>
          <p:cNvPr id="9" name="Picture 8" descr="Slide 10~10 May 1940 UK invades Ice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23" y="835479"/>
            <a:ext cx="5691493" cy="5078314"/>
          </a:xfrm>
          <a:prstGeom prst="rect">
            <a:avLst/>
          </a:prstGeom>
          <a:ln>
            <a:noFill/>
          </a:ln>
        </p:spPr>
      </p:pic>
    </p:spTree>
    <p:extLst>
      <p:ext uri="{BB962C8B-B14F-4D97-AF65-F5344CB8AC3E}">
        <p14:creationId xmlns:p14="http://schemas.microsoft.com/office/powerpoint/2010/main" val="160879842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139321"/>
          </a:xfrm>
          <a:prstGeom prst="rect">
            <a:avLst/>
          </a:prstGeom>
          <a:noFill/>
          <a:ln>
            <a:solidFill>
              <a:srgbClr val="000000"/>
            </a:solidFill>
          </a:ln>
        </p:spPr>
        <p:txBody>
          <a:bodyPr wrap="square" rtlCol="0">
            <a:spAutoFit/>
          </a:bodyPr>
          <a:lstStyle/>
          <a:p>
            <a:r>
              <a:rPr lang="en-GB" b="1" dirty="0">
                <a:latin typeface="Trebuchet MS"/>
                <a:cs typeface="Trebuchet MS"/>
              </a:rPr>
              <a:t>10 June </a:t>
            </a:r>
            <a:r>
              <a:rPr lang="en-GB" b="1" dirty="0" smtClean="0">
                <a:latin typeface="Trebuchet MS"/>
                <a:cs typeface="Trebuchet MS"/>
              </a:rPr>
              <a:t>1940:</a:t>
            </a:r>
          </a:p>
          <a:p>
            <a:r>
              <a:rPr lang="en-GB" dirty="0" smtClean="0">
                <a:latin typeface="Trebuchet MS"/>
                <a:cs typeface="Trebuchet MS"/>
              </a:rPr>
              <a:t>Italy </a:t>
            </a:r>
            <a:r>
              <a:rPr lang="en-GB" dirty="0">
                <a:latin typeface="Trebuchet MS"/>
                <a:cs typeface="Trebuchet MS"/>
              </a:rPr>
              <a:t>declares war on Britain and France and occupies French territory along the Franco-Italian border.  Albania, which had been invaded by Italy on 7-12 April 1939, now also joins the Axis Powers. </a:t>
            </a:r>
            <a:endParaRPr lang="en-US" dirty="0">
              <a:latin typeface="Trebuchet MS"/>
              <a:cs typeface="Trebuchet MS"/>
            </a:endParaRPr>
          </a:p>
        </p:txBody>
      </p:sp>
      <p:sp>
        <p:nvSpPr>
          <p:cNvPr id="14" name="TextBox 13"/>
          <p:cNvSpPr txBox="1"/>
          <p:nvPr/>
        </p:nvSpPr>
        <p:spPr>
          <a:xfrm>
            <a:off x="329341" y="305536"/>
            <a:ext cx="464325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1940</a:t>
            </a:r>
            <a:endParaRPr lang="en-US" sz="2000" b="1" dirty="0">
              <a:latin typeface="Trebuchet MS"/>
              <a:cs typeface="Trebuchet MS"/>
            </a:endParaRPr>
          </a:p>
        </p:txBody>
      </p:sp>
      <p:pic>
        <p:nvPicPr>
          <p:cNvPr id="10" name="Picture 9" descr="Slide 11~1940 Italy declares war on UK &amp; F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2" y="835479"/>
            <a:ext cx="5726774" cy="5078314"/>
          </a:xfrm>
          <a:prstGeom prst="rect">
            <a:avLst/>
          </a:prstGeom>
          <a:ln>
            <a:noFill/>
          </a:ln>
        </p:spPr>
      </p:pic>
    </p:spTree>
    <p:extLst>
      <p:ext uri="{BB962C8B-B14F-4D97-AF65-F5344CB8AC3E}">
        <p14:creationId xmlns:p14="http://schemas.microsoft.com/office/powerpoint/2010/main" val="384050786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585323"/>
          </a:xfrm>
          <a:prstGeom prst="rect">
            <a:avLst/>
          </a:prstGeom>
          <a:noFill/>
          <a:ln>
            <a:solidFill>
              <a:srgbClr val="000000"/>
            </a:solidFill>
          </a:ln>
        </p:spPr>
        <p:txBody>
          <a:bodyPr wrap="square" rtlCol="0">
            <a:spAutoFit/>
          </a:bodyPr>
          <a:lstStyle/>
          <a:p>
            <a:r>
              <a:rPr lang="en-GB" b="1" dirty="0">
                <a:latin typeface="Trebuchet MS"/>
                <a:cs typeface="Trebuchet MS"/>
              </a:rPr>
              <a:t>16-17 </a:t>
            </a:r>
            <a:r>
              <a:rPr lang="en-GB" b="1" dirty="0" smtClean="0">
                <a:latin typeface="Trebuchet MS"/>
                <a:cs typeface="Trebuchet MS"/>
              </a:rPr>
              <a:t>June 1940:</a:t>
            </a:r>
          </a:p>
          <a:p>
            <a:r>
              <a:rPr lang="en-GB" dirty="0" smtClean="0">
                <a:latin typeface="Trebuchet MS"/>
                <a:cs typeface="Trebuchet MS"/>
              </a:rPr>
              <a:t>Under </a:t>
            </a:r>
            <a:r>
              <a:rPr lang="en-GB" dirty="0">
                <a:latin typeface="Trebuchet MS"/>
                <a:cs typeface="Trebuchet MS"/>
              </a:rPr>
              <a:t>the terms of the Molotov-Ribbentrop Pact between Germany and the Soviet Union, Soviet troops invade Lithuania, Estonia and Latvia.</a:t>
            </a:r>
          </a:p>
        </p:txBody>
      </p:sp>
      <p:sp>
        <p:nvSpPr>
          <p:cNvPr id="14" name="TextBox 13"/>
          <p:cNvSpPr txBox="1"/>
          <p:nvPr/>
        </p:nvSpPr>
        <p:spPr>
          <a:xfrm>
            <a:off x="329341" y="305536"/>
            <a:ext cx="432103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1940</a:t>
            </a:r>
            <a:endParaRPr lang="en-US" sz="2000" b="1" dirty="0">
              <a:latin typeface="Trebuchet MS"/>
              <a:cs typeface="Trebuchet MS"/>
            </a:endParaRPr>
          </a:p>
        </p:txBody>
      </p:sp>
      <p:pic>
        <p:nvPicPr>
          <p:cNvPr id="9" name="Picture 8" descr="Slide 12~1940 USSR invades Baltic St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2" y="835479"/>
            <a:ext cx="5726774" cy="5078314"/>
          </a:xfrm>
          <a:prstGeom prst="rect">
            <a:avLst/>
          </a:prstGeom>
          <a:ln>
            <a:noFill/>
          </a:ln>
        </p:spPr>
      </p:pic>
    </p:spTree>
    <p:extLst>
      <p:ext uri="{BB962C8B-B14F-4D97-AF65-F5344CB8AC3E}">
        <p14:creationId xmlns:p14="http://schemas.microsoft.com/office/powerpoint/2010/main" val="377595309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970318"/>
          </a:xfrm>
          <a:prstGeom prst="rect">
            <a:avLst/>
          </a:prstGeom>
          <a:noFill/>
          <a:ln>
            <a:solidFill>
              <a:srgbClr val="000000"/>
            </a:solidFill>
          </a:ln>
        </p:spPr>
        <p:txBody>
          <a:bodyPr wrap="square" rtlCol="0">
            <a:spAutoFit/>
          </a:bodyPr>
          <a:lstStyle/>
          <a:p>
            <a:r>
              <a:rPr lang="en-US" b="1" dirty="0">
                <a:latin typeface="Trebuchet MS"/>
                <a:cs typeface="Trebuchet MS"/>
              </a:rPr>
              <a:t>22 June </a:t>
            </a:r>
            <a:r>
              <a:rPr lang="en-US" b="1" dirty="0" smtClean="0">
                <a:latin typeface="Trebuchet MS"/>
                <a:cs typeface="Trebuchet MS"/>
              </a:rPr>
              <a:t>1940: </a:t>
            </a:r>
          </a:p>
          <a:p>
            <a:r>
              <a:rPr lang="en-US" dirty="0" smtClean="0">
                <a:latin typeface="Trebuchet MS"/>
                <a:cs typeface="Trebuchet MS"/>
              </a:rPr>
              <a:t>France </a:t>
            </a:r>
            <a:r>
              <a:rPr lang="en-US" dirty="0">
                <a:latin typeface="Trebuchet MS"/>
                <a:cs typeface="Trebuchet MS"/>
              </a:rPr>
              <a:t>surrenders and an Armistice is signed. Two-thirds of the country is now under German occupation. The south-east is occupied by Italian forces and the remaining area, with its capital at Vichy, is officially neutral but in reality a German client state.</a:t>
            </a:r>
            <a:r>
              <a:rPr lang="en-GB" dirty="0">
                <a:latin typeface="Trebuchet MS"/>
                <a:cs typeface="Trebuchet MS"/>
              </a:rPr>
              <a:t> </a:t>
            </a:r>
            <a:endParaRPr lang="en-US" dirty="0">
              <a:latin typeface="Trebuchet MS"/>
              <a:cs typeface="Trebuchet MS"/>
            </a:endParaRPr>
          </a:p>
        </p:txBody>
      </p:sp>
      <p:sp>
        <p:nvSpPr>
          <p:cNvPr id="14" name="TextBox 13"/>
          <p:cNvSpPr txBox="1"/>
          <p:nvPr/>
        </p:nvSpPr>
        <p:spPr>
          <a:xfrm>
            <a:off x="329341" y="305536"/>
            <a:ext cx="445166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1940</a:t>
            </a:r>
            <a:endParaRPr lang="en-US" sz="2000" b="1" dirty="0">
              <a:latin typeface="Trebuchet MS"/>
              <a:cs typeface="Trebuchet MS"/>
            </a:endParaRPr>
          </a:p>
        </p:txBody>
      </p:sp>
      <p:pic>
        <p:nvPicPr>
          <p:cNvPr id="5" name="Picture 4" descr="Slide 13~1940 Defeat &amp; occupation of F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7974"/>
            <a:ext cx="5726775" cy="5078314"/>
          </a:xfrm>
          <a:prstGeom prst="rect">
            <a:avLst/>
          </a:prstGeom>
        </p:spPr>
      </p:pic>
    </p:spTree>
    <p:extLst>
      <p:ext uri="{BB962C8B-B14F-4D97-AF65-F5344CB8AC3E}">
        <p14:creationId xmlns:p14="http://schemas.microsoft.com/office/powerpoint/2010/main" val="174899947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754326"/>
          </a:xfrm>
          <a:prstGeom prst="rect">
            <a:avLst/>
          </a:prstGeom>
          <a:noFill/>
          <a:ln>
            <a:solidFill>
              <a:srgbClr val="000000"/>
            </a:solidFill>
          </a:ln>
        </p:spPr>
        <p:txBody>
          <a:bodyPr wrap="square" rtlCol="0">
            <a:spAutoFit/>
          </a:bodyPr>
          <a:lstStyle/>
          <a:p>
            <a:r>
              <a:rPr lang="en-US" b="1" dirty="0" smtClean="0">
                <a:latin typeface="Trebuchet MS"/>
                <a:cs typeface="Trebuchet MS"/>
              </a:rPr>
              <a:t>3-6 August 1940:</a:t>
            </a:r>
          </a:p>
          <a:p>
            <a:r>
              <a:rPr lang="en-US" dirty="0" smtClean="0">
                <a:latin typeface="Trebuchet MS"/>
                <a:cs typeface="Trebuchet MS"/>
              </a:rPr>
              <a:t>Between </a:t>
            </a:r>
            <a:r>
              <a:rPr lang="en-US" dirty="0">
                <a:latin typeface="Trebuchet MS"/>
                <a:cs typeface="Trebuchet MS"/>
              </a:rPr>
              <a:t>3 and 6 August 1940 the three Baltic States are integrated into the Soviet Union.</a:t>
            </a:r>
          </a:p>
        </p:txBody>
      </p:sp>
      <p:sp>
        <p:nvSpPr>
          <p:cNvPr id="14" name="TextBox 13"/>
          <p:cNvSpPr txBox="1"/>
          <p:nvPr/>
        </p:nvSpPr>
        <p:spPr>
          <a:xfrm>
            <a:off x="329341" y="305536"/>
            <a:ext cx="442553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1940</a:t>
            </a:r>
            <a:endParaRPr lang="en-US" sz="2000" b="1" dirty="0">
              <a:latin typeface="Trebuchet MS"/>
              <a:cs typeface="Trebuchet MS"/>
            </a:endParaRPr>
          </a:p>
        </p:txBody>
      </p:sp>
      <p:pic>
        <p:nvPicPr>
          <p:cNvPr id="5" name="Picture 4" descr="Slide 14~1940 Baltic states integrated into USS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3"/>
          </a:xfrm>
          <a:prstGeom prst="rect">
            <a:avLst/>
          </a:prstGeom>
        </p:spPr>
      </p:pic>
    </p:spTree>
    <p:extLst>
      <p:ext uri="{BB962C8B-B14F-4D97-AF65-F5344CB8AC3E}">
        <p14:creationId xmlns:p14="http://schemas.microsoft.com/office/powerpoint/2010/main" val="402695036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416320"/>
          </a:xfrm>
          <a:prstGeom prst="rect">
            <a:avLst/>
          </a:prstGeom>
          <a:noFill/>
          <a:ln>
            <a:solidFill>
              <a:srgbClr val="000000"/>
            </a:solidFill>
          </a:ln>
        </p:spPr>
        <p:txBody>
          <a:bodyPr wrap="square" rtlCol="0">
            <a:spAutoFit/>
          </a:bodyPr>
          <a:lstStyle/>
          <a:p>
            <a:r>
              <a:rPr lang="en-US" b="1" dirty="0">
                <a:latin typeface="Trebuchet MS"/>
                <a:cs typeface="Trebuchet MS"/>
              </a:rPr>
              <a:t>28 October </a:t>
            </a:r>
            <a:r>
              <a:rPr lang="en-US" b="1" dirty="0" smtClean="0">
                <a:latin typeface="Trebuchet MS"/>
                <a:cs typeface="Trebuchet MS"/>
              </a:rPr>
              <a:t>1940:</a:t>
            </a:r>
            <a:r>
              <a:rPr lang="en-US" dirty="0" smtClean="0">
                <a:latin typeface="Trebuchet MS"/>
                <a:cs typeface="Trebuchet MS"/>
              </a:rPr>
              <a:t> </a:t>
            </a:r>
            <a:r>
              <a:rPr lang="en-US" dirty="0">
                <a:latin typeface="Trebuchet MS"/>
                <a:cs typeface="Trebuchet MS"/>
              </a:rPr>
              <a:t>Italian forces invade Greece through Albania. Greece had been neutral but had signed a mutual aid agreement with Britain and France on 13 April 1939 immediately after Italy had invaded Albania. </a:t>
            </a:r>
          </a:p>
        </p:txBody>
      </p:sp>
      <p:sp>
        <p:nvSpPr>
          <p:cNvPr id="14" name="TextBox 13"/>
          <p:cNvSpPr txBox="1"/>
          <p:nvPr/>
        </p:nvSpPr>
        <p:spPr>
          <a:xfrm>
            <a:off x="329341" y="305536"/>
            <a:ext cx="459971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October 1940</a:t>
            </a:r>
            <a:endParaRPr lang="en-US" sz="2000" b="1" dirty="0">
              <a:latin typeface="Trebuchet MS"/>
              <a:cs typeface="Trebuchet MS"/>
            </a:endParaRPr>
          </a:p>
        </p:txBody>
      </p:sp>
      <p:pic>
        <p:nvPicPr>
          <p:cNvPr id="5" name="Picture 4" descr="Slide 15~Italian troops cross Greek bot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145999018"/>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xmlns:p14="http://schemas.microsoft.com/office/powerpoint/2010/main" spd="slow" advClick="0" advTm="18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GB" b="1" dirty="0" smtClean="0">
                <a:latin typeface="Trebuchet MS"/>
                <a:cs typeface="Trebuchet MS"/>
              </a:rPr>
              <a:t>20-23 November 1940: </a:t>
            </a:r>
          </a:p>
          <a:p>
            <a:r>
              <a:rPr lang="en-GB" dirty="0" smtClean="0">
                <a:latin typeface="Trebuchet MS"/>
                <a:cs typeface="Trebuchet MS"/>
              </a:rPr>
              <a:t>Hungary then Romania join the Axis powers. </a:t>
            </a:r>
            <a:endParaRPr lang="en-US" dirty="0">
              <a:latin typeface="Trebuchet MS"/>
              <a:cs typeface="Trebuchet MS"/>
            </a:endParaRPr>
          </a:p>
        </p:txBody>
      </p:sp>
      <p:sp>
        <p:nvSpPr>
          <p:cNvPr id="14" name="TextBox 13"/>
          <p:cNvSpPr txBox="1"/>
          <p:nvPr/>
        </p:nvSpPr>
        <p:spPr>
          <a:xfrm>
            <a:off x="329341" y="305536"/>
            <a:ext cx="508739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1940</a:t>
            </a:r>
            <a:endParaRPr lang="en-US" sz="2000" b="1" dirty="0">
              <a:latin typeface="Trebuchet MS"/>
              <a:cs typeface="Trebuchet MS"/>
            </a:endParaRPr>
          </a:p>
        </p:txBody>
      </p:sp>
      <p:pic>
        <p:nvPicPr>
          <p:cNvPr id="5" name="Picture 4" descr="Slide 16~Hungary, Romania &amp; Bulgaria join the 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87722606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2"/>
          </a:xfrm>
          <a:prstGeom prst="rect">
            <a:avLst/>
          </a:prstGeom>
          <a:noFill/>
          <a:ln>
            <a:solidFill>
              <a:srgbClr val="000000"/>
            </a:solidFill>
          </a:ln>
        </p:spPr>
        <p:txBody>
          <a:bodyPr wrap="square" rtlCol="0">
            <a:spAutoFit/>
          </a:bodyPr>
          <a:lstStyle/>
          <a:p>
            <a:r>
              <a:rPr lang="en-US" b="1" dirty="0" smtClean="0">
                <a:latin typeface="Trebuchet MS"/>
                <a:cs typeface="Trebuchet MS"/>
              </a:rPr>
              <a:t>December 1940:</a:t>
            </a:r>
          </a:p>
          <a:p>
            <a:r>
              <a:rPr lang="en-US" dirty="0" smtClean="0">
                <a:latin typeface="Trebuchet MS"/>
                <a:cs typeface="Trebuchet MS"/>
              </a:rPr>
              <a:t>By </a:t>
            </a:r>
            <a:r>
              <a:rPr lang="en-US" dirty="0">
                <a:latin typeface="Trebuchet MS"/>
                <a:cs typeface="Trebuchet MS"/>
              </a:rPr>
              <a:t>the end of December 1940 Greek forces, with British air support, have pushed Italian forces back over the Albanian border and now occupy southern Albania.</a:t>
            </a:r>
            <a:endParaRPr lang="en-GB" dirty="0">
              <a:latin typeface="Trebuchet MS"/>
              <a:cs typeface="Trebuchet MS"/>
            </a:endParaRPr>
          </a:p>
        </p:txBody>
      </p:sp>
      <p:sp>
        <p:nvSpPr>
          <p:cNvPr id="14" name="TextBox 13"/>
          <p:cNvSpPr txBox="1"/>
          <p:nvPr/>
        </p:nvSpPr>
        <p:spPr>
          <a:xfrm>
            <a:off x="329341" y="305536"/>
            <a:ext cx="469550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December 1940</a:t>
            </a:r>
            <a:endParaRPr lang="en-US" sz="2000" b="1" dirty="0">
              <a:latin typeface="Trebuchet MS"/>
              <a:cs typeface="Trebuchet MS"/>
            </a:endParaRPr>
          </a:p>
        </p:txBody>
      </p:sp>
      <p:pic>
        <p:nvPicPr>
          <p:cNvPr id="6" name="Picture 5" descr="Slide 17~Greece pushes back into Alban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40122109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GB" b="1" dirty="0">
                <a:latin typeface="Trebuchet MS"/>
                <a:cs typeface="Trebuchet MS"/>
              </a:rPr>
              <a:t>1 March </a:t>
            </a:r>
            <a:r>
              <a:rPr lang="en-GB" b="1" dirty="0" smtClean="0">
                <a:latin typeface="Trebuchet MS"/>
                <a:cs typeface="Trebuchet MS"/>
              </a:rPr>
              <a:t>1941:</a:t>
            </a:r>
          </a:p>
          <a:p>
            <a:r>
              <a:rPr lang="en-GB" dirty="0" smtClean="0">
                <a:latin typeface="Trebuchet MS"/>
                <a:cs typeface="Trebuchet MS"/>
              </a:rPr>
              <a:t>Bulgaria </a:t>
            </a:r>
            <a:r>
              <a:rPr lang="en-GB" dirty="0">
                <a:latin typeface="Trebuchet MS"/>
                <a:cs typeface="Trebuchet MS"/>
              </a:rPr>
              <a:t>joins the Axis powers.</a:t>
            </a:r>
          </a:p>
        </p:txBody>
      </p:sp>
      <p:sp>
        <p:nvSpPr>
          <p:cNvPr id="14" name="TextBox 13"/>
          <p:cNvSpPr txBox="1"/>
          <p:nvPr/>
        </p:nvSpPr>
        <p:spPr>
          <a:xfrm>
            <a:off x="329341" y="305536"/>
            <a:ext cx="456487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March 1941</a:t>
            </a:r>
            <a:endParaRPr lang="en-US" sz="2000" b="1" dirty="0">
              <a:latin typeface="Trebuchet MS"/>
              <a:cs typeface="Trebuchet MS"/>
            </a:endParaRPr>
          </a:p>
        </p:txBody>
      </p:sp>
      <p:pic>
        <p:nvPicPr>
          <p:cNvPr id="5" name="Picture 4" descr="Slide 17A~BULGARIA JOINS THE AXIS POW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5008397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World War Two: 1939-1941</a:t>
            </a:r>
            <a:endParaRPr lang="en-US" dirty="0"/>
          </a:p>
        </p:txBody>
      </p:sp>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495814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xmlns:p14="http://schemas.microsoft.com/office/powerpoint/2010/main" spd="slow" advClick="0" advTm="2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2"/>
          </a:xfrm>
          <a:prstGeom prst="rect">
            <a:avLst/>
          </a:prstGeom>
          <a:noFill/>
          <a:ln>
            <a:solidFill>
              <a:srgbClr val="000000"/>
            </a:solidFill>
          </a:ln>
        </p:spPr>
        <p:txBody>
          <a:bodyPr wrap="square" rtlCol="0">
            <a:spAutoFit/>
          </a:bodyPr>
          <a:lstStyle/>
          <a:p>
            <a:r>
              <a:rPr lang="en-GB" b="1" dirty="0">
                <a:latin typeface="Trebuchet MS"/>
                <a:cs typeface="Trebuchet MS"/>
              </a:rPr>
              <a:t>6 April </a:t>
            </a:r>
            <a:r>
              <a:rPr lang="en-GB" b="1" dirty="0" smtClean="0">
                <a:latin typeface="Trebuchet MS"/>
                <a:cs typeface="Trebuchet MS"/>
              </a:rPr>
              <a:t>1941: </a:t>
            </a:r>
          </a:p>
          <a:p>
            <a:r>
              <a:rPr lang="en-GB" dirty="0" smtClean="0">
                <a:latin typeface="Trebuchet MS"/>
                <a:cs typeface="Trebuchet MS"/>
              </a:rPr>
              <a:t>The </a:t>
            </a:r>
            <a:r>
              <a:rPr lang="en-GB" dirty="0">
                <a:latin typeface="Trebuchet MS"/>
                <a:cs typeface="Trebuchet MS"/>
              </a:rPr>
              <a:t>Axis powers invade Yugoslavia through Austria, Hungary and Romania leading to the unconditional surrender of the Royal Yugoslav army on 18 April.</a:t>
            </a:r>
          </a:p>
        </p:txBody>
      </p:sp>
      <p:sp>
        <p:nvSpPr>
          <p:cNvPr id="14" name="TextBox 13"/>
          <p:cNvSpPr txBox="1"/>
          <p:nvPr/>
        </p:nvSpPr>
        <p:spPr>
          <a:xfrm>
            <a:off x="329341" y="305536"/>
            <a:ext cx="449520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1941</a:t>
            </a:r>
            <a:endParaRPr lang="en-US" sz="2000" b="1" dirty="0">
              <a:latin typeface="Trebuchet MS"/>
              <a:cs typeface="Trebuchet MS"/>
            </a:endParaRPr>
          </a:p>
        </p:txBody>
      </p:sp>
      <p:pic>
        <p:nvPicPr>
          <p:cNvPr id="10" name="Picture 9" descr="Slide 18~Axis forces invade Yugoslav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a:ln>
            <a:noFill/>
          </a:ln>
        </p:spPr>
      </p:pic>
    </p:spTree>
    <p:extLst>
      <p:ext uri="{BB962C8B-B14F-4D97-AF65-F5344CB8AC3E}">
        <p14:creationId xmlns:p14="http://schemas.microsoft.com/office/powerpoint/2010/main" val="390505582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2"/>
          </a:xfrm>
          <a:prstGeom prst="rect">
            <a:avLst/>
          </a:prstGeom>
          <a:noFill/>
          <a:ln>
            <a:solidFill>
              <a:srgbClr val="000000"/>
            </a:solidFill>
          </a:ln>
        </p:spPr>
        <p:txBody>
          <a:bodyPr wrap="square" rtlCol="0">
            <a:spAutoFit/>
          </a:bodyPr>
          <a:lstStyle/>
          <a:p>
            <a:r>
              <a:rPr lang="en-US" b="1" dirty="0">
                <a:latin typeface="Trebuchet MS"/>
                <a:cs typeface="Trebuchet MS"/>
              </a:rPr>
              <a:t>6 April </a:t>
            </a:r>
            <a:r>
              <a:rPr lang="en-US" b="1" dirty="0" smtClean="0">
                <a:latin typeface="Trebuchet MS"/>
                <a:cs typeface="Trebuchet MS"/>
              </a:rPr>
              <a:t>1941: </a:t>
            </a:r>
          </a:p>
          <a:p>
            <a:r>
              <a:rPr lang="en-US" dirty="0" smtClean="0">
                <a:latin typeface="Trebuchet MS"/>
                <a:cs typeface="Trebuchet MS"/>
              </a:rPr>
              <a:t>Axis </a:t>
            </a:r>
            <a:r>
              <a:rPr lang="en-US" dirty="0">
                <a:latin typeface="Trebuchet MS"/>
                <a:cs typeface="Trebuchet MS"/>
              </a:rPr>
              <a:t>forces invade Greece from Yugoslavia and Bulgaria to support the struggling Italian army. Greek forces retreat from Albania to engage with the invasion forces.</a:t>
            </a:r>
            <a:endParaRPr lang="en-GB" dirty="0">
              <a:latin typeface="Trebuchet MS"/>
              <a:cs typeface="Trebuchet MS"/>
            </a:endParaRPr>
          </a:p>
        </p:txBody>
      </p:sp>
      <p:sp>
        <p:nvSpPr>
          <p:cNvPr id="14" name="TextBox 13"/>
          <p:cNvSpPr txBox="1"/>
          <p:nvPr/>
        </p:nvSpPr>
        <p:spPr>
          <a:xfrm>
            <a:off x="329341" y="305536"/>
            <a:ext cx="454745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1941</a:t>
            </a:r>
            <a:endParaRPr lang="en-US" sz="2000" b="1" dirty="0">
              <a:latin typeface="Trebuchet MS"/>
              <a:cs typeface="Trebuchet MS"/>
            </a:endParaRPr>
          </a:p>
        </p:txBody>
      </p:sp>
      <p:pic>
        <p:nvPicPr>
          <p:cNvPr id="6" name="Picture 5" descr="Slide 19A~Axis forces invade Greece through Yugoslav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6" cy="5078314"/>
          </a:xfrm>
          <a:prstGeom prst="rect">
            <a:avLst/>
          </a:prstGeom>
        </p:spPr>
      </p:pic>
    </p:spTree>
    <p:extLst>
      <p:ext uri="{BB962C8B-B14F-4D97-AF65-F5344CB8AC3E}">
        <p14:creationId xmlns:p14="http://schemas.microsoft.com/office/powerpoint/2010/main" val="202849070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754326"/>
          </a:xfrm>
          <a:prstGeom prst="rect">
            <a:avLst/>
          </a:prstGeom>
          <a:noFill/>
          <a:ln>
            <a:solidFill>
              <a:srgbClr val="000000"/>
            </a:solidFill>
          </a:ln>
        </p:spPr>
        <p:txBody>
          <a:bodyPr wrap="square" rtlCol="0">
            <a:spAutoFit/>
          </a:bodyPr>
          <a:lstStyle/>
          <a:p>
            <a:r>
              <a:rPr lang="en-US" b="1" dirty="0" smtClean="0">
                <a:latin typeface="Trebuchet MS"/>
                <a:cs typeface="Trebuchet MS"/>
              </a:rPr>
              <a:t>April 1941:</a:t>
            </a:r>
          </a:p>
          <a:p>
            <a:r>
              <a:rPr lang="en-US" dirty="0" smtClean="0">
                <a:latin typeface="Trebuchet MS"/>
                <a:cs typeface="Trebuchet MS"/>
              </a:rPr>
              <a:t>By </a:t>
            </a:r>
            <a:r>
              <a:rPr lang="en-US" dirty="0">
                <a:latin typeface="Trebuchet MS"/>
                <a:cs typeface="Trebuchet MS"/>
              </a:rPr>
              <a:t>the end of April 1941 the Axis occupation of mainland Greece has been completed.</a:t>
            </a:r>
            <a:endParaRPr lang="en-GB" dirty="0">
              <a:latin typeface="Trebuchet MS"/>
              <a:cs typeface="Trebuchet MS"/>
            </a:endParaRPr>
          </a:p>
        </p:txBody>
      </p:sp>
      <p:sp>
        <p:nvSpPr>
          <p:cNvPr id="14" name="TextBox 13"/>
          <p:cNvSpPr txBox="1"/>
          <p:nvPr/>
        </p:nvSpPr>
        <p:spPr>
          <a:xfrm>
            <a:off x="329341" y="305536"/>
            <a:ext cx="4591002"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1941</a:t>
            </a:r>
            <a:endParaRPr lang="en-US" sz="2000" b="1" dirty="0">
              <a:latin typeface="Trebuchet MS"/>
              <a:cs typeface="Trebuchet MS"/>
            </a:endParaRPr>
          </a:p>
        </p:txBody>
      </p:sp>
      <p:pic>
        <p:nvPicPr>
          <p:cNvPr id="5" name="Picture 4" descr="Slide 19B~Axis forces complete invasion of mainland Greece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2006188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308324"/>
          </a:xfrm>
          <a:prstGeom prst="rect">
            <a:avLst/>
          </a:prstGeom>
          <a:noFill/>
          <a:ln>
            <a:solidFill>
              <a:srgbClr val="000000"/>
            </a:solidFill>
          </a:ln>
        </p:spPr>
        <p:txBody>
          <a:bodyPr wrap="square" rtlCol="0">
            <a:spAutoFit/>
          </a:bodyPr>
          <a:lstStyle/>
          <a:p>
            <a:r>
              <a:rPr lang="en-US" b="1" dirty="0" smtClean="0">
                <a:latin typeface="Trebuchet MS"/>
                <a:cs typeface="Trebuchet MS"/>
              </a:rPr>
              <a:t>1 June 1941:</a:t>
            </a:r>
          </a:p>
          <a:p>
            <a:r>
              <a:rPr lang="en-US" dirty="0" smtClean="0">
                <a:latin typeface="Trebuchet MS"/>
                <a:cs typeface="Trebuchet MS"/>
              </a:rPr>
              <a:t>By </a:t>
            </a:r>
            <a:r>
              <a:rPr lang="en-US" dirty="0">
                <a:latin typeface="Trebuchet MS"/>
                <a:cs typeface="Trebuchet MS"/>
              </a:rPr>
              <a:t>1 June 1941, after a short battle with Allied forces, the Axis powers occupy Crete and over the summer occupy the other Greek islands.</a:t>
            </a:r>
            <a:endParaRPr lang="en-GB" dirty="0">
              <a:latin typeface="Trebuchet MS"/>
              <a:cs typeface="Trebuchet MS"/>
            </a:endParaRPr>
          </a:p>
        </p:txBody>
      </p:sp>
      <p:sp>
        <p:nvSpPr>
          <p:cNvPr id="14" name="TextBox 13"/>
          <p:cNvSpPr txBox="1"/>
          <p:nvPr/>
        </p:nvSpPr>
        <p:spPr>
          <a:xfrm>
            <a:off x="329341" y="305536"/>
            <a:ext cx="432103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1941</a:t>
            </a:r>
            <a:endParaRPr lang="en-US" sz="2000" b="1" dirty="0">
              <a:latin typeface="Trebuchet MS"/>
              <a:cs typeface="Trebuchet MS"/>
            </a:endParaRPr>
          </a:p>
        </p:txBody>
      </p:sp>
      <p:pic>
        <p:nvPicPr>
          <p:cNvPr id="6" name="Picture 5" descr="Slide 21~Axis forces occupy Cre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7882940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xmlns:p14="http://schemas.microsoft.com/office/powerpoint/2010/main" spd="slow"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970318"/>
          </a:xfrm>
          <a:prstGeom prst="rect">
            <a:avLst/>
          </a:prstGeom>
          <a:noFill/>
          <a:ln>
            <a:solidFill>
              <a:srgbClr val="000000"/>
            </a:solidFill>
          </a:ln>
        </p:spPr>
        <p:txBody>
          <a:bodyPr wrap="square" rtlCol="0">
            <a:spAutoFit/>
          </a:bodyPr>
          <a:lstStyle/>
          <a:p>
            <a:r>
              <a:rPr lang="en-US" b="1" dirty="0" smtClean="0">
                <a:latin typeface="Trebuchet MS"/>
                <a:cs typeface="Trebuchet MS"/>
              </a:rPr>
              <a:t>22 June 1941:</a:t>
            </a:r>
          </a:p>
          <a:p>
            <a:r>
              <a:rPr lang="en-US" dirty="0" smtClean="0">
                <a:latin typeface="Trebuchet MS"/>
                <a:cs typeface="Trebuchet MS"/>
              </a:rPr>
              <a:t>The </a:t>
            </a:r>
            <a:r>
              <a:rPr lang="en-US" dirty="0">
                <a:latin typeface="Trebuchet MS"/>
                <a:cs typeface="Trebuchet MS"/>
              </a:rPr>
              <a:t>Axis powers declare war on the Soviet Union on 22 June 1941. Finland declares war on the USSR and joins Axis forces in Operation Barbarossa. Over the next two months Axis forces invade the Baltic States, Soviet-controlled Poland and Western Ukraine. </a:t>
            </a:r>
          </a:p>
        </p:txBody>
      </p:sp>
      <p:sp>
        <p:nvSpPr>
          <p:cNvPr id="14" name="TextBox 13"/>
          <p:cNvSpPr txBox="1"/>
          <p:nvPr/>
        </p:nvSpPr>
        <p:spPr>
          <a:xfrm>
            <a:off x="329341" y="305536"/>
            <a:ext cx="439070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1941</a:t>
            </a:r>
            <a:endParaRPr lang="en-US" sz="2000" b="1" dirty="0">
              <a:latin typeface="Trebuchet MS"/>
              <a:cs typeface="Trebuchet MS"/>
            </a:endParaRPr>
          </a:p>
        </p:txBody>
      </p:sp>
      <p:pic>
        <p:nvPicPr>
          <p:cNvPr id="6" name="Picture 5" descr="Slide 22~Axis forces invade territories occupied by Soviet Un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5480"/>
            <a:ext cx="5726775" cy="5078314"/>
          </a:xfrm>
          <a:prstGeom prst="rect">
            <a:avLst/>
          </a:prstGeom>
        </p:spPr>
      </p:pic>
    </p:spTree>
    <p:extLst>
      <p:ext uri="{BB962C8B-B14F-4D97-AF65-F5344CB8AC3E}">
        <p14:creationId xmlns:p14="http://schemas.microsoft.com/office/powerpoint/2010/main" val="247459972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970318"/>
          </a:xfrm>
          <a:prstGeom prst="rect">
            <a:avLst/>
          </a:prstGeom>
          <a:noFill/>
          <a:ln>
            <a:solidFill>
              <a:srgbClr val="000000"/>
            </a:solidFill>
          </a:ln>
        </p:spPr>
        <p:txBody>
          <a:bodyPr wrap="square" rtlCol="0">
            <a:spAutoFit/>
          </a:bodyPr>
          <a:lstStyle/>
          <a:p>
            <a:r>
              <a:rPr lang="en-US" b="1" dirty="0" smtClean="0">
                <a:latin typeface="Trebuchet MS"/>
                <a:cs typeface="Trebuchet MS"/>
              </a:rPr>
              <a:t>December 1941:</a:t>
            </a:r>
          </a:p>
          <a:p>
            <a:r>
              <a:rPr lang="en-US" dirty="0" smtClean="0">
                <a:latin typeface="Trebuchet MS"/>
                <a:cs typeface="Trebuchet MS"/>
              </a:rPr>
              <a:t>By </a:t>
            </a:r>
            <a:r>
              <a:rPr lang="en-US" dirty="0">
                <a:latin typeface="Trebuchet MS"/>
                <a:cs typeface="Trebuchet MS"/>
              </a:rPr>
              <a:t>mid-December 1941 German forces on the Eastern Front are besieging Leningrad on the Baltic and the capital city of Moscow. However, by the end of December the Axis advance has stalled and over a million Soviet troops are re-deployed from Siberia and the Far East.</a:t>
            </a:r>
          </a:p>
        </p:txBody>
      </p:sp>
      <p:sp>
        <p:nvSpPr>
          <p:cNvPr id="14" name="TextBox 13"/>
          <p:cNvSpPr txBox="1"/>
          <p:nvPr/>
        </p:nvSpPr>
        <p:spPr>
          <a:xfrm>
            <a:off x="329341" y="305536"/>
            <a:ext cx="504384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December 1941</a:t>
            </a:r>
            <a:endParaRPr lang="en-US" sz="2000" b="1" dirty="0">
              <a:latin typeface="Trebuchet MS"/>
              <a:cs typeface="Trebuchet MS"/>
            </a:endParaRPr>
          </a:p>
        </p:txBody>
      </p:sp>
      <p:pic>
        <p:nvPicPr>
          <p:cNvPr id="9" name="Picture 8" descr="Slide 24A~December 1941 Axis stalled in USS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1010736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bg1"/>
                </a:solidFill>
                <a:latin typeface="Trebuchet MS"/>
                <a:cs typeface="Trebuchet MS"/>
              </a:rPr>
              <a:t>World </a:t>
            </a:r>
            <a:r>
              <a:rPr lang="en-US" dirty="0" smtClean="0">
                <a:solidFill>
                  <a:schemeClr val="bg1"/>
                </a:solidFill>
                <a:latin typeface="Trebuchet MS"/>
                <a:cs typeface="Trebuchet MS"/>
              </a:rPr>
              <a:t>War </a:t>
            </a:r>
            <a:r>
              <a:rPr lang="en-US" dirty="0" smtClean="0">
                <a:latin typeface="Trebuchet MS"/>
                <a:cs typeface="Trebuchet MS"/>
              </a:rPr>
              <a:t>T</a:t>
            </a:r>
            <a:r>
              <a:rPr lang="en-US" dirty="0" smtClean="0">
                <a:solidFill>
                  <a:schemeClr val="bg1"/>
                </a:solidFill>
                <a:latin typeface="Trebuchet MS"/>
                <a:cs typeface="Trebuchet MS"/>
              </a:rPr>
              <a:t>wo: </a:t>
            </a:r>
            <a:r>
              <a:rPr lang="en-US" dirty="0">
                <a:solidFill>
                  <a:schemeClr val="bg1"/>
                </a:solidFill>
                <a:latin typeface="Trebuchet MS"/>
                <a:cs typeface="Trebuchet MS"/>
              </a:rPr>
              <a:t>1942-1943</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061858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416320"/>
          </a:xfrm>
          <a:prstGeom prst="rect">
            <a:avLst/>
          </a:prstGeom>
          <a:noFill/>
          <a:ln>
            <a:solidFill>
              <a:srgbClr val="000000"/>
            </a:solidFill>
          </a:ln>
        </p:spPr>
        <p:txBody>
          <a:bodyPr wrap="square" rtlCol="0">
            <a:spAutoFit/>
          </a:bodyPr>
          <a:lstStyle/>
          <a:p>
            <a:r>
              <a:rPr lang="en-US" b="1" dirty="0" smtClean="0">
                <a:latin typeface="Trebuchet MS"/>
                <a:cs typeface="Trebuchet MS"/>
              </a:rPr>
              <a:t>January-May 1942:</a:t>
            </a:r>
          </a:p>
          <a:p>
            <a:r>
              <a:rPr lang="en-US" dirty="0" smtClean="0">
                <a:latin typeface="Trebuchet MS"/>
                <a:cs typeface="Trebuchet MS"/>
              </a:rPr>
              <a:t>From </a:t>
            </a:r>
            <a:r>
              <a:rPr lang="en-US" dirty="0">
                <a:latin typeface="Trebuchet MS"/>
                <a:cs typeface="Trebuchet MS"/>
              </a:rPr>
              <a:t>January to May 1942 the Red Army launches a counter-offensive to push German troops back from Moscow towards the Belarussian border.  A counter-attack aimed at re-taking the Crimea is also launched.</a:t>
            </a:r>
            <a:endParaRPr lang="en-GB" dirty="0">
              <a:latin typeface="Trebuchet MS"/>
              <a:cs typeface="Trebuchet MS"/>
            </a:endParaRPr>
          </a:p>
        </p:txBody>
      </p:sp>
      <p:sp>
        <p:nvSpPr>
          <p:cNvPr id="14" name="TextBox 13"/>
          <p:cNvSpPr txBox="1"/>
          <p:nvPr/>
        </p:nvSpPr>
        <p:spPr>
          <a:xfrm>
            <a:off x="329341" y="305536"/>
            <a:ext cx="47912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January 1942</a:t>
            </a:r>
            <a:endParaRPr lang="en-US" sz="2000" b="1" dirty="0">
              <a:latin typeface="Trebuchet MS"/>
              <a:cs typeface="Trebuchet MS"/>
            </a:endParaRPr>
          </a:p>
        </p:txBody>
      </p:sp>
      <p:pic>
        <p:nvPicPr>
          <p:cNvPr id="6" name="Picture 5" descr="Slide 24B~December 1941 Soviet counter-offensi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40406251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416320"/>
          </a:xfrm>
          <a:prstGeom prst="rect">
            <a:avLst/>
          </a:prstGeom>
          <a:noFill/>
          <a:ln>
            <a:solidFill>
              <a:srgbClr val="000000"/>
            </a:solidFill>
          </a:ln>
        </p:spPr>
        <p:txBody>
          <a:bodyPr wrap="square" rtlCol="0">
            <a:spAutoFit/>
          </a:bodyPr>
          <a:lstStyle/>
          <a:p>
            <a:r>
              <a:rPr lang="en-US" b="1" dirty="0" smtClean="0">
                <a:latin typeface="Trebuchet MS"/>
                <a:cs typeface="Trebuchet MS"/>
              </a:rPr>
              <a:t>Spring 1942:</a:t>
            </a:r>
          </a:p>
          <a:p>
            <a:r>
              <a:rPr lang="en-US" dirty="0" smtClean="0">
                <a:latin typeface="Trebuchet MS"/>
                <a:cs typeface="Trebuchet MS"/>
              </a:rPr>
              <a:t>In </a:t>
            </a:r>
            <a:r>
              <a:rPr lang="en-US" dirty="0">
                <a:latin typeface="Trebuchet MS"/>
                <a:cs typeface="Trebuchet MS"/>
              </a:rPr>
              <a:t>the spring of 1942 the Wehrmacht launches another eastern offensive targeting Stalingrad on the River Volga and advancing south east into the Caucasus.  By September there is house-to-house fighting in Stalingrad.</a:t>
            </a:r>
            <a:endParaRPr lang="en-GB" dirty="0">
              <a:latin typeface="Trebuchet MS"/>
              <a:cs typeface="Trebuchet MS"/>
            </a:endParaRPr>
          </a:p>
        </p:txBody>
      </p:sp>
      <p:sp>
        <p:nvSpPr>
          <p:cNvPr id="14" name="TextBox 13"/>
          <p:cNvSpPr txBox="1"/>
          <p:nvPr/>
        </p:nvSpPr>
        <p:spPr>
          <a:xfrm>
            <a:off x="329341" y="305536"/>
            <a:ext cx="443424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Spring 1942</a:t>
            </a:r>
            <a:endParaRPr lang="en-US" sz="2000" b="1" dirty="0">
              <a:latin typeface="Trebuchet MS"/>
              <a:cs typeface="Trebuchet MS"/>
            </a:endParaRPr>
          </a:p>
        </p:txBody>
      </p:sp>
      <p:pic>
        <p:nvPicPr>
          <p:cNvPr id="6" name="Picture 5" descr="Slide 25A~Axis spring offensive in USSR Jan-May 1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5479"/>
            <a:ext cx="5726775" cy="5078314"/>
          </a:xfrm>
          <a:prstGeom prst="rect">
            <a:avLst/>
          </a:prstGeom>
        </p:spPr>
      </p:pic>
    </p:spTree>
    <p:extLst>
      <p:ext uri="{BB962C8B-B14F-4D97-AF65-F5344CB8AC3E}">
        <p14:creationId xmlns:p14="http://schemas.microsoft.com/office/powerpoint/2010/main" val="13527499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308324"/>
          </a:xfrm>
          <a:prstGeom prst="rect">
            <a:avLst/>
          </a:prstGeom>
          <a:noFill/>
          <a:ln>
            <a:solidFill>
              <a:srgbClr val="000000"/>
            </a:solidFill>
          </a:ln>
        </p:spPr>
        <p:txBody>
          <a:bodyPr wrap="square" rtlCol="0">
            <a:spAutoFit/>
          </a:bodyPr>
          <a:lstStyle/>
          <a:p>
            <a:r>
              <a:rPr lang="en-GB" b="1" dirty="0" smtClean="0">
                <a:latin typeface="Trebuchet MS"/>
                <a:cs typeface="Trebuchet MS"/>
              </a:rPr>
              <a:t>8 November 1942:</a:t>
            </a:r>
          </a:p>
          <a:p>
            <a:r>
              <a:rPr lang="en-GB" dirty="0" smtClean="0">
                <a:latin typeface="Trebuchet MS"/>
                <a:cs typeface="Trebuchet MS"/>
              </a:rPr>
              <a:t>On </a:t>
            </a:r>
            <a:r>
              <a:rPr lang="en-GB" dirty="0">
                <a:latin typeface="Trebuchet MS"/>
                <a:cs typeface="Trebuchet MS"/>
              </a:rPr>
              <a:t>8 November 1942, Allied forces invaded Vichy-controlled Morocco and Algeria and by 10 November are in control of both countries. </a:t>
            </a:r>
          </a:p>
        </p:txBody>
      </p:sp>
      <p:sp>
        <p:nvSpPr>
          <p:cNvPr id="14" name="TextBox 13"/>
          <p:cNvSpPr txBox="1"/>
          <p:nvPr/>
        </p:nvSpPr>
        <p:spPr>
          <a:xfrm>
            <a:off x="329341" y="305536"/>
            <a:ext cx="521801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1942</a:t>
            </a:r>
            <a:endParaRPr lang="en-US" sz="2000" b="1" dirty="0">
              <a:latin typeface="Trebuchet MS"/>
              <a:cs typeface="Trebuchet MS"/>
            </a:endParaRPr>
          </a:p>
        </p:txBody>
      </p:sp>
      <p:pic>
        <p:nvPicPr>
          <p:cNvPr id="6" name="Picture 5" descr="Slide 29C~8 Nov~Allies invade Algeria and Morocc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703435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0" y="669925"/>
            <a:ext cx="4017963" cy="747713"/>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chemeClr val="tx1"/>
            </a:solidFill>
          </a:ln>
        </p:spPr>
        <p:txBody>
          <a:bodyPr wrap="square" rtlCol="0">
            <a:spAutoFit/>
          </a:bodyPr>
          <a:lstStyle/>
          <a:p>
            <a:r>
              <a:rPr lang="en-GB" b="1" dirty="0">
                <a:latin typeface="Trebuchet MS"/>
                <a:cs typeface="Trebuchet MS"/>
              </a:rPr>
              <a:t>1 September </a:t>
            </a:r>
            <a:r>
              <a:rPr lang="en-GB" b="1" dirty="0" smtClean="0">
                <a:latin typeface="Trebuchet MS"/>
                <a:cs typeface="Trebuchet MS"/>
              </a:rPr>
              <a:t>1939:</a:t>
            </a:r>
            <a:r>
              <a:rPr lang="en-GB" dirty="0" smtClean="0">
                <a:latin typeface="Trebuchet MS"/>
                <a:cs typeface="Trebuchet MS"/>
              </a:rPr>
              <a:t> </a:t>
            </a:r>
            <a:r>
              <a:rPr lang="en-GB" dirty="0">
                <a:latin typeface="Trebuchet MS"/>
                <a:cs typeface="Trebuchet MS"/>
              </a:rPr>
              <a:t>The forces of the Third Reich invade Poland from the west.</a:t>
            </a:r>
          </a:p>
        </p:txBody>
      </p:sp>
      <p:pic>
        <p:nvPicPr>
          <p:cNvPr id="6" name="Picture 5" descr="Slide 2~1939`Axis invasion of Po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2" y="835479"/>
            <a:ext cx="5717038" cy="5078314"/>
          </a:xfrm>
          <a:prstGeom prst="rect">
            <a:avLst/>
          </a:prstGeom>
        </p:spPr>
      </p:pic>
      <p:sp>
        <p:nvSpPr>
          <p:cNvPr id="14" name="TextBox 13"/>
          <p:cNvSpPr txBox="1"/>
          <p:nvPr/>
        </p:nvSpPr>
        <p:spPr>
          <a:xfrm>
            <a:off x="329341" y="305536"/>
            <a:ext cx="500901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1939 </a:t>
            </a:r>
            <a:endParaRPr lang="en-US" sz="2000" b="1" dirty="0">
              <a:latin typeface="Trebuchet MS"/>
              <a:cs typeface="Trebuchet MS"/>
            </a:endParaRPr>
          </a:p>
        </p:txBody>
      </p:sp>
    </p:spTree>
    <p:extLst>
      <p:ext uri="{BB962C8B-B14F-4D97-AF65-F5344CB8AC3E}">
        <p14:creationId xmlns:p14="http://schemas.microsoft.com/office/powerpoint/2010/main" val="61848030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585323"/>
          </a:xfrm>
          <a:prstGeom prst="rect">
            <a:avLst/>
          </a:prstGeom>
          <a:noFill/>
          <a:ln>
            <a:solidFill>
              <a:srgbClr val="000000"/>
            </a:solidFill>
          </a:ln>
        </p:spPr>
        <p:txBody>
          <a:bodyPr wrap="square" rtlCol="0">
            <a:spAutoFit/>
          </a:bodyPr>
          <a:lstStyle/>
          <a:p>
            <a:r>
              <a:rPr lang="en-GB" b="1" dirty="0">
                <a:latin typeface="Trebuchet MS"/>
                <a:cs typeface="Trebuchet MS"/>
              </a:rPr>
              <a:t>9 - 11 November </a:t>
            </a:r>
            <a:r>
              <a:rPr lang="en-GB" b="1" dirty="0" smtClean="0">
                <a:latin typeface="Trebuchet MS"/>
                <a:cs typeface="Trebuchet MS"/>
              </a:rPr>
              <a:t>1942: </a:t>
            </a:r>
          </a:p>
          <a:p>
            <a:r>
              <a:rPr lang="en-GB" dirty="0" smtClean="0">
                <a:latin typeface="Trebuchet MS"/>
                <a:cs typeface="Trebuchet MS"/>
              </a:rPr>
              <a:t>After </a:t>
            </a:r>
            <a:r>
              <a:rPr lang="en-GB" dirty="0">
                <a:latin typeface="Trebuchet MS"/>
                <a:cs typeface="Trebuchet MS"/>
              </a:rPr>
              <a:t>the Allied invasion of Vichy North Africa, Axis powers land in Corsica and Tunisia to counter an Allied invasion of Italy from North Africa. </a:t>
            </a:r>
          </a:p>
        </p:txBody>
      </p:sp>
      <p:sp>
        <p:nvSpPr>
          <p:cNvPr id="14" name="TextBox 13"/>
          <p:cNvSpPr txBox="1"/>
          <p:nvPr/>
        </p:nvSpPr>
        <p:spPr>
          <a:xfrm>
            <a:off x="329341" y="305536"/>
            <a:ext cx="497417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1942</a:t>
            </a:r>
            <a:endParaRPr lang="en-US" sz="2000" b="1" dirty="0">
              <a:latin typeface="Trebuchet MS"/>
              <a:cs typeface="Trebuchet MS"/>
            </a:endParaRPr>
          </a:p>
        </p:txBody>
      </p:sp>
      <p:pic>
        <p:nvPicPr>
          <p:cNvPr id="5" name="Picture 4" descr="Slide 30~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92928949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US" b="1" dirty="0" smtClean="0">
                <a:latin typeface="Trebuchet MS"/>
                <a:cs typeface="Trebuchet MS"/>
              </a:rPr>
              <a:t>November 1942:</a:t>
            </a:r>
          </a:p>
          <a:p>
            <a:r>
              <a:rPr lang="en-US" dirty="0" smtClean="0">
                <a:latin typeface="Trebuchet MS"/>
                <a:cs typeface="Trebuchet MS"/>
              </a:rPr>
              <a:t>By </a:t>
            </a:r>
            <a:r>
              <a:rPr lang="en-US" dirty="0">
                <a:latin typeface="Trebuchet MS"/>
                <a:cs typeface="Trebuchet MS"/>
              </a:rPr>
              <a:t>mid-November 1942 Axis forces occupy most of Stalingrad and the north Caucasus.</a:t>
            </a:r>
          </a:p>
        </p:txBody>
      </p:sp>
      <p:sp>
        <p:nvSpPr>
          <p:cNvPr id="14" name="TextBox 13"/>
          <p:cNvSpPr txBox="1"/>
          <p:nvPr/>
        </p:nvSpPr>
        <p:spPr>
          <a:xfrm>
            <a:off x="329341" y="305536"/>
            <a:ext cx="518318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1942</a:t>
            </a:r>
            <a:endParaRPr lang="en-US" sz="2000" b="1" dirty="0">
              <a:latin typeface="Trebuchet MS"/>
              <a:cs typeface="Trebuchet MS"/>
            </a:endParaRPr>
          </a:p>
        </p:txBody>
      </p:sp>
      <p:pic>
        <p:nvPicPr>
          <p:cNvPr id="6" name="Picture 5" descr="Slide 31~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96079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4524315"/>
          </a:xfrm>
          <a:prstGeom prst="rect">
            <a:avLst/>
          </a:prstGeom>
          <a:noFill/>
          <a:ln>
            <a:solidFill>
              <a:srgbClr val="000000"/>
            </a:solidFill>
          </a:ln>
        </p:spPr>
        <p:txBody>
          <a:bodyPr wrap="square" rtlCol="0">
            <a:spAutoFit/>
          </a:bodyPr>
          <a:lstStyle/>
          <a:p>
            <a:r>
              <a:rPr lang="en-US" b="1" dirty="0" smtClean="0">
                <a:latin typeface="Trebuchet MS"/>
                <a:cs typeface="Trebuchet MS"/>
              </a:rPr>
              <a:t>March 1943:</a:t>
            </a:r>
          </a:p>
          <a:p>
            <a:r>
              <a:rPr lang="en-US" dirty="0" smtClean="0">
                <a:latin typeface="Trebuchet MS"/>
                <a:cs typeface="Trebuchet MS"/>
              </a:rPr>
              <a:t>The </a:t>
            </a:r>
            <a:r>
              <a:rPr lang="en-US" dirty="0">
                <a:latin typeface="Trebuchet MS"/>
                <a:cs typeface="Trebuchet MS"/>
              </a:rPr>
              <a:t>supply lines of the Axis forces occupying the area around Stalingrad are over-extended and vulnerable to a Red Army counter-offensive. Over the winter nearly 300000 Axis forces are encircled by the Red Army. By March 1943 Soviet forces have advanced into Ukraine as far as </a:t>
            </a:r>
            <a:r>
              <a:rPr lang="en-US" dirty="0" err="1">
                <a:latin typeface="Trebuchet MS"/>
                <a:cs typeface="Trebuchet MS"/>
              </a:rPr>
              <a:t>Kharkiv</a:t>
            </a:r>
            <a:r>
              <a:rPr lang="en-US" dirty="0">
                <a:latin typeface="Trebuchet MS"/>
                <a:cs typeface="Trebuchet MS"/>
              </a:rPr>
              <a:t>. </a:t>
            </a:r>
          </a:p>
        </p:txBody>
      </p:sp>
      <p:sp>
        <p:nvSpPr>
          <p:cNvPr id="14" name="TextBox 13"/>
          <p:cNvSpPr txBox="1"/>
          <p:nvPr/>
        </p:nvSpPr>
        <p:spPr>
          <a:xfrm>
            <a:off x="329341" y="305536"/>
            <a:ext cx="486096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March 1943</a:t>
            </a:r>
            <a:endParaRPr lang="en-US" sz="2000" b="1" dirty="0">
              <a:latin typeface="Trebuchet MS"/>
              <a:cs typeface="Trebuchet MS"/>
            </a:endParaRPr>
          </a:p>
        </p:txBody>
      </p:sp>
      <p:pic>
        <p:nvPicPr>
          <p:cNvPr id="5" name="Picture 4" descr="Slide 32A~Break out from Stalingrad to Kharkiv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3834"/>
            <a:ext cx="5206803" cy="5276227"/>
          </a:xfrm>
          <a:prstGeom prst="rect">
            <a:avLst/>
          </a:prstGeom>
          <a:ln>
            <a:solidFill>
              <a:schemeClr val="tx1"/>
            </a:solidFill>
          </a:ln>
        </p:spPr>
      </p:pic>
    </p:spTree>
    <p:extLst>
      <p:ext uri="{BB962C8B-B14F-4D97-AF65-F5344CB8AC3E}">
        <p14:creationId xmlns:p14="http://schemas.microsoft.com/office/powerpoint/2010/main" val="1804844366"/>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xmlns:p14="http://schemas.microsoft.com/office/powerpoint/2010/main" spd="slow" advClick="0" advTm="2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US" b="1" dirty="0">
                <a:latin typeface="Trebuchet MS"/>
                <a:cs typeface="Trebuchet MS"/>
              </a:rPr>
              <a:t>13 May </a:t>
            </a:r>
            <a:r>
              <a:rPr lang="en-US" b="1" dirty="0" smtClean="0">
                <a:latin typeface="Trebuchet MS"/>
                <a:cs typeface="Trebuchet MS"/>
              </a:rPr>
              <a:t>1943: </a:t>
            </a:r>
          </a:p>
          <a:p>
            <a:r>
              <a:rPr lang="en-US" dirty="0" smtClean="0">
                <a:latin typeface="Trebuchet MS"/>
                <a:cs typeface="Trebuchet MS"/>
              </a:rPr>
              <a:t>German </a:t>
            </a:r>
            <a:r>
              <a:rPr lang="en-US" dirty="0">
                <a:latin typeface="Trebuchet MS"/>
                <a:cs typeface="Trebuchet MS"/>
              </a:rPr>
              <a:t>and Italian forces in Tunisia surrender to the Allies. </a:t>
            </a: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1943</a:t>
            </a:r>
            <a:endParaRPr lang="en-US" sz="2000" b="1" dirty="0">
              <a:latin typeface="Trebuchet MS"/>
              <a:cs typeface="Trebuchet MS"/>
            </a:endParaRPr>
          </a:p>
        </p:txBody>
      </p:sp>
      <p:pic>
        <p:nvPicPr>
          <p:cNvPr id="6" name="Picture 5" descr="Slide 33A~Allies seize Tunisia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31" y="835479"/>
            <a:ext cx="5653585" cy="5078314"/>
          </a:xfrm>
          <a:prstGeom prst="rect">
            <a:avLst/>
          </a:prstGeom>
          <a:ln>
            <a:solidFill>
              <a:srgbClr val="000000"/>
            </a:solidFill>
          </a:ln>
        </p:spPr>
      </p:pic>
    </p:spTree>
    <p:extLst>
      <p:ext uri="{BB962C8B-B14F-4D97-AF65-F5344CB8AC3E}">
        <p14:creationId xmlns:p14="http://schemas.microsoft.com/office/powerpoint/2010/main" val="346379040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GB" b="1" dirty="0">
                <a:latin typeface="Trebuchet MS"/>
                <a:cs typeface="Trebuchet MS"/>
              </a:rPr>
              <a:t>3 September </a:t>
            </a:r>
            <a:r>
              <a:rPr lang="en-GB" b="1" dirty="0" smtClean="0">
                <a:latin typeface="Trebuchet MS"/>
                <a:cs typeface="Trebuchet MS"/>
              </a:rPr>
              <a:t>1943:</a:t>
            </a:r>
          </a:p>
          <a:p>
            <a:r>
              <a:rPr lang="en-GB" dirty="0" smtClean="0">
                <a:latin typeface="Trebuchet MS"/>
                <a:cs typeface="Trebuchet MS"/>
              </a:rPr>
              <a:t>The </a:t>
            </a:r>
            <a:r>
              <a:rPr lang="en-GB" dirty="0">
                <a:latin typeface="Trebuchet MS"/>
                <a:cs typeface="Trebuchet MS"/>
              </a:rPr>
              <a:t>allied invasion of Italy begins through Sicily and southern Italy.</a:t>
            </a:r>
          </a:p>
        </p:txBody>
      </p:sp>
      <p:sp>
        <p:nvSpPr>
          <p:cNvPr id="14" name="TextBox 13"/>
          <p:cNvSpPr txBox="1"/>
          <p:nvPr/>
        </p:nvSpPr>
        <p:spPr>
          <a:xfrm>
            <a:off x="329341" y="305536"/>
            <a:ext cx="485225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1943</a:t>
            </a:r>
            <a:endParaRPr lang="en-US" sz="2000" b="1" dirty="0">
              <a:latin typeface="Trebuchet MS"/>
              <a:cs typeface="Trebuchet MS"/>
            </a:endParaRPr>
          </a:p>
        </p:txBody>
      </p:sp>
      <p:pic>
        <p:nvPicPr>
          <p:cNvPr id="5" name="Picture 4" descr="Slide 34A~3 September 1943 Allied invasion of Italy begi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80"/>
            <a:ext cx="5726775" cy="5078314"/>
          </a:xfrm>
          <a:prstGeom prst="rect">
            <a:avLst/>
          </a:prstGeom>
        </p:spPr>
      </p:pic>
    </p:spTree>
    <p:extLst>
      <p:ext uri="{BB962C8B-B14F-4D97-AF65-F5344CB8AC3E}">
        <p14:creationId xmlns:p14="http://schemas.microsoft.com/office/powerpoint/2010/main" val="155936834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GB" b="1" dirty="0" smtClean="0">
                <a:latin typeface="Trebuchet MS"/>
                <a:cs typeface="Trebuchet MS"/>
              </a:rPr>
              <a:t>19 September 1943: </a:t>
            </a:r>
            <a:r>
              <a:rPr lang="en-GB" dirty="0" smtClean="0">
                <a:latin typeface="Trebuchet MS"/>
                <a:cs typeface="Trebuchet MS"/>
              </a:rPr>
              <a:t>Axis </a:t>
            </a:r>
            <a:r>
              <a:rPr lang="en-GB" dirty="0">
                <a:latin typeface="Trebuchet MS"/>
                <a:cs typeface="Trebuchet MS"/>
              </a:rPr>
              <a:t>forces on Sardinia withdraw to Corsica.</a:t>
            </a:r>
          </a:p>
        </p:txBody>
      </p:sp>
      <p:sp>
        <p:nvSpPr>
          <p:cNvPr id="14" name="TextBox 13"/>
          <p:cNvSpPr txBox="1"/>
          <p:nvPr/>
        </p:nvSpPr>
        <p:spPr>
          <a:xfrm>
            <a:off x="329341" y="305536"/>
            <a:ext cx="522672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1943</a:t>
            </a:r>
            <a:endParaRPr lang="en-US" sz="2000" b="1" dirty="0">
              <a:latin typeface="Trebuchet MS"/>
              <a:cs typeface="Trebuchet MS"/>
            </a:endParaRPr>
          </a:p>
        </p:txBody>
      </p:sp>
      <p:pic>
        <p:nvPicPr>
          <p:cNvPr id="6" name="Picture 5" descr="Slide 36A~19 September 1943 Axis forces withdraw from Sardin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80"/>
            <a:ext cx="5726775" cy="5078314"/>
          </a:xfrm>
          <a:prstGeom prst="rect">
            <a:avLst/>
          </a:prstGeom>
        </p:spPr>
      </p:pic>
    </p:spTree>
    <p:extLst>
      <p:ext uri="{BB962C8B-B14F-4D97-AF65-F5344CB8AC3E}">
        <p14:creationId xmlns:p14="http://schemas.microsoft.com/office/powerpoint/2010/main" val="155936834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US" b="1" dirty="0">
                <a:latin typeface="Trebuchet MS"/>
                <a:cs typeface="Trebuchet MS"/>
              </a:rPr>
              <a:t>4 October </a:t>
            </a:r>
            <a:r>
              <a:rPr lang="en-US" b="1" dirty="0" smtClean="0">
                <a:latin typeface="Trebuchet MS"/>
                <a:cs typeface="Trebuchet MS"/>
              </a:rPr>
              <a:t>1943:</a:t>
            </a:r>
          </a:p>
          <a:p>
            <a:r>
              <a:rPr lang="en-US" dirty="0" smtClean="0">
                <a:latin typeface="Trebuchet MS"/>
                <a:cs typeface="Trebuchet MS"/>
              </a:rPr>
              <a:t>Axis </a:t>
            </a:r>
            <a:r>
              <a:rPr lang="en-US" dirty="0">
                <a:latin typeface="Trebuchet MS"/>
                <a:cs typeface="Trebuchet MS"/>
              </a:rPr>
              <a:t>forces withdraw from Corsica.</a:t>
            </a:r>
            <a:endParaRPr lang="en-GB" dirty="0">
              <a:latin typeface="Trebuchet MS"/>
              <a:cs typeface="Trebuchet MS"/>
            </a:endParaRPr>
          </a:p>
        </p:txBody>
      </p:sp>
      <p:sp>
        <p:nvSpPr>
          <p:cNvPr id="14" name="TextBox 13"/>
          <p:cNvSpPr txBox="1"/>
          <p:nvPr/>
        </p:nvSpPr>
        <p:spPr>
          <a:xfrm>
            <a:off x="329341" y="305536"/>
            <a:ext cx="4651962"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October 1943</a:t>
            </a:r>
            <a:endParaRPr lang="en-US" sz="2000" b="1" dirty="0">
              <a:latin typeface="Trebuchet MS"/>
              <a:cs typeface="Trebuchet MS"/>
            </a:endParaRPr>
          </a:p>
        </p:txBody>
      </p:sp>
      <p:pic>
        <p:nvPicPr>
          <p:cNvPr id="5" name="Picture 4" descr="Slide 37A~4 Oct 1943 Axis forcxes withdraw from Corsica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46406620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031325"/>
          </a:xfrm>
          <a:prstGeom prst="rect">
            <a:avLst/>
          </a:prstGeom>
          <a:noFill/>
          <a:ln>
            <a:solidFill>
              <a:srgbClr val="000000"/>
            </a:solidFill>
          </a:ln>
        </p:spPr>
        <p:txBody>
          <a:bodyPr wrap="square" rtlCol="0">
            <a:spAutoFit/>
          </a:bodyPr>
          <a:lstStyle/>
          <a:p>
            <a:r>
              <a:rPr lang="en-GB" b="1" dirty="0">
                <a:latin typeface="Trebuchet MS"/>
                <a:cs typeface="Trebuchet MS"/>
              </a:rPr>
              <a:t>Autumn </a:t>
            </a:r>
            <a:r>
              <a:rPr lang="en-GB" b="1" dirty="0" smtClean="0">
                <a:latin typeface="Trebuchet MS"/>
                <a:cs typeface="Trebuchet MS"/>
              </a:rPr>
              <a:t>1943: </a:t>
            </a:r>
          </a:p>
          <a:p>
            <a:r>
              <a:rPr lang="en-GB" dirty="0" smtClean="0">
                <a:latin typeface="Trebuchet MS"/>
                <a:cs typeface="Trebuchet MS"/>
              </a:rPr>
              <a:t>Allied </a:t>
            </a:r>
            <a:r>
              <a:rPr lang="en-GB" dirty="0">
                <a:latin typeface="Trebuchet MS"/>
                <a:cs typeface="Trebuchet MS"/>
              </a:rPr>
              <a:t>forces advance north through Italy but are held at Monte </a:t>
            </a:r>
            <a:r>
              <a:rPr lang="en-GB" dirty="0" err="1">
                <a:latin typeface="Trebuchet MS"/>
                <a:cs typeface="Trebuchet MS"/>
              </a:rPr>
              <a:t>Cassino</a:t>
            </a:r>
            <a:r>
              <a:rPr lang="en-GB" dirty="0">
                <a:latin typeface="Trebuchet MS"/>
                <a:cs typeface="Trebuchet MS"/>
              </a:rPr>
              <a:t> on the Axis-controlled Gustav Line.</a:t>
            </a:r>
          </a:p>
        </p:txBody>
      </p:sp>
      <p:sp>
        <p:nvSpPr>
          <p:cNvPr id="14" name="TextBox 13"/>
          <p:cNvSpPr txBox="1"/>
          <p:nvPr/>
        </p:nvSpPr>
        <p:spPr>
          <a:xfrm>
            <a:off x="329341" y="305536"/>
            <a:ext cx="482613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Autumn 1943</a:t>
            </a:r>
            <a:endParaRPr lang="en-US" sz="2000" b="1" dirty="0">
              <a:latin typeface="Trebuchet MS"/>
              <a:cs typeface="Trebuchet MS"/>
            </a:endParaRPr>
          </a:p>
        </p:txBody>
      </p:sp>
      <p:pic>
        <p:nvPicPr>
          <p:cNvPr id="6" name="Picture 5" descr="Slide 38A~Autumn 1943 Allied forces advance north to Gustav Line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9238219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GB" b="1" dirty="0" smtClean="0">
                <a:latin typeface="Trebuchet MS"/>
                <a:cs typeface="Trebuchet MS"/>
              </a:rPr>
              <a:t>December 1943:</a:t>
            </a:r>
          </a:p>
          <a:p>
            <a:r>
              <a:rPr lang="en-GB" dirty="0" smtClean="0">
                <a:latin typeface="Trebuchet MS"/>
                <a:cs typeface="Trebuchet MS"/>
              </a:rPr>
              <a:t>By </a:t>
            </a:r>
            <a:r>
              <a:rPr lang="en-GB" dirty="0">
                <a:latin typeface="Trebuchet MS"/>
                <a:cs typeface="Trebuchet MS"/>
              </a:rPr>
              <a:t>the end of 1943 the Red Army is advancing into </a:t>
            </a:r>
            <a:r>
              <a:rPr lang="en-GB" dirty="0" err="1">
                <a:latin typeface="Trebuchet MS"/>
                <a:cs typeface="Trebuchet MS"/>
              </a:rPr>
              <a:t>Belarussia</a:t>
            </a:r>
            <a:r>
              <a:rPr lang="en-GB" dirty="0">
                <a:latin typeface="Trebuchet MS"/>
                <a:cs typeface="Trebuchet MS"/>
              </a:rPr>
              <a:t> and Ukraine.</a:t>
            </a:r>
          </a:p>
        </p:txBody>
      </p:sp>
      <p:sp>
        <p:nvSpPr>
          <p:cNvPr id="14" name="TextBox 13"/>
          <p:cNvSpPr txBox="1"/>
          <p:nvPr/>
        </p:nvSpPr>
        <p:spPr>
          <a:xfrm>
            <a:off x="329341" y="305536"/>
            <a:ext cx="492192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December 1943</a:t>
            </a:r>
            <a:endParaRPr lang="en-US" sz="2000" b="1" dirty="0">
              <a:latin typeface="Trebuchet MS"/>
              <a:cs typeface="Trebuchet MS"/>
            </a:endParaRPr>
          </a:p>
        </p:txBody>
      </p:sp>
      <p:pic>
        <p:nvPicPr>
          <p:cNvPr id="5" name="Picture 4" descr="Slide 39B~End of 1943 Red Army advancing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88147543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bg1"/>
                </a:solidFill>
                <a:latin typeface="Trebuchet MS"/>
                <a:cs typeface="Trebuchet MS"/>
              </a:rPr>
              <a:t>World </a:t>
            </a:r>
            <a:r>
              <a:rPr lang="en-US" dirty="0" smtClean="0">
                <a:solidFill>
                  <a:schemeClr val="bg1"/>
                </a:solidFill>
                <a:latin typeface="Trebuchet MS"/>
                <a:cs typeface="Trebuchet MS"/>
              </a:rPr>
              <a:t>War Two: </a:t>
            </a:r>
            <a:r>
              <a:rPr lang="en-US" dirty="0">
                <a:solidFill>
                  <a:schemeClr val="bg1"/>
                </a:solidFill>
                <a:latin typeface="Trebuchet MS"/>
                <a:cs typeface="Trebuchet MS"/>
              </a:rPr>
              <a:t>1944-1945</a:t>
            </a:r>
            <a:br>
              <a:rPr lang="en-US" dirty="0">
                <a:solidFill>
                  <a:schemeClr val="bg1"/>
                </a:solidFill>
                <a:latin typeface="Trebuchet MS"/>
                <a:cs typeface="Trebuchet MS"/>
              </a:rPr>
            </a:br>
            <a:endParaRPr lang="en-US" dirty="0">
              <a:solidFill>
                <a:schemeClr val="bg1"/>
              </a:solidFill>
              <a:latin typeface="Trebuchet MS"/>
              <a:cs typeface="Trebuchet MS"/>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3833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GB" b="1" dirty="0">
                <a:latin typeface="Trebuchet MS"/>
                <a:cs typeface="Trebuchet MS"/>
              </a:rPr>
              <a:t>3 September </a:t>
            </a:r>
            <a:r>
              <a:rPr lang="en-GB" b="1" dirty="0" smtClean="0">
                <a:latin typeface="Trebuchet MS"/>
                <a:cs typeface="Trebuchet MS"/>
              </a:rPr>
              <a:t>1939: </a:t>
            </a:r>
            <a:r>
              <a:rPr lang="en-GB" dirty="0">
                <a:latin typeface="Trebuchet MS"/>
                <a:cs typeface="Trebuchet MS"/>
              </a:rPr>
              <a:t>France and Britain declare war on Germany. </a:t>
            </a:r>
          </a:p>
        </p:txBody>
      </p:sp>
      <p:sp>
        <p:nvSpPr>
          <p:cNvPr id="14" name="TextBox 13"/>
          <p:cNvSpPr txBox="1"/>
          <p:nvPr/>
        </p:nvSpPr>
        <p:spPr>
          <a:xfrm>
            <a:off x="329341" y="305536"/>
            <a:ext cx="508739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1939</a:t>
            </a:r>
            <a:endParaRPr lang="en-US" sz="2000" b="1" dirty="0">
              <a:latin typeface="Trebuchet MS"/>
              <a:cs typeface="Trebuchet MS"/>
            </a:endParaRPr>
          </a:p>
        </p:txBody>
      </p:sp>
      <p:pic>
        <p:nvPicPr>
          <p:cNvPr id="9" name="Picture 8" descr="Slide 3~1939 UK &amp; France declare w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46981"/>
            <a:ext cx="5726775" cy="5066812"/>
          </a:xfrm>
          <a:prstGeom prst="rect">
            <a:avLst/>
          </a:prstGeom>
          <a:ln>
            <a:noFill/>
          </a:ln>
        </p:spPr>
      </p:pic>
    </p:spTree>
    <p:extLst>
      <p:ext uri="{BB962C8B-B14F-4D97-AF65-F5344CB8AC3E}">
        <p14:creationId xmlns:p14="http://schemas.microsoft.com/office/powerpoint/2010/main" val="309966149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308324"/>
          </a:xfrm>
          <a:prstGeom prst="rect">
            <a:avLst/>
          </a:prstGeom>
          <a:noFill/>
          <a:ln>
            <a:solidFill>
              <a:srgbClr val="000000"/>
            </a:solidFill>
          </a:ln>
        </p:spPr>
        <p:txBody>
          <a:bodyPr wrap="square" rtlCol="0">
            <a:spAutoFit/>
          </a:bodyPr>
          <a:lstStyle/>
          <a:p>
            <a:r>
              <a:rPr lang="en-GB" b="1" dirty="0">
                <a:latin typeface="Trebuchet MS"/>
                <a:cs typeface="Trebuchet MS"/>
              </a:rPr>
              <a:t>January </a:t>
            </a:r>
            <a:r>
              <a:rPr lang="en-GB" b="1" dirty="0" smtClean="0">
                <a:latin typeface="Trebuchet MS"/>
                <a:cs typeface="Trebuchet MS"/>
              </a:rPr>
              <a:t>1944:</a:t>
            </a:r>
          </a:p>
          <a:p>
            <a:r>
              <a:rPr lang="en-GB" dirty="0" smtClean="0">
                <a:latin typeface="Trebuchet MS"/>
                <a:cs typeface="Trebuchet MS"/>
              </a:rPr>
              <a:t>Allied </a:t>
            </a:r>
            <a:r>
              <a:rPr lang="en-GB" dirty="0">
                <a:latin typeface="Trebuchet MS"/>
                <a:cs typeface="Trebuchet MS"/>
              </a:rPr>
              <a:t>troops land at Anzio north of the Gustav Line and about 60km south of Rome to outflank the Axis forces at Monte </a:t>
            </a:r>
            <a:r>
              <a:rPr lang="en-GB" dirty="0" err="1">
                <a:latin typeface="Trebuchet MS"/>
                <a:cs typeface="Trebuchet MS"/>
              </a:rPr>
              <a:t>Cassino</a:t>
            </a:r>
            <a:r>
              <a:rPr lang="en-GB" dirty="0">
                <a:latin typeface="Trebuchet MS"/>
                <a:cs typeface="Trebuchet MS"/>
              </a:rPr>
              <a:t>.</a:t>
            </a:r>
          </a:p>
        </p:txBody>
      </p:sp>
      <p:sp>
        <p:nvSpPr>
          <p:cNvPr id="14" name="TextBox 13"/>
          <p:cNvSpPr txBox="1"/>
          <p:nvPr/>
        </p:nvSpPr>
        <p:spPr>
          <a:xfrm>
            <a:off x="329341" y="305536"/>
            <a:ext cx="4712922"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January 1944</a:t>
            </a:r>
            <a:endParaRPr lang="en-US" sz="2000" b="1" dirty="0">
              <a:latin typeface="Trebuchet MS"/>
              <a:cs typeface="Trebuchet MS"/>
            </a:endParaRPr>
          </a:p>
        </p:txBody>
      </p:sp>
      <p:pic>
        <p:nvPicPr>
          <p:cNvPr id="6" name="Picture 5" descr="Slide 39A~January 1944 Allied forces land at Anzio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9238219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416320"/>
          </a:xfrm>
          <a:prstGeom prst="rect">
            <a:avLst/>
          </a:prstGeom>
          <a:noFill/>
          <a:ln>
            <a:solidFill>
              <a:srgbClr val="000000"/>
            </a:solidFill>
          </a:ln>
        </p:spPr>
        <p:txBody>
          <a:bodyPr wrap="square" rtlCol="0">
            <a:spAutoFit/>
          </a:bodyPr>
          <a:lstStyle/>
          <a:p>
            <a:r>
              <a:rPr lang="en-US" b="1" dirty="0" smtClean="0">
                <a:latin typeface="Trebuchet MS"/>
                <a:cs typeface="Trebuchet MS"/>
              </a:rPr>
              <a:t>May 1944:</a:t>
            </a:r>
          </a:p>
          <a:p>
            <a:r>
              <a:rPr lang="en-US" dirty="0" smtClean="0">
                <a:latin typeface="Trebuchet MS"/>
                <a:cs typeface="Trebuchet MS"/>
              </a:rPr>
              <a:t>By </a:t>
            </a:r>
            <a:r>
              <a:rPr lang="en-US" dirty="0">
                <a:latin typeface="Trebuchet MS"/>
                <a:cs typeface="Trebuchet MS"/>
              </a:rPr>
              <a:t>the end of May 1944 Soviet forces have continued their advance through Ukraine and into Poland and through </a:t>
            </a:r>
            <a:r>
              <a:rPr lang="en-US" dirty="0" err="1">
                <a:latin typeface="Trebuchet MS"/>
                <a:cs typeface="Trebuchet MS"/>
              </a:rPr>
              <a:t>Belarussia</a:t>
            </a:r>
            <a:r>
              <a:rPr lang="en-US" dirty="0">
                <a:latin typeface="Trebuchet MS"/>
                <a:cs typeface="Trebuchet MS"/>
              </a:rPr>
              <a:t> to the borders of the Baltic states. In May the Red Army also liberates Crimea.   </a:t>
            </a:r>
            <a:endParaRPr lang="en-GB" dirty="0">
              <a:latin typeface="Trebuchet MS"/>
              <a:cs typeface="Trebuchet MS"/>
            </a:endParaRP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1944</a:t>
            </a:r>
            <a:endParaRPr lang="en-US" sz="2000" b="1" dirty="0">
              <a:latin typeface="Trebuchet MS"/>
              <a:cs typeface="Trebuchet MS"/>
            </a:endParaRPr>
          </a:p>
        </p:txBody>
      </p:sp>
      <p:pic>
        <p:nvPicPr>
          <p:cNvPr id="5" name="Picture 4" descr="Slide 42B~End of May Red Army advances further into Ukraine and Po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2202270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US" b="1" dirty="0" smtClean="0">
                <a:latin typeface="Trebuchet MS"/>
                <a:cs typeface="Trebuchet MS"/>
              </a:rPr>
              <a:t>4 </a:t>
            </a:r>
            <a:r>
              <a:rPr lang="en-US" b="1" dirty="0">
                <a:latin typeface="Trebuchet MS"/>
                <a:cs typeface="Trebuchet MS"/>
              </a:rPr>
              <a:t>June </a:t>
            </a:r>
            <a:r>
              <a:rPr lang="en-US" b="1" dirty="0" smtClean="0">
                <a:latin typeface="Trebuchet MS"/>
                <a:cs typeface="Trebuchet MS"/>
              </a:rPr>
              <a:t>1944:</a:t>
            </a:r>
          </a:p>
          <a:p>
            <a:r>
              <a:rPr lang="en-US" dirty="0" smtClean="0">
                <a:latin typeface="Trebuchet MS"/>
                <a:cs typeface="Trebuchet MS"/>
              </a:rPr>
              <a:t>American </a:t>
            </a:r>
            <a:r>
              <a:rPr lang="en-US" dirty="0">
                <a:latin typeface="Trebuchet MS"/>
                <a:cs typeface="Trebuchet MS"/>
              </a:rPr>
              <a:t>forces enter Rome</a:t>
            </a:r>
            <a:r>
              <a:rPr lang="en-US" dirty="0"/>
              <a:t>.</a:t>
            </a:r>
          </a:p>
        </p:txBody>
      </p:sp>
      <p:sp>
        <p:nvSpPr>
          <p:cNvPr id="14" name="TextBox 13"/>
          <p:cNvSpPr txBox="1"/>
          <p:nvPr/>
        </p:nvSpPr>
        <p:spPr>
          <a:xfrm>
            <a:off x="329341" y="305536"/>
            <a:ext cx="453875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1944</a:t>
            </a:r>
            <a:endParaRPr lang="en-US" sz="2000" b="1" dirty="0">
              <a:latin typeface="Trebuchet MS"/>
              <a:cs typeface="Trebuchet MS"/>
            </a:endParaRPr>
          </a:p>
        </p:txBody>
      </p:sp>
      <p:pic>
        <p:nvPicPr>
          <p:cNvPr id="5" name="Picture 4" descr="Slide 43B~US enter Ro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0177647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GB" b="1" dirty="0">
                <a:latin typeface="Trebuchet MS"/>
                <a:cs typeface="Trebuchet MS"/>
              </a:rPr>
              <a:t>6 June </a:t>
            </a:r>
            <a:r>
              <a:rPr lang="en-GB" b="1" dirty="0" smtClean="0">
                <a:latin typeface="Trebuchet MS"/>
                <a:cs typeface="Trebuchet MS"/>
              </a:rPr>
              <a:t>1944</a:t>
            </a:r>
            <a:r>
              <a:rPr lang="en-GB" b="1" dirty="0">
                <a:latin typeface="Trebuchet MS"/>
                <a:cs typeface="Trebuchet MS"/>
              </a:rPr>
              <a:t>:</a:t>
            </a:r>
            <a:endParaRPr lang="en-GB" b="1" dirty="0" smtClean="0">
              <a:latin typeface="Trebuchet MS"/>
              <a:cs typeface="Trebuchet MS"/>
            </a:endParaRPr>
          </a:p>
          <a:p>
            <a:r>
              <a:rPr lang="en-GB" dirty="0" smtClean="0">
                <a:latin typeface="Trebuchet MS"/>
                <a:cs typeface="Trebuchet MS"/>
              </a:rPr>
              <a:t>Allied </a:t>
            </a:r>
            <a:r>
              <a:rPr lang="en-GB" dirty="0">
                <a:latin typeface="Trebuchet MS"/>
                <a:cs typeface="Trebuchet MS"/>
              </a:rPr>
              <a:t>forces based in Britain land on the Normandy coast</a:t>
            </a:r>
            <a:r>
              <a:rPr lang="en-GB" dirty="0"/>
              <a:t>.</a:t>
            </a:r>
          </a:p>
        </p:txBody>
      </p:sp>
      <p:sp>
        <p:nvSpPr>
          <p:cNvPr id="14" name="TextBox 13"/>
          <p:cNvSpPr txBox="1"/>
          <p:nvPr/>
        </p:nvSpPr>
        <p:spPr>
          <a:xfrm>
            <a:off x="329341" y="305536"/>
            <a:ext cx="470421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1944</a:t>
            </a:r>
            <a:endParaRPr lang="en-US" sz="2000" b="1" dirty="0">
              <a:latin typeface="Trebuchet MS"/>
              <a:cs typeface="Trebuchet MS"/>
            </a:endParaRPr>
          </a:p>
        </p:txBody>
      </p:sp>
      <p:pic>
        <p:nvPicPr>
          <p:cNvPr id="5" name="Picture 4" descr="Slide 44B~Allied landings on Normandy coa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4719550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US" b="1" dirty="0">
                <a:latin typeface="Trebuchet MS"/>
                <a:cs typeface="Trebuchet MS"/>
              </a:rPr>
              <a:t>9 June </a:t>
            </a:r>
            <a:r>
              <a:rPr lang="en-US" b="1" dirty="0" smtClean="0">
                <a:latin typeface="Trebuchet MS"/>
                <a:cs typeface="Trebuchet MS"/>
              </a:rPr>
              <a:t>1944:</a:t>
            </a:r>
          </a:p>
          <a:p>
            <a:r>
              <a:rPr lang="en-US" dirty="0" smtClean="0">
                <a:latin typeface="Trebuchet MS"/>
                <a:cs typeface="Trebuchet MS"/>
              </a:rPr>
              <a:t>A </a:t>
            </a:r>
            <a:r>
              <a:rPr lang="en-US" dirty="0">
                <a:latin typeface="Trebuchet MS"/>
                <a:cs typeface="Trebuchet MS"/>
              </a:rPr>
              <a:t>new Soviet offensive against Finland begins. </a:t>
            </a:r>
          </a:p>
        </p:txBody>
      </p:sp>
      <p:sp>
        <p:nvSpPr>
          <p:cNvPr id="14" name="TextBox 13"/>
          <p:cNvSpPr txBox="1"/>
          <p:nvPr/>
        </p:nvSpPr>
        <p:spPr>
          <a:xfrm>
            <a:off x="329341" y="305536"/>
            <a:ext cx="527027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June 1944</a:t>
            </a:r>
            <a:endParaRPr lang="en-US" sz="2000" b="1" dirty="0">
              <a:latin typeface="Trebuchet MS"/>
              <a:cs typeface="Trebuchet MS"/>
            </a:endParaRPr>
          </a:p>
        </p:txBody>
      </p:sp>
      <p:pic>
        <p:nvPicPr>
          <p:cNvPr id="5" name="Picture 4" descr="Slide 45B~9 June 1944~Soviet offensive against Fin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28185989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754327"/>
          </a:xfrm>
          <a:prstGeom prst="rect">
            <a:avLst/>
          </a:prstGeom>
          <a:noFill/>
          <a:ln>
            <a:solidFill>
              <a:srgbClr val="000000"/>
            </a:solidFill>
          </a:ln>
        </p:spPr>
        <p:txBody>
          <a:bodyPr wrap="square" rtlCol="0">
            <a:spAutoFit/>
          </a:bodyPr>
          <a:lstStyle/>
          <a:p>
            <a:r>
              <a:rPr lang="en-US" b="1" dirty="0">
                <a:latin typeface="Trebuchet MS"/>
                <a:cs typeface="Trebuchet MS"/>
              </a:rPr>
              <a:t>15 August </a:t>
            </a:r>
            <a:r>
              <a:rPr lang="en-US" b="1" dirty="0" smtClean="0">
                <a:latin typeface="Trebuchet MS"/>
                <a:cs typeface="Trebuchet MS"/>
              </a:rPr>
              <a:t>1944:</a:t>
            </a:r>
          </a:p>
          <a:p>
            <a:r>
              <a:rPr lang="en-US" dirty="0" smtClean="0">
                <a:latin typeface="Trebuchet MS"/>
                <a:cs typeface="Trebuchet MS"/>
              </a:rPr>
              <a:t>Allied </a:t>
            </a:r>
            <a:r>
              <a:rPr lang="en-US" dirty="0">
                <a:latin typeface="Trebuchet MS"/>
                <a:cs typeface="Trebuchet MS"/>
              </a:rPr>
              <a:t>forces from Algeria and Italy land on the Mediterranean coast of Vichy-controlled France.</a:t>
            </a:r>
            <a:endParaRPr lang="en-US" dirty="0"/>
          </a:p>
        </p:txBody>
      </p:sp>
      <p:sp>
        <p:nvSpPr>
          <p:cNvPr id="14" name="TextBox 13"/>
          <p:cNvSpPr txBox="1"/>
          <p:nvPr/>
        </p:nvSpPr>
        <p:spPr>
          <a:xfrm>
            <a:off x="329341" y="305536"/>
            <a:ext cx="527027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5" name="Picture 4" descr="Slide 46B~15 Aug 1944~Allied invasion of med. F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10860" cy="5078314"/>
          </a:xfrm>
          <a:prstGeom prst="rect">
            <a:avLst/>
          </a:prstGeom>
        </p:spPr>
      </p:pic>
    </p:spTree>
    <p:extLst>
      <p:ext uri="{BB962C8B-B14F-4D97-AF65-F5344CB8AC3E}">
        <p14:creationId xmlns:p14="http://schemas.microsoft.com/office/powerpoint/2010/main" val="12530328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GB" b="1" dirty="0" smtClean="0">
                <a:latin typeface="Trebuchet MS"/>
                <a:cs typeface="Trebuchet MS"/>
              </a:rPr>
              <a:t>19 </a:t>
            </a:r>
            <a:r>
              <a:rPr lang="en-GB" b="1" dirty="0">
                <a:latin typeface="Trebuchet MS"/>
                <a:cs typeface="Trebuchet MS"/>
              </a:rPr>
              <a:t>August </a:t>
            </a:r>
            <a:r>
              <a:rPr lang="en-GB" b="1" dirty="0" smtClean="0">
                <a:latin typeface="Trebuchet MS"/>
                <a:cs typeface="Trebuchet MS"/>
              </a:rPr>
              <a:t>1944:</a:t>
            </a:r>
          </a:p>
          <a:p>
            <a:r>
              <a:rPr lang="en-GB" dirty="0" smtClean="0">
                <a:latin typeface="Trebuchet MS"/>
                <a:cs typeface="Trebuchet MS"/>
              </a:rPr>
              <a:t> </a:t>
            </a:r>
            <a:r>
              <a:rPr lang="en-GB" dirty="0">
                <a:latin typeface="Trebuchet MS"/>
                <a:cs typeface="Trebuchet MS"/>
              </a:rPr>
              <a:t>Soviet forces invade Romania. On 23 August Romania joins the Allies</a:t>
            </a:r>
            <a:r>
              <a:rPr lang="en-GB" dirty="0"/>
              <a:t>.</a:t>
            </a:r>
            <a:endParaRPr lang="en-US" dirty="0"/>
          </a:p>
        </p:txBody>
      </p:sp>
      <p:sp>
        <p:nvSpPr>
          <p:cNvPr id="14" name="TextBox 13"/>
          <p:cNvSpPr txBox="1"/>
          <p:nvPr/>
        </p:nvSpPr>
        <p:spPr>
          <a:xfrm>
            <a:off x="329341" y="305536"/>
            <a:ext cx="436457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5" name="Picture 4" descr="Slide 47B~19 Aug 1944~RED ARMY INVADES ROMAN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15566504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754326"/>
          </a:xfrm>
          <a:prstGeom prst="rect">
            <a:avLst/>
          </a:prstGeom>
          <a:noFill/>
          <a:ln>
            <a:solidFill>
              <a:srgbClr val="000000"/>
            </a:solidFill>
          </a:ln>
        </p:spPr>
        <p:txBody>
          <a:bodyPr wrap="square" rtlCol="0">
            <a:spAutoFit/>
          </a:bodyPr>
          <a:lstStyle/>
          <a:p>
            <a:r>
              <a:rPr lang="en-US" b="1" dirty="0">
                <a:latin typeface="Trebuchet MS"/>
                <a:cs typeface="Trebuchet MS"/>
              </a:rPr>
              <a:t>26 August </a:t>
            </a:r>
            <a:r>
              <a:rPr lang="en-US" b="1" dirty="0" smtClean="0">
                <a:latin typeface="Trebuchet MS"/>
                <a:cs typeface="Trebuchet MS"/>
              </a:rPr>
              <a:t>1944:</a:t>
            </a:r>
          </a:p>
          <a:p>
            <a:r>
              <a:rPr lang="en-US" dirty="0" smtClean="0">
                <a:latin typeface="Trebuchet MS"/>
                <a:cs typeface="Trebuchet MS"/>
              </a:rPr>
              <a:t>The </a:t>
            </a:r>
            <a:r>
              <a:rPr lang="en-US" dirty="0">
                <a:latin typeface="Trebuchet MS"/>
                <a:cs typeface="Trebuchet MS"/>
              </a:rPr>
              <a:t>Bulgarian government declares its neutrality after the Red Army invades Romania.</a:t>
            </a:r>
          </a:p>
        </p:txBody>
      </p:sp>
      <p:sp>
        <p:nvSpPr>
          <p:cNvPr id="14" name="TextBox 13"/>
          <p:cNvSpPr txBox="1"/>
          <p:nvPr/>
        </p:nvSpPr>
        <p:spPr>
          <a:xfrm>
            <a:off x="329341" y="305536"/>
            <a:ext cx="447779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5" name="Picture 4" descr="Slide 48B~19 BULGARIA DECLARES NEUTRAL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14341" cy="5078314"/>
          </a:xfrm>
          <a:prstGeom prst="rect">
            <a:avLst/>
          </a:prstGeom>
        </p:spPr>
      </p:pic>
    </p:spTree>
    <p:extLst>
      <p:ext uri="{BB962C8B-B14F-4D97-AF65-F5344CB8AC3E}">
        <p14:creationId xmlns:p14="http://schemas.microsoft.com/office/powerpoint/2010/main" val="28698246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031325"/>
          </a:xfrm>
          <a:prstGeom prst="rect">
            <a:avLst/>
          </a:prstGeom>
          <a:noFill/>
          <a:ln>
            <a:solidFill>
              <a:srgbClr val="000000"/>
            </a:solidFill>
          </a:ln>
        </p:spPr>
        <p:txBody>
          <a:bodyPr wrap="square" rtlCol="0">
            <a:spAutoFit/>
          </a:bodyPr>
          <a:lstStyle/>
          <a:p>
            <a:r>
              <a:rPr lang="en-US" b="1" dirty="0" smtClean="0">
                <a:latin typeface="Trebuchet MS"/>
                <a:cs typeface="Trebuchet MS"/>
              </a:rPr>
              <a:t>August 1944:</a:t>
            </a:r>
          </a:p>
          <a:p>
            <a:r>
              <a:rPr lang="en-US" dirty="0" smtClean="0">
                <a:latin typeface="Trebuchet MS"/>
                <a:cs typeface="Trebuchet MS"/>
              </a:rPr>
              <a:t>By the end of August 1944 the Allies have taken control of Brittany and Normandy and have liberated Paris. </a:t>
            </a:r>
            <a:endParaRPr lang="en-GB" dirty="0">
              <a:latin typeface="Trebuchet MS"/>
              <a:cs typeface="Trebuchet MS"/>
            </a:endParaRPr>
          </a:p>
        </p:txBody>
      </p:sp>
      <p:sp>
        <p:nvSpPr>
          <p:cNvPr id="14" name="TextBox 13"/>
          <p:cNvSpPr txBox="1"/>
          <p:nvPr/>
        </p:nvSpPr>
        <p:spPr>
          <a:xfrm>
            <a:off x="329341" y="305536"/>
            <a:ext cx="480000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5" name="Picture 4" descr="Slide 49B~END OF 1944 ALLIES ADVANCE EAST INTO F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5480"/>
            <a:ext cx="5726775" cy="5078314"/>
          </a:xfrm>
          <a:prstGeom prst="rect">
            <a:avLst/>
          </a:prstGeom>
        </p:spPr>
      </p:pic>
    </p:spTree>
    <p:extLst>
      <p:ext uri="{BB962C8B-B14F-4D97-AF65-F5344CB8AC3E}">
        <p14:creationId xmlns:p14="http://schemas.microsoft.com/office/powerpoint/2010/main" val="32851995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416320"/>
          </a:xfrm>
          <a:prstGeom prst="rect">
            <a:avLst/>
          </a:prstGeom>
          <a:noFill/>
          <a:ln>
            <a:solidFill>
              <a:srgbClr val="000000"/>
            </a:solidFill>
          </a:ln>
        </p:spPr>
        <p:txBody>
          <a:bodyPr wrap="square" rtlCol="0">
            <a:spAutoFit/>
          </a:bodyPr>
          <a:lstStyle/>
          <a:p>
            <a:r>
              <a:rPr lang="en-US" b="1" dirty="0">
                <a:latin typeface="Trebuchet MS"/>
                <a:cs typeface="Trebuchet MS"/>
              </a:rPr>
              <a:t>End of August </a:t>
            </a:r>
            <a:r>
              <a:rPr lang="en-US" b="1" dirty="0" smtClean="0">
                <a:latin typeface="Trebuchet MS"/>
                <a:cs typeface="Trebuchet MS"/>
              </a:rPr>
              <a:t>1944: </a:t>
            </a:r>
            <a:r>
              <a:rPr lang="en-US" dirty="0">
                <a:latin typeface="Trebuchet MS"/>
                <a:cs typeface="Trebuchet MS"/>
              </a:rPr>
              <a:t>Soviet forces launch a Baltic offensive against occupying German forces and advance further into Poland. British and Free French forces advance further into Vichy France from the south.</a:t>
            </a:r>
          </a:p>
          <a:p>
            <a:endParaRPr lang="en-GB" dirty="0">
              <a:latin typeface="Trebuchet MS"/>
              <a:cs typeface="Trebuchet MS"/>
            </a:endParaRPr>
          </a:p>
        </p:txBody>
      </p:sp>
      <p:sp>
        <p:nvSpPr>
          <p:cNvPr id="14" name="TextBox 13"/>
          <p:cNvSpPr txBox="1"/>
          <p:nvPr/>
        </p:nvSpPr>
        <p:spPr>
          <a:xfrm>
            <a:off x="329341" y="305536"/>
            <a:ext cx="461712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6" name="Picture 5" descr="Slide 50B~End august~Soviet Advance on Baltic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66738369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585323"/>
          </a:xfrm>
          <a:prstGeom prst="rect">
            <a:avLst/>
          </a:prstGeom>
          <a:noFill/>
          <a:ln>
            <a:solidFill>
              <a:srgbClr val="000000"/>
            </a:solidFill>
          </a:ln>
        </p:spPr>
        <p:txBody>
          <a:bodyPr wrap="square" rtlCol="0">
            <a:spAutoFit/>
          </a:bodyPr>
          <a:lstStyle/>
          <a:p>
            <a:r>
              <a:rPr lang="en-GB" b="1" dirty="0">
                <a:latin typeface="Trebuchet MS"/>
                <a:cs typeface="Trebuchet MS"/>
              </a:rPr>
              <a:t>17 September </a:t>
            </a:r>
            <a:r>
              <a:rPr lang="en-GB" b="1" dirty="0" smtClean="0">
                <a:latin typeface="Trebuchet MS"/>
                <a:cs typeface="Trebuchet MS"/>
              </a:rPr>
              <a:t>1939: </a:t>
            </a:r>
            <a:r>
              <a:rPr lang="en-GB" dirty="0">
                <a:latin typeface="Trebuchet MS"/>
                <a:cs typeface="Trebuchet MS"/>
              </a:rPr>
              <a:t>Under the terms of the Molotov-Ribbentrop Non-Aggression Pact of 23 August 1939 the Soviet Union, with the agreement of Germany, invades Poland from the east. </a:t>
            </a:r>
            <a:endParaRPr lang="en-US" dirty="0">
              <a:latin typeface="Trebuchet MS"/>
              <a:cs typeface="Trebuchet MS"/>
            </a:endParaRPr>
          </a:p>
        </p:txBody>
      </p:sp>
      <p:sp>
        <p:nvSpPr>
          <p:cNvPr id="14" name="TextBox 13"/>
          <p:cNvSpPr txBox="1"/>
          <p:nvPr/>
        </p:nvSpPr>
        <p:spPr>
          <a:xfrm>
            <a:off x="329341" y="305536"/>
            <a:ext cx="494805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1939</a:t>
            </a:r>
            <a:endParaRPr lang="en-US" sz="2000" b="1" dirty="0">
              <a:latin typeface="Trebuchet MS"/>
              <a:cs typeface="Trebuchet MS"/>
            </a:endParaRPr>
          </a:p>
        </p:txBody>
      </p:sp>
      <p:pic>
        <p:nvPicPr>
          <p:cNvPr id="10" name="Picture 9" descr="Slide 4~1939 USSR invades Eastern Po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2" y="835480"/>
            <a:ext cx="5726774" cy="5078314"/>
          </a:xfrm>
          <a:prstGeom prst="rect">
            <a:avLst/>
          </a:prstGeom>
          <a:ln>
            <a:noFill/>
          </a:ln>
        </p:spPr>
      </p:pic>
    </p:spTree>
    <p:extLst>
      <p:ext uri="{BB962C8B-B14F-4D97-AF65-F5344CB8AC3E}">
        <p14:creationId xmlns:p14="http://schemas.microsoft.com/office/powerpoint/2010/main" val="193201541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US" b="1" dirty="0">
                <a:latin typeface="Trebuchet MS"/>
                <a:cs typeface="Trebuchet MS"/>
              </a:rPr>
              <a:t>End of August 1944:</a:t>
            </a:r>
            <a:endParaRPr lang="en-US" dirty="0" smtClean="0">
              <a:latin typeface="Trebuchet MS"/>
              <a:cs typeface="Trebuchet MS"/>
            </a:endParaRPr>
          </a:p>
          <a:p>
            <a:r>
              <a:rPr lang="en-US" dirty="0" smtClean="0">
                <a:latin typeface="Trebuchet MS"/>
                <a:cs typeface="Trebuchet MS"/>
              </a:rPr>
              <a:t>Allied </a:t>
            </a:r>
            <a:r>
              <a:rPr lang="en-US" dirty="0">
                <a:latin typeface="Trebuchet MS"/>
                <a:cs typeface="Trebuchet MS"/>
              </a:rPr>
              <a:t>forces in Italy advance further north to the Gothic Line.</a:t>
            </a:r>
          </a:p>
        </p:txBody>
      </p:sp>
      <p:sp>
        <p:nvSpPr>
          <p:cNvPr id="14" name="TextBox 13"/>
          <p:cNvSpPr txBox="1"/>
          <p:nvPr/>
        </p:nvSpPr>
        <p:spPr>
          <a:xfrm>
            <a:off x="329341" y="305536"/>
            <a:ext cx="565344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August 1944</a:t>
            </a:r>
            <a:endParaRPr lang="en-US" sz="2000" b="1" dirty="0">
              <a:latin typeface="Trebuchet MS"/>
              <a:cs typeface="Trebuchet MS"/>
            </a:endParaRPr>
          </a:p>
        </p:txBody>
      </p:sp>
      <p:pic>
        <p:nvPicPr>
          <p:cNvPr id="6" name="Picture 5" descr="Slide 51B~ALLIES ADVANCE TO GOTHIC 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4700435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US" b="1" dirty="0">
                <a:latin typeface="Trebuchet MS"/>
                <a:cs typeface="Trebuchet MS"/>
              </a:rPr>
              <a:t>9 September </a:t>
            </a:r>
            <a:r>
              <a:rPr lang="en-US" b="1" dirty="0" smtClean="0">
                <a:latin typeface="Trebuchet MS"/>
                <a:cs typeface="Trebuchet MS"/>
              </a:rPr>
              <a:t>1944: </a:t>
            </a:r>
            <a:r>
              <a:rPr lang="en-US" dirty="0">
                <a:latin typeface="Trebuchet MS"/>
                <a:cs typeface="Trebuchet MS"/>
              </a:rPr>
              <a:t>Bulgaria joins the Allies.</a:t>
            </a:r>
          </a:p>
        </p:txBody>
      </p:sp>
      <p:sp>
        <p:nvSpPr>
          <p:cNvPr id="14" name="TextBox 13"/>
          <p:cNvSpPr txBox="1"/>
          <p:nvPr/>
        </p:nvSpPr>
        <p:spPr>
          <a:xfrm>
            <a:off x="329341" y="305536"/>
            <a:ext cx="47912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1944</a:t>
            </a:r>
            <a:endParaRPr lang="en-US" sz="2000" b="1" dirty="0">
              <a:latin typeface="Trebuchet MS"/>
              <a:cs typeface="Trebuchet MS"/>
            </a:endParaRPr>
          </a:p>
        </p:txBody>
      </p:sp>
      <p:pic>
        <p:nvPicPr>
          <p:cNvPr id="5" name="Picture 4" descr="Slide 51B~ALLIES ADVANCE TO GOTHIC 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80"/>
            <a:ext cx="5726775" cy="5078314"/>
          </a:xfrm>
          <a:prstGeom prst="rect">
            <a:avLst/>
          </a:prstGeom>
        </p:spPr>
      </p:pic>
    </p:spTree>
    <p:extLst>
      <p:ext uri="{BB962C8B-B14F-4D97-AF65-F5344CB8AC3E}">
        <p14:creationId xmlns:p14="http://schemas.microsoft.com/office/powerpoint/2010/main" val="5648499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US" b="1" dirty="0" smtClean="0">
                <a:latin typeface="Trebuchet MS"/>
                <a:cs typeface="Trebuchet MS"/>
              </a:rPr>
              <a:t>14 September 1944: </a:t>
            </a:r>
            <a:r>
              <a:rPr lang="en-US" dirty="0" smtClean="0">
                <a:latin typeface="Trebuchet MS"/>
                <a:cs typeface="Trebuchet MS"/>
              </a:rPr>
              <a:t>Allied </a:t>
            </a:r>
            <a:r>
              <a:rPr lang="en-US" dirty="0">
                <a:latin typeface="Trebuchet MS"/>
                <a:cs typeface="Trebuchet MS"/>
              </a:rPr>
              <a:t>forces advance through France and cross the Belgian border.</a:t>
            </a:r>
          </a:p>
        </p:txBody>
      </p:sp>
      <p:sp>
        <p:nvSpPr>
          <p:cNvPr id="14" name="TextBox 13"/>
          <p:cNvSpPr txBox="1"/>
          <p:nvPr/>
        </p:nvSpPr>
        <p:spPr>
          <a:xfrm>
            <a:off x="329341" y="305536"/>
            <a:ext cx="561861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1944</a:t>
            </a:r>
            <a:endParaRPr lang="en-US" sz="2000" b="1" dirty="0">
              <a:latin typeface="Trebuchet MS"/>
              <a:cs typeface="Trebuchet MS"/>
            </a:endParaRPr>
          </a:p>
        </p:txBody>
      </p:sp>
      <p:pic>
        <p:nvPicPr>
          <p:cNvPr id="5" name="Picture 4" descr="SLIDE 53B~ALLIES ADVANCE ERAS AND SOUTH AND CROSS THE BELGIAN B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7269426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4247317"/>
          </a:xfrm>
          <a:prstGeom prst="rect">
            <a:avLst/>
          </a:prstGeom>
          <a:noFill/>
          <a:ln>
            <a:solidFill>
              <a:srgbClr val="000000"/>
            </a:solidFill>
          </a:ln>
        </p:spPr>
        <p:txBody>
          <a:bodyPr wrap="square" rtlCol="0">
            <a:spAutoFit/>
          </a:bodyPr>
          <a:lstStyle/>
          <a:p>
            <a:r>
              <a:rPr lang="en-US" b="1" dirty="0">
                <a:latin typeface="Trebuchet MS"/>
                <a:cs typeface="Trebuchet MS"/>
              </a:rPr>
              <a:t>5 September </a:t>
            </a:r>
            <a:r>
              <a:rPr lang="en-US" b="1" dirty="0" smtClean="0">
                <a:latin typeface="Trebuchet MS"/>
                <a:cs typeface="Trebuchet MS"/>
              </a:rPr>
              <a:t>1944: </a:t>
            </a:r>
            <a:r>
              <a:rPr lang="en-US" dirty="0">
                <a:latin typeface="Trebuchet MS"/>
                <a:cs typeface="Trebuchet MS"/>
              </a:rPr>
              <a:t>C</a:t>
            </a:r>
            <a:r>
              <a:rPr lang="en-US" dirty="0" smtClean="0">
                <a:latin typeface="Trebuchet MS"/>
                <a:cs typeface="Trebuchet MS"/>
              </a:rPr>
              <a:t>easefire </a:t>
            </a:r>
            <a:r>
              <a:rPr lang="en-US" dirty="0">
                <a:latin typeface="Trebuchet MS"/>
                <a:cs typeface="Trebuchet MS"/>
              </a:rPr>
              <a:t>between the USSR and Finland. The Treaty of Moscow 19 September 1944, requires Finland to </a:t>
            </a:r>
            <a:r>
              <a:rPr lang="en-US" dirty="0" err="1">
                <a:latin typeface="Trebuchet MS"/>
                <a:cs typeface="Trebuchet MS"/>
              </a:rPr>
              <a:t>demobilise</a:t>
            </a:r>
            <a:r>
              <a:rPr lang="en-US" dirty="0">
                <a:latin typeface="Trebuchet MS"/>
                <a:cs typeface="Trebuchet MS"/>
              </a:rPr>
              <a:t> its armed forces, restore its border to 1940, and ensure that German forces in Lapland either withdraw from Finland or are handed over as prisoners to the Soviet Union.</a:t>
            </a:r>
          </a:p>
        </p:txBody>
      </p:sp>
      <p:sp>
        <p:nvSpPr>
          <p:cNvPr id="14" name="TextBox 13"/>
          <p:cNvSpPr txBox="1"/>
          <p:nvPr/>
        </p:nvSpPr>
        <p:spPr>
          <a:xfrm>
            <a:off x="329341" y="305536"/>
            <a:ext cx="500030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1944</a:t>
            </a:r>
            <a:endParaRPr lang="en-US" sz="2000" b="1" dirty="0">
              <a:latin typeface="Trebuchet MS"/>
              <a:cs typeface="Trebuchet MS"/>
            </a:endParaRPr>
          </a:p>
        </p:txBody>
      </p:sp>
      <p:pic>
        <p:nvPicPr>
          <p:cNvPr id="5" name="Picture 4" descr="SLIDE 54B~Finish-Soviet Cease Fire 5 September 1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196936678"/>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xmlns:p14="http://schemas.microsoft.com/office/powerpoint/2010/main" spd="slow" advClick="0" advTm="2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US" b="1" dirty="0">
                <a:latin typeface="Trebuchet MS"/>
                <a:cs typeface="Trebuchet MS"/>
              </a:rPr>
              <a:t>27 September </a:t>
            </a:r>
            <a:r>
              <a:rPr lang="en-US" b="1" dirty="0" smtClean="0">
                <a:latin typeface="Trebuchet MS"/>
                <a:cs typeface="Trebuchet MS"/>
              </a:rPr>
              <a:t>1944: </a:t>
            </a:r>
            <a:r>
              <a:rPr lang="en-US" dirty="0">
                <a:latin typeface="Trebuchet MS"/>
                <a:cs typeface="Trebuchet MS"/>
              </a:rPr>
              <a:t>Red Army invades Axis-occupied Greece from the north east. </a:t>
            </a:r>
          </a:p>
        </p:txBody>
      </p:sp>
      <p:sp>
        <p:nvSpPr>
          <p:cNvPr id="14" name="TextBox 13"/>
          <p:cNvSpPr txBox="1"/>
          <p:nvPr/>
        </p:nvSpPr>
        <p:spPr>
          <a:xfrm>
            <a:off x="329341" y="305536"/>
            <a:ext cx="54008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September 1944</a:t>
            </a:r>
            <a:endParaRPr lang="en-US" sz="2000" b="1" dirty="0">
              <a:latin typeface="Trebuchet MS"/>
              <a:cs typeface="Trebuchet MS"/>
            </a:endParaRPr>
          </a:p>
        </p:txBody>
      </p:sp>
      <p:pic>
        <p:nvPicPr>
          <p:cNvPr id="8" name="Picture 7" descr="SLIDE 55B~27 Sept 1944~Red Army invades occupied Greece from Bulgar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5480"/>
            <a:ext cx="5726775" cy="5078313"/>
          </a:xfrm>
          <a:prstGeom prst="rect">
            <a:avLst/>
          </a:prstGeom>
        </p:spPr>
      </p:pic>
    </p:spTree>
    <p:extLst>
      <p:ext uri="{BB962C8B-B14F-4D97-AF65-F5344CB8AC3E}">
        <p14:creationId xmlns:p14="http://schemas.microsoft.com/office/powerpoint/2010/main" val="393516929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031325"/>
          </a:xfrm>
          <a:prstGeom prst="rect">
            <a:avLst/>
          </a:prstGeom>
          <a:noFill/>
          <a:ln>
            <a:solidFill>
              <a:srgbClr val="000000"/>
            </a:solidFill>
          </a:ln>
        </p:spPr>
        <p:txBody>
          <a:bodyPr wrap="square" rtlCol="0">
            <a:spAutoFit/>
          </a:bodyPr>
          <a:lstStyle/>
          <a:p>
            <a:r>
              <a:rPr lang="en-US" b="1" dirty="0">
                <a:latin typeface="Trebuchet MS"/>
                <a:cs typeface="Trebuchet MS"/>
              </a:rPr>
              <a:t>Mid-October </a:t>
            </a:r>
            <a:r>
              <a:rPr lang="en-US" b="1" dirty="0" smtClean="0">
                <a:latin typeface="Trebuchet MS"/>
                <a:cs typeface="Trebuchet MS"/>
              </a:rPr>
              <a:t>1944: </a:t>
            </a:r>
            <a:r>
              <a:rPr lang="en-US" dirty="0">
                <a:latin typeface="Trebuchet MS"/>
                <a:cs typeface="Trebuchet MS"/>
              </a:rPr>
              <a:t>British forces land in southern Greece, the </a:t>
            </a:r>
            <a:r>
              <a:rPr lang="en-US" dirty="0" err="1">
                <a:latin typeface="Trebuchet MS"/>
                <a:cs typeface="Trebuchet MS"/>
              </a:rPr>
              <a:t>Peleponese</a:t>
            </a:r>
            <a:r>
              <a:rPr lang="en-US" dirty="0">
                <a:latin typeface="Trebuchet MS"/>
                <a:cs typeface="Trebuchet MS"/>
              </a:rPr>
              <a:t> peninsula and near Athens. Greek Partisans attack German forces.</a:t>
            </a:r>
          </a:p>
        </p:txBody>
      </p:sp>
      <p:sp>
        <p:nvSpPr>
          <p:cNvPr id="14" name="TextBox 13"/>
          <p:cNvSpPr txBox="1"/>
          <p:nvPr/>
        </p:nvSpPr>
        <p:spPr>
          <a:xfrm>
            <a:off x="329341" y="305536"/>
            <a:ext cx="4826133"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October 1944</a:t>
            </a:r>
            <a:endParaRPr lang="en-US" sz="2000" b="1" dirty="0">
              <a:latin typeface="Trebuchet MS"/>
              <a:cs typeface="Trebuchet MS"/>
            </a:endParaRPr>
          </a:p>
        </p:txBody>
      </p:sp>
      <p:pic>
        <p:nvPicPr>
          <p:cNvPr id="6" name="Picture 5" descr="SLIDE 56B~Mid-Oct~British landings in Gree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6516"/>
          </a:xfrm>
          <a:prstGeom prst="rect">
            <a:avLst/>
          </a:prstGeom>
        </p:spPr>
      </p:pic>
    </p:spTree>
    <p:extLst>
      <p:ext uri="{BB962C8B-B14F-4D97-AF65-F5344CB8AC3E}">
        <p14:creationId xmlns:p14="http://schemas.microsoft.com/office/powerpoint/2010/main" val="13982605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3"/>
          </a:xfrm>
          <a:prstGeom prst="rect">
            <a:avLst/>
          </a:prstGeom>
          <a:noFill/>
          <a:ln>
            <a:solidFill>
              <a:srgbClr val="000000"/>
            </a:solidFill>
          </a:ln>
        </p:spPr>
        <p:txBody>
          <a:bodyPr wrap="square" rtlCol="0">
            <a:spAutoFit/>
          </a:bodyPr>
          <a:lstStyle/>
          <a:p>
            <a:r>
              <a:rPr lang="en-US" b="1" dirty="0">
                <a:latin typeface="Trebuchet MS"/>
                <a:cs typeface="Trebuchet MS"/>
              </a:rPr>
              <a:t>End of October </a:t>
            </a:r>
            <a:r>
              <a:rPr lang="en-US" b="1" dirty="0" smtClean="0">
                <a:latin typeface="Trebuchet MS"/>
                <a:cs typeface="Trebuchet MS"/>
              </a:rPr>
              <a:t>1944: </a:t>
            </a:r>
            <a:r>
              <a:rPr lang="en-US" dirty="0">
                <a:latin typeface="Trebuchet MS"/>
                <a:cs typeface="Trebuchet MS"/>
              </a:rPr>
              <a:t>German forces withdraw from mainland Greece and most Aegean islands. British forces land in Crete but Germans defend an outpost in the north of the island.</a:t>
            </a:r>
          </a:p>
        </p:txBody>
      </p:sp>
      <p:sp>
        <p:nvSpPr>
          <p:cNvPr id="14" name="TextBox 13"/>
          <p:cNvSpPr txBox="1"/>
          <p:nvPr/>
        </p:nvSpPr>
        <p:spPr>
          <a:xfrm>
            <a:off x="329341" y="305536"/>
            <a:ext cx="480871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October 1944</a:t>
            </a:r>
            <a:endParaRPr lang="en-US" sz="2000" b="1" dirty="0">
              <a:latin typeface="Trebuchet MS"/>
              <a:cs typeface="Trebuchet MS"/>
            </a:endParaRPr>
          </a:p>
        </p:txBody>
      </p:sp>
      <p:pic>
        <p:nvPicPr>
          <p:cNvPr id="5" name="Picture 4" descr="SLIDE 57C~END Oct~GERMANs WITHDRAWN FROM GREE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84" y="835479"/>
            <a:ext cx="5664732" cy="5078314"/>
          </a:xfrm>
          <a:prstGeom prst="rect">
            <a:avLst/>
          </a:prstGeom>
        </p:spPr>
      </p:pic>
    </p:spTree>
    <p:extLst>
      <p:ext uri="{BB962C8B-B14F-4D97-AF65-F5344CB8AC3E}">
        <p14:creationId xmlns:p14="http://schemas.microsoft.com/office/powerpoint/2010/main" val="303559853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2"/>
          </a:xfrm>
          <a:prstGeom prst="rect">
            <a:avLst/>
          </a:prstGeom>
          <a:noFill/>
          <a:ln>
            <a:solidFill>
              <a:srgbClr val="000000"/>
            </a:solidFill>
          </a:ln>
        </p:spPr>
        <p:txBody>
          <a:bodyPr wrap="square" rtlCol="0">
            <a:spAutoFit/>
          </a:bodyPr>
          <a:lstStyle/>
          <a:p>
            <a:r>
              <a:rPr lang="en-US" b="1" dirty="0" smtClean="0">
                <a:latin typeface="Trebuchet MS"/>
                <a:cs typeface="Trebuchet MS"/>
              </a:rPr>
              <a:t>Novemb</a:t>
            </a:r>
            <a:r>
              <a:rPr lang="en-US" b="1" dirty="0" smtClean="0">
                <a:latin typeface="Trebuchet MS"/>
                <a:cs typeface="Trebuchet MS"/>
              </a:rPr>
              <a:t>er 1944:</a:t>
            </a:r>
            <a:endParaRPr lang="en-US" b="1" dirty="0" smtClean="0">
              <a:latin typeface="Trebuchet MS"/>
              <a:cs typeface="Trebuchet MS"/>
            </a:endParaRPr>
          </a:p>
          <a:p>
            <a:r>
              <a:rPr lang="en-US" dirty="0" smtClean="0">
                <a:latin typeface="Trebuchet MS"/>
                <a:cs typeface="Trebuchet MS"/>
              </a:rPr>
              <a:t>By </a:t>
            </a:r>
            <a:r>
              <a:rPr lang="en-US" dirty="0">
                <a:latin typeface="Trebuchet MS"/>
                <a:cs typeface="Trebuchet MS"/>
              </a:rPr>
              <a:t>the end of November 1944 almost all German forces have withdrawn from Lapland into northern Norway although the evacuation will not be fully completed until April 1945.</a:t>
            </a:r>
          </a:p>
        </p:txBody>
      </p:sp>
      <p:sp>
        <p:nvSpPr>
          <p:cNvPr id="14" name="TextBox 13"/>
          <p:cNvSpPr txBox="1"/>
          <p:nvPr/>
        </p:nvSpPr>
        <p:spPr>
          <a:xfrm>
            <a:off x="329340" y="305536"/>
            <a:ext cx="527897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1944</a:t>
            </a:r>
            <a:endParaRPr lang="en-US" sz="2000" b="1" dirty="0">
              <a:latin typeface="Trebuchet MS"/>
              <a:cs typeface="Trebuchet MS"/>
            </a:endParaRPr>
          </a:p>
        </p:txBody>
      </p:sp>
      <p:pic>
        <p:nvPicPr>
          <p:cNvPr id="8" name="Picture 7" descr="SLIDE 58C~GERMAND FORCES IN LAPLAND HAVE WITHDRA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81" y="835480"/>
            <a:ext cx="5677735" cy="5078314"/>
          </a:xfrm>
          <a:prstGeom prst="rect">
            <a:avLst/>
          </a:prstGeom>
        </p:spPr>
      </p:pic>
    </p:spTree>
    <p:extLst>
      <p:ext uri="{BB962C8B-B14F-4D97-AF65-F5344CB8AC3E}">
        <p14:creationId xmlns:p14="http://schemas.microsoft.com/office/powerpoint/2010/main" val="3399354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3"/>
          </a:xfrm>
          <a:prstGeom prst="rect">
            <a:avLst/>
          </a:prstGeom>
          <a:noFill/>
          <a:ln>
            <a:solidFill>
              <a:srgbClr val="000000"/>
            </a:solidFill>
          </a:ln>
        </p:spPr>
        <p:txBody>
          <a:bodyPr wrap="square" rtlCol="0">
            <a:spAutoFit/>
          </a:bodyPr>
          <a:lstStyle/>
          <a:p>
            <a:r>
              <a:rPr lang="en-US" b="1" dirty="0">
                <a:latin typeface="Trebuchet MS"/>
                <a:cs typeface="Trebuchet MS"/>
              </a:rPr>
              <a:t>November </a:t>
            </a:r>
            <a:r>
              <a:rPr lang="en-US" b="1" dirty="0" smtClean="0">
                <a:latin typeface="Trebuchet MS"/>
                <a:cs typeface="Trebuchet MS"/>
              </a:rPr>
              <a:t>1944: </a:t>
            </a:r>
          </a:p>
          <a:p>
            <a:r>
              <a:rPr lang="en-US" dirty="0" smtClean="0">
                <a:latin typeface="Trebuchet MS"/>
                <a:cs typeface="Trebuchet MS"/>
              </a:rPr>
              <a:t>Allied </a:t>
            </a:r>
            <a:r>
              <a:rPr lang="en-US" dirty="0">
                <a:latin typeface="Trebuchet MS"/>
                <a:cs typeface="Trebuchet MS"/>
              </a:rPr>
              <a:t>forces advance through France, Belgium, Luxembourg and southern Netherlands. Soviet and Norwegian forces advance into East </a:t>
            </a:r>
            <a:r>
              <a:rPr lang="en-US" dirty="0" err="1">
                <a:latin typeface="Trebuchet MS"/>
                <a:cs typeface="Trebuchet MS"/>
              </a:rPr>
              <a:t>Finnmark</a:t>
            </a:r>
            <a:r>
              <a:rPr lang="en-US" dirty="0">
                <a:latin typeface="Trebuchet MS"/>
                <a:cs typeface="Trebuchet MS"/>
              </a:rPr>
              <a:t>, the far north of Norway.</a:t>
            </a:r>
          </a:p>
        </p:txBody>
      </p:sp>
      <p:sp>
        <p:nvSpPr>
          <p:cNvPr id="14" name="TextBox 13"/>
          <p:cNvSpPr txBox="1"/>
          <p:nvPr/>
        </p:nvSpPr>
        <p:spPr>
          <a:xfrm>
            <a:off x="329341" y="305536"/>
            <a:ext cx="541831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1944</a:t>
            </a:r>
            <a:endParaRPr lang="en-US" sz="2000" b="1" dirty="0">
              <a:latin typeface="Trebuchet MS"/>
              <a:cs typeface="Trebuchet MS"/>
            </a:endParaRPr>
          </a:p>
        </p:txBody>
      </p:sp>
      <p:pic>
        <p:nvPicPr>
          <p:cNvPr id="11" name="Picture 10" descr="SLIDE 57D~Allies advance through France, Belgium and southern Netherla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9656"/>
            <a:ext cx="5726775" cy="5074137"/>
          </a:xfrm>
          <a:prstGeom prst="rect">
            <a:avLst/>
          </a:prstGeom>
        </p:spPr>
      </p:pic>
    </p:spTree>
    <p:extLst>
      <p:ext uri="{BB962C8B-B14F-4D97-AF65-F5344CB8AC3E}">
        <p14:creationId xmlns:p14="http://schemas.microsoft.com/office/powerpoint/2010/main" val="18155185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US" b="1" dirty="0">
                <a:latin typeface="Trebuchet MS"/>
                <a:cs typeface="Trebuchet MS"/>
              </a:rPr>
              <a:t>16 December </a:t>
            </a:r>
            <a:r>
              <a:rPr lang="en-US" b="1" dirty="0" smtClean="0">
                <a:latin typeface="Trebuchet MS"/>
                <a:cs typeface="Trebuchet MS"/>
              </a:rPr>
              <a:t>1944: </a:t>
            </a:r>
            <a:r>
              <a:rPr lang="en-US" dirty="0">
                <a:latin typeface="Trebuchet MS"/>
                <a:cs typeface="Trebuchet MS"/>
              </a:rPr>
              <a:t>German army begins a counter-offensive through the Ardennes.</a:t>
            </a:r>
          </a:p>
        </p:txBody>
      </p:sp>
      <p:sp>
        <p:nvSpPr>
          <p:cNvPr id="14" name="TextBox 13"/>
          <p:cNvSpPr txBox="1"/>
          <p:nvPr/>
        </p:nvSpPr>
        <p:spPr>
          <a:xfrm>
            <a:off x="329341" y="305536"/>
            <a:ext cx="559248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December 1944</a:t>
            </a:r>
            <a:endParaRPr lang="en-US" sz="2000" b="1" dirty="0">
              <a:latin typeface="Trebuchet MS"/>
              <a:cs typeface="Trebuchet MS"/>
            </a:endParaRPr>
          </a:p>
        </p:txBody>
      </p:sp>
      <p:pic>
        <p:nvPicPr>
          <p:cNvPr id="5" name="Picture 4" descr="SLIDE 60~Axis counter-offensive through Arden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0" y="835479"/>
            <a:ext cx="5726775" cy="5078314"/>
          </a:xfrm>
          <a:prstGeom prst="rect">
            <a:avLst/>
          </a:prstGeom>
        </p:spPr>
      </p:pic>
    </p:spTree>
    <p:extLst>
      <p:ext uri="{BB962C8B-B14F-4D97-AF65-F5344CB8AC3E}">
        <p14:creationId xmlns:p14="http://schemas.microsoft.com/office/powerpoint/2010/main" val="203822581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xmlns:p14="http://schemas.microsoft.com/office/powerpoint/2010/main" spd="slow"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GB" b="1" dirty="0">
                <a:latin typeface="Trebuchet MS"/>
                <a:cs typeface="Trebuchet MS"/>
              </a:rPr>
              <a:t>30 November </a:t>
            </a:r>
            <a:r>
              <a:rPr lang="en-GB" b="1" dirty="0" smtClean="0">
                <a:latin typeface="Trebuchet MS"/>
                <a:cs typeface="Trebuchet MS"/>
              </a:rPr>
              <a:t>1939: </a:t>
            </a:r>
            <a:r>
              <a:rPr lang="en-GB" dirty="0">
                <a:latin typeface="Trebuchet MS"/>
                <a:cs typeface="Trebuchet MS"/>
              </a:rPr>
              <a:t>The Soviet Union invades Finland. </a:t>
            </a:r>
            <a:endParaRPr lang="en-US" dirty="0">
              <a:latin typeface="Trebuchet MS"/>
              <a:cs typeface="Trebuchet MS"/>
            </a:endParaRPr>
          </a:p>
        </p:txBody>
      </p:sp>
      <p:sp>
        <p:nvSpPr>
          <p:cNvPr id="14" name="TextBox 13"/>
          <p:cNvSpPr txBox="1"/>
          <p:nvPr/>
        </p:nvSpPr>
        <p:spPr>
          <a:xfrm>
            <a:off x="329341" y="305536"/>
            <a:ext cx="492192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November 1939</a:t>
            </a:r>
            <a:endParaRPr lang="en-US" sz="2000" b="1" dirty="0">
              <a:latin typeface="Trebuchet MS"/>
              <a:cs typeface="Trebuchet MS"/>
            </a:endParaRPr>
          </a:p>
        </p:txBody>
      </p:sp>
      <p:pic>
        <p:nvPicPr>
          <p:cNvPr id="9" name="Picture 8" descr="Slide 5~1939 USSR invades Eastern Fin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22" y="835479"/>
            <a:ext cx="5691493" cy="5071224"/>
          </a:xfrm>
          <a:prstGeom prst="rect">
            <a:avLst/>
          </a:prstGeom>
          <a:ln>
            <a:noFill/>
          </a:ln>
        </p:spPr>
      </p:pic>
    </p:spTree>
    <p:extLst>
      <p:ext uri="{BB962C8B-B14F-4D97-AF65-F5344CB8AC3E}">
        <p14:creationId xmlns:p14="http://schemas.microsoft.com/office/powerpoint/2010/main" val="41187930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139321"/>
          </a:xfrm>
          <a:prstGeom prst="rect">
            <a:avLst/>
          </a:prstGeom>
          <a:noFill/>
          <a:ln>
            <a:solidFill>
              <a:srgbClr val="000000"/>
            </a:solidFill>
          </a:ln>
        </p:spPr>
        <p:txBody>
          <a:bodyPr wrap="square" rtlCol="0">
            <a:spAutoFit/>
          </a:bodyPr>
          <a:lstStyle/>
          <a:p>
            <a:r>
              <a:rPr lang="en-US" b="1" dirty="0" smtClean="0">
                <a:latin typeface="Trebuchet MS"/>
                <a:cs typeface="Trebuchet MS"/>
              </a:rPr>
              <a:t>December 1944:</a:t>
            </a:r>
          </a:p>
          <a:p>
            <a:r>
              <a:rPr lang="en-US" dirty="0" smtClean="0">
                <a:latin typeface="Trebuchet MS"/>
                <a:cs typeface="Trebuchet MS"/>
              </a:rPr>
              <a:t>By </a:t>
            </a:r>
            <a:r>
              <a:rPr lang="en-US" dirty="0">
                <a:latin typeface="Trebuchet MS"/>
                <a:cs typeface="Trebuchet MS"/>
              </a:rPr>
              <a:t>the end of 1944 Soviet forces have advanced along the Eastern Front into central Poland, </a:t>
            </a:r>
            <a:r>
              <a:rPr lang="en-US" dirty="0" smtClean="0">
                <a:latin typeface="Trebuchet MS"/>
                <a:cs typeface="Trebuchet MS"/>
              </a:rPr>
              <a:t>Belorussia, </a:t>
            </a:r>
            <a:r>
              <a:rPr lang="en-US" dirty="0">
                <a:latin typeface="Trebuchet MS"/>
                <a:cs typeface="Trebuchet MS"/>
              </a:rPr>
              <a:t>the Baltic States, and into Czechoslovakia, Hungary and Yugoslavia.</a:t>
            </a:r>
          </a:p>
        </p:txBody>
      </p:sp>
      <p:sp>
        <p:nvSpPr>
          <p:cNvPr id="14" name="TextBox 13"/>
          <p:cNvSpPr txBox="1"/>
          <p:nvPr/>
        </p:nvSpPr>
        <p:spPr>
          <a:xfrm>
            <a:off x="329341" y="305536"/>
            <a:ext cx="499159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December 1944</a:t>
            </a:r>
            <a:endParaRPr lang="en-US" sz="2000" b="1" dirty="0">
              <a:latin typeface="Trebuchet MS"/>
              <a:cs typeface="Trebuchet MS"/>
            </a:endParaRPr>
          </a:p>
        </p:txBody>
      </p:sp>
      <p:pic>
        <p:nvPicPr>
          <p:cNvPr id="6" name="Picture 5" descr="SLIDE 61~End 1944~Red Army advances along Eastern Fro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27493571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031325"/>
          </a:xfrm>
          <a:prstGeom prst="rect">
            <a:avLst/>
          </a:prstGeom>
          <a:noFill/>
          <a:ln>
            <a:solidFill>
              <a:srgbClr val="000000"/>
            </a:solidFill>
          </a:ln>
        </p:spPr>
        <p:txBody>
          <a:bodyPr wrap="square" rtlCol="0">
            <a:spAutoFit/>
          </a:bodyPr>
          <a:lstStyle/>
          <a:p>
            <a:r>
              <a:rPr lang="en-US" b="1" dirty="0">
                <a:latin typeface="Trebuchet MS"/>
                <a:cs typeface="Trebuchet MS"/>
              </a:rPr>
              <a:t>25 January </a:t>
            </a:r>
            <a:r>
              <a:rPr lang="en-US" b="1" dirty="0" smtClean="0">
                <a:latin typeface="Trebuchet MS"/>
                <a:cs typeface="Trebuchet MS"/>
              </a:rPr>
              <a:t>1945:</a:t>
            </a:r>
          </a:p>
          <a:p>
            <a:r>
              <a:rPr lang="en-US" dirty="0" smtClean="0">
                <a:latin typeface="Trebuchet MS"/>
                <a:cs typeface="Trebuchet MS"/>
              </a:rPr>
              <a:t>Allied </a:t>
            </a:r>
            <a:r>
              <a:rPr lang="en-US" dirty="0">
                <a:latin typeface="Trebuchet MS"/>
                <a:cs typeface="Trebuchet MS"/>
              </a:rPr>
              <a:t>forces drive the German army back through the Ardennes in what came to be known as the Battle of the Bulge.</a:t>
            </a:r>
          </a:p>
        </p:txBody>
      </p:sp>
      <p:sp>
        <p:nvSpPr>
          <p:cNvPr id="14" name="TextBox 13"/>
          <p:cNvSpPr txBox="1"/>
          <p:nvPr/>
        </p:nvSpPr>
        <p:spPr>
          <a:xfrm>
            <a:off x="329341" y="305536"/>
            <a:ext cx="5078682"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January 1945</a:t>
            </a:r>
            <a:endParaRPr lang="en-US" sz="2000" b="1" dirty="0">
              <a:latin typeface="Trebuchet MS"/>
              <a:cs typeface="Trebuchet MS"/>
            </a:endParaRPr>
          </a:p>
        </p:txBody>
      </p:sp>
      <p:pic>
        <p:nvPicPr>
          <p:cNvPr id="5" name="Picture 4" descr="SLIDE 62~25 Jan 1945~End of Battle of the bulge 1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80"/>
            <a:ext cx="5726775" cy="5078314"/>
          </a:xfrm>
          <a:prstGeom prst="rect">
            <a:avLst/>
          </a:prstGeom>
        </p:spPr>
      </p:pic>
    </p:spTree>
    <p:extLst>
      <p:ext uri="{BB962C8B-B14F-4D97-AF65-F5344CB8AC3E}">
        <p14:creationId xmlns:p14="http://schemas.microsoft.com/office/powerpoint/2010/main" val="24522506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693319"/>
          </a:xfrm>
          <a:prstGeom prst="rect">
            <a:avLst/>
          </a:prstGeom>
          <a:noFill/>
          <a:ln>
            <a:solidFill>
              <a:srgbClr val="000000"/>
            </a:solidFill>
          </a:ln>
        </p:spPr>
        <p:txBody>
          <a:bodyPr wrap="square" rtlCol="0">
            <a:spAutoFit/>
          </a:bodyPr>
          <a:lstStyle/>
          <a:p>
            <a:r>
              <a:rPr lang="en-US" b="1" dirty="0" smtClean="0">
                <a:latin typeface="Trebuchet MS"/>
                <a:cs typeface="Trebuchet MS"/>
              </a:rPr>
              <a:t>February 1945:</a:t>
            </a:r>
          </a:p>
          <a:p>
            <a:r>
              <a:rPr lang="en-US" dirty="0" smtClean="0">
                <a:latin typeface="Trebuchet MS"/>
                <a:cs typeface="Trebuchet MS"/>
              </a:rPr>
              <a:t>By </a:t>
            </a:r>
            <a:r>
              <a:rPr lang="en-US" dirty="0">
                <a:latin typeface="Trebuchet MS"/>
                <a:cs typeface="Trebuchet MS"/>
              </a:rPr>
              <a:t>mid-February 1945 Allied forces have forced the German army back towards the Rhine. They are helped by the Soviet army bringing forward its winter offensive to mid-January so that the Third Reich has to reinforce its armies on the Eastern Front. </a:t>
            </a:r>
            <a:endParaRPr lang="en-GB" dirty="0">
              <a:latin typeface="Trebuchet MS"/>
              <a:cs typeface="Trebuchet MS"/>
            </a:endParaRPr>
          </a:p>
        </p:txBody>
      </p:sp>
      <p:sp>
        <p:nvSpPr>
          <p:cNvPr id="14" name="TextBox 13"/>
          <p:cNvSpPr txBox="1"/>
          <p:nvPr/>
        </p:nvSpPr>
        <p:spPr>
          <a:xfrm>
            <a:off x="329341" y="305536"/>
            <a:ext cx="512222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February 1945</a:t>
            </a:r>
            <a:endParaRPr lang="en-US" sz="2000" b="1" dirty="0">
              <a:latin typeface="Trebuchet MS"/>
              <a:cs typeface="Trebuchet MS"/>
            </a:endParaRPr>
          </a:p>
        </p:txBody>
      </p:sp>
      <p:pic>
        <p:nvPicPr>
          <p:cNvPr id="5" name="Picture 4" descr="SLIDE 63~Mid-Feb 1945~Allies push Germans back to Rh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80"/>
            <a:ext cx="5726775" cy="5078314"/>
          </a:xfrm>
          <a:prstGeom prst="rect">
            <a:avLst/>
          </a:prstGeom>
        </p:spPr>
      </p:pic>
    </p:spTree>
    <p:extLst>
      <p:ext uri="{BB962C8B-B14F-4D97-AF65-F5344CB8AC3E}">
        <p14:creationId xmlns:p14="http://schemas.microsoft.com/office/powerpoint/2010/main" val="115168813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xmlns:p14="http://schemas.microsoft.com/office/powerpoint/2010/main" spd="slow" advClick="0" advTm="18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139321"/>
          </a:xfrm>
          <a:prstGeom prst="rect">
            <a:avLst/>
          </a:prstGeom>
          <a:noFill/>
          <a:ln>
            <a:solidFill>
              <a:srgbClr val="000000"/>
            </a:solidFill>
          </a:ln>
        </p:spPr>
        <p:txBody>
          <a:bodyPr wrap="square" rtlCol="0">
            <a:spAutoFit/>
          </a:bodyPr>
          <a:lstStyle/>
          <a:p>
            <a:r>
              <a:rPr lang="en-US" b="1" dirty="0" smtClean="0">
                <a:latin typeface="Trebuchet MS"/>
                <a:cs typeface="Trebuchet MS"/>
              </a:rPr>
              <a:t>March 1945:</a:t>
            </a:r>
          </a:p>
          <a:p>
            <a:r>
              <a:rPr lang="en-US" dirty="0" smtClean="0">
                <a:latin typeface="Trebuchet MS"/>
                <a:cs typeface="Trebuchet MS"/>
              </a:rPr>
              <a:t>By </a:t>
            </a:r>
            <a:r>
              <a:rPr lang="en-US" dirty="0">
                <a:latin typeface="Trebuchet MS"/>
                <a:cs typeface="Trebuchet MS"/>
              </a:rPr>
              <a:t>mid-March 1945 Allied troops have crossed the Rhine and are advancing eastwards and to the south. On 23 February, Turkey, having been neutral for most of the war,  declares war on the Axis powers. </a:t>
            </a:r>
            <a:endParaRPr lang="en-GB" dirty="0">
              <a:latin typeface="Trebuchet MS"/>
              <a:cs typeface="Trebuchet MS"/>
            </a:endParaRPr>
          </a:p>
        </p:txBody>
      </p:sp>
      <p:sp>
        <p:nvSpPr>
          <p:cNvPr id="14" name="TextBox 13"/>
          <p:cNvSpPr txBox="1"/>
          <p:nvPr/>
        </p:nvSpPr>
        <p:spPr>
          <a:xfrm>
            <a:off x="329341" y="305536"/>
            <a:ext cx="493934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March 1945</a:t>
            </a:r>
            <a:endParaRPr lang="en-US" sz="2000" b="1" dirty="0">
              <a:latin typeface="Trebuchet MS"/>
              <a:cs typeface="Trebuchet MS"/>
            </a:endParaRPr>
          </a:p>
        </p:txBody>
      </p:sp>
      <p:pic>
        <p:nvPicPr>
          <p:cNvPr id="5" name="Picture 4" descr="SLIDE 64~Mid-MARCH 1945~Allies CROSS RHINE TURKEY JOINS ALL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129466550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754326"/>
          </a:xfrm>
          <a:prstGeom prst="rect">
            <a:avLst/>
          </a:prstGeom>
          <a:noFill/>
          <a:ln>
            <a:solidFill>
              <a:srgbClr val="000000"/>
            </a:solidFill>
          </a:ln>
        </p:spPr>
        <p:txBody>
          <a:bodyPr wrap="square" rtlCol="0">
            <a:spAutoFit/>
          </a:bodyPr>
          <a:lstStyle/>
          <a:p>
            <a:r>
              <a:rPr lang="en-US" b="1" dirty="0" smtClean="0">
                <a:latin typeface="Trebuchet MS"/>
                <a:cs typeface="Trebuchet MS"/>
              </a:rPr>
              <a:t>9 </a:t>
            </a:r>
            <a:r>
              <a:rPr lang="en-US" b="1" dirty="0">
                <a:latin typeface="Trebuchet MS"/>
                <a:cs typeface="Trebuchet MS"/>
              </a:rPr>
              <a:t>April </a:t>
            </a:r>
            <a:r>
              <a:rPr lang="en-US" b="1" dirty="0" smtClean="0">
                <a:latin typeface="Trebuchet MS"/>
                <a:cs typeface="Trebuchet MS"/>
              </a:rPr>
              <a:t>1945: </a:t>
            </a:r>
          </a:p>
          <a:p>
            <a:r>
              <a:rPr lang="en-US" dirty="0" smtClean="0">
                <a:latin typeface="Trebuchet MS"/>
                <a:cs typeface="Trebuchet MS"/>
              </a:rPr>
              <a:t>Allied </a:t>
            </a:r>
            <a:r>
              <a:rPr lang="en-US" dirty="0">
                <a:latin typeface="Trebuchet MS"/>
                <a:cs typeface="Trebuchet MS"/>
              </a:rPr>
              <a:t>forces in Italy, having broken through the Gustav Line, are advancing on the River Po.</a:t>
            </a:r>
          </a:p>
        </p:txBody>
      </p:sp>
      <p:sp>
        <p:nvSpPr>
          <p:cNvPr id="14" name="TextBox 13"/>
          <p:cNvSpPr txBox="1"/>
          <p:nvPr/>
        </p:nvSpPr>
        <p:spPr>
          <a:xfrm>
            <a:off x="329341" y="305536"/>
            <a:ext cx="4860968"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1945</a:t>
            </a:r>
            <a:endParaRPr lang="en-US" sz="2000" b="1" dirty="0">
              <a:latin typeface="Trebuchet MS"/>
              <a:cs typeface="Trebuchet MS"/>
            </a:endParaRPr>
          </a:p>
        </p:txBody>
      </p:sp>
      <p:pic>
        <p:nvPicPr>
          <p:cNvPr id="6" name="Picture 5" descr="SLIDE 65B~9 April 1945~Allies advancing on River Po Nth Ita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019008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3693319"/>
          </a:xfrm>
          <a:prstGeom prst="rect">
            <a:avLst/>
          </a:prstGeom>
          <a:noFill/>
          <a:ln>
            <a:solidFill>
              <a:srgbClr val="000000"/>
            </a:solidFill>
          </a:ln>
        </p:spPr>
        <p:txBody>
          <a:bodyPr wrap="square" rtlCol="0">
            <a:spAutoFit/>
          </a:bodyPr>
          <a:lstStyle/>
          <a:p>
            <a:r>
              <a:rPr lang="en-US" b="1" dirty="0" smtClean="0">
                <a:latin typeface="Trebuchet MS"/>
                <a:cs typeface="Trebuchet MS"/>
              </a:rPr>
              <a:t>Mid-April 1945:</a:t>
            </a:r>
          </a:p>
          <a:p>
            <a:r>
              <a:rPr lang="en-US" dirty="0" smtClean="0">
                <a:latin typeface="Trebuchet MS"/>
                <a:cs typeface="Trebuchet MS"/>
              </a:rPr>
              <a:t>By </a:t>
            </a:r>
            <a:r>
              <a:rPr lang="en-US" dirty="0">
                <a:latin typeface="Trebuchet MS"/>
                <a:cs typeface="Trebuchet MS"/>
              </a:rPr>
              <a:t>the middle of April 1945 the Allies in the west have reached the River Elbe in the north east of Germany and Leipzig in the east and taken Nuremberg in the south and are about to invade Austria. Soviet forces are advancing on Berlin.</a:t>
            </a:r>
          </a:p>
        </p:txBody>
      </p:sp>
      <p:sp>
        <p:nvSpPr>
          <p:cNvPr id="14" name="TextBox 13"/>
          <p:cNvSpPr txBox="1"/>
          <p:nvPr/>
        </p:nvSpPr>
        <p:spPr>
          <a:xfrm>
            <a:off x="329341" y="305536"/>
            <a:ext cx="4634545"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1945</a:t>
            </a:r>
            <a:endParaRPr lang="en-US" sz="2000" b="1" dirty="0">
              <a:latin typeface="Trebuchet MS"/>
              <a:cs typeface="Trebuchet MS"/>
            </a:endParaRPr>
          </a:p>
        </p:txBody>
      </p:sp>
      <p:pic>
        <p:nvPicPr>
          <p:cNvPr id="6" name="Picture 5" descr="Slide 65~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42554899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4524315"/>
          </a:xfrm>
          <a:prstGeom prst="rect">
            <a:avLst/>
          </a:prstGeom>
          <a:noFill/>
          <a:ln>
            <a:solidFill>
              <a:srgbClr val="000000"/>
            </a:solidFill>
          </a:ln>
        </p:spPr>
        <p:txBody>
          <a:bodyPr wrap="square" rtlCol="0">
            <a:spAutoFit/>
          </a:bodyPr>
          <a:lstStyle/>
          <a:p>
            <a:r>
              <a:rPr lang="en-US" b="1" dirty="0" smtClean="0">
                <a:latin typeface="Trebuchet MS"/>
                <a:cs typeface="Trebuchet MS"/>
              </a:rPr>
              <a:t>May 1945:</a:t>
            </a:r>
          </a:p>
          <a:p>
            <a:r>
              <a:rPr lang="en-US" dirty="0" smtClean="0">
                <a:latin typeface="Trebuchet MS"/>
                <a:cs typeface="Trebuchet MS"/>
              </a:rPr>
              <a:t>By </a:t>
            </a:r>
            <a:r>
              <a:rPr lang="en-US" dirty="0">
                <a:latin typeface="Trebuchet MS"/>
                <a:cs typeface="Trebuchet MS"/>
              </a:rPr>
              <a:t>the beginning of May the German troops in </a:t>
            </a:r>
            <a:r>
              <a:rPr lang="en-US" dirty="0" err="1">
                <a:latin typeface="Trebuchet MS"/>
                <a:cs typeface="Trebuchet MS"/>
              </a:rPr>
              <a:t>northen</a:t>
            </a:r>
            <a:r>
              <a:rPr lang="en-US" dirty="0">
                <a:latin typeface="Trebuchet MS"/>
                <a:cs typeface="Trebuchet MS"/>
              </a:rPr>
              <a:t> Italy are on the point of surrendering; the Allies are about to take Hamburg; US forces have taken Munich and are advancing into Austria and western Czechoslovakia. Soviet and German forces are fighting hand-to-hand in Berlin.  </a:t>
            </a: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1945</a:t>
            </a:r>
            <a:endParaRPr lang="en-US" sz="2000" b="1" dirty="0">
              <a:latin typeface="Trebuchet MS"/>
              <a:cs typeface="Trebuchet MS"/>
            </a:endParaRPr>
          </a:p>
        </p:txBody>
      </p:sp>
      <p:pic>
        <p:nvPicPr>
          <p:cNvPr id="5" name="Picture 4" descr="Slide 66~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835479"/>
            <a:ext cx="5726774" cy="5078314"/>
          </a:xfrm>
          <a:prstGeom prst="rect">
            <a:avLst/>
          </a:prstGeom>
        </p:spPr>
      </p:pic>
    </p:spTree>
    <p:extLst>
      <p:ext uri="{BB962C8B-B14F-4D97-AF65-F5344CB8AC3E}">
        <p14:creationId xmlns:p14="http://schemas.microsoft.com/office/powerpoint/2010/main" val="24074746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200329"/>
          </a:xfrm>
          <a:prstGeom prst="rect">
            <a:avLst/>
          </a:prstGeom>
          <a:noFill/>
          <a:ln>
            <a:solidFill>
              <a:srgbClr val="000000"/>
            </a:solidFill>
          </a:ln>
        </p:spPr>
        <p:txBody>
          <a:bodyPr wrap="square" rtlCol="0">
            <a:spAutoFit/>
          </a:bodyPr>
          <a:lstStyle/>
          <a:p>
            <a:r>
              <a:rPr lang="en-US" b="1" dirty="0">
                <a:latin typeface="Trebuchet MS"/>
                <a:cs typeface="Trebuchet MS"/>
              </a:rPr>
              <a:t>7 May </a:t>
            </a:r>
            <a:r>
              <a:rPr lang="en-US" b="1" dirty="0" smtClean="0">
                <a:latin typeface="Trebuchet MS"/>
                <a:cs typeface="Trebuchet MS"/>
              </a:rPr>
              <a:t>1945: </a:t>
            </a:r>
            <a:r>
              <a:rPr lang="en-US" dirty="0">
                <a:latin typeface="Trebuchet MS"/>
                <a:cs typeface="Trebuchet MS"/>
              </a:rPr>
              <a:t>Unconditional surrender by Axis forces in Europe.</a:t>
            </a: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1945</a:t>
            </a:r>
            <a:endParaRPr lang="en-US" sz="2000" b="1" dirty="0">
              <a:latin typeface="Trebuchet MS"/>
              <a:cs typeface="Trebuchet MS"/>
            </a:endParaRPr>
          </a:p>
        </p:txBody>
      </p:sp>
      <p:pic>
        <p:nvPicPr>
          <p:cNvPr id="5" name="Picture 4" descr="SLIDE 68~7 May~End of W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737961857"/>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xmlns:p14="http://schemas.microsoft.com/office/powerpoint/2010/main" spd="slow" advClick="0" advTm="18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954655"/>
          </a:xfrm>
          <a:prstGeom prst="rect">
            <a:avLst/>
          </a:prstGeom>
          <a:noFill/>
          <a:ln>
            <a:solidFill>
              <a:srgbClr val="000000"/>
            </a:solidFill>
          </a:ln>
        </p:spPr>
        <p:txBody>
          <a:bodyPr wrap="square" rtlCol="0">
            <a:spAutoFit/>
          </a:bodyPr>
          <a:lstStyle/>
          <a:p>
            <a:r>
              <a:rPr lang="en-US" b="1" dirty="0">
                <a:latin typeface="Trebuchet MS"/>
                <a:cs typeface="Trebuchet MS"/>
              </a:rPr>
              <a:t>8-9 </a:t>
            </a:r>
            <a:r>
              <a:rPr lang="en-US" b="1" dirty="0" smtClean="0">
                <a:latin typeface="Trebuchet MS"/>
                <a:cs typeface="Trebuchet MS"/>
              </a:rPr>
              <a:t>May 1945: </a:t>
            </a:r>
          </a:p>
          <a:p>
            <a:r>
              <a:rPr lang="en-US" dirty="0" smtClean="0">
                <a:latin typeface="Trebuchet MS"/>
                <a:cs typeface="Trebuchet MS"/>
              </a:rPr>
              <a:t>Field </a:t>
            </a:r>
            <a:r>
              <a:rPr lang="en-US" dirty="0">
                <a:latin typeface="Trebuchet MS"/>
                <a:cs typeface="Trebuchet MS"/>
              </a:rPr>
              <a:t>Marshal Wilhelm Keitel signs the surrender terms on behalf of the German Army at the Soviet HQ in Berlin.</a:t>
            </a:r>
          </a:p>
          <a:p>
            <a:endParaRPr lang="en-US" dirty="0">
              <a:latin typeface="Trebuchet MS"/>
              <a:cs typeface="Trebuchet MS"/>
            </a:endParaRPr>
          </a:p>
          <a:p>
            <a:r>
              <a:rPr lang="en-US" sz="1400" dirty="0">
                <a:latin typeface="Trebuchet MS"/>
                <a:cs typeface="Trebuchet MS"/>
              </a:rPr>
              <a:t>Source: US National Archives &amp; Records Administration</a:t>
            </a:r>
          </a:p>
          <a:p>
            <a:r>
              <a:rPr lang="en-US" sz="1400" dirty="0">
                <a:latin typeface="Trebuchet MS"/>
                <a:cs typeface="Trebuchet MS"/>
              </a:rPr>
              <a:t>Public Domain (USA) </a:t>
            </a:r>
          </a:p>
        </p:txBody>
      </p:sp>
      <p:sp>
        <p:nvSpPr>
          <p:cNvPr id="14" name="TextBox 13"/>
          <p:cNvSpPr txBox="1"/>
          <p:nvPr/>
        </p:nvSpPr>
        <p:spPr>
          <a:xfrm>
            <a:off x="329341" y="305536"/>
            <a:ext cx="3982199"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May 1945</a:t>
            </a:r>
            <a:endParaRPr lang="en-US" sz="2000" b="1" dirty="0">
              <a:latin typeface="Trebuchet MS"/>
              <a:cs typeface="Trebuchet MS"/>
            </a:endParaRPr>
          </a:p>
        </p:txBody>
      </p:sp>
      <p:pic>
        <p:nvPicPr>
          <p:cNvPr id="10" name="Picture 9" descr="Field_Marshall_Wilhelm_Keitel,_signing_the_ratified_surrender_terms_for_the_German_Army_at_Russian_Headquarters_in..._-_NARA_-_5312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28198285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How the war spread across Europe:</a:t>
            </a:r>
            <a:br>
              <a:rPr lang="en-US" smtClean="0"/>
            </a:br>
            <a:r>
              <a:rPr lang="en-US" smtClean="0"/>
              <a:t>From conquest to surrender</a:t>
            </a:r>
            <a:endParaRPr lang="en-US" dirty="0"/>
          </a:p>
        </p:txBody>
      </p:sp>
      <p:sp>
        <p:nvSpPr>
          <p:cNvPr id="4" name="Text Placeholder 3"/>
          <p:cNvSpPr>
            <a:spLocks noGrp="1"/>
          </p:cNvSpPr>
          <p:nvPr>
            <p:ph type="body" idx="1"/>
          </p:nvPr>
        </p:nvSpPr>
        <p:spPr/>
        <p:txBody>
          <a:bodyPr/>
          <a:lstStyle/>
          <a:p>
            <a:endParaRPr lang="en-GB" dirty="0" smtClean="0"/>
          </a:p>
          <a:p>
            <a:r>
              <a:rPr lang="en-GB" dirty="0" smtClean="0"/>
              <a:t>Text and graphics by Bob Stradling of the </a:t>
            </a:r>
            <a:r>
              <a:rPr lang="en-GB" dirty="0" err="1" smtClean="0"/>
              <a:t>Historiana</a:t>
            </a:r>
            <a:r>
              <a:rPr lang="en-GB" dirty="0" smtClean="0"/>
              <a:t> Editing Team.</a:t>
            </a:r>
          </a:p>
          <a:p>
            <a:endParaRPr lang="en-US" dirty="0"/>
          </a:p>
        </p:txBody>
      </p:sp>
      <p:pic>
        <p:nvPicPr>
          <p:cNvPr id="2" name="Picture Placeholder 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49" r="1349"/>
          <a:stretch>
            <a:fillRect/>
          </a:stretch>
        </p:blipFill>
        <p:spPr/>
      </p:pic>
      <p:sp>
        <p:nvSpPr>
          <p:cNvPr id="26" name="Text Placeholder 25"/>
          <p:cNvSpPr>
            <a:spLocks noGrp="1"/>
          </p:cNvSpPr>
          <p:nvPr>
            <p:ph type="body" idx="15"/>
          </p:nvPr>
        </p:nvSpPr>
        <p:spPr/>
        <p:txBody>
          <a:bodyPr/>
          <a:lstStyle/>
          <a:p>
            <a:r>
              <a:rPr lang="en-US" dirty="0" smtClean="0"/>
              <a:t>(CC BY-SA 4.0)</a:t>
            </a:r>
            <a:endParaRPr lang="en-US" dirty="0"/>
          </a:p>
        </p:txBody>
      </p:sp>
      <p:pic>
        <p:nvPicPr>
          <p:cNvPr id="10" name="Content Placeholder 9"/>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009004" y="2891131"/>
            <a:ext cx="1548518" cy="548688"/>
          </a:xfrm>
        </p:spPr>
      </p:pic>
      <p:pic>
        <p:nvPicPr>
          <p:cNvPr id="11" name="Content Placeholder 10"/>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5097463" y="3707829"/>
            <a:ext cx="1371600" cy="505968"/>
          </a:xfrm>
        </p:spPr>
      </p:pic>
      <p:pic>
        <p:nvPicPr>
          <p:cNvPr id="12" name="Content Placeholder 11"/>
          <p:cNvPicPr>
            <a:picLocks noGrp="1" noChangeAspect="1"/>
          </p:cNvPicPr>
          <p:nvPr>
            <p:ph sz="quarter" idx="20"/>
          </p:nvPr>
        </p:nvPicPr>
        <p:blipFill>
          <a:blip r:embed="rId5">
            <a:extLst>
              <a:ext uri="{28A0092B-C50C-407E-A947-70E740481C1C}">
                <a14:useLocalDpi xmlns:a14="http://schemas.microsoft.com/office/drawing/2010/main" val="0"/>
              </a:ext>
            </a:extLst>
          </a:blip>
          <a:stretch>
            <a:fillRect/>
          </a:stretch>
        </p:blipFill>
        <p:spPr>
          <a:xfrm>
            <a:off x="7193471" y="5457190"/>
            <a:ext cx="1548384" cy="579120"/>
          </a:xfrm>
        </p:spPr>
      </p:pic>
    </p:spTree>
    <p:extLst>
      <p:ext uri="{BB962C8B-B14F-4D97-AF65-F5344CB8AC3E}">
        <p14:creationId xmlns:p14="http://schemas.microsoft.com/office/powerpoint/2010/main" val="52172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2862322"/>
          </a:xfrm>
          <a:prstGeom prst="rect">
            <a:avLst/>
          </a:prstGeom>
          <a:noFill/>
          <a:ln>
            <a:solidFill>
              <a:srgbClr val="000000"/>
            </a:solidFill>
          </a:ln>
        </p:spPr>
        <p:txBody>
          <a:bodyPr wrap="square" rtlCol="0">
            <a:spAutoFit/>
          </a:bodyPr>
          <a:lstStyle/>
          <a:p>
            <a:r>
              <a:rPr lang="en-US" b="1" dirty="0" smtClean="0">
                <a:latin typeface="Trebuchet MS"/>
                <a:cs typeface="Trebuchet MS"/>
              </a:rPr>
              <a:t>13 March 1940:</a:t>
            </a:r>
          </a:p>
          <a:p>
            <a:r>
              <a:rPr lang="en-US" dirty="0" smtClean="0">
                <a:latin typeface="Trebuchet MS"/>
                <a:cs typeface="Trebuchet MS"/>
              </a:rPr>
              <a:t>The </a:t>
            </a:r>
            <a:r>
              <a:rPr lang="en-US" dirty="0">
                <a:latin typeface="Trebuchet MS"/>
                <a:cs typeface="Trebuchet MS"/>
              </a:rPr>
              <a:t>Winter War between Finland and the USSR ends after just over 100 days of fighting and on 13 March 1940 two areas of eastern Finland (</a:t>
            </a:r>
            <a:r>
              <a:rPr lang="en-US" dirty="0" err="1">
                <a:latin typeface="Trebuchet MS"/>
                <a:cs typeface="Trebuchet MS"/>
              </a:rPr>
              <a:t>Salla</a:t>
            </a:r>
            <a:r>
              <a:rPr lang="en-US" dirty="0">
                <a:latin typeface="Trebuchet MS"/>
                <a:cs typeface="Trebuchet MS"/>
              </a:rPr>
              <a:t> and Karelia) are ceded to the USSR.</a:t>
            </a:r>
            <a:r>
              <a:rPr lang="en-GB" dirty="0">
                <a:latin typeface="Trebuchet MS"/>
                <a:cs typeface="Trebuchet MS"/>
              </a:rPr>
              <a:t> </a:t>
            </a:r>
            <a:endParaRPr lang="en-US" dirty="0">
              <a:latin typeface="Trebuchet MS"/>
              <a:cs typeface="Trebuchet MS"/>
            </a:endParaRPr>
          </a:p>
        </p:txBody>
      </p:sp>
      <p:sp>
        <p:nvSpPr>
          <p:cNvPr id="14" name="TextBox 13"/>
          <p:cNvSpPr txBox="1"/>
          <p:nvPr/>
        </p:nvSpPr>
        <p:spPr>
          <a:xfrm>
            <a:off x="329341" y="305536"/>
            <a:ext cx="456487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March 1940</a:t>
            </a:r>
            <a:endParaRPr lang="en-US" sz="2000" b="1" dirty="0">
              <a:latin typeface="Trebuchet MS"/>
              <a:cs typeface="Trebuchet MS"/>
            </a:endParaRPr>
          </a:p>
        </p:txBody>
      </p:sp>
      <p:pic>
        <p:nvPicPr>
          <p:cNvPr id="5" name="Picture 4" descr="Slide 8~Peace Treaty between USSR &amp; Fin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5" cy="5078314"/>
          </a:xfrm>
          <a:prstGeom prst="rect">
            <a:avLst/>
          </a:prstGeom>
        </p:spPr>
      </p:pic>
    </p:spTree>
    <p:extLst>
      <p:ext uri="{BB962C8B-B14F-4D97-AF65-F5344CB8AC3E}">
        <p14:creationId xmlns:p14="http://schemas.microsoft.com/office/powerpoint/2010/main" val="316406608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923330"/>
          </a:xfrm>
          <a:prstGeom prst="rect">
            <a:avLst/>
          </a:prstGeom>
          <a:noFill/>
          <a:ln>
            <a:solidFill>
              <a:srgbClr val="000000"/>
            </a:solidFill>
          </a:ln>
        </p:spPr>
        <p:txBody>
          <a:bodyPr wrap="square" rtlCol="0">
            <a:spAutoFit/>
          </a:bodyPr>
          <a:lstStyle/>
          <a:p>
            <a:r>
              <a:rPr lang="en-US" b="1" dirty="0">
                <a:latin typeface="Trebuchet MS"/>
                <a:cs typeface="Trebuchet MS"/>
              </a:rPr>
              <a:t>9 April </a:t>
            </a:r>
            <a:r>
              <a:rPr lang="en-US" b="1" dirty="0" smtClean="0">
                <a:latin typeface="Trebuchet MS"/>
                <a:cs typeface="Trebuchet MS"/>
              </a:rPr>
              <a:t>1940</a:t>
            </a:r>
            <a:r>
              <a:rPr lang="en-US" b="1" dirty="0">
                <a:latin typeface="Trebuchet MS"/>
                <a:cs typeface="Trebuchet MS"/>
              </a:rPr>
              <a:t>:</a:t>
            </a:r>
            <a:endParaRPr lang="en-US" b="1" dirty="0" smtClean="0">
              <a:latin typeface="Trebuchet MS"/>
              <a:cs typeface="Trebuchet MS"/>
            </a:endParaRPr>
          </a:p>
          <a:p>
            <a:r>
              <a:rPr lang="en-US" dirty="0" smtClean="0">
                <a:latin typeface="Trebuchet MS"/>
                <a:cs typeface="Trebuchet MS"/>
              </a:rPr>
              <a:t>German </a:t>
            </a:r>
            <a:r>
              <a:rPr lang="en-US" dirty="0">
                <a:latin typeface="Trebuchet MS"/>
                <a:cs typeface="Trebuchet MS"/>
              </a:rPr>
              <a:t>forces invade Norway and Denmark.</a:t>
            </a:r>
            <a:r>
              <a:rPr lang="en-GB" dirty="0">
                <a:latin typeface="Trebuchet MS"/>
                <a:cs typeface="Trebuchet MS"/>
              </a:rPr>
              <a:t> </a:t>
            </a:r>
            <a:endParaRPr lang="en-US" dirty="0">
              <a:latin typeface="Trebuchet MS"/>
              <a:cs typeface="Trebuchet MS"/>
            </a:endParaRPr>
          </a:p>
        </p:txBody>
      </p:sp>
      <p:sp>
        <p:nvSpPr>
          <p:cNvPr id="14" name="TextBox 13"/>
          <p:cNvSpPr txBox="1"/>
          <p:nvPr/>
        </p:nvSpPr>
        <p:spPr>
          <a:xfrm>
            <a:off x="329341" y="305536"/>
            <a:ext cx="4260076"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1940</a:t>
            </a:r>
            <a:endParaRPr lang="en-US" sz="2000" b="1" dirty="0">
              <a:latin typeface="Trebuchet MS"/>
              <a:cs typeface="Trebuchet MS"/>
            </a:endParaRPr>
          </a:p>
        </p:txBody>
      </p:sp>
      <p:pic>
        <p:nvPicPr>
          <p:cNvPr id="5" name="Picture 4" descr="Slide 7~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41" y="835479"/>
            <a:ext cx="5726776" cy="5078314"/>
          </a:xfrm>
          <a:prstGeom prst="rect">
            <a:avLst/>
          </a:prstGeom>
        </p:spPr>
      </p:pic>
    </p:spTree>
    <p:extLst>
      <p:ext uri="{BB962C8B-B14F-4D97-AF65-F5344CB8AC3E}">
        <p14:creationId xmlns:p14="http://schemas.microsoft.com/office/powerpoint/2010/main" val="309167696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p:cNvSpPr>
            <a:spLocks noGrp="1"/>
          </p:cNvSpPr>
          <p:nvPr>
            <p:ph type="title" idx="4294967295"/>
          </p:nvPr>
        </p:nvSpPr>
        <p:spPr>
          <a:xfrm>
            <a:off x="457200" y="670364"/>
            <a:ext cx="4017480" cy="747274"/>
          </a:xfrm>
        </p:spPr>
        <p:txBody>
          <a:bodyPr>
            <a:normAutofit fontScale="90000"/>
          </a:bodyPr>
          <a:lstStyle/>
          <a:p>
            <a:r>
              <a:rPr lang="en-GB" dirty="0" smtClean="0">
                <a:solidFill>
                  <a:schemeClr val="bg1"/>
                </a:solidFill>
              </a:rPr>
              <a:t>Introduction</a:t>
            </a:r>
            <a:endParaRPr lang="en-GB" dirty="0">
              <a:solidFill>
                <a:schemeClr val="bg1"/>
              </a:solidFill>
            </a:endParaRPr>
          </a:p>
        </p:txBody>
      </p:sp>
      <p:sp>
        <p:nvSpPr>
          <p:cNvPr id="3" name="TextBox 2"/>
          <p:cNvSpPr txBox="1"/>
          <p:nvPr/>
        </p:nvSpPr>
        <p:spPr>
          <a:xfrm>
            <a:off x="311700" y="1129034"/>
            <a:ext cx="4127699"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extBox 3"/>
          <p:cNvSpPr txBox="1"/>
          <p:nvPr/>
        </p:nvSpPr>
        <p:spPr>
          <a:xfrm>
            <a:off x="329341" y="1117738"/>
            <a:ext cx="3727800" cy="3416320"/>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p:cNvSpPr txBox="1"/>
          <p:nvPr/>
        </p:nvSpPr>
        <p:spPr>
          <a:xfrm>
            <a:off x="329341" y="835479"/>
            <a:ext cx="5726775" cy="5078314"/>
          </a:xfrm>
          <a:prstGeom prst="rect">
            <a:avLst/>
          </a:prstGeom>
          <a:noFill/>
          <a:ln>
            <a:solidFill>
              <a:schemeClr val="tx1"/>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TextBox 11"/>
          <p:cNvSpPr txBox="1"/>
          <p:nvPr/>
        </p:nvSpPr>
        <p:spPr>
          <a:xfrm>
            <a:off x="6385458" y="835479"/>
            <a:ext cx="2560660" cy="1477328"/>
          </a:xfrm>
          <a:prstGeom prst="rect">
            <a:avLst/>
          </a:prstGeom>
          <a:noFill/>
          <a:ln>
            <a:solidFill>
              <a:srgbClr val="000000"/>
            </a:solidFill>
          </a:ln>
        </p:spPr>
        <p:txBody>
          <a:bodyPr wrap="square" rtlCol="0">
            <a:spAutoFit/>
          </a:bodyPr>
          <a:lstStyle/>
          <a:p>
            <a:r>
              <a:rPr lang="en-GB" b="1" dirty="0">
                <a:latin typeface="Trebuchet MS"/>
                <a:cs typeface="Trebuchet MS"/>
              </a:rPr>
              <a:t>12 April </a:t>
            </a:r>
            <a:r>
              <a:rPr lang="en-GB" b="1" dirty="0" smtClean="0">
                <a:latin typeface="Trebuchet MS"/>
                <a:cs typeface="Trebuchet MS"/>
              </a:rPr>
              <a:t>1940:</a:t>
            </a:r>
          </a:p>
          <a:p>
            <a:r>
              <a:rPr lang="en-GB" dirty="0" smtClean="0">
                <a:latin typeface="Trebuchet MS"/>
                <a:cs typeface="Trebuchet MS"/>
              </a:rPr>
              <a:t>Cyprus</a:t>
            </a:r>
            <a:r>
              <a:rPr lang="en-GB" dirty="0">
                <a:latin typeface="Trebuchet MS"/>
                <a:cs typeface="Trebuchet MS"/>
              </a:rPr>
              <a:t>, then a British colony, joins the war on the side of the Allies.</a:t>
            </a:r>
          </a:p>
        </p:txBody>
      </p:sp>
      <p:sp>
        <p:nvSpPr>
          <p:cNvPr id="14" name="TextBox 13"/>
          <p:cNvSpPr txBox="1"/>
          <p:nvPr/>
        </p:nvSpPr>
        <p:spPr>
          <a:xfrm>
            <a:off x="329341" y="305536"/>
            <a:ext cx="4721630" cy="400110"/>
          </a:xfrm>
          <a:prstGeom prst="rect">
            <a:avLst/>
          </a:prstGeom>
          <a:noFill/>
        </p:spPr>
        <p:txBody>
          <a:bodyPr wrap="square" rtlCol="0">
            <a:spAutoFit/>
          </a:bodyPr>
          <a:lstStyle/>
          <a:p>
            <a:r>
              <a:rPr lang="en-US" sz="2000" b="1" dirty="0">
                <a:latin typeface="Trebuchet MS"/>
                <a:cs typeface="Trebuchet MS"/>
              </a:rPr>
              <a:t>THE WAR IN </a:t>
            </a:r>
            <a:r>
              <a:rPr lang="en-US" sz="2000" b="1" dirty="0" smtClean="0">
                <a:latin typeface="Trebuchet MS"/>
                <a:cs typeface="Trebuchet MS"/>
              </a:rPr>
              <a:t>EUROPE, April 1940</a:t>
            </a:r>
            <a:endParaRPr lang="en-US" sz="2000" b="1" dirty="0">
              <a:latin typeface="Trebuchet MS"/>
              <a:cs typeface="Trebuchet MS"/>
            </a:endParaRPr>
          </a:p>
        </p:txBody>
      </p:sp>
      <p:pic>
        <p:nvPicPr>
          <p:cNvPr id="5" name="Picture 4" descr="Slide 8~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22" y="862497"/>
            <a:ext cx="5681194" cy="5051296"/>
          </a:xfrm>
          <a:prstGeom prst="rect">
            <a:avLst/>
          </a:prstGeom>
        </p:spPr>
      </p:pic>
    </p:spTree>
    <p:extLst>
      <p:ext uri="{BB962C8B-B14F-4D97-AF65-F5344CB8AC3E}">
        <p14:creationId xmlns:p14="http://schemas.microsoft.com/office/powerpoint/2010/main" val="315774816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3289</TotalTime>
  <Words>2469</Words>
  <Application>Microsoft Office PowerPoint</Application>
  <PresentationFormat>On-screen Show (4:3)</PresentationFormat>
  <Paragraphs>2580</Paragraphs>
  <Slides>69</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Trebuchet MS</vt:lpstr>
      <vt:lpstr>Office Theme</vt:lpstr>
      <vt:lpstr>PowerPoint Presentation</vt:lpstr>
      <vt:lpstr>World War Two: 1939-1941</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World War Two: 1942-1943</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World War Two: 1944-1945 </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How the war spread across Europe: From conquest to surrender</vt:lpstr>
    </vt:vector>
  </TitlesOfParts>
  <Company>EUROCLIO - European Association of History Educators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Bob Stradling</dc:creator>
  <cp:lastModifiedBy>Henrik Hartmann</cp:lastModifiedBy>
  <cp:revision>241</cp:revision>
  <dcterms:created xsi:type="dcterms:W3CDTF">2017-04-10T07:42:39Z</dcterms:created>
  <dcterms:modified xsi:type="dcterms:W3CDTF">2017-06-28T12:27:07Z</dcterms:modified>
</cp:coreProperties>
</file>