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4"/>
  </p:notes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348" r:id="rId27"/>
    <p:sldId id="283" r:id="rId28"/>
    <p:sldId id="284" r:id="rId29"/>
    <p:sldId id="285" r:id="rId30"/>
    <p:sldId id="286" r:id="rId31"/>
    <p:sldId id="287" r:id="rId32"/>
    <p:sldId id="288" r:id="rId33"/>
    <p:sldId id="289"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49"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50" r:id="rId76"/>
    <p:sldId id="331" r:id="rId77"/>
    <p:sldId id="332" r:id="rId78"/>
    <p:sldId id="333" r:id="rId79"/>
    <p:sldId id="334" r:id="rId80"/>
    <p:sldId id="335" r:id="rId81"/>
    <p:sldId id="336" r:id="rId82"/>
    <p:sldId id="337" r:id="rId83"/>
    <p:sldId id="347" r:id="rId84"/>
    <p:sldId id="338" r:id="rId85"/>
    <p:sldId id="339" r:id="rId86"/>
    <p:sldId id="340" r:id="rId87"/>
    <p:sldId id="341" r:id="rId88"/>
    <p:sldId id="342" r:id="rId89"/>
    <p:sldId id="343" r:id="rId90"/>
    <p:sldId id="344" r:id="rId91"/>
    <p:sldId id="345" r:id="rId92"/>
    <p:sldId id="346"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63EA0A-4EFE-45DD-B584-FBF047412AC6}">
          <p14:sldIdLst>
            <p14:sldId id="256"/>
          </p14:sldIdLst>
        </p14:section>
        <p14:section name="German anti-Semitic policies 1933-1939" id="{69FE6F2F-06F3-4D40-8C48-B2E66209993C}">
          <p14:sldIdLst>
            <p14:sldId id="257"/>
            <p14:sldId id="258"/>
            <p14:sldId id="259"/>
            <p14:sldId id="260"/>
            <p14:sldId id="261"/>
            <p14:sldId id="262"/>
            <p14:sldId id="263"/>
            <p14:sldId id="265"/>
            <p14:sldId id="266"/>
            <p14:sldId id="267"/>
          </p14:sldIdLst>
        </p14:section>
        <p14:section name="The emergence of a systematic extermination policy" id="{265B14BB-C94E-4AF9-8DF4-ACFC15383E09}">
          <p14:sldIdLst>
            <p14:sldId id="268"/>
            <p14:sldId id="270"/>
            <p14:sldId id="271"/>
            <p14:sldId id="272"/>
            <p14:sldId id="273"/>
            <p14:sldId id="274"/>
            <p14:sldId id="275"/>
            <p14:sldId id="276"/>
            <p14:sldId id="277"/>
            <p14:sldId id="278"/>
            <p14:sldId id="279"/>
            <p14:sldId id="280"/>
            <p14:sldId id="281"/>
          </p14:sldIdLst>
        </p14:section>
        <p14:section name="Implementing the Final Solution" id="{39DE18AB-47B7-4D21-ADE3-8DC6836E4768}">
          <p14:sldIdLst>
            <p14:sldId id="282"/>
            <p14:sldId id="348"/>
            <p14:sldId id="283"/>
            <p14:sldId id="284"/>
            <p14:sldId id="285"/>
            <p14:sldId id="286"/>
            <p14:sldId id="287"/>
            <p14:sldId id="288"/>
            <p14:sldId id="289"/>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Lst>
        </p14:section>
        <p14:section name="The victims" id="{B267E418-5959-4712-BA00-4F6C760552B6}">
          <p14:sldIdLst>
            <p14:sldId id="310"/>
            <p14:sldId id="349"/>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Lst>
        </p14:section>
        <p14:section name="Those who tried to help" id="{F710A712-E2F6-4703-A76D-29690CBC3C17}">
          <p14:sldIdLst>
            <p14:sldId id="330"/>
            <p14:sldId id="350"/>
            <p14:sldId id="331"/>
            <p14:sldId id="332"/>
            <p14:sldId id="333"/>
            <p14:sldId id="334"/>
            <p14:sldId id="335"/>
            <p14:sldId id="336"/>
          </p14:sldIdLst>
        </p14:section>
        <p14:section name="Soviet deportations &amp; exterminations, 1930-1945" id="{4995A56D-5617-446F-8ECA-45DA7757460E}">
          <p14:sldIdLst>
            <p14:sldId id="337"/>
            <p14:sldId id="347"/>
            <p14:sldId id="338"/>
            <p14:sldId id="339"/>
            <p14:sldId id="340"/>
            <p14:sldId id="341"/>
            <p14:sldId id="342"/>
            <p14:sldId id="343"/>
            <p14:sldId id="344"/>
            <p14:sldId id="345"/>
            <p14:sldId id="34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ice de Witte" initials="SdW" lastIdx="1" clrIdx="0">
    <p:extLst>
      <p:ext uri="{19B8F6BF-5375-455C-9EA6-DF929625EA0E}">
        <p15:presenceInfo xmlns:p15="http://schemas.microsoft.com/office/powerpoint/2012/main" userId="S-1-5-21-1677482721-3544947683-3902530358-12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varScale="1">
        <p:scale>
          <a:sx n="112" d="100"/>
          <a:sy n="112" d="100"/>
        </p:scale>
        <p:origin x="1176"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61E9D-5608-4040-9757-D9DCF66C0738}" type="datetimeFigureOut">
              <a:rPr lang="en-GB" smtClean="0"/>
              <a:t>15/05/2017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DEACE-DE80-471D-BF58-DF0C254C7F4A}" type="slidenum">
              <a:rPr lang="en-GB" smtClean="0"/>
              <a:t>‹#›</a:t>
            </a:fld>
            <a:endParaRPr lang="en-GB"/>
          </a:p>
        </p:txBody>
      </p:sp>
    </p:spTree>
    <p:extLst>
      <p:ext uri="{BB962C8B-B14F-4D97-AF65-F5344CB8AC3E}">
        <p14:creationId xmlns:p14="http://schemas.microsoft.com/office/powerpoint/2010/main" val="1351145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Slide (introductio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9007" y="6498873"/>
            <a:ext cx="1511900" cy="238963"/>
          </a:xfrm>
          <a:prstGeom prst="rect">
            <a:avLst/>
          </a:prstGeom>
        </p:spPr>
      </p:pic>
      <p:sp>
        <p:nvSpPr>
          <p:cNvPr id="4" name="Text Placeholder 2"/>
          <p:cNvSpPr>
            <a:spLocks noGrp="1"/>
          </p:cNvSpPr>
          <p:nvPr>
            <p:ph type="body" idx="1"/>
          </p:nvPr>
        </p:nvSpPr>
        <p:spPr>
          <a:xfrm>
            <a:off x="228599" y="228600"/>
            <a:ext cx="8662307" cy="6164036"/>
          </a:xfrm>
        </p:spPr>
        <p:txBody>
          <a:bodyPr>
            <a:normAutofit/>
          </a:bodyPr>
          <a:lstStyle>
            <a:lvl1pPr marL="0" indent="0">
              <a:lnSpc>
                <a:spcPct val="114000"/>
              </a:lnSpc>
              <a:spcBef>
                <a:spcPts val="1000"/>
              </a:spcBef>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9872004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Introduction - Medium Landscape (fill)">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4724401" cy="2750960"/>
          </a:xfrm>
        </p:spPr>
        <p:txBody>
          <a:bodyPr/>
          <a:lstStyle/>
          <a:p>
            <a:endParaRPr lang="en-GB" dirty="0"/>
          </a:p>
        </p:txBody>
      </p:sp>
      <p:sp>
        <p:nvSpPr>
          <p:cNvPr id="6" name="Text Placeholder 2"/>
          <p:cNvSpPr>
            <a:spLocks noGrp="1"/>
          </p:cNvSpPr>
          <p:nvPr>
            <p:ph type="body" idx="11"/>
          </p:nvPr>
        </p:nvSpPr>
        <p:spPr>
          <a:xfrm>
            <a:off x="5114924" y="1348740"/>
            <a:ext cx="3775981" cy="1767345"/>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itle 1"/>
          <p:cNvSpPr>
            <a:spLocks noGrp="1"/>
          </p:cNvSpPr>
          <p:nvPr>
            <p:ph type="title"/>
          </p:nvPr>
        </p:nvSpPr>
        <p:spPr>
          <a:xfrm>
            <a:off x="5114924" y="365127"/>
            <a:ext cx="3775982"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594326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Introduction - Portrait (fi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8950" y="365126"/>
            <a:ext cx="5861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028950" y="1857375"/>
            <a:ext cx="5861956" cy="4762499"/>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228599" y="4238624"/>
            <a:ext cx="2533651" cy="2381250"/>
          </a:xfrm>
        </p:spPr>
        <p:txBody>
          <a:bodyPr>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6"/>
            <a:ext cx="2533650" cy="37115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1030121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Introduction - Portrait (fil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8950" y="365126"/>
            <a:ext cx="5861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028950" y="1857375"/>
            <a:ext cx="5861956" cy="4762499"/>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2533651" cy="3587750"/>
          </a:xfrm>
        </p:spPr>
        <p:txBody>
          <a:bodyPr/>
          <a:lstStyle/>
          <a:p>
            <a:endParaRPr lang="en-GB" dirty="0"/>
          </a:p>
        </p:txBody>
      </p:sp>
      <p:sp>
        <p:nvSpPr>
          <p:cNvPr id="6" name="Text Placeholder 2"/>
          <p:cNvSpPr>
            <a:spLocks noGrp="1"/>
          </p:cNvSpPr>
          <p:nvPr>
            <p:ph type="body" idx="11"/>
          </p:nvPr>
        </p:nvSpPr>
        <p:spPr>
          <a:xfrm>
            <a:off x="228599" y="4238624"/>
            <a:ext cx="2533651" cy="2381250"/>
          </a:xfrm>
        </p:spPr>
        <p:txBody>
          <a:bodyPr>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3594997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small portrait 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5895975" y="228600"/>
            <a:ext cx="2986767" cy="39742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895975" y="4403270"/>
            <a:ext cx="2986767" cy="2226130"/>
          </a:xfrm>
        </p:spPr>
        <p:txBody>
          <a:bodyPr>
            <a:normAutofit/>
          </a:bodyPr>
          <a:lstStyle>
            <a:lvl1pPr marL="0" indent="0" algn="r">
              <a:lnSpc>
                <a:spcPct val="114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6951862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small portrait source right (fill)">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5915025" y="228600"/>
            <a:ext cx="2967718" cy="3949933"/>
          </a:xfrm>
        </p:spPr>
        <p:txBody>
          <a:bodyPr/>
          <a:lstStyle/>
          <a:p>
            <a:endParaRPr lang="en-GB"/>
          </a:p>
        </p:txBody>
      </p:sp>
      <p:sp>
        <p:nvSpPr>
          <p:cNvPr id="6" name="Title 1"/>
          <p:cNvSpPr>
            <a:spLocks noGrp="1"/>
          </p:cNvSpPr>
          <p:nvPr>
            <p:ph type="title"/>
          </p:nvPr>
        </p:nvSpPr>
        <p:spPr>
          <a:xfrm>
            <a:off x="228600"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599"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5915025" y="4403270"/>
            <a:ext cx="2967717" cy="2226130"/>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1310952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598" y="238125"/>
            <a:ext cx="3539217"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3948791" y="238125"/>
            <a:ext cx="4933952" cy="27908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38175" y="1307193"/>
            <a:ext cx="3129640" cy="1721758"/>
          </a:xfrm>
        </p:spPr>
        <p:txBody>
          <a:bodyPr anchor="b">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749793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right (fill)">
    <p:spTree>
      <p:nvGrpSpPr>
        <p:cNvPr id="1" name=""/>
        <p:cNvGrpSpPr/>
        <p:nvPr/>
      </p:nvGrpSpPr>
      <p:grpSpPr>
        <a:xfrm>
          <a:off x="0" y="0"/>
          <a:ext cx="0" cy="0"/>
          <a:chOff x="0" y="0"/>
          <a:chExt cx="0" cy="0"/>
        </a:xfrm>
      </p:grpSpPr>
      <p:sp>
        <p:nvSpPr>
          <p:cNvPr id="2" name="Title 1"/>
          <p:cNvSpPr>
            <a:spLocks noGrp="1"/>
          </p:cNvSpPr>
          <p:nvPr>
            <p:ph type="title"/>
          </p:nvPr>
        </p:nvSpPr>
        <p:spPr>
          <a:xfrm>
            <a:off x="228598" y="238125"/>
            <a:ext cx="3539217"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52450" y="1297668"/>
            <a:ext cx="3215365" cy="1740808"/>
          </a:xfrm>
        </p:spPr>
        <p:txBody>
          <a:bodyPr anchor="b">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3962400" y="238125"/>
            <a:ext cx="4919663" cy="2800350"/>
          </a:xfrm>
        </p:spPr>
        <p:txBody>
          <a:bodyPr/>
          <a:lstStyle/>
          <a:p>
            <a:endParaRPr lang="en-GB"/>
          </a:p>
        </p:txBody>
      </p:sp>
    </p:spTree>
    <p:extLst>
      <p:ext uri="{BB962C8B-B14F-4D97-AF65-F5344CB8AC3E}">
        <p14:creationId xmlns:p14="http://schemas.microsoft.com/office/powerpoint/2010/main" val="41736209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62915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4857749" y="228599"/>
            <a:ext cx="40249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1145267"/>
            <a:ext cx="438422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73365000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urce right (fil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62915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145267"/>
            <a:ext cx="438422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Picture Placeholder 6"/>
          <p:cNvSpPr>
            <a:spLocks noGrp="1"/>
          </p:cNvSpPr>
          <p:nvPr>
            <p:ph type="pic" sz="quarter" idx="11"/>
          </p:nvPr>
        </p:nvSpPr>
        <p:spPr>
          <a:xfrm>
            <a:off x="4858430" y="228600"/>
            <a:ext cx="4024313" cy="5356225"/>
          </a:xfrm>
        </p:spPr>
        <p:txBody>
          <a:bodyPr/>
          <a:lstStyle/>
          <a:p>
            <a:endParaRPr lang="en-GB"/>
          </a:p>
        </p:txBody>
      </p:sp>
    </p:spTree>
    <p:extLst>
      <p:ext uri="{BB962C8B-B14F-4D97-AF65-F5344CB8AC3E}">
        <p14:creationId xmlns:p14="http://schemas.microsoft.com/office/powerpoint/2010/main" val="76440028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urce right squared (fi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1145267"/>
            <a:ext cx="2547258"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452500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introduction (version 1)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1" y="1122363"/>
            <a:ext cx="8686800" cy="2387600"/>
          </a:xfrm>
        </p:spPr>
        <p:txBody>
          <a:bodyPr anchor="b">
            <a:normAutofit/>
          </a:bodyPr>
          <a:lstStyle>
            <a:lvl1pPr algn="l">
              <a:defRPr sz="5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1" y="3602038"/>
            <a:ext cx="8686800"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22187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urce right squared (fill)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145267"/>
            <a:ext cx="2547258"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Tree>
    <p:extLst>
      <p:ext uri="{BB962C8B-B14F-4D97-AF65-F5344CB8AC3E}">
        <p14:creationId xmlns:p14="http://schemas.microsoft.com/office/powerpoint/2010/main" val="188238851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ource right squared (fit) - Medium 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1681843"/>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1910443"/>
            <a:ext cx="2547258" cy="4718957"/>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62038273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ource right squared (fill) Medium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
        <p:nvSpPr>
          <p:cNvPr id="6" name="Title 1"/>
          <p:cNvSpPr>
            <a:spLocks noGrp="1"/>
          </p:cNvSpPr>
          <p:nvPr>
            <p:ph type="title"/>
          </p:nvPr>
        </p:nvSpPr>
        <p:spPr>
          <a:xfrm>
            <a:off x="228600" y="228600"/>
            <a:ext cx="2743200" cy="1681843"/>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1910443"/>
            <a:ext cx="2547258" cy="4718957"/>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0709053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ource right squared (fit) - Extra long 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2400300"/>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2628900"/>
            <a:ext cx="2547258" cy="40005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01693328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ource right squared (fill) Extra long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
        <p:nvSpPr>
          <p:cNvPr id="8" name="Title 1"/>
          <p:cNvSpPr>
            <a:spLocks noGrp="1"/>
          </p:cNvSpPr>
          <p:nvPr>
            <p:ph type="title"/>
          </p:nvPr>
        </p:nvSpPr>
        <p:spPr>
          <a:xfrm>
            <a:off x="228600" y="228600"/>
            <a:ext cx="2743200" cy="2400300"/>
          </a:xfrm>
        </p:spPr>
        <p:txBody>
          <a:bodyPr anchor="t">
            <a:noAutofit/>
          </a:bodyPr>
          <a:lstStyle>
            <a:lvl1pP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600" y="2628900"/>
            <a:ext cx="2547258" cy="40005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62922368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rum source right (fi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000250" y="228599"/>
            <a:ext cx="68824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type="body" idx="10"/>
          </p:nvPr>
        </p:nvSpPr>
        <p:spPr>
          <a:xfrm>
            <a:off x="2305050" y="5584370"/>
            <a:ext cx="6577694"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itle 1"/>
          <p:cNvSpPr>
            <a:spLocks noGrp="1"/>
          </p:cNvSpPr>
          <p:nvPr>
            <p:ph type="title"/>
          </p:nvPr>
        </p:nvSpPr>
        <p:spPr>
          <a:xfrm>
            <a:off x="228600" y="228599"/>
            <a:ext cx="1524000" cy="3190875"/>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3705224"/>
            <a:ext cx="1524000" cy="292417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5484637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source right (fill) ">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085975" y="5584370"/>
            <a:ext cx="6796769"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019300" y="228601"/>
            <a:ext cx="6862763" cy="5143500"/>
          </a:xfrm>
        </p:spPr>
        <p:txBody>
          <a:bodyPr/>
          <a:lstStyle/>
          <a:p>
            <a:endParaRPr lang="en-GB" dirty="0"/>
          </a:p>
        </p:txBody>
      </p:sp>
      <p:sp>
        <p:nvSpPr>
          <p:cNvPr id="6" name="Title 1"/>
          <p:cNvSpPr>
            <a:spLocks noGrp="1"/>
          </p:cNvSpPr>
          <p:nvPr>
            <p:ph type="title"/>
          </p:nvPr>
        </p:nvSpPr>
        <p:spPr>
          <a:xfrm>
            <a:off x="228600" y="228599"/>
            <a:ext cx="1524000" cy="3190875"/>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3705224"/>
            <a:ext cx="1524000" cy="292417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7896582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small portrait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3434442"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38125"/>
            <a:ext cx="2986767" cy="39742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3434441"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4412795"/>
            <a:ext cx="2291443" cy="2216605"/>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18112997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ext with small portrait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3434442"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3434441"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4412795"/>
            <a:ext cx="2291443" cy="2216605"/>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228599"/>
            <a:ext cx="3021013" cy="4041775"/>
          </a:xfrm>
        </p:spPr>
        <p:txBody>
          <a:bodyPr/>
          <a:lstStyle/>
          <a:p>
            <a:endParaRPr lang="en-GB"/>
          </a:p>
        </p:txBody>
      </p:sp>
    </p:spTree>
    <p:extLst>
      <p:ext uri="{BB962C8B-B14F-4D97-AF65-F5344CB8AC3E}">
        <p14:creationId xmlns:p14="http://schemas.microsoft.com/office/powerpoint/2010/main" val="214616930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small portrait source left (fill)">
    <p:spTree>
      <p:nvGrpSpPr>
        <p:cNvPr id="1" name=""/>
        <p:cNvGrpSpPr/>
        <p:nvPr/>
      </p:nvGrpSpPr>
      <p:grpSpPr>
        <a:xfrm>
          <a:off x="0" y="0"/>
          <a:ext cx="0" cy="0"/>
          <a:chOff x="0" y="0"/>
          <a:chExt cx="0" cy="0"/>
        </a:xfrm>
      </p:grpSpPr>
      <p:sp>
        <p:nvSpPr>
          <p:cNvPr id="13" name="Title 1"/>
          <p:cNvSpPr>
            <a:spLocks noGrp="1"/>
          </p:cNvSpPr>
          <p:nvPr>
            <p:ph type="title"/>
          </p:nvPr>
        </p:nvSpPr>
        <p:spPr>
          <a:xfrm>
            <a:off x="3434442" y="228600"/>
            <a:ext cx="5448300" cy="432707"/>
          </a:xfrm>
        </p:spPr>
        <p:txBody>
          <a:bodyPr anchor="t">
            <a:noAutofit/>
          </a:bodyPr>
          <a:lstStyle>
            <a:lvl1pPr>
              <a:defRPr sz="1800" b="1"/>
            </a:lvl1pPr>
          </a:lstStyle>
          <a:p>
            <a:r>
              <a:rPr lang="en-US" dirty="0" smtClean="0"/>
              <a:t>Click to edit Master title style</a:t>
            </a:r>
            <a:endParaRPr lang="en-US" dirty="0"/>
          </a:p>
        </p:txBody>
      </p:sp>
      <p:sp>
        <p:nvSpPr>
          <p:cNvPr id="14" name="Text Placeholder 2"/>
          <p:cNvSpPr>
            <a:spLocks noGrp="1"/>
          </p:cNvSpPr>
          <p:nvPr>
            <p:ph type="body" idx="1"/>
          </p:nvPr>
        </p:nvSpPr>
        <p:spPr>
          <a:xfrm>
            <a:off x="3434441" y="661307"/>
            <a:ext cx="5448301" cy="596809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5" name="Text Placeholder 2"/>
          <p:cNvSpPr>
            <a:spLocks noGrp="1"/>
          </p:cNvSpPr>
          <p:nvPr>
            <p:ph type="body" idx="10"/>
          </p:nvPr>
        </p:nvSpPr>
        <p:spPr>
          <a:xfrm>
            <a:off x="228598" y="4710793"/>
            <a:ext cx="2967718" cy="1918607"/>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3" name="Content Placeholder 2"/>
          <p:cNvSpPr>
            <a:spLocks noGrp="1"/>
          </p:cNvSpPr>
          <p:nvPr>
            <p:ph sz="quarter" idx="11"/>
          </p:nvPr>
        </p:nvSpPr>
        <p:spPr>
          <a:xfrm>
            <a:off x="228598" y="228600"/>
            <a:ext cx="296704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403017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Introduction (version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1" y="365126"/>
            <a:ext cx="8662305"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7434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7483863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with small portrait source left (fill)">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228598" y="228600"/>
            <a:ext cx="2967718" cy="4327071"/>
          </a:xfrm>
        </p:spPr>
        <p:txBody>
          <a:bodyPr/>
          <a:lstStyle/>
          <a:p>
            <a:endParaRPr lang="en-GB"/>
          </a:p>
        </p:txBody>
      </p:sp>
      <p:sp>
        <p:nvSpPr>
          <p:cNvPr id="8" name="Title 1"/>
          <p:cNvSpPr>
            <a:spLocks noGrp="1"/>
          </p:cNvSpPr>
          <p:nvPr>
            <p:ph type="title"/>
          </p:nvPr>
        </p:nvSpPr>
        <p:spPr>
          <a:xfrm>
            <a:off x="3434442" y="228600"/>
            <a:ext cx="5448300" cy="432707"/>
          </a:xfrm>
        </p:spPr>
        <p:txBody>
          <a:bodyPr anchor="t">
            <a:noAutofit/>
          </a:bodyPr>
          <a:lstStyle>
            <a:lvl1pPr>
              <a:defRPr sz="1800" b="1"/>
            </a:lvl1pPr>
          </a:lstStyle>
          <a:p>
            <a:r>
              <a:rPr lang="en-US" dirty="0" smtClean="0"/>
              <a:t>Click to edit Master title style</a:t>
            </a:r>
            <a:endParaRPr lang="en-US" dirty="0"/>
          </a:p>
        </p:txBody>
      </p:sp>
      <p:sp>
        <p:nvSpPr>
          <p:cNvPr id="9" name="Text Placeholder 2"/>
          <p:cNvSpPr>
            <a:spLocks noGrp="1"/>
          </p:cNvSpPr>
          <p:nvPr>
            <p:ph type="body" idx="1"/>
          </p:nvPr>
        </p:nvSpPr>
        <p:spPr>
          <a:xfrm>
            <a:off x="3434441" y="661307"/>
            <a:ext cx="5448301" cy="596809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2" name="Text Placeholder 2"/>
          <p:cNvSpPr>
            <a:spLocks noGrp="1"/>
          </p:cNvSpPr>
          <p:nvPr>
            <p:ph type="body" idx="10"/>
          </p:nvPr>
        </p:nvSpPr>
        <p:spPr>
          <a:xfrm>
            <a:off x="228598" y="4710793"/>
            <a:ext cx="2967718" cy="1918607"/>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3533181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5343524" y="228600"/>
            <a:ext cx="3539217"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38125"/>
            <a:ext cx="4933952" cy="27908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343524" y="1983921"/>
            <a:ext cx="2291443" cy="1045029"/>
          </a:xfrm>
        </p:spPr>
        <p:txBody>
          <a:bodyPr anchor="b">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1265780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with small landscape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5343524" y="228600"/>
            <a:ext cx="3539217"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343524" y="1297667"/>
            <a:ext cx="3539217" cy="1731283"/>
          </a:xfrm>
        </p:spPr>
        <p:txBody>
          <a:bodyPr anchor="b">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228600"/>
            <a:ext cx="4953000" cy="2800350"/>
          </a:xfrm>
        </p:spPr>
        <p:txBody>
          <a:bodyPr/>
          <a:lstStyle/>
          <a:p>
            <a:endParaRPr lang="en-GB"/>
          </a:p>
        </p:txBody>
      </p:sp>
    </p:spTree>
    <p:extLst>
      <p:ext uri="{BB962C8B-B14F-4D97-AF65-F5344CB8AC3E}">
        <p14:creationId xmlns:p14="http://schemas.microsoft.com/office/powerpoint/2010/main" val="37504795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ource left (fit)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28600"/>
            <a:ext cx="40249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2566520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2781301"/>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6"/>
          <p:cNvSpPr>
            <a:spLocks noGrp="1"/>
          </p:cNvSpPr>
          <p:nvPr>
            <p:ph type="pic" sz="quarter" idx="11"/>
          </p:nvPr>
        </p:nvSpPr>
        <p:spPr>
          <a:xfrm>
            <a:off x="228598" y="231775"/>
            <a:ext cx="4024313" cy="2549526"/>
          </a:xfrm>
        </p:spPr>
        <p:txBody>
          <a:bodyPr/>
          <a:lstStyle/>
          <a:p>
            <a:endParaRPr lang="en-GB"/>
          </a:p>
        </p:txBody>
      </p:sp>
      <p:sp>
        <p:nvSpPr>
          <p:cNvPr id="7" name="Text Placeholder 2"/>
          <p:cNvSpPr>
            <a:spLocks noGrp="1"/>
          </p:cNvSpPr>
          <p:nvPr>
            <p:ph type="body" idx="12"/>
          </p:nvPr>
        </p:nvSpPr>
        <p:spPr>
          <a:xfrm>
            <a:off x="228598" y="6020888"/>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Picture Placeholder 6"/>
          <p:cNvSpPr>
            <a:spLocks noGrp="1"/>
          </p:cNvSpPr>
          <p:nvPr>
            <p:ph type="pic" sz="quarter" idx="13"/>
          </p:nvPr>
        </p:nvSpPr>
        <p:spPr>
          <a:xfrm>
            <a:off x="228598" y="3471362"/>
            <a:ext cx="4024313" cy="2549526"/>
          </a:xfrm>
        </p:spPr>
        <p:txBody>
          <a:bodyPr/>
          <a:lstStyle/>
          <a:p>
            <a:endParaRPr lang="en-GB"/>
          </a:p>
        </p:txBody>
      </p:sp>
    </p:spTree>
    <p:extLst>
      <p:ext uri="{BB962C8B-B14F-4D97-AF65-F5344CB8AC3E}">
        <p14:creationId xmlns:p14="http://schemas.microsoft.com/office/powerpoint/2010/main" val="129461830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Source left (fit)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28601"/>
            <a:ext cx="4024993" cy="25527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598" y="2781301"/>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2"/>
          </p:nvPr>
        </p:nvSpPr>
        <p:spPr>
          <a:xfrm>
            <a:off x="228598" y="6020888"/>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Content Placeholder 3"/>
          <p:cNvSpPr>
            <a:spLocks noGrp="1"/>
          </p:cNvSpPr>
          <p:nvPr>
            <p:ph sz="half" idx="13"/>
          </p:nvPr>
        </p:nvSpPr>
        <p:spPr>
          <a:xfrm>
            <a:off x="228597" y="3437164"/>
            <a:ext cx="4024993" cy="25527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30579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6"/>
          <p:cNvSpPr>
            <a:spLocks noGrp="1"/>
          </p:cNvSpPr>
          <p:nvPr>
            <p:ph type="pic" sz="quarter" idx="11"/>
          </p:nvPr>
        </p:nvSpPr>
        <p:spPr>
          <a:xfrm>
            <a:off x="228598" y="231774"/>
            <a:ext cx="4024313" cy="5356225"/>
          </a:xfrm>
        </p:spPr>
        <p:txBody>
          <a:bodyPr/>
          <a:lstStyle/>
          <a:p>
            <a:endParaRPr lang="en-GB"/>
          </a:p>
        </p:txBody>
      </p:sp>
    </p:spTree>
    <p:extLst>
      <p:ext uri="{BB962C8B-B14F-4D97-AF65-F5344CB8AC3E}">
        <p14:creationId xmlns:p14="http://schemas.microsoft.com/office/powerpoint/2010/main" val="38972194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5038077" y="228600"/>
            <a:ext cx="3860992"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5038077" y="1161595"/>
            <a:ext cx="3860992" cy="425949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094869" y="5845629"/>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598" y="228600"/>
            <a:ext cx="4629150" cy="6408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9473798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Source left (fill) ">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228600" y="228600"/>
            <a:ext cx="4637088" cy="6408738"/>
          </a:xfrm>
        </p:spPr>
        <p:txBody>
          <a:bodyPr/>
          <a:lstStyle/>
          <a:p>
            <a:endParaRPr lang="en-GB"/>
          </a:p>
        </p:txBody>
      </p:sp>
      <p:sp>
        <p:nvSpPr>
          <p:cNvPr id="2" name="Title 1"/>
          <p:cNvSpPr>
            <a:spLocks noGrp="1"/>
          </p:cNvSpPr>
          <p:nvPr>
            <p:ph type="title"/>
          </p:nvPr>
        </p:nvSpPr>
        <p:spPr>
          <a:xfrm>
            <a:off x="5038077" y="228600"/>
            <a:ext cx="3860992"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5038077" y="1161595"/>
            <a:ext cx="3860992" cy="425949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094869" y="5845629"/>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3978160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228598" y="245611"/>
            <a:ext cx="386099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8" y="1178606"/>
            <a:ext cx="3860992" cy="42594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85390" y="5862640"/>
            <a:ext cx="3804200"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4269920" y="245611"/>
            <a:ext cx="4629150" cy="6408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030887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Introduction (version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321" y="365126"/>
            <a:ext cx="7135585"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26720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600" y="365125"/>
            <a:ext cx="1409700" cy="1325563"/>
          </a:xfrm>
        </p:spPr>
        <p:txBody>
          <a:bodyPr/>
          <a:lstStyle/>
          <a:p>
            <a:endParaRPr lang="en-GB"/>
          </a:p>
        </p:txBody>
      </p:sp>
      <p:sp>
        <p:nvSpPr>
          <p:cNvPr id="7"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0854374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Source left (fill) ">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261980" y="227918"/>
            <a:ext cx="4637088" cy="6408738"/>
          </a:xfrm>
        </p:spPr>
        <p:txBody>
          <a:bodyPr/>
          <a:lstStyle/>
          <a:p>
            <a:endParaRPr lang="en-GB"/>
          </a:p>
        </p:txBody>
      </p:sp>
      <p:sp>
        <p:nvSpPr>
          <p:cNvPr id="2" name="Title 1"/>
          <p:cNvSpPr>
            <a:spLocks noGrp="1"/>
          </p:cNvSpPr>
          <p:nvPr>
            <p:ph type="title"/>
          </p:nvPr>
        </p:nvSpPr>
        <p:spPr>
          <a:xfrm>
            <a:off x="245640" y="227918"/>
            <a:ext cx="386099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45640" y="1160913"/>
            <a:ext cx="3860992" cy="42594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02433" y="5844947"/>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98970018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ndscape left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5910942" cy="3829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257675"/>
            <a:ext cx="8654142" cy="15621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601" y="5819775"/>
            <a:ext cx="2743200" cy="866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1356983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ndscape left (fill)">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228600"/>
            <a:ext cx="5910263" cy="3829050"/>
          </a:xfrm>
        </p:spPr>
        <p:txBody>
          <a:bodyPr/>
          <a:lstStyle/>
          <a:p>
            <a:endParaRPr lang="en-GB"/>
          </a:p>
        </p:txBody>
      </p:sp>
      <p:sp>
        <p:nvSpPr>
          <p:cNvPr id="11" name="Text Placeholder 2"/>
          <p:cNvSpPr>
            <a:spLocks noGrp="1"/>
          </p:cNvSpPr>
          <p:nvPr>
            <p:ph type="body" idx="1"/>
          </p:nvPr>
        </p:nvSpPr>
        <p:spPr>
          <a:xfrm>
            <a:off x="228601" y="4257675"/>
            <a:ext cx="8654142" cy="15621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2" name="Text Placeholder 2"/>
          <p:cNvSpPr>
            <a:spLocks noGrp="1"/>
          </p:cNvSpPr>
          <p:nvPr>
            <p:ph type="body" idx="10"/>
          </p:nvPr>
        </p:nvSpPr>
        <p:spPr>
          <a:xfrm>
            <a:off x="234043" y="5819775"/>
            <a:ext cx="8648700" cy="866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1657440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ndscape left (fit) medium high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5910942" cy="4143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315075" y="228600"/>
            <a:ext cx="2567668"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552949"/>
            <a:ext cx="8654142" cy="2076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6315075" y="2571751"/>
            <a:ext cx="2567668" cy="1800224"/>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29633780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ndscape left (fill) Medium hight ">
    <p:spTree>
      <p:nvGrpSpPr>
        <p:cNvPr id="1" name=""/>
        <p:cNvGrpSpPr/>
        <p:nvPr/>
      </p:nvGrpSpPr>
      <p:grpSpPr>
        <a:xfrm>
          <a:off x="0" y="0"/>
          <a:ext cx="0" cy="0"/>
          <a:chOff x="0" y="0"/>
          <a:chExt cx="0" cy="0"/>
        </a:xfrm>
      </p:grpSpPr>
      <p:sp>
        <p:nvSpPr>
          <p:cNvPr id="2" name="Title 1"/>
          <p:cNvSpPr>
            <a:spLocks noGrp="1"/>
          </p:cNvSpPr>
          <p:nvPr>
            <p:ph type="title"/>
          </p:nvPr>
        </p:nvSpPr>
        <p:spPr>
          <a:xfrm>
            <a:off x="6353175" y="228600"/>
            <a:ext cx="2529568" cy="916667"/>
          </a:xfrm>
        </p:spPr>
        <p:txBody>
          <a:bodyPr anchor="t">
            <a:noAutofit/>
          </a:bodyPr>
          <a:lstStyle>
            <a:lvl1pPr algn="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228599"/>
            <a:ext cx="5910263" cy="4143375"/>
          </a:xfrm>
        </p:spPr>
        <p:txBody>
          <a:bodyPr/>
          <a:lstStyle/>
          <a:p>
            <a:endParaRPr lang="en-GB"/>
          </a:p>
        </p:txBody>
      </p:sp>
      <p:sp>
        <p:nvSpPr>
          <p:cNvPr id="10" name="Text Placeholder 2"/>
          <p:cNvSpPr>
            <a:spLocks noGrp="1"/>
          </p:cNvSpPr>
          <p:nvPr>
            <p:ph type="body" idx="1"/>
          </p:nvPr>
        </p:nvSpPr>
        <p:spPr>
          <a:xfrm>
            <a:off x="228601" y="4552949"/>
            <a:ext cx="8654142" cy="2076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6353175" y="1962151"/>
            <a:ext cx="2529568" cy="2409824"/>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8876610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ndscape left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4748893" cy="332881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977494"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4977494" y="1552575"/>
            <a:ext cx="3905248" cy="2004842"/>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7009334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ndscape left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28600" y="228217"/>
            <a:ext cx="4748894" cy="3329200"/>
          </a:xfrm>
        </p:spPr>
        <p:txBody>
          <a:bodyPr/>
          <a:lstStyle/>
          <a:p>
            <a:endParaRPr lang="en-GB"/>
          </a:p>
        </p:txBody>
      </p:sp>
      <p:sp>
        <p:nvSpPr>
          <p:cNvPr id="10"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itle 1"/>
          <p:cNvSpPr>
            <a:spLocks noGrp="1"/>
          </p:cNvSpPr>
          <p:nvPr>
            <p:ph type="title"/>
          </p:nvPr>
        </p:nvSpPr>
        <p:spPr>
          <a:xfrm>
            <a:off x="4977494"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0"/>
          </p:nvPr>
        </p:nvSpPr>
        <p:spPr>
          <a:xfrm>
            <a:off x="4977494" y="1733550"/>
            <a:ext cx="3905248" cy="1823867"/>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6163263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idescreen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6457949" cy="29527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686550" y="228601"/>
            <a:ext cx="2196192" cy="916667"/>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1" y="3352800"/>
            <a:ext cx="8654142" cy="327659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86550" y="1552575"/>
            <a:ext cx="2196192" cy="1628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1748093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idescreen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28600" y="228217"/>
            <a:ext cx="6457950" cy="2953133"/>
          </a:xfrm>
        </p:spPr>
        <p:txBody>
          <a:bodyPr/>
          <a:lstStyle/>
          <a:p>
            <a:endParaRPr lang="en-GB"/>
          </a:p>
        </p:txBody>
      </p:sp>
      <p:sp>
        <p:nvSpPr>
          <p:cNvPr id="10" name="Text Placeholder 2"/>
          <p:cNvSpPr>
            <a:spLocks noGrp="1"/>
          </p:cNvSpPr>
          <p:nvPr>
            <p:ph type="body" idx="1"/>
          </p:nvPr>
        </p:nvSpPr>
        <p:spPr>
          <a:xfrm>
            <a:off x="228601" y="3352800"/>
            <a:ext cx="8654142" cy="327659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itle 1"/>
          <p:cNvSpPr>
            <a:spLocks noGrp="1"/>
          </p:cNvSpPr>
          <p:nvPr>
            <p:ph type="title"/>
          </p:nvPr>
        </p:nvSpPr>
        <p:spPr>
          <a:xfrm>
            <a:off x="6686550" y="228601"/>
            <a:ext cx="2196192" cy="916667"/>
          </a:xfrm>
        </p:spPr>
        <p:txBody>
          <a:bodyPr anchor="t">
            <a:noAutofit/>
          </a:bodyPr>
          <a:lstStyle>
            <a:lvl1pPr algn="l">
              <a:defRPr sz="1800" b="1"/>
            </a:lvl1pPr>
          </a:lstStyle>
          <a:p>
            <a:r>
              <a:rPr lang="en-US" dirty="0" smtClean="0"/>
              <a:t>Click to edit Master title style</a:t>
            </a:r>
            <a:endParaRPr lang="en-US" dirty="0"/>
          </a:p>
        </p:txBody>
      </p:sp>
      <p:sp>
        <p:nvSpPr>
          <p:cNvPr id="9" name="Text Placeholder 2"/>
          <p:cNvSpPr>
            <a:spLocks noGrp="1"/>
          </p:cNvSpPr>
          <p:nvPr>
            <p:ph type="body" idx="10"/>
          </p:nvPr>
        </p:nvSpPr>
        <p:spPr>
          <a:xfrm>
            <a:off x="6686550" y="1552575"/>
            <a:ext cx="2196192" cy="1628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8021559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ndscape right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71121" y="228601"/>
            <a:ext cx="5910942" cy="3829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7241" y="228601"/>
            <a:ext cx="2743200" cy="2419349"/>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1" y="4276727"/>
            <a:ext cx="8654142" cy="1695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238500" y="5981700"/>
            <a:ext cx="5644243" cy="723900"/>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942093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Introduction landscape thumbnai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47900" y="365126"/>
            <a:ext cx="664300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3243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600" y="365125"/>
            <a:ext cx="1838326" cy="1325563"/>
          </a:xfrm>
        </p:spPr>
        <p:txBody>
          <a:bodyPr/>
          <a:lstStyle/>
          <a:p>
            <a:endParaRPr lang="en-GB" dirty="0"/>
          </a:p>
        </p:txBody>
      </p:sp>
      <p:sp>
        <p:nvSpPr>
          <p:cNvPr id="6"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55606609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ndscape right (fill) ">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601" y="4276727"/>
            <a:ext cx="8654142" cy="1695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2480" y="228601"/>
            <a:ext cx="5910263" cy="3829050"/>
          </a:xfrm>
        </p:spPr>
        <p:txBody>
          <a:bodyPr/>
          <a:lstStyle/>
          <a:p>
            <a:endParaRPr lang="en-GB"/>
          </a:p>
        </p:txBody>
      </p:sp>
      <p:sp>
        <p:nvSpPr>
          <p:cNvPr id="6" name="Title 1"/>
          <p:cNvSpPr>
            <a:spLocks noGrp="1"/>
          </p:cNvSpPr>
          <p:nvPr>
            <p:ph type="title"/>
          </p:nvPr>
        </p:nvSpPr>
        <p:spPr>
          <a:xfrm>
            <a:off x="227241" y="228601"/>
            <a:ext cx="2743200" cy="2305049"/>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0"/>
          </p:nvPr>
        </p:nvSpPr>
        <p:spPr>
          <a:xfrm>
            <a:off x="3371850" y="5981700"/>
            <a:ext cx="5510893" cy="723900"/>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30240806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ndscape right (fit) Medium high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71801" y="228601"/>
            <a:ext cx="5910942" cy="4143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1" y="228601"/>
            <a:ext cx="2743200" cy="1533523"/>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581525"/>
            <a:ext cx="8654142" cy="20478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685801" y="1971674"/>
            <a:ext cx="2286000" cy="2390775"/>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68289579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ndscape right (fill) Medium hight ">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972480" y="228600"/>
            <a:ext cx="5910263" cy="4143375"/>
          </a:xfrm>
        </p:spPr>
        <p:txBody>
          <a:bodyPr/>
          <a:lstStyle/>
          <a:p>
            <a:endParaRPr lang="en-GB"/>
          </a:p>
        </p:txBody>
      </p:sp>
      <p:sp>
        <p:nvSpPr>
          <p:cNvPr id="6" name="Text Placeholder 2"/>
          <p:cNvSpPr>
            <a:spLocks noGrp="1"/>
          </p:cNvSpPr>
          <p:nvPr>
            <p:ph type="body" idx="1"/>
          </p:nvPr>
        </p:nvSpPr>
        <p:spPr>
          <a:xfrm>
            <a:off x="228601" y="4543425"/>
            <a:ext cx="8654142" cy="20859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8" name="Title 1"/>
          <p:cNvSpPr>
            <a:spLocks noGrp="1"/>
          </p:cNvSpPr>
          <p:nvPr>
            <p:ph type="title"/>
          </p:nvPr>
        </p:nvSpPr>
        <p:spPr>
          <a:xfrm>
            <a:off x="228601" y="228601"/>
            <a:ext cx="2743200" cy="916667"/>
          </a:xfrm>
        </p:spPr>
        <p:txBody>
          <a:bodyPr anchor="t">
            <a:noAutofit/>
          </a:bodyPr>
          <a:lstStyle>
            <a:lvl1pPr algn="l">
              <a:defRPr sz="1800" b="1"/>
            </a:lvl1pPr>
          </a:lstStyle>
          <a:p>
            <a:r>
              <a:rPr lang="en-US" dirty="0" smtClean="0"/>
              <a:t>Click to edit Master title style</a:t>
            </a:r>
            <a:endParaRPr lang="en-US" dirty="0"/>
          </a:p>
        </p:txBody>
      </p:sp>
      <p:sp>
        <p:nvSpPr>
          <p:cNvPr id="9" name="Text Placeholder 2"/>
          <p:cNvSpPr>
            <a:spLocks noGrp="1"/>
          </p:cNvSpPr>
          <p:nvPr>
            <p:ph type="body" idx="10"/>
          </p:nvPr>
        </p:nvSpPr>
        <p:spPr>
          <a:xfrm>
            <a:off x="885825" y="2266950"/>
            <a:ext cx="2085976" cy="2105025"/>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6668039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ndscape right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33849" y="228601"/>
            <a:ext cx="4748893" cy="332881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1"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601" y="1476375"/>
            <a:ext cx="3695698" cy="2081042"/>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9521536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Landscape right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133849" y="228601"/>
            <a:ext cx="4748894" cy="3329200"/>
          </a:xfrm>
        </p:spPr>
        <p:txBody>
          <a:bodyPr/>
          <a:lstStyle/>
          <a:p>
            <a:endParaRPr lang="en-GB"/>
          </a:p>
        </p:txBody>
      </p:sp>
      <p:sp>
        <p:nvSpPr>
          <p:cNvPr id="7" name="Title 1"/>
          <p:cNvSpPr>
            <a:spLocks noGrp="1"/>
          </p:cNvSpPr>
          <p:nvPr>
            <p:ph type="title"/>
          </p:nvPr>
        </p:nvSpPr>
        <p:spPr>
          <a:xfrm>
            <a:off x="228601"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228601" y="1781175"/>
            <a:ext cx="3714748" cy="1776626"/>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9292930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ource left squared (filled)">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53100"/>
            <a:ext cx="5698672" cy="88446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Tree>
    <p:extLst>
      <p:ext uri="{BB962C8B-B14F-4D97-AF65-F5344CB8AC3E}">
        <p14:creationId xmlns:p14="http://schemas.microsoft.com/office/powerpoint/2010/main" val="421617066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ource left squared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43575"/>
            <a:ext cx="5698672" cy="89398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1574671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ource left squared (filled)">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592535"/>
            <a:ext cx="569867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Tree>
    <p:extLst>
      <p:ext uri="{BB962C8B-B14F-4D97-AF65-F5344CB8AC3E}">
        <p14:creationId xmlns:p14="http://schemas.microsoft.com/office/powerpoint/2010/main" val="112870548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ource left squared (fit) Medium Titl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1706336"/>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943100"/>
            <a:ext cx="2547258" cy="4686299"/>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592535"/>
            <a:ext cx="569867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99830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ource left squared (filled) Medium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28601" y="5734050"/>
            <a:ext cx="5698672" cy="90351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
        <p:nvSpPr>
          <p:cNvPr id="7" name="Title 1"/>
          <p:cNvSpPr>
            <a:spLocks noGrp="1"/>
          </p:cNvSpPr>
          <p:nvPr>
            <p:ph type="title"/>
          </p:nvPr>
        </p:nvSpPr>
        <p:spPr>
          <a:xfrm>
            <a:off x="6139543" y="228600"/>
            <a:ext cx="2743200" cy="1706336"/>
          </a:xfrm>
        </p:spPr>
        <p:txBody>
          <a:bodyPr anchor="t">
            <a:noAutofit/>
          </a:bodyPr>
          <a:lstStyle>
            <a:lvl1pPr algn="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6335485" y="1943100"/>
            <a:ext cx="2547258" cy="4686299"/>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7388916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Introduction - Widescreen thumbnai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47950" y="365126"/>
            <a:ext cx="6242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3243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2276475" cy="1325563"/>
          </a:xfrm>
        </p:spPr>
        <p:txBody>
          <a:bodyPr/>
          <a:lstStyle/>
          <a:p>
            <a:endParaRPr lang="en-GB" dirty="0"/>
          </a:p>
        </p:txBody>
      </p:sp>
      <p:sp>
        <p:nvSpPr>
          <p:cNvPr id="6"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0576965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ource left squared (fit) Extra long titl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599"/>
            <a:ext cx="2743200" cy="260440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2833006"/>
            <a:ext cx="2547258" cy="379639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62625"/>
            <a:ext cx="5698672" cy="8749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1536294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ource left squared (filled) Extra long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28601" y="5753100"/>
            <a:ext cx="5698672" cy="88446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
        <p:nvSpPr>
          <p:cNvPr id="8" name="Title 1"/>
          <p:cNvSpPr>
            <a:spLocks noGrp="1"/>
          </p:cNvSpPr>
          <p:nvPr>
            <p:ph type="title"/>
          </p:nvPr>
        </p:nvSpPr>
        <p:spPr>
          <a:xfrm>
            <a:off x="6139543" y="228599"/>
            <a:ext cx="2743200" cy="2604407"/>
          </a:xfrm>
        </p:spPr>
        <p:txBody>
          <a:bodyPr anchor="t">
            <a:noAutofit/>
          </a:bodyPr>
          <a:lstStyle>
            <a:lvl1pPr algn="r">
              <a:defRPr sz="1800" b="1"/>
            </a:lvl1pPr>
          </a:lstStyle>
          <a:p>
            <a:r>
              <a:rPr lang="en-US" dirty="0" smtClean="0"/>
              <a:t>Click to edit Master title style</a:t>
            </a:r>
            <a:endParaRPr lang="en-US" dirty="0"/>
          </a:p>
        </p:txBody>
      </p:sp>
      <p:sp>
        <p:nvSpPr>
          <p:cNvPr id="11" name="Text Placeholder 2"/>
          <p:cNvSpPr>
            <a:spLocks noGrp="1"/>
          </p:cNvSpPr>
          <p:nvPr>
            <p:ph type="body" idx="1"/>
          </p:nvPr>
        </p:nvSpPr>
        <p:spPr>
          <a:xfrm>
            <a:off x="6335485" y="2833006"/>
            <a:ext cx="2547258" cy="379639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4959566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ource landscape (fit)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7"/>
            <a:ext cx="8654143" cy="49638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584370"/>
            <a:ext cx="4384221" cy="104503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10957340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ource landscape (fill)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5584370"/>
            <a:ext cx="4384221" cy="104503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620713"/>
            <a:ext cx="8653463" cy="4964112"/>
          </a:xfrm>
        </p:spPr>
        <p:txBody>
          <a:bodyPr/>
          <a:lstStyle/>
          <a:p>
            <a:endParaRPr lang="en-GB"/>
          </a:p>
        </p:txBody>
      </p:sp>
    </p:spTree>
    <p:extLst>
      <p:ext uri="{BB962C8B-B14F-4D97-AF65-F5344CB8AC3E}">
        <p14:creationId xmlns:p14="http://schemas.microsoft.com/office/powerpoint/2010/main" val="351940213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ource landscape (fit)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6087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229226"/>
            <a:ext cx="5734051"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229226"/>
            <a:ext cx="29200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9180697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ource landscape (fill)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608512"/>
          </a:xfrm>
        </p:spPr>
        <p:txBody>
          <a:bodyPr/>
          <a:lstStyle/>
          <a:p>
            <a:endParaRPr lang="en-GB"/>
          </a:p>
        </p:txBody>
      </p:sp>
      <p:sp>
        <p:nvSpPr>
          <p:cNvPr id="6" name="Text Placeholder 2"/>
          <p:cNvSpPr>
            <a:spLocks noGrp="1"/>
          </p:cNvSpPr>
          <p:nvPr>
            <p:ph type="body" idx="1"/>
          </p:nvPr>
        </p:nvSpPr>
        <p:spPr>
          <a:xfrm>
            <a:off x="228599" y="5229226"/>
            <a:ext cx="5734051"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0"/>
          </p:nvPr>
        </p:nvSpPr>
        <p:spPr>
          <a:xfrm>
            <a:off x="5962650" y="5229226"/>
            <a:ext cx="29200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47402271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ource landscape (fit) medium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6087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229226"/>
            <a:ext cx="7038976"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448550" y="5229226"/>
            <a:ext cx="14341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5129072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ource landscape (fill) medium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608512"/>
          </a:xfrm>
        </p:spPr>
        <p:txBody>
          <a:bodyPr/>
          <a:lstStyle/>
          <a:p>
            <a:endParaRPr lang="en-GB"/>
          </a:p>
        </p:txBody>
      </p:sp>
      <p:sp>
        <p:nvSpPr>
          <p:cNvPr id="8" name="Text Placeholder 2"/>
          <p:cNvSpPr>
            <a:spLocks noGrp="1"/>
          </p:cNvSpPr>
          <p:nvPr>
            <p:ph type="body" idx="1"/>
          </p:nvPr>
        </p:nvSpPr>
        <p:spPr>
          <a:xfrm>
            <a:off x="228599" y="5229226"/>
            <a:ext cx="7038976"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448550" y="5229226"/>
            <a:ext cx="14341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0753039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ource landscape (fit) smaller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52469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867400"/>
            <a:ext cx="5734051" cy="7620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867399"/>
            <a:ext cx="2920093" cy="762000"/>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9147029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ource landscape (fill) smaller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2"/>
            <a:ext cx="8653463" cy="5246685"/>
          </a:xfrm>
        </p:spPr>
        <p:txBody>
          <a:bodyPr/>
          <a:lstStyle/>
          <a:p>
            <a:endParaRPr lang="en-GB"/>
          </a:p>
        </p:txBody>
      </p:sp>
      <p:sp>
        <p:nvSpPr>
          <p:cNvPr id="8" name="Text Placeholder 2"/>
          <p:cNvSpPr>
            <a:spLocks noGrp="1"/>
          </p:cNvSpPr>
          <p:nvPr>
            <p:ph type="body" idx="1"/>
          </p:nvPr>
        </p:nvSpPr>
        <p:spPr>
          <a:xfrm>
            <a:off x="228599" y="5867400"/>
            <a:ext cx="5734051" cy="7620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867399"/>
            <a:ext cx="2920093" cy="762000"/>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92493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Introduction - Medium Landscape (fi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50080" y="365126"/>
            <a:ext cx="4440826" cy="125031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4450080" y="1813103"/>
            <a:ext cx="4440825" cy="1302982"/>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5"/>
            <a:ext cx="4046220" cy="2751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1229724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ource landscape (fit) larger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1556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4776108"/>
            <a:ext cx="5943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29400" y="4776108"/>
            <a:ext cx="22533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85425595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urce landscape (filled) larger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4776108"/>
            <a:ext cx="5943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29400" y="4776108"/>
            <a:ext cx="22533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620713"/>
            <a:ext cx="8653463" cy="4156075"/>
          </a:xfrm>
        </p:spPr>
        <p:txBody>
          <a:bodyPr/>
          <a:lstStyle/>
          <a:p>
            <a:endParaRPr lang="en-GB"/>
          </a:p>
        </p:txBody>
      </p:sp>
    </p:spTree>
    <p:extLst>
      <p:ext uri="{BB962C8B-B14F-4D97-AF65-F5344CB8AC3E}">
        <p14:creationId xmlns:p14="http://schemas.microsoft.com/office/powerpoint/2010/main" val="356575381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ource landscape (fit) largest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1556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4776108"/>
            <a:ext cx="7086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505700" y="4776108"/>
            <a:ext cx="1377043" cy="1853291"/>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145718008"/>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ource landscape (filled) largest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156075"/>
          </a:xfrm>
        </p:spPr>
        <p:txBody>
          <a:bodyPr/>
          <a:lstStyle/>
          <a:p>
            <a:endParaRPr lang="en-GB"/>
          </a:p>
        </p:txBody>
      </p:sp>
      <p:sp>
        <p:nvSpPr>
          <p:cNvPr id="6" name="Text Placeholder 2"/>
          <p:cNvSpPr>
            <a:spLocks noGrp="1"/>
          </p:cNvSpPr>
          <p:nvPr>
            <p:ph type="body" idx="1"/>
          </p:nvPr>
        </p:nvSpPr>
        <p:spPr>
          <a:xfrm>
            <a:off x="228599" y="4776108"/>
            <a:ext cx="7086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0"/>
          </p:nvPr>
        </p:nvSpPr>
        <p:spPr>
          <a:xfrm>
            <a:off x="7505700" y="4776108"/>
            <a:ext cx="13770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96076380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ource landscape (fit) largest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554218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6162674"/>
            <a:ext cx="6134101" cy="46672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96076" y="6162674"/>
            <a:ext cx="2186668" cy="466725"/>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323320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Source landscape (filled) largest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5541961"/>
          </a:xfrm>
        </p:spPr>
        <p:txBody>
          <a:bodyPr/>
          <a:lstStyle/>
          <a:p>
            <a:endParaRPr lang="en-GB"/>
          </a:p>
        </p:txBody>
      </p:sp>
      <p:sp>
        <p:nvSpPr>
          <p:cNvPr id="9" name="Text Placeholder 2"/>
          <p:cNvSpPr>
            <a:spLocks noGrp="1"/>
          </p:cNvSpPr>
          <p:nvPr>
            <p:ph type="body" idx="1"/>
          </p:nvPr>
        </p:nvSpPr>
        <p:spPr>
          <a:xfrm>
            <a:off x="228599" y="6162674"/>
            <a:ext cx="6134101" cy="46672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Text Placeholder 2"/>
          <p:cNvSpPr>
            <a:spLocks noGrp="1"/>
          </p:cNvSpPr>
          <p:nvPr>
            <p:ph type="body" idx="10"/>
          </p:nvPr>
        </p:nvSpPr>
        <p:spPr>
          <a:xfrm>
            <a:off x="6696076" y="6162674"/>
            <a:ext cx="2186668" cy="466725"/>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9740743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source_left (big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20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6613873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source_right (big font)">
    <p:spTree>
      <p:nvGrpSpPr>
        <p:cNvPr id="1" name=""/>
        <p:cNvGrpSpPr/>
        <p:nvPr/>
      </p:nvGrpSpPr>
      <p:grpSpPr>
        <a:xfrm>
          <a:off x="0" y="0"/>
          <a:ext cx="0" cy="0"/>
          <a:chOff x="0" y="0"/>
          <a:chExt cx="0" cy="0"/>
        </a:xfrm>
      </p:grpSpPr>
      <p:sp>
        <p:nvSpPr>
          <p:cNvPr id="2" name="Title 1"/>
          <p:cNvSpPr>
            <a:spLocks noGrp="1"/>
          </p:cNvSpPr>
          <p:nvPr>
            <p:ph type="title"/>
          </p:nvPr>
        </p:nvSpPr>
        <p:spPr>
          <a:xfrm>
            <a:off x="228144" y="236764"/>
            <a:ext cx="4629150"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144" y="1161595"/>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08862"/>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600"/>
            <a:ext cx="4041775" cy="5372100"/>
          </a:xfrm>
          <a:solidFill>
            <a:srgbClr val="CCCCCC"/>
          </a:solidFill>
        </p:spPr>
        <p:txBody>
          <a:bodyPr>
            <a:normAutofit/>
          </a:bodyPr>
          <a:lstStyle>
            <a:lvl1pPr marL="0" indent="0">
              <a:buNone/>
              <a:defRPr sz="20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16646571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source_left (medium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18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301495764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source_right (medium font)">
    <p:spTree>
      <p:nvGrpSpPr>
        <p:cNvPr id="1" name=""/>
        <p:cNvGrpSpPr/>
        <p:nvPr/>
      </p:nvGrpSpPr>
      <p:grpSpPr>
        <a:xfrm>
          <a:off x="0" y="0"/>
          <a:ext cx="0" cy="0"/>
          <a:chOff x="0" y="0"/>
          <a:chExt cx="0" cy="0"/>
        </a:xfrm>
      </p:grpSpPr>
      <p:sp>
        <p:nvSpPr>
          <p:cNvPr id="2" name="Title 1"/>
          <p:cNvSpPr>
            <a:spLocks noGrp="1"/>
          </p:cNvSpPr>
          <p:nvPr>
            <p:ph type="title"/>
          </p:nvPr>
        </p:nvSpPr>
        <p:spPr>
          <a:xfrm>
            <a:off x="228598" y="228599"/>
            <a:ext cx="4629150"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8" y="1169758"/>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17026"/>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9"/>
            <a:ext cx="4041775" cy="5372100"/>
          </a:xfrm>
          <a:solidFill>
            <a:srgbClr val="CCCCCC"/>
          </a:solidFill>
        </p:spPr>
        <p:txBody>
          <a:bodyPr>
            <a:normAutofit/>
          </a:bodyPr>
          <a:lstStyle>
            <a:lvl1pPr marL="0" indent="0">
              <a:buNone/>
              <a:defRPr sz="18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4210604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Introduction - Medium Landscape (fill)">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4069081" cy="2750960"/>
          </a:xfrm>
        </p:spPr>
        <p:txBody>
          <a:bodyPr/>
          <a:lstStyle/>
          <a:p>
            <a:endParaRPr lang="en-GB" dirty="0"/>
          </a:p>
        </p:txBody>
      </p:sp>
      <p:sp>
        <p:nvSpPr>
          <p:cNvPr id="7" name="Title 1"/>
          <p:cNvSpPr>
            <a:spLocks noGrp="1"/>
          </p:cNvSpPr>
          <p:nvPr>
            <p:ph type="title"/>
          </p:nvPr>
        </p:nvSpPr>
        <p:spPr>
          <a:xfrm>
            <a:off x="4450080" y="365127"/>
            <a:ext cx="4440826"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
        <p:nvSpPr>
          <p:cNvPr id="9" name="Text Placeholder 2"/>
          <p:cNvSpPr>
            <a:spLocks noGrp="1"/>
          </p:cNvSpPr>
          <p:nvPr>
            <p:ph type="body" idx="11"/>
          </p:nvPr>
        </p:nvSpPr>
        <p:spPr>
          <a:xfrm>
            <a:off x="4450080" y="1386840"/>
            <a:ext cx="4440825" cy="1729245"/>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2073134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source_left (smal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418372657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source_right (small font)">
    <p:spTree>
      <p:nvGrpSpPr>
        <p:cNvPr id="1" name=""/>
        <p:cNvGrpSpPr/>
        <p:nvPr/>
      </p:nvGrpSpPr>
      <p:grpSpPr>
        <a:xfrm>
          <a:off x="0" y="0"/>
          <a:ext cx="0" cy="0"/>
          <a:chOff x="0" y="0"/>
          <a:chExt cx="0" cy="0"/>
        </a:xfrm>
      </p:grpSpPr>
      <p:sp>
        <p:nvSpPr>
          <p:cNvPr id="2" name="Title 1"/>
          <p:cNvSpPr>
            <a:spLocks noGrp="1"/>
          </p:cNvSpPr>
          <p:nvPr>
            <p:ph type="title"/>
          </p:nvPr>
        </p:nvSpPr>
        <p:spPr>
          <a:xfrm>
            <a:off x="219982" y="228598"/>
            <a:ext cx="463731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19982" y="1145265"/>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00698"/>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8"/>
            <a:ext cx="4041775" cy="5372100"/>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47279851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source_left more space (smal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86088"/>
            <a:ext cx="4384221" cy="441461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4514848" y="5600700"/>
            <a:ext cx="4384221"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599"/>
            <a:ext cx="4041775"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33398115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source_right more space (smal font)">
    <p:spTree>
      <p:nvGrpSpPr>
        <p:cNvPr id="1" name=""/>
        <p:cNvGrpSpPr/>
        <p:nvPr/>
      </p:nvGrpSpPr>
      <p:grpSpPr>
        <a:xfrm>
          <a:off x="0" y="0"/>
          <a:ext cx="0" cy="0"/>
          <a:chOff x="0" y="0"/>
          <a:chExt cx="0" cy="0"/>
        </a:xfrm>
      </p:grpSpPr>
      <p:sp>
        <p:nvSpPr>
          <p:cNvPr id="2" name="Title 1"/>
          <p:cNvSpPr>
            <a:spLocks noGrp="1"/>
          </p:cNvSpPr>
          <p:nvPr>
            <p:ph type="title"/>
          </p:nvPr>
        </p:nvSpPr>
        <p:spPr>
          <a:xfrm>
            <a:off x="219982" y="228598"/>
            <a:ext cx="463731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19982" y="1145265"/>
            <a:ext cx="4384221" cy="44554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19982" y="5600698"/>
            <a:ext cx="4384221"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7"/>
            <a:ext cx="4041775"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165400057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source big_left (smal afont)">
    <p:spTree>
      <p:nvGrpSpPr>
        <p:cNvPr id="1" name=""/>
        <p:cNvGrpSpPr/>
        <p:nvPr/>
      </p:nvGrpSpPr>
      <p:grpSpPr>
        <a:xfrm>
          <a:off x="0" y="0"/>
          <a:ext cx="0" cy="0"/>
          <a:chOff x="0" y="0"/>
          <a:chExt cx="0" cy="0"/>
        </a:xfrm>
      </p:grpSpPr>
      <p:sp>
        <p:nvSpPr>
          <p:cNvPr id="2" name="Title 1"/>
          <p:cNvSpPr>
            <a:spLocks noGrp="1"/>
          </p:cNvSpPr>
          <p:nvPr>
            <p:ph type="title"/>
          </p:nvPr>
        </p:nvSpPr>
        <p:spPr>
          <a:xfrm>
            <a:off x="6319157" y="228600"/>
            <a:ext cx="2579911"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19157" y="1186088"/>
            <a:ext cx="2579912" cy="441461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319157" y="5600700"/>
            <a:ext cx="257991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599"/>
            <a:ext cx="5853793"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41582190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source big_right (smal afon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45276" y="228600"/>
            <a:ext cx="5853793"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
        <p:nvSpPr>
          <p:cNvPr id="2" name="Title 1"/>
          <p:cNvSpPr>
            <a:spLocks noGrp="1"/>
          </p:cNvSpPr>
          <p:nvPr>
            <p:ph type="title"/>
          </p:nvPr>
        </p:nvSpPr>
        <p:spPr>
          <a:xfrm>
            <a:off x="236764" y="228599"/>
            <a:ext cx="2579911"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36763" y="1229858"/>
            <a:ext cx="2579912" cy="441461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36763" y="5644470"/>
            <a:ext cx="257991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11181453"/>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sources one introduction (fi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352675"/>
            <a:ext cx="4057650" cy="29473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620487"/>
            <a:ext cx="8654142" cy="1541688"/>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4800600" y="5299983"/>
            <a:ext cx="4082143" cy="1329416"/>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Content Placeholder 3"/>
          <p:cNvSpPr>
            <a:spLocks noGrp="1"/>
          </p:cNvSpPr>
          <p:nvPr>
            <p:ph sz="half" idx="11"/>
          </p:nvPr>
        </p:nvSpPr>
        <p:spPr>
          <a:xfrm>
            <a:off x="4800600" y="2352675"/>
            <a:ext cx="4082142" cy="29473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idx="12"/>
          </p:nvPr>
        </p:nvSpPr>
        <p:spPr>
          <a:xfrm>
            <a:off x="228601" y="5299983"/>
            <a:ext cx="4057650" cy="1329415"/>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Tree>
    <p:extLst>
      <p:ext uri="{BB962C8B-B14F-4D97-AF65-F5344CB8AC3E}">
        <p14:creationId xmlns:p14="http://schemas.microsoft.com/office/powerpoint/2010/main" val="142148954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source one introduction (fill)">
    <p:spTree>
      <p:nvGrpSpPr>
        <p:cNvPr id="1" name=""/>
        <p:cNvGrpSpPr/>
        <p:nvPr/>
      </p:nvGrpSpPr>
      <p:grpSpPr>
        <a:xfrm>
          <a:off x="0" y="0"/>
          <a:ext cx="0" cy="0"/>
          <a:chOff x="0" y="0"/>
          <a:chExt cx="0" cy="0"/>
        </a:xfrm>
      </p:grpSpPr>
      <p:sp>
        <p:nvSpPr>
          <p:cNvPr id="12" name="Text Placeholder 2"/>
          <p:cNvSpPr>
            <a:spLocks noGrp="1"/>
          </p:cNvSpPr>
          <p:nvPr>
            <p:ph type="body" idx="1"/>
          </p:nvPr>
        </p:nvSpPr>
        <p:spPr>
          <a:xfrm>
            <a:off x="228600" y="620487"/>
            <a:ext cx="8654142" cy="1541688"/>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3" name="Text Placeholder 2"/>
          <p:cNvSpPr>
            <a:spLocks noGrp="1"/>
          </p:cNvSpPr>
          <p:nvPr>
            <p:ph type="body" idx="10"/>
          </p:nvPr>
        </p:nvSpPr>
        <p:spPr>
          <a:xfrm>
            <a:off x="4800600" y="5299983"/>
            <a:ext cx="4082143" cy="1329416"/>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5" name="Text Placeholder 2"/>
          <p:cNvSpPr>
            <a:spLocks noGrp="1"/>
          </p:cNvSpPr>
          <p:nvPr>
            <p:ph type="body" idx="12"/>
          </p:nvPr>
        </p:nvSpPr>
        <p:spPr>
          <a:xfrm>
            <a:off x="228601" y="5299983"/>
            <a:ext cx="4057650" cy="1329415"/>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6"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18" name="Picture Placeholder 17"/>
          <p:cNvSpPr>
            <a:spLocks noGrp="1"/>
          </p:cNvSpPr>
          <p:nvPr>
            <p:ph type="pic" sz="quarter" idx="13"/>
          </p:nvPr>
        </p:nvSpPr>
        <p:spPr>
          <a:xfrm>
            <a:off x="228600" y="2371725"/>
            <a:ext cx="4057650" cy="2928938"/>
          </a:xfrm>
        </p:spPr>
        <p:txBody>
          <a:bodyPr/>
          <a:lstStyle/>
          <a:p>
            <a:endParaRPr lang="en-GB"/>
          </a:p>
        </p:txBody>
      </p:sp>
      <p:sp>
        <p:nvSpPr>
          <p:cNvPr id="19" name="Picture Placeholder 17"/>
          <p:cNvSpPr>
            <a:spLocks noGrp="1"/>
          </p:cNvSpPr>
          <p:nvPr>
            <p:ph type="pic" sz="quarter" idx="14"/>
          </p:nvPr>
        </p:nvSpPr>
        <p:spPr>
          <a:xfrm>
            <a:off x="4800599" y="2371045"/>
            <a:ext cx="4057650" cy="2928938"/>
          </a:xfrm>
        </p:spPr>
        <p:txBody>
          <a:bodyPr/>
          <a:lstStyle/>
          <a:p>
            <a:endParaRPr lang="en-GB"/>
          </a:p>
        </p:txBody>
      </p:sp>
    </p:spTree>
    <p:extLst>
      <p:ext uri="{BB962C8B-B14F-4D97-AF65-F5344CB8AC3E}">
        <p14:creationId xmlns:p14="http://schemas.microsoft.com/office/powerpoint/2010/main" val="390218334"/>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 1 donor - 1 partne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3" name="Content Placeholder 3"/>
          <p:cNvSpPr>
            <a:spLocks noGrp="1"/>
          </p:cNvSpPr>
          <p:nvPr>
            <p:ph sz="quarter" idx="20"/>
          </p:nvPr>
        </p:nvSpPr>
        <p:spPr>
          <a:xfrm>
            <a:off x="7193642" y="502920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Content Placeholder 3"/>
          <p:cNvSpPr>
            <a:spLocks noGrp="1"/>
          </p:cNvSpPr>
          <p:nvPr>
            <p:ph sz="quarter" idx="21"/>
          </p:nvPr>
        </p:nvSpPr>
        <p:spPr>
          <a:xfrm>
            <a:off x="4992551" y="280035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27121083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2 donors - 1 partne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9" name="Content Placeholder 3"/>
          <p:cNvSpPr>
            <a:spLocks noGrp="1"/>
          </p:cNvSpPr>
          <p:nvPr>
            <p:ph sz="quarter" idx="18"/>
          </p:nvPr>
        </p:nvSpPr>
        <p:spPr>
          <a:xfrm>
            <a:off x="5007791" y="2860750"/>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0" name="Content Placeholder 3"/>
          <p:cNvSpPr>
            <a:spLocks noGrp="1"/>
          </p:cNvSpPr>
          <p:nvPr>
            <p:ph sz="quarter" idx="19"/>
          </p:nvPr>
        </p:nvSpPr>
        <p:spPr>
          <a:xfrm>
            <a:off x="5007791" y="3656466"/>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Content Placeholder 3"/>
          <p:cNvSpPr>
            <a:spLocks noGrp="1"/>
          </p:cNvSpPr>
          <p:nvPr>
            <p:ph sz="quarter" idx="20"/>
          </p:nvPr>
        </p:nvSpPr>
        <p:spPr>
          <a:xfrm>
            <a:off x="7193642" y="502920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330679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Introduction - Medium Landscape (fit) ">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5114924" y="1272857"/>
            <a:ext cx="3775981" cy="1843228"/>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5"/>
            <a:ext cx="4705350" cy="2751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Title 1"/>
          <p:cNvSpPr>
            <a:spLocks noGrp="1"/>
          </p:cNvSpPr>
          <p:nvPr>
            <p:ph type="title"/>
          </p:nvPr>
        </p:nvSpPr>
        <p:spPr>
          <a:xfrm>
            <a:off x="5114924" y="365127"/>
            <a:ext cx="3775982"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09955664"/>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2 donors - 2 partner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6"/>
          </p:nvPr>
        </p:nvSpPr>
        <p:spPr>
          <a:xfrm>
            <a:off x="4978400" y="2856592"/>
            <a:ext cx="1549400" cy="60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20" name="Content Placeholder 3"/>
          <p:cNvSpPr>
            <a:spLocks noGrp="1"/>
          </p:cNvSpPr>
          <p:nvPr>
            <p:ph sz="quarter" idx="17"/>
          </p:nvPr>
        </p:nvSpPr>
        <p:spPr>
          <a:xfrm>
            <a:off x="4978400" y="3652308"/>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1" name="Content Placeholder 3"/>
          <p:cNvSpPr>
            <a:spLocks noGrp="1"/>
          </p:cNvSpPr>
          <p:nvPr>
            <p:ph sz="quarter" idx="18"/>
          </p:nvPr>
        </p:nvSpPr>
        <p:spPr>
          <a:xfrm>
            <a:off x="7200900" y="5066392"/>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Content Placeholder 3"/>
          <p:cNvSpPr>
            <a:spLocks noGrp="1"/>
          </p:cNvSpPr>
          <p:nvPr>
            <p:ph sz="quarter" idx="19"/>
          </p:nvPr>
        </p:nvSpPr>
        <p:spPr>
          <a:xfrm>
            <a:off x="7200900" y="5862108"/>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577244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0066532"/>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2" r:id="rId3"/>
    <p:sldLayoutId id="2147483671" r:id="rId4"/>
    <p:sldLayoutId id="2147483729" r:id="rId5"/>
    <p:sldLayoutId id="2147483730" r:id="rId6"/>
    <p:sldLayoutId id="2147483741" r:id="rId7"/>
    <p:sldLayoutId id="2147483742" r:id="rId8"/>
    <p:sldLayoutId id="2147483733" r:id="rId9"/>
    <p:sldLayoutId id="2147483731" r:id="rId10"/>
    <p:sldLayoutId id="2147483734" r:id="rId11"/>
    <p:sldLayoutId id="2147483732" r:id="rId12"/>
    <p:sldLayoutId id="2147483714" r:id="rId13"/>
    <p:sldLayoutId id="2147483715" r:id="rId14"/>
    <p:sldLayoutId id="2147483720" r:id="rId15"/>
    <p:sldLayoutId id="2147483721" r:id="rId16"/>
    <p:sldLayoutId id="2147483664" r:id="rId17"/>
    <p:sldLayoutId id="2147483681" r:id="rId18"/>
    <p:sldLayoutId id="2147483672" r:id="rId19"/>
    <p:sldLayoutId id="2147483683" r:id="rId20"/>
    <p:sldLayoutId id="2147483687" r:id="rId21"/>
    <p:sldLayoutId id="2147483688" r:id="rId22"/>
    <p:sldLayoutId id="2147483691" r:id="rId23"/>
    <p:sldLayoutId id="2147483692" r:id="rId24"/>
    <p:sldLayoutId id="2147483712" r:id="rId25"/>
    <p:sldLayoutId id="2147483713" r:id="rId26"/>
    <p:sldLayoutId id="2147483716" r:id="rId27"/>
    <p:sldLayoutId id="2147483740" r:id="rId28"/>
    <p:sldLayoutId id="2147483717" r:id="rId29"/>
    <p:sldLayoutId id="2147483739" r:id="rId30"/>
    <p:sldLayoutId id="2147483718" r:id="rId31"/>
    <p:sldLayoutId id="2147483719" r:id="rId32"/>
    <p:sldLayoutId id="2147483682" r:id="rId33"/>
    <p:sldLayoutId id="2147483673" r:id="rId34"/>
    <p:sldLayoutId id="2147483743" r:id="rId35"/>
    <p:sldLayoutId id="2147483744" r:id="rId36"/>
    <p:sldLayoutId id="2147483747" r:id="rId37"/>
    <p:sldLayoutId id="2147483748" r:id="rId38"/>
    <p:sldLayoutId id="2147483749" r:id="rId39"/>
    <p:sldLayoutId id="2147483750" r:id="rId40"/>
    <p:sldLayoutId id="2147483695" r:id="rId41"/>
    <p:sldLayoutId id="2147483697" r:id="rId42"/>
    <p:sldLayoutId id="2147483698" r:id="rId43"/>
    <p:sldLayoutId id="2147483699" r:id="rId44"/>
    <p:sldLayoutId id="2147483708" r:id="rId45"/>
    <p:sldLayoutId id="2147483709" r:id="rId46"/>
    <p:sldLayoutId id="2147483737" r:id="rId47"/>
    <p:sldLayoutId id="2147483738" r:id="rId48"/>
    <p:sldLayoutId id="2147483700" r:id="rId49"/>
    <p:sldLayoutId id="2147483701" r:id="rId50"/>
    <p:sldLayoutId id="2147483702" r:id="rId51"/>
    <p:sldLayoutId id="2147483703" r:id="rId52"/>
    <p:sldLayoutId id="2147483706" r:id="rId53"/>
    <p:sldLayoutId id="2147483707" r:id="rId54"/>
    <p:sldLayoutId id="2147483696" r:id="rId55"/>
    <p:sldLayoutId id="2147483674" r:id="rId56"/>
    <p:sldLayoutId id="2147483684" r:id="rId57"/>
    <p:sldLayoutId id="2147483689" r:id="rId58"/>
    <p:sldLayoutId id="2147483690" r:id="rId59"/>
    <p:sldLayoutId id="2147483693" r:id="rId60"/>
    <p:sldLayoutId id="2147483694" r:id="rId61"/>
    <p:sldLayoutId id="2147483675" r:id="rId62"/>
    <p:sldLayoutId id="2147483685" r:id="rId63"/>
    <p:sldLayoutId id="2147483704" r:id="rId64"/>
    <p:sldLayoutId id="2147483705" r:id="rId65"/>
    <p:sldLayoutId id="2147483727" r:id="rId66"/>
    <p:sldLayoutId id="2147483728" r:id="rId67"/>
    <p:sldLayoutId id="2147483710" r:id="rId68"/>
    <p:sldLayoutId id="2147483711" r:id="rId69"/>
    <p:sldLayoutId id="2147483677" r:id="rId70"/>
    <p:sldLayoutId id="2147483686" r:id="rId71"/>
    <p:sldLayoutId id="2147483725" r:id="rId72"/>
    <p:sldLayoutId id="2147483726" r:id="rId73"/>
    <p:sldLayoutId id="2147483735" r:id="rId74"/>
    <p:sldLayoutId id="2147483736" r:id="rId75"/>
    <p:sldLayoutId id="2147483753" r:id="rId76"/>
    <p:sldLayoutId id="2147483756" r:id="rId77"/>
    <p:sldLayoutId id="2147483752" r:id="rId78"/>
    <p:sldLayoutId id="2147483755" r:id="rId79"/>
    <p:sldLayoutId id="2147483751" r:id="rId80"/>
    <p:sldLayoutId id="2147483754" r:id="rId81"/>
    <p:sldLayoutId id="2147483757" r:id="rId82"/>
    <p:sldLayoutId id="2147483758" r:id="rId83"/>
    <p:sldLayoutId id="2147483759" r:id="rId84"/>
    <p:sldLayoutId id="2147483760" r:id="rId85"/>
    <p:sldLayoutId id="2147483722" r:id="rId86"/>
    <p:sldLayoutId id="2147483724" r:id="rId87"/>
    <p:sldLayoutId id="2147483680" r:id="rId88"/>
    <p:sldLayoutId id="2147483746" r:id="rId89"/>
    <p:sldLayoutId id="2147483745" r:id="rId90"/>
  </p:sldLayoutIdLst>
  <p:timing>
    <p:tnLst>
      <p:par>
        <p:cTn id="1" dur="indefinite" restart="never" nodeType="tmRoot"/>
      </p:par>
    </p:tnLst>
  </p:timing>
  <p:txStyles>
    <p:titleStyle>
      <a:lvl1pPr algn="l" defTabSz="914400" rtl="0" eaLnBrk="1" latinLnBrk="0" hangingPunct="1">
        <a:lnSpc>
          <a:spcPct val="114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2" Type="http://schemas.openxmlformats.org/officeDocument/2006/relationships/hyperlink" Target="http://www.eyewitnesstohistory.com/" TargetMode="External"/><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6.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5.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5.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5.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4.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89.xml"/><Relationship Id="rId5" Type="http://schemas.openxmlformats.org/officeDocument/2006/relationships/image" Target="../media/image85.jpg"/><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GB" dirty="0" smtClean="0"/>
              <a:t>The </a:t>
            </a:r>
            <a:r>
              <a:rPr lang="en-GB" dirty="0"/>
              <a:t>extermination programme was the Third Reich’s answer to the so-called “Jewish question”. Within the Nazi ideology, the Aryan race was the master race and certain other “lesser races and degenerate groups” were perceived by them to threaten the “racial purity” of the Aryan race. Those so-called “lesser races and degenerate groups” included Jews, Slavs, Negroes, Roma and Sinti, as well as homosexuals, </a:t>
            </a:r>
            <a:r>
              <a:rPr lang="en-GB" dirty="0" err="1"/>
              <a:t>Jehova’s</a:t>
            </a:r>
            <a:r>
              <a:rPr lang="en-GB" dirty="0"/>
              <a:t> Witnesses, and physically and mentally disabled people. At first the Third Reich banned sexual relations and marriage between Aryans and these other races and groups. Then, between 1933 and 1939 sterilisation programmes were introduced for some of these groups. By the time war began a process of sending these “lesser races and degenerate groups” to forced labour and extermination camps was underway. This source collection shows the different aspects of these extermination programmes. The final part of the collection also looks at the mass exterminations carried out by the Soviet Union during the Second World War. </a:t>
            </a:r>
          </a:p>
          <a:p>
            <a:endParaRPr lang="en-GB" dirty="0"/>
          </a:p>
        </p:txBody>
      </p:sp>
    </p:spTree>
    <p:extLst>
      <p:ext uri="{BB962C8B-B14F-4D97-AF65-F5344CB8AC3E}">
        <p14:creationId xmlns:p14="http://schemas.microsoft.com/office/powerpoint/2010/main" val="2421907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
            </a:r>
            <a:r>
              <a:rPr lang="en-GB" dirty="0" err="1" smtClean="0"/>
              <a:t>Reisepass</a:t>
            </a:r>
            <a:r>
              <a:rPr lang="en-GB" dirty="0" smtClean="0"/>
              <a:t>’  in the 1930s</a:t>
            </a:r>
            <a:br>
              <a:rPr lang="en-GB" dirty="0" smtClean="0"/>
            </a:br>
            <a:endParaRPr lang="en-GB" dirty="0"/>
          </a:p>
        </p:txBody>
      </p:sp>
      <p:pic>
        <p:nvPicPr>
          <p:cNvPr id="6" name="Content Placeholder 5"/>
          <p:cNvPicPr>
            <a:picLocks noGrp="1" noChangeAspect="1"/>
          </p:cNvPicPr>
          <p:nvPr>
            <p:ph sz="half" idx="2"/>
          </p:nvPr>
        </p:nvPicPr>
        <p:blipFill>
          <a:blip r:embed="rId2"/>
          <a:stretch>
            <a:fillRect/>
          </a:stretch>
        </p:blipFill>
        <p:spPr>
          <a:xfrm>
            <a:off x="5000383" y="228600"/>
            <a:ext cx="3739046" cy="5356225"/>
          </a:xfrm>
        </p:spPr>
      </p:pic>
      <p:sp>
        <p:nvSpPr>
          <p:cNvPr id="4" name="Text Placeholder 3"/>
          <p:cNvSpPr>
            <a:spLocks noGrp="1"/>
          </p:cNvSpPr>
          <p:nvPr>
            <p:ph type="body" idx="1"/>
          </p:nvPr>
        </p:nvSpPr>
        <p:spPr/>
        <p:txBody>
          <a:bodyPr/>
          <a:lstStyle/>
          <a:p>
            <a:r>
              <a:rPr lang="en-GB" dirty="0" smtClean="0"/>
              <a:t>Although Jews were being allowed to leave Germany in the late 1930s they were not allowed to return.   This is the </a:t>
            </a:r>
            <a:r>
              <a:rPr lang="en-GB" dirty="0" err="1" smtClean="0"/>
              <a:t>Reisepass</a:t>
            </a:r>
            <a:r>
              <a:rPr lang="en-GB" dirty="0" smtClean="0"/>
              <a:t> (Travel Pass) of Betty </a:t>
            </a:r>
            <a:r>
              <a:rPr lang="en-GB" dirty="0" err="1" smtClean="0"/>
              <a:t>Löwenstein</a:t>
            </a:r>
            <a:r>
              <a:rPr lang="en-GB" dirty="0" smtClean="0"/>
              <a:t> which permitted her to leave Germany. Betty was Jewish and therefore the State authorities had stamped the letter J on her pass. It is also interesting to note that her middle name was not Sara.  It was official practice to add the name Sara to the ID and travel passes of all Jewish women and the name Israel to all the passes of Jewish men. Presumably in case the official checking the pass had not noticed the large J stamped on it!</a:t>
            </a:r>
          </a:p>
          <a:p>
            <a:endParaRPr lang="en-GB" dirty="0"/>
          </a:p>
        </p:txBody>
      </p:sp>
      <p:sp>
        <p:nvSpPr>
          <p:cNvPr id="5" name="Text Placeholder 4"/>
          <p:cNvSpPr>
            <a:spLocks noGrp="1"/>
          </p:cNvSpPr>
          <p:nvPr>
            <p:ph type="body" idx="10"/>
          </p:nvPr>
        </p:nvSpPr>
        <p:spPr/>
        <p:txBody>
          <a:bodyPr/>
          <a:lstStyle/>
          <a:p>
            <a:r>
              <a:rPr lang="en-GB" smtClean="0"/>
              <a:t> (Wikipedia courtesy of Jonathan Lowenstein, CC BY-SA 3.0)</a:t>
            </a:r>
            <a:endParaRPr lang="en-GB" dirty="0"/>
          </a:p>
        </p:txBody>
      </p:sp>
    </p:spTree>
    <p:extLst>
      <p:ext uri="{BB962C8B-B14F-4D97-AF65-F5344CB8AC3E}">
        <p14:creationId xmlns:p14="http://schemas.microsoft.com/office/powerpoint/2010/main" val="574207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3191557" y="228600"/>
            <a:ext cx="5470749" cy="3829050"/>
          </a:xfrm>
        </p:spPr>
      </p:pic>
      <p:sp>
        <p:nvSpPr>
          <p:cNvPr id="2" name="Title 1"/>
          <p:cNvSpPr>
            <a:spLocks noGrp="1"/>
          </p:cNvSpPr>
          <p:nvPr>
            <p:ph type="title"/>
          </p:nvPr>
        </p:nvSpPr>
        <p:spPr/>
        <p:txBody>
          <a:bodyPr/>
          <a:lstStyle/>
          <a:p>
            <a:r>
              <a:rPr lang="en-GB" smtClean="0"/>
              <a:t>‘Kindertransport’ ,1939</a:t>
            </a:r>
            <a:br>
              <a:rPr lang="en-GB" smtClean="0"/>
            </a:br>
            <a:endParaRPr lang="en-GB" dirty="0"/>
          </a:p>
        </p:txBody>
      </p:sp>
      <p:sp>
        <p:nvSpPr>
          <p:cNvPr id="4" name="Text Placeholder 3"/>
          <p:cNvSpPr>
            <a:spLocks noGrp="1"/>
          </p:cNvSpPr>
          <p:nvPr>
            <p:ph type="body" idx="1"/>
          </p:nvPr>
        </p:nvSpPr>
        <p:spPr/>
        <p:txBody>
          <a:bodyPr/>
          <a:lstStyle/>
          <a:p>
            <a:r>
              <a:rPr lang="en-GB" dirty="0" smtClean="0"/>
              <a:t>A group of Jewish children and young people from Germany, Austria, Czechoslovakia and Poland brought to Britain through the </a:t>
            </a:r>
            <a:r>
              <a:rPr lang="en-GB" dirty="0" err="1" smtClean="0"/>
              <a:t>Kindertransport</a:t>
            </a:r>
            <a:r>
              <a:rPr lang="en-GB" dirty="0" smtClean="0"/>
              <a:t> programme in February 1939. </a:t>
            </a:r>
          </a:p>
          <a:p>
            <a:r>
              <a:rPr lang="en-GB" dirty="0" smtClean="0"/>
              <a:t>Nearly 10000 Jewish children came to Britain this way in the nine months before War was declared. Most lost their adult relatives in the Holocaust.</a:t>
            </a:r>
          </a:p>
          <a:p>
            <a:endParaRPr lang="en-GB" dirty="0"/>
          </a:p>
        </p:txBody>
      </p:sp>
      <p:sp>
        <p:nvSpPr>
          <p:cNvPr id="5" name="Text Placeholder 4"/>
          <p:cNvSpPr>
            <a:spLocks noGrp="1"/>
          </p:cNvSpPr>
          <p:nvPr>
            <p:ph type="body" idx="10"/>
          </p:nvPr>
        </p:nvSpPr>
        <p:spPr/>
        <p:txBody>
          <a:bodyPr/>
          <a:lstStyle/>
          <a:p>
            <a:r>
              <a:rPr lang="en-GB" dirty="0" smtClean="0"/>
              <a:t>(German Federal Archive, </a:t>
            </a:r>
            <a:r>
              <a:rPr lang="en-GB" dirty="0" err="1" smtClean="0"/>
              <a:t>Bundesarchiv</a:t>
            </a:r>
            <a:r>
              <a:rPr lang="en-GB" dirty="0" smtClean="0"/>
              <a:t>, </a:t>
            </a:r>
            <a:r>
              <a:rPr lang="en-GB" dirty="0" err="1" smtClean="0"/>
              <a:t>Bild</a:t>
            </a:r>
            <a:r>
              <a:rPr lang="en-GB" dirty="0" smtClean="0"/>
              <a:t> 183-S69279, CC-BY-SA 3.0)</a:t>
            </a:r>
            <a:endParaRPr lang="en-GB" dirty="0"/>
          </a:p>
        </p:txBody>
      </p:sp>
    </p:spTree>
    <p:extLst>
      <p:ext uri="{BB962C8B-B14F-4D97-AF65-F5344CB8AC3E}">
        <p14:creationId xmlns:p14="http://schemas.microsoft.com/office/powerpoint/2010/main" val="1396016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mtClean="0"/>
              <a:t>The emergence of a systematic extermination policy</a:t>
            </a:r>
            <a:endParaRPr lang="en-GB" dirty="0"/>
          </a:p>
        </p:txBody>
      </p:sp>
      <p:sp>
        <p:nvSpPr>
          <p:cNvPr id="3" name="Text Placeholder 2"/>
          <p:cNvSpPr>
            <a:spLocks noGrp="1"/>
          </p:cNvSpPr>
          <p:nvPr>
            <p:ph type="body" idx="1"/>
          </p:nvPr>
        </p:nvSpPr>
        <p:spPr/>
        <p:txBody>
          <a:bodyPr/>
          <a:lstStyle/>
          <a:p>
            <a:endParaRPr lang="en-GB" dirty="0" smtClean="0"/>
          </a:p>
          <a:p>
            <a:r>
              <a:rPr lang="en-GB" dirty="0" smtClean="0"/>
              <a:t>As our first set of sources relating to the period 1933-1939 showed, the initial policy of the Third Reich was to encourage all Jews to emigrate from Germany and, if they were unwilling to do so, then to forcibly deport them further east.  However, by January 1939 some in the Nazi hierarchy were beginning to think that emigration and deportation – the official term used at this stage was ‘evacuation’ – may not be sufficient to solve what they referred to as “the Jewish question”, particularly as the borders of Germany expanded through annexation. </a:t>
            </a:r>
          </a:p>
          <a:p>
            <a:r>
              <a:rPr lang="en-GB" dirty="0" smtClean="0"/>
              <a:t>Internal memos and notes began to refer to a more “final solution” to the question, although the wording is often indirect, even ambiguous, about what this meant. However, the Third Reich’s extermination policy became more systematic between January 1939 and January 1942 when SS senior officers and Nazi party officials, under the chairmanship of </a:t>
            </a:r>
            <a:r>
              <a:rPr lang="en-GB" dirty="0" err="1" smtClean="0"/>
              <a:t>Reinhard</a:t>
            </a:r>
            <a:r>
              <a:rPr lang="en-GB" dirty="0" smtClean="0"/>
              <a:t> </a:t>
            </a:r>
            <a:r>
              <a:rPr lang="en-GB" dirty="0" err="1" smtClean="0"/>
              <a:t>Heydrich</a:t>
            </a:r>
            <a:r>
              <a:rPr lang="en-GB" dirty="0" smtClean="0"/>
              <a:t>, met in </a:t>
            </a:r>
            <a:r>
              <a:rPr lang="en-GB" dirty="0" err="1" smtClean="0"/>
              <a:t>Wannsee</a:t>
            </a:r>
            <a:r>
              <a:rPr lang="en-GB" dirty="0" smtClean="0"/>
              <a:t> to finalise a systematic programme of extermination of the Jews, Slavs, Roma, Sinti and other groups and categories of people regarded by the Nazis as ”lesser races and degenerates”.</a:t>
            </a:r>
          </a:p>
          <a:p>
            <a:endParaRPr lang="en-GB" dirty="0"/>
          </a:p>
        </p:txBody>
      </p:sp>
    </p:spTree>
    <p:extLst>
      <p:ext uri="{BB962C8B-B14F-4D97-AF65-F5344CB8AC3E}">
        <p14:creationId xmlns:p14="http://schemas.microsoft.com/office/powerpoint/2010/main" val="3641332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Local raid in south eastern Germany for deportation, 1937</a:t>
            </a:r>
            <a:endParaRPr lang="en-GB" dirty="0"/>
          </a:p>
        </p:txBody>
      </p:sp>
      <p:pic>
        <p:nvPicPr>
          <p:cNvPr id="6" name="Content Placeholder 5"/>
          <p:cNvPicPr>
            <a:picLocks noGrp="1" noChangeAspect="1"/>
          </p:cNvPicPr>
          <p:nvPr>
            <p:ph type="pic" sz="quarter" idx="11"/>
          </p:nvPr>
        </p:nvPicPr>
        <p:blipFill>
          <a:blip r:embed="rId2"/>
          <a:srcRect t="9758" b="9758"/>
          <a:stretch>
            <a:fillRect/>
          </a:stretch>
        </p:blipFill>
        <p:spPr/>
      </p:pic>
      <p:sp>
        <p:nvSpPr>
          <p:cNvPr id="4" name="Text Placeholder 3"/>
          <p:cNvSpPr>
            <a:spLocks noGrp="1"/>
          </p:cNvSpPr>
          <p:nvPr>
            <p:ph type="body" idx="1"/>
          </p:nvPr>
        </p:nvSpPr>
        <p:spPr/>
        <p:txBody>
          <a:bodyPr/>
          <a:lstStyle/>
          <a:p>
            <a:r>
              <a:rPr lang="en-GB" dirty="0" smtClean="0"/>
              <a:t>This photograph shows a local raid on a village in south eastern Germany to round up Roma for deportation in 1937. </a:t>
            </a:r>
            <a:endParaRPr lang="en-GB" dirty="0"/>
          </a:p>
        </p:txBody>
      </p:sp>
      <p:sp>
        <p:nvSpPr>
          <p:cNvPr id="5" name="Text Placeholder 4"/>
          <p:cNvSpPr>
            <a:spLocks noGrp="1"/>
          </p:cNvSpPr>
          <p:nvPr>
            <p:ph type="body" idx="10"/>
          </p:nvPr>
        </p:nvSpPr>
        <p:spPr/>
        <p:txBody>
          <a:bodyPr/>
          <a:lstStyle/>
          <a:p>
            <a:r>
              <a:rPr lang="en-GB" dirty="0" smtClean="0"/>
              <a:t>(German Federal Archive, </a:t>
            </a:r>
            <a:r>
              <a:rPr lang="en-GB" dirty="0" err="1" smtClean="0"/>
              <a:t>Bundesarchiv</a:t>
            </a:r>
            <a:r>
              <a:rPr lang="en-GB" dirty="0" smtClean="0"/>
              <a:t>, </a:t>
            </a:r>
            <a:r>
              <a:rPr lang="en-GB" dirty="0" err="1" smtClean="0"/>
              <a:t>Bild</a:t>
            </a:r>
            <a:r>
              <a:rPr lang="en-GB" dirty="0" smtClean="0"/>
              <a:t> 146-1989-110-29, CC-BY-SA 3.0)</a:t>
            </a:r>
            <a:endParaRPr lang="en-GB" dirty="0"/>
          </a:p>
        </p:txBody>
      </p:sp>
    </p:spTree>
    <p:extLst>
      <p:ext uri="{BB962C8B-B14F-4D97-AF65-F5344CB8AC3E}">
        <p14:creationId xmlns:p14="http://schemas.microsoft.com/office/powerpoint/2010/main" val="15030018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type="pic" sz="quarter" idx="11"/>
          </p:nvPr>
        </p:nvPicPr>
        <p:blipFill>
          <a:blip r:embed="rId2"/>
          <a:srcRect l="4988" r="4988"/>
          <a:stretch>
            <a:fillRect/>
          </a:stretch>
        </p:blipFill>
        <p:spPr/>
      </p:pic>
      <p:sp>
        <p:nvSpPr>
          <p:cNvPr id="3" name="Title 2"/>
          <p:cNvSpPr>
            <a:spLocks noGrp="1"/>
          </p:cNvSpPr>
          <p:nvPr>
            <p:ph type="title"/>
          </p:nvPr>
        </p:nvSpPr>
        <p:spPr/>
        <p:txBody>
          <a:bodyPr/>
          <a:lstStyle/>
          <a:p>
            <a:r>
              <a:rPr lang="en-GB" smtClean="0"/>
              <a:t>German forces invading Western Poland</a:t>
            </a:r>
            <a:br>
              <a:rPr lang="en-GB" smtClean="0"/>
            </a:br>
            <a:endParaRPr lang="en-GB" dirty="0"/>
          </a:p>
        </p:txBody>
      </p:sp>
      <p:sp>
        <p:nvSpPr>
          <p:cNvPr id="4" name="Text Placeholder 3"/>
          <p:cNvSpPr>
            <a:spLocks noGrp="1"/>
          </p:cNvSpPr>
          <p:nvPr>
            <p:ph type="body" idx="1"/>
          </p:nvPr>
        </p:nvSpPr>
        <p:spPr/>
        <p:txBody>
          <a:bodyPr>
            <a:normAutofit/>
          </a:bodyPr>
          <a:lstStyle/>
          <a:p>
            <a:r>
              <a:rPr lang="en-GB" dirty="0" smtClean="0"/>
              <a:t>German forces invading western Poland on 1 September through the Polish Corridor advanced rapidly. The Free City of Danzig was annexed on 2 September. The whole hinterland was under German control by 14th September. Many prominent Polish citizens, professors, teachers, doctors, priests, nuns, public officials, businessmen and Polish soldiers were rounded up (</a:t>
            </a:r>
            <a:r>
              <a:rPr lang="en-GB" dirty="0" err="1" smtClean="0"/>
              <a:t>Säuberungsaktion</a:t>
            </a:r>
            <a:r>
              <a:rPr lang="en-GB" dirty="0" smtClean="0"/>
              <a:t>) and held at the port of Gdynia. Under the orders of Arthur </a:t>
            </a:r>
            <a:r>
              <a:rPr lang="en-GB" dirty="0" err="1" smtClean="0"/>
              <a:t>Greiser</a:t>
            </a:r>
            <a:r>
              <a:rPr lang="en-GB" dirty="0" smtClean="0"/>
              <a:t>, the Reich Governor of the German-occupied </a:t>
            </a:r>
            <a:r>
              <a:rPr lang="en-GB" dirty="0" err="1" smtClean="0"/>
              <a:t>Wartheland</a:t>
            </a:r>
            <a:r>
              <a:rPr lang="en-GB" dirty="0" smtClean="0"/>
              <a:t>, Many were deported to the newly-built </a:t>
            </a:r>
            <a:r>
              <a:rPr lang="en-GB" dirty="0" err="1" smtClean="0"/>
              <a:t>Stutthof</a:t>
            </a:r>
            <a:r>
              <a:rPr lang="en-GB" dirty="0" smtClean="0"/>
              <a:t> concentration camp or executed in the </a:t>
            </a:r>
            <a:r>
              <a:rPr lang="en-GB" dirty="0" err="1" smtClean="0"/>
              <a:t>Piaśnica</a:t>
            </a:r>
            <a:r>
              <a:rPr lang="en-GB" dirty="0" smtClean="0"/>
              <a:t> Forest.</a:t>
            </a:r>
          </a:p>
          <a:p>
            <a:endParaRPr lang="en-GB" dirty="0"/>
          </a:p>
        </p:txBody>
      </p:sp>
      <p:sp>
        <p:nvSpPr>
          <p:cNvPr id="5" name="Text Placeholder 4"/>
          <p:cNvSpPr>
            <a:spLocks noGrp="1"/>
          </p:cNvSpPr>
          <p:nvPr>
            <p:ph type="body" idx="10"/>
          </p:nvPr>
        </p:nvSpPr>
        <p:spPr/>
        <p:txBody>
          <a:bodyPr/>
          <a:lstStyle/>
          <a:p>
            <a:r>
              <a:rPr lang="en-GB" dirty="0" smtClean="0"/>
              <a:t>(Wikimedia Commons, Public Domain in Poland &amp; USA)</a:t>
            </a:r>
            <a:endParaRPr lang="en-GB" dirty="0"/>
          </a:p>
        </p:txBody>
      </p:sp>
    </p:spTree>
    <p:extLst>
      <p:ext uri="{BB962C8B-B14F-4D97-AF65-F5344CB8AC3E}">
        <p14:creationId xmlns:p14="http://schemas.microsoft.com/office/powerpoint/2010/main" val="690039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type="pic" sz="quarter" idx="11"/>
          </p:nvPr>
        </p:nvPicPr>
        <p:blipFill>
          <a:blip r:embed="rId2"/>
          <a:srcRect l="3326" r="3326"/>
          <a:stretch>
            <a:fillRect/>
          </a:stretch>
        </p:blipFill>
        <p:spPr/>
      </p:pic>
      <p:sp>
        <p:nvSpPr>
          <p:cNvPr id="4" name="Text Placeholder 3"/>
          <p:cNvSpPr>
            <a:spLocks noGrp="1"/>
          </p:cNvSpPr>
          <p:nvPr>
            <p:ph type="body" idx="1"/>
          </p:nvPr>
        </p:nvSpPr>
        <p:spPr/>
        <p:txBody>
          <a:bodyPr/>
          <a:lstStyle/>
          <a:p>
            <a:r>
              <a:rPr lang="en-GB" smtClean="0"/>
              <a:t>It is estimated that between 12000 and 14000 Poles were executed without trial in the Piaśnica Forest, 35 km outside Gdansk between October 1939 and spring 1940. The victims included men, women and children, both Jewish and Christian.</a:t>
            </a:r>
          </a:p>
          <a:p>
            <a:r>
              <a:rPr lang="en-GB" smtClean="0"/>
              <a:t>Others died in Stutthof concentration camp and Lublin Extermination Camp. Thre executions were carried out by the SS, the Einsatzkommando (SS-Gestapo killing squad) and the Volksdeutscher Selbstschutz (Ethnic German self defence unit). </a:t>
            </a:r>
          </a:p>
          <a:p>
            <a:r>
              <a:rPr lang="en-GB" smtClean="0"/>
              <a:t>Many others died in the camps. </a:t>
            </a:r>
          </a:p>
          <a:p>
            <a:endParaRPr lang="en-GB" dirty="0"/>
          </a:p>
        </p:txBody>
      </p:sp>
      <p:sp>
        <p:nvSpPr>
          <p:cNvPr id="7" name="Title 6"/>
          <p:cNvSpPr>
            <a:spLocks noGrp="1"/>
          </p:cNvSpPr>
          <p:nvPr>
            <p:ph type="title"/>
          </p:nvPr>
        </p:nvSpPr>
        <p:spPr/>
        <p:txBody>
          <a:bodyPr/>
          <a:lstStyle/>
          <a:p>
            <a:r>
              <a:rPr lang="en-GB" smtClean="0"/>
              <a:t>Polish Victims</a:t>
            </a:r>
            <a:endParaRPr lang="en-GB" dirty="0"/>
          </a:p>
        </p:txBody>
      </p:sp>
      <p:sp>
        <p:nvSpPr>
          <p:cNvPr id="5" name="Text Placeholder 4"/>
          <p:cNvSpPr>
            <a:spLocks noGrp="1"/>
          </p:cNvSpPr>
          <p:nvPr>
            <p:ph type="body" idx="10"/>
          </p:nvPr>
        </p:nvSpPr>
        <p:spPr/>
        <p:txBody>
          <a:bodyPr>
            <a:normAutofit/>
          </a:bodyPr>
          <a:lstStyle/>
          <a:p>
            <a:r>
              <a:rPr lang="en-GB" dirty="0" smtClean="0"/>
              <a:t>Polish victims waiting to be executed in the </a:t>
            </a:r>
            <a:r>
              <a:rPr lang="en-GB" dirty="0" err="1" smtClean="0"/>
              <a:t>Piaśnica</a:t>
            </a:r>
            <a:r>
              <a:rPr lang="en-GB" dirty="0" smtClean="0"/>
              <a:t> Forest. The photographer was </a:t>
            </a:r>
            <a:r>
              <a:rPr lang="en-GB" dirty="0" err="1" smtClean="0"/>
              <a:t>Waldemar</a:t>
            </a:r>
            <a:r>
              <a:rPr lang="en-GB" dirty="0" smtClean="0"/>
              <a:t> </a:t>
            </a:r>
            <a:r>
              <a:rPr lang="en-GB" dirty="0" err="1" smtClean="0"/>
              <a:t>Engler</a:t>
            </a:r>
            <a:r>
              <a:rPr lang="en-GB" dirty="0" smtClean="0"/>
              <a:t>, a professional photographer in civilian life but at this time in the SS.</a:t>
            </a:r>
          </a:p>
          <a:p>
            <a:r>
              <a:rPr lang="en-GB" dirty="0" smtClean="0"/>
              <a:t>(</a:t>
            </a:r>
            <a:r>
              <a:rPr lang="en-GB" dirty="0" err="1" smtClean="0"/>
              <a:t>Włodzimierz</a:t>
            </a:r>
            <a:r>
              <a:rPr lang="en-GB" dirty="0" smtClean="0"/>
              <a:t> </a:t>
            </a:r>
            <a:r>
              <a:rPr lang="en-GB" dirty="0" err="1" smtClean="0"/>
              <a:t>Jastrzębski</a:t>
            </a:r>
            <a:r>
              <a:rPr lang="en-GB" dirty="0" smtClean="0"/>
              <a:t>: "Terror </a:t>
            </a:r>
            <a:r>
              <a:rPr lang="en-GB" dirty="0" err="1" smtClean="0"/>
              <a:t>i</a:t>
            </a:r>
            <a:r>
              <a:rPr lang="en-GB" dirty="0" smtClean="0"/>
              <a:t> </a:t>
            </a:r>
            <a:r>
              <a:rPr lang="en-GB" dirty="0" err="1" smtClean="0"/>
              <a:t>zbrodnia</a:t>
            </a:r>
            <a:r>
              <a:rPr lang="en-GB" dirty="0" smtClean="0"/>
              <a:t>". </a:t>
            </a:r>
            <a:r>
              <a:rPr lang="en-GB" dirty="0" err="1" smtClean="0"/>
              <a:t>Interpress</a:t>
            </a:r>
            <a:r>
              <a:rPr lang="en-GB" dirty="0" smtClean="0"/>
              <a:t>, Warszawa 1974, Public Domain in Poland &amp; USA)</a:t>
            </a:r>
            <a:endParaRPr lang="en-GB" dirty="0"/>
          </a:p>
        </p:txBody>
      </p:sp>
    </p:spTree>
    <p:extLst>
      <p:ext uri="{BB962C8B-B14F-4D97-AF65-F5344CB8AC3E}">
        <p14:creationId xmlns:p14="http://schemas.microsoft.com/office/powerpoint/2010/main" val="740034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type="pic" sz="quarter" idx="11"/>
          </p:nvPr>
        </p:nvPicPr>
        <p:blipFill>
          <a:blip r:embed="rId2"/>
          <a:srcRect l="5294" r="5294"/>
          <a:stretch>
            <a:fillRect/>
          </a:stretch>
        </p:blipFill>
        <p:spPr/>
      </p:pic>
      <p:sp>
        <p:nvSpPr>
          <p:cNvPr id="4" name="Text Placeholder 3"/>
          <p:cNvSpPr>
            <a:spLocks noGrp="1"/>
          </p:cNvSpPr>
          <p:nvPr>
            <p:ph type="body" idx="1"/>
          </p:nvPr>
        </p:nvSpPr>
        <p:spPr/>
        <p:txBody>
          <a:bodyPr/>
          <a:lstStyle/>
          <a:p>
            <a:r>
              <a:rPr lang="en-GB" dirty="0" smtClean="0"/>
              <a:t>After the occupation of Poland, the Third Reich implemented Operation </a:t>
            </a:r>
            <a:r>
              <a:rPr lang="en-GB" dirty="0" err="1" smtClean="0"/>
              <a:t>Tannenberg</a:t>
            </a:r>
            <a:r>
              <a:rPr lang="en-GB" dirty="0" smtClean="0"/>
              <a:t>. Within this Operation, a large number of the Polish elite was exterminated, mainly through mass shootings. The Operation took place mainly in the autumn of 1939. </a:t>
            </a:r>
          </a:p>
          <a:p>
            <a:endParaRPr lang="en-GB" dirty="0" smtClean="0"/>
          </a:p>
          <a:p>
            <a:endParaRPr lang="en-GB" dirty="0"/>
          </a:p>
        </p:txBody>
      </p:sp>
      <p:sp>
        <p:nvSpPr>
          <p:cNvPr id="3" name="Title 2"/>
          <p:cNvSpPr>
            <a:spLocks noGrp="1"/>
          </p:cNvSpPr>
          <p:nvPr>
            <p:ph type="title"/>
          </p:nvPr>
        </p:nvSpPr>
        <p:spPr/>
        <p:txBody>
          <a:bodyPr/>
          <a:lstStyle/>
          <a:p>
            <a:r>
              <a:rPr lang="en-GB" dirty="0" smtClean="0"/>
              <a:t>Operation </a:t>
            </a:r>
            <a:r>
              <a:rPr lang="en-GB" dirty="0" err="1" smtClean="0"/>
              <a:t>Tannenberg</a:t>
            </a:r>
            <a:r>
              <a:rPr lang="en-GB" dirty="0" smtClean="0"/>
              <a:t>, 1939</a:t>
            </a:r>
            <a:br>
              <a:rPr lang="en-GB" dirty="0" smtClean="0"/>
            </a:br>
            <a:endParaRPr lang="en-GB" dirty="0"/>
          </a:p>
        </p:txBody>
      </p:sp>
      <p:sp>
        <p:nvSpPr>
          <p:cNvPr id="5" name="Text Placeholder 4"/>
          <p:cNvSpPr>
            <a:spLocks noGrp="1"/>
          </p:cNvSpPr>
          <p:nvPr>
            <p:ph type="body" idx="10"/>
          </p:nvPr>
        </p:nvSpPr>
        <p:spPr/>
        <p:txBody>
          <a:bodyPr/>
          <a:lstStyle/>
          <a:p>
            <a:r>
              <a:rPr lang="en-GB" smtClean="0"/>
              <a:t>(German Federal Archives, Bundesarchiv, Bild 146-1968-034-19A, CC-BY-SA 3.0.)</a:t>
            </a:r>
            <a:endParaRPr lang="en-GB" dirty="0"/>
          </a:p>
        </p:txBody>
      </p:sp>
    </p:spTree>
    <p:extLst>
      <p:ext uri="{BB962C8B-B14F-4D97-AF65-F5344CB8AC3E}">
        <p14:creationId xmlns:p14="http://schemas.microsoft.com/office/powerpoint/2010/main" val="32281830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The Nazi </a:t>
            </a:r>
            <a:r>
              <a:rPr lang="en-GB" dirty="0" err="1" smtClean="0"/>
              <a:t>Euthenasia</a:t>
            </a:r>
            <a:r>
              <a:rPr lang="en-GB" dirty="0" smtClean="0"/>
              <a:t> </a:t>
            </a:r>
            <a:r>
              <a:rPr lang="en-GB" dirty="0" smtClean="0"/>
              <a:t>Programme, </a:t>
            </a:r>
            <a:r>
              <a:rPr lang="en-GB" dirty="0" smtClean="0"/>
              <a:t>1939</a:t>
            </a:r>
            <a:r>
              <a:rPr lang="en-GB" dirty="0"/>
              <a:t/>
            </a:r>
            <a:br>
              <a:rPr lang="en-GB" dirty="0"/>
            </a:br>
            <a:endParaRPr lang="en-GB" dirty="0"/>
          </a:p>
        </p:txBody>
      </p:sp>
      <p:pic>
        <p:nvPicPr>
          <p:cNvPr id="6" name="Content Placeholder 5"/>
          <p:cNvPicPr>
            <a:picLocks noGrp="1" noChangeAspect="1"/>
          </p:cNvPicPr>
          <p:nvPr>
            <p:ph sz="half" idx="2"/>
          </p:nvPr>
        </p:nvPicPr>
        <p:blipFill>
          <a:blip r:embed="rId2"/>
          <a:stretch>
            <a:fillRect/>
          </a:stretch>
        </p:blipFill>
        <p:spPr>
          <a:xfrm>
            <a:off x="4927744" y="228600"/>
            <a:ext cx="3884325" cy="5356225"/>
          </a:xfrm>
          <a:prstGeom prst="rect">
            <a:avLst/>
          </a:prstGeom>
        </p:spPr>
      </p:pic>
      <p:sp>
        <p:nvSpPr>
          <p:cNvPr id="4" name="Text Placeholder 3"/>
          <p:cNvSpPr>
            <a:spLocks noGrp="1"/>
          </p:cNvSpPr>
          <p:nvPr>
            <p:ph type="body" idx="1"/>
          </p:nvPr>
        </p:nvSpPr>
        <p:spPr/>
        <p:txBody>
          <a:bodyPr>
            <a:normAutofit/>
          </a:bodyPr>
          <a:lstStyle/>
          <a:p>
            <a:r>
              <a:rPr lang="en-GB" dirty="0" smtClean="0"/>
              <a:t>This </a:t>
            </a:r>
            <a:r>
              <a:rPr lang="en-GB" dirty="0"/>
              <a:t>is Hitler’s order, signed on 27 August 1940 but backdated to 1939, to proceed with the Action T4 program to eliminate “life unworthy of life”. It states specifically that "Reich Leader </a:t>
            </a:r>
            <a:r>
              <a:rPr lang="en-GB" dirty="0" err="1"/>
              <a:t>Bouhler</a:t>
            </a:r>
            <a:r>
              <a:rPr lang="en-GB" dirty="0"/>
              <a:t> and </a:t>
            </a:r>
            <a:r>
              <a:rPr lang="en-GB" dirty="0" err="1"/>
              <a:t>Dr.</a:t>
            </a:r>
            <a:r>
              <a:rPr lang="en-GB" dirty="0"/>
              <a:t> Brandt are entrusted with the responsibility of extending the authority of physicians, designated by name, so that patients who, on the basis of human judgment are considered incurable, can be granted mercy death after a definitive diagnosis. -- A. Hitler”.</a:t>
            </a:r>
          </a:p>
          <a:p>
            <a:r>
              <a:rPr lang="en-GB" dirty="0"/>
              <a:t>This euthanasia program focused at first on babies and very young children but later the programme was extended to adult disabled patients. The American historian, Christopher Browning, has estimated that over 70 000 children and adults were killed between September 1939 and March 1942.  </a:t>
            </a:r>
          </a:p>
          <a:p>
            <a:endParaRPr lang="en-GB" dirty="0"/>
          </a:p>
          <a:p>
            <a:endParaRPr lang="en-GB" dirty="0"/>
          </a:p>
        </p:txBody>
      </p:sp>
      <p:sp>
        <p:nvSpPr>
          <p:cNvPr id="5" name="Text Placeholder 4"/>
          <p:cNvSpPr>
            <a:spLocks noGrp="1"/>
          </p:cNvSpPr>
          <p:nvPr>
            <p:ph type="body" idx="10"/>
          </p:nvPr>
        </p:nvSpPr>
        <p:spPr/>
        <p:txBody>
          <a:bodyPr/>
          <a:lstStyle/>
          <a:p>
            <a:r>
              <a:rPr lang="en-GB" dirty="0"/>
              <a:t>(</a:t>
            </a:r>
            <a:r>
              <a:rPr lang="en-GB" dirty="0" smtClean="0"/>
              <a:t>Wikimedia Commons,</a:t>
            </a:r>
            <a:r>
              <a:rPr lang="en-GB" dirty="0"/>
              <a:t> </a:t>
            </a:r>
            <a:r>
              <a:rPr lang="en-GB" dirty="0" smtClean="0"/>
              <a:t>Marcel </a:t>
            </a:r>
            <a:r>
              <a:rPr lang="en-GB" dirty="0"/>
              <a:t>(2008</a:t>
            </a:r>
            <a:r>
              <a:rPr lang="en-GB" dirty="0" smtClean="0"/>
              <a:t>), </a:t>
            </a:r>
            <a:r>
              <a:rPr lang="en-GB" dirty="0" smtClean="0"/>
              <a:t>Public </a:t>
            </a:r>
            <a:r>
              <a:rPr lang="en-GB" dirty="0" smtClean="0"/>
              <a:t>D</a:t>
            </a:r>
            <a:r>
              <a:rPr lang="en-GB" dirty="0" smtClean="0"/>
              <a:t>omain)</a:t>
            </a:r>
            <a:endParaRPr lang="en-GB" dirty="0"/>
          </a:p>
        </p:txBody>
      </p:sp>
    </p:spTree>
    <p:extLst>
      <p:ext uri="{BB962C8B-B14F-4D97-AF65-F5344CB8AC3E}">
        <p14:creationId xmlns:p14="http://schemas.microsoft.com/office/powerpoint/2010/main" val="16312417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Warsaw Ghetto, 1941</a:t>
            </a:r>
            <a:br>
              <a:rPr lang="en-GB" smtClean="0"/>
            </a:br>
            <a:endParaRPr lang="en-GB" dirty="0"/>
          </a:p>
        </p:txBody>
      </p:sp>
      <p:pic>
        <p:nvPicPr>
          <p:cNvPr id="6" name="Content Placeholder 5"/>
          <p:cNvPicPr>
            <a:picLocks noGrp="1" noChangeAspect="1"/>
          </p:cNvPicPr>
          <p:nvPr>
            <p:ph type="pic" sz="quarter" idx="11"/>
          </p:nvPr>
        </p:nvPicPr>
        <p:blipFill>
          <a:blip r:embed="rId2"/>
          <a:srcRect t="9759" b="9759"/>
          <a:stretch>
            <a:fillRect/>
          </a:stretch>
        </p:blipFill>
        <p:spPr/>
      </p:pic>
      <p:sp>
        <p:nvSpPr>
          <p:cNvPr id="4" name="Text Placeholder 3"/>
          <p:cNvSpPr>
            <a:spLocks noGrp="1"/>
          </p:cNvSpPr>
          <p:nvPr>
            <p:ph type="body" idx="1"/>
          </p:nvPr>
        </p:nvSpPr>
        <p:spPr/>
        <p:txBody>
          <a:bodyPr/>
          <a:lstStyle/>
          <a:p>
            <a:r>
              <a:rPr lang="en-GB" dirty="0" smtClean="0"/>
              <a:t>People gathering in the market place at the intersection of </a:t>
            </a:r>
            <a:r>
              <a:rPr lang="en-GB" dirty="0" err="1" smtClean="0"/>
              <a:t>Ksawery</a:t>
            </a:r>
            <a:r>
              <a:rPr lang="en-GB" dirty="0" smtClean="0"/>
              <a:t> </a:t>
            </a:r>
            <a:r>
              <a:rPr lang="en-GB" dirty="0" err="1" smtClean="0"/>
              <a:t>Lubecki</a:t>
            </a:r>
            <a:r>
              <a:rPr lang="en-GB" dirty="0" smtClean="0"/>
              <a:t> Street and </a:t>
            </a:r>
            <a:r>
              <a:rPr lang="en-GB" dirty="0" err="1" smtClean="0"/>
              <a:t>Gęsia</a:t>
            </a:r>
            <a:r>
              <a:rPr lang="en-GB" dirty="0" smtClean="0"/>
              <a:t> Street alongside the wall of the Warsaw Ghetto on 21 June 1941. Before the “final solution” was fully implemented there were about 400000 Jews resident in the ghetto.</a:t>
            </a:r>
          </a:p>
          <a:p>
            <a:endParaRPr lang="en-GB" dirty="0"/>
          </a:p>
        </p:txBody>
      </p:sp>
      <p:sp>
        <p:nvSpPr>
          <p:cNvPr id="5" name="Text Placeholder 4"/>
          <p:cNvSpPr>
            <a:spLocks noGrp="1"/>
          </p:cNvSpPr>
          <p:nvPr>
            <p:ph type="body" idx="10"/>
          </p:nvPr>
        </p:nvSpPr>
        <p:spPr/>
        <p:txBody>
          <a:bodyPr>
            <a:normAutofit/>
          </a:bodyPr>
          <a:lstStyle/>
          <a:p>
            <a:r>
              <a:rPr lang="en-GB" dirty="0" smtClean="0"/>
              <a:t>(German Federal Archive, </a:t>
            </a:r>
            <a:r>
              <a:rPr lang="en-GB" dirty="0" err="1" smtClean="0"/>
              <a:t>Bundesarchiv</a:t>
            </a:r>
            <a:r>
              <a:rPr lang="en-GB" dirty="0" smtClean="0"/>
              <a:t>, </a:t>
            </a:r>
            <a:r>
              <a:rPr lang="en-GB" dirty="0" err="1" smtClean="0"/>
              <a:t>Bild</a:t>
            </a:r>
            <a:r>
              <a:rPr lang="en-GB" dirty="0" smtClean="0"/>
              <a:t> 101I-134-0780-38, </a:t>
            </a:r>
            <a:r>
              <a:rPr lang="en-GB" dirty="0" err="1" smtClean="0"/>
              <a:t>Cusian</a:t>
            </a:r>
            <a:r>
              <a:rPr lang="en-GB" dirty="0" smtClean="0"/>
              <a:t>, Albert, CC-BY-SA 3.0.)</a:t>
            </a:r>
            <a:endParaRPr lang="en-GB" dirty="0"/>
          </a:p>
        </p:txBody>
      </p:sp>
    </p:spTree>
    <p:extLst>
      <p:ext uri="{BB962C8B-B14F-4D97-AF65-F5344CB8AC3E}">
        <p14:creationId xmlns:p14="http://schemas.microsoft.com/office/powerpoint/2010/main" val="4134534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Announcement of death penalty</a:t>
            </a:r>
            <a:r>
              <a:rPr lang="en-GB" dirty="0"/>
              <a:t/>
            </a:r>
            <a:br>
              <a:rPr lang="en-GB" dirty="0"/>
            </a:br>
            <a:endParaRPr lang="en-GB" dirty="0"/>
          </a:p>
        </p:txBody>
      </p:sp>
      <p:sp>
        <p:nvSpPr>
          <p:cNvPr id="7" name="Text Placeholder 6"/>
          <p:cNvSpPr>
            <a:spLocks noGrp="1"/>
          </p:cNvSpPr>
          <p:nvPr>
            <p:ph type="body" idx="1"/>
          </p:nvPr>
        </p:nvSpPr>
        <p:spPr/>
        <p:txBody>
          <a:bodyPr/>
          <a:lstStyle/>
          <a:p>
            <a:r>
              <a:rPr lang="en-GB" dirty="0" smtClean="0"/>
              <a:t>This </a:t>
            </a:r>
            <a:r>
              <a:rPr lang="en-GB" dirty="0"/>
              <a:t>announcement was issued on 10 November 1941 in Warsaw. The announcement states that Jews are forbidden to leave the ghetto, by punishment of death. The reason provided by governor Ludwig Fischer is that they would spread diseases. In addition, those who provided any kind of shelter for the Jews would be punished as well. </a:t>
            </a:r>
          </a:p>
          <a:p>
            <a:endParaRPr lang="en-GB" dirty="0"/>
          </a:p>
        </p:txBody>
      </p:sp>
      <p:sp>
        <p:nvSpPr>
          <p:cNvPr id="8" name="Text Placeholder 7"/>
          <p:cNvSpPr>
            <a:spLocks noGrp="1"/>
          </p:cNvSpPr>
          <p:nvPr>
            <p:ph type="body" idx="10"/>
          </p:nvPr>
        </p:nvSpPr>
        <p:spPr/>
        <p:txBody>
          <a:bodyPr>
            <a:normAutofit/>
          </a:bodyPr>
          <a:lstStyle/>
          <a:p>
            <a:r>
              <a:rPr lang="en-GB" dirty="0" smtClean="0"/>
              <a:t/>
            </a:r>
            <a:br>
              <a:rPr lang="en-GB" dirty="0" smtClean="0"/>
            </a:br>
            <a:r>
              <a:rPr lang="en-GB" dirty="0" smtClean="0"/>
              <a:t>(Archives </a:t>
            </a:r>
            <a:r>
              <a:rPr lang="en-GB" dirty="0"/>
              <a:t>of the Institute of National Remembrance (</a:t>
            </a:r>
            <a:r>
              <a:rPr lang="en-GB" dirty="0" smtClean="0"/>
              <a:t>Warsaw), Public </a:t>
            </a:r>
            <a:r>
              <a:rPr lang="en-GB" dirty="0"/>
              <a:t>Domain </a:t>
            </a:r>
            <a:r>
              <a:rPr lang="en-GB" dirty="0" smtClean="0"/>
              <a:t>in Germany</a:t>
            </a:r>
            <a:r>
              <a:rPr lang="en-GB" dirty="0"/>
              <a:t>)</a:t>
            </a:r>
          </a:p>
          <a:p>
            <a:endParaRPr lang="en-GB" dirty="0"/>
          </a:p>
        </p:txBody>
      </p:sp>
      <p:pic>
        <p:nvPicPr>
          <p:cNvPr id="10" name="Content Placeholder 9"/>
          <p:cNvPicPr>
            <a:picLocks noGrp="1" noChangeAspect="1"/>
          </p:cNvPicPr>
          <p:nvPr>
            <p:ph sz="quarter" idx="12"/>
          </p:nvPr>
        </p:nvPicPr>
        <p:blipFill>
          <a:blip r:embed="rId2"/>
          <a:stretch>
            <a:fillRect/>
          </a:stretch>
        </p:blipFill>
        <p:spPr>
          <a:xfrm>
            <a:off x="4355824" y="246063"/>
            <a:ext cx="4458251" cy="6408737"/>
          </a:xfrm>
          <a:prstGeom prst="rect">
            <a:avLst/>
          </a:prstGeom>
        </p:spPr>
      </p:pic>
    </p:spTree>
    <p:extLst>
      <p:ext uri="{BB962C8B-B14F-4D97-AF65-F5344CB8AC3E}">
        <p14:creationId xmlns:p14="http://schemas.microsoft.com/office/powerpoint/2010/main" val="634153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German </a:t>
            </a:r>
            <a:r>
              <a:rPr lang="en-GB" dirty="0" smtClean="0"/>
              <a:t>anti-Semitic </a:t>
            </a:r>
            <a:r>
              <a:rPr lang="en-GB" dirty="0" smtClean="0"/>
              <a:t>policies, </a:t>
            </a:r>
            <a:r>
              <a:rPr lang="en-GB" dirty="0" smtClean="0"/>
              <a:t>1933-1939</a:t>
            </a:r>
            <a:endParaRPr lang="en-GB" dirty="0"/>
          </a:p>
        </p:txBody>
      </p:sp>
      <p:sp>
        <p:nvSpPr>
          <p:cNvPr id="3" name="Text Placeholder 2"/>
          <p:cNvSpPr>
            <a:spLocks noGrp="1"/>
          </p:cNvSpPr>
          <p:nvPr>
            <p:ph type="body" idx="1"/>
          </p:nvPr>
        </p:nvSpPr>
        <p:spPr/>
        <p:txBody>
          <a:bodyPr/>
          <a:lstStyle/>
          <a:p>
            <a:r>
              <a:rPr lang="en-GB" dirty="0"/>
              <a:t>The National Socialists became the largest party in the Reichstag, with 44% of the vote, after the election of 5 March 1933. </a:t>
            </a:r>
            <a:r>
              <a:rPr lang="en-GB" dirty="0" smtClean="0"/>
              <a:t>On </a:t>
            </a:r>
            <a:r>
              <a:rPr lang="en-GB" dirty="0"/>
              <a:t>23 March the National Socialists, with the support of other right wing parties, had passed the Enabling Act giving Hitler dictatorial powers and within a few months the other parties had been banned. The first wave of </a:t>
            </a:r>
            <a:r>
              <a:rPr lang="en-GB" dirty="0" smtClean="0"/>
              <a:t>anti-Semitic </a:t>
            </a:r>
            <a:r>
              <a:rPr lang="en-GB" dirty="0"/>
              <a:t>legislation was enacted just two weeks after the Enabling Act when the Law for the Restoration of the Professional Civil Service was enacted. This excluded Jews and “political </a:t>
            </a:r>
            <a:r>
              <a:rPr lang="en-GB" dirty="0" err="1"/>
              <a:t>unreliables</a:t>
            </a:r>
            <a:r>
              <a:rPr lang="en-GB" dirty="0"/>
              <a:t>” from State employment. Soon opportunities for Jews to work in other professions were being curtailed. In September 1935 at the National Socialists annual rally in Nuremberg the Nazis announced the “Nuremberg Laws”. These denied citizenship to German Jews, they were disenfranchised, and Jews were prohibited from marriage or sexual relations with “Aryans”. </a:t>
            </a:r>
            <a:r>
              <a:rPr lang="en-GB" dirty="0" smtClean="0"/>
              <a:t>From </a:t>
            </a:r>
            <a:r>
              <a:rPr lang="en-GB" dirty="0"/>
              <a:t>1935 to 1939 steps were taken to “Aryanise” the German economy by transferring Jewish-owned business to non-Jewish Germans. However, until the declaration of war in 1939 it was still possible for Jews to emigrate to other countries and many did, recognising where the Third Reich’s anti-Semitic policies were leading.    </a:t>
            </a:r>
          </a:p>
          <a:p>
            <a:r>
              <a:rPr lang="en-GB" dirty="0"/>
              <a:t> </a:t>
            </a:r>
          </a:p>
          <a:p>
            <a:endParaRPr lang="en-GB" dirty="0"/>
          </a:p>
        </p:txBody>
      </p:sp>
    </p:spTree>
    <p:extLst>
      <p:ext uri="{BB962C8B-B14F-4D97-AF65-F5344CB8AC3E}">
        <p14:creationId xmlns:p14="http://schemas.microsoft.com/office/powerpoint/2010/main" val="1663727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3142834" y="228600"/>
            <a:ext cx="5568194" cy="4143375"/>
          </a:xfrm>
          <a:prstGeom prst="rect">
            <a:avLst/>
          </a:prstGeom>
        </p:spPr>
      </p:pic>
      <p:sp>
        <p:nvSpPr>
          <p:cNvPr id="7" name="Title 6"/>
          <p:cNvSpPr>
            <a:spLocks noGrp="1"/>
          </p:cNvSpPr>
          <p:nvPr>
            <p:ph type="title"/>
          </p:nvPr>
        </p:nvSpPr>
        <p:spPr/>
        <p:txBody>
          <a:bodyPr/>
          <a:lstStyle/>
          <a:p>
            <a:r>
              <a:rPr lang="en-GB" dirty="0" smtClean="0"/>
              <a:t>Implementation of mass shootings on the Eastern Front</a:t>
            </a:r>
            <a:r>
              <a:rPr lang="en-GB" dirty="0"/>
              <a:t/>
            </a:r>
            <a:br>
              <a:rPr lang="en-GB" dirty="0"/>
            </a:br>
            <a:endParaRPr lang="en-GB" dirty="0"/>
          </a:p>
        </p:txBody>
      </p:sp>
      <p:sp>
        <p:nvSpPr>
          <p:cNvPr id="5" name="Text Placeholder 4"/>
          <p:cNvSpPr>
            <a:spLocks noGrp="1"/>
          </p:cNvSpPr>
          <p:nvPr>
            <p:ph type="body" idx="1"/>
          </p:nvPr>
        </p:nvSpPr>
        <p:spPr/>
        <p:txBody>
          <a:bodyPr>
            <a:normAutofit/>
          </a:bodyPr>
          <a:lstStyle/>
          <a:p>
            <a:r>
              <a:rPr lang="en-GB" dirty="0"/>
              <a:t>On the Eastern Front, in addition to rounding up Jewish, Romani and Slavic people and sending them to concentration and extermination camps, the extermination programme was also implemented through mass shootings especially in the early years of the war. </a:t>
            </a:r>
          </a:p>
          <a:p>
            <a:r>
              <a:rPr lang="en-GB" dirty="0"/>
              <a:t>Here an Einsatzgruppe execution squad shoot a group of Jewish women in an open pit near </a:t>
            </a:r>
            <a:r>
              <a:rPr lang="en-GB" dirty="0" err="1"/>
              <a:t>Dubossary</a:t>
            </a:r>
            <a:r>
              <a:rPr lang="en-GB" dirty="0"/>
              <a:t> in Soviet Moldova, in 1941.</a:t>
            </a:r>
          </a:p>
          <a:p>
            <a:endParaRPr lang="en-GB" dirty="0"/>
          </a:p>
        </p:txBody>
      </p:sp>
      <p:sp>
        <p:nvSpPr>
          <p:cNvPr id="8" name="Text Placeholder 7"/>
          <p:cNvSpPr>
            <a:spLocks noGrp="1"/>
          </p:cNvSpPr>
          <p:nvPr>
            <p:ph type="body" idx="10"/>
          </p:nvPr>
        </p:nvSpPr>
        <p:spPr/>
        <p:txBody>
          <a:bodyPr/>
          <a:lstStyle/>
          <a:p>
            <a:r>
              <a:rPr lang="en-GB" dirty="0"/>
              <a:t>(</a:t>
            </a:r>
            <a:r>
              <a:rPr lang="en-GB" dirty="0" smtClean="0"/>
              <a:t>Imperial </a:t>
            </a:r>
            <a:r>
              <a:rPr lang="en-GB" dirty="0"/>
              <a:t>War </a:t>
            </a:r>
            <a:r>
              <a:rPr lang="en-GB" dirty="0" smtClean="0"/>
              <a:t>Museum,© </a:t>
            </a:r>
            <a:r>
              <a:rPr lang="en-GB" dirty="0"/>
              <a:t>IWM (HU 86369</a:t>
            </a:r>
            <a:r>
              <a:rPr lang="en-GB" dirty="0" smtClean="0"/>
              <a:t>)),</a:t>
            </a:r>
            <a:r>
              <a:rPr lang="en-GB" dirty="0"/>
              <a:t> </a:t>
            </a:r>
            <a:r>
              <a:rPr lang="en-GB" dirty="0" smtClean="0"/>
              <a:t>Re-used </a:t>
            </a:r>
            <a:r>
              <a:rPr lang="en-GB" dirty="0"/>
              <a:t>under IWM Non Commercial </a:t>
            </a:r>
            <a:r>
              <a:rPr lang="en-GB" dirty="0" smtClean="0"/>
              <a:t>Licence</a:t>
            </a:r>
            <a:r>
              <a:rPr lang="en-GB" dirty="0"/>
              <a:t>)</a:t>
            </a:r>
          </a:p>
        </p:txBody>
      </p:sp>
    </p:spTree>
    <p:extLst>
      <p:ext uri="{BB962C8B-B14F-4D97-AF65-F5344CB8AC3E}">
        <p14:creationId xmlns:p14="http://schemas.microsoft.com/office/powerpoint/2010/main" val="1746668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292763" y="228600"/>
            <a:ext cx="5781937" cy="4143375"/>
          </a:xfrm>
          <a:prstGeom prst="rect">
            <a:avLst/>
          </a:prstGeom>
        </p:spPr>
      </p:pic>
      <p:sp>
        <p:nvSpPr>
          <p:cNvPr id="3" name="Title 2"/>
          <p:cNvSpPr>
            <a:spLocks noGrp="1"/>
          </p:cNvSpPr>
          <p:nvPr>
            <p:ph type="title"/>
          </p:nvPr>
        </p:nvSpPr>
        <p:spPr/>
        <p:txBody>
          <a:bodyPr/>
          <a:lstStyle/>
          <a:p>
            <a:r>
              <a:rPr lang="en-GB" dirty="0" err="1"/>
              <a:t>Liepāja</a:t>
            </a:r>
            <a:r>
              <a:rPr lang="en-GB" dirty="0"/>
              <a:t> </a:t>
            </a:r>
            <a:r>
              <a:rPr lang="en-GB" dirty="0" smtClean="0"/>
              <a:t>massacres, </a:t>
            </a:r>
            <a:r>
              <a:rPr lang="en-GB" dirty="0" smtClean="0"/>
              <a:t>1941</a:t>
            </a:r>
            <a:r>
              <a:rPr lang="en-GB" dirty="0"/>
              <a:t/>
            </a:r>
            <a:br>
              <a:rPr lang="en-GB" dirty="0"/>
            </a:br>
            <a:endParaRPr lang="en-GB" dirty="0"/>
          </a:p>
        </p:txBody>
      </p:sp>
      <p:sp>
        <p:nvSpPr>
          <p:cNvPr id="4" name="Text Placeholder 3"/>
          <p:cNvSpPr>
            <a:spLocks noGrp="1"/>
          </p:cNvSpPr>
          <p:nvPr>
            <p:ph type="body" idx="1"/>
          </p:nvPr>
        </p:nvSpPr>
        <p:spPr/>
        <p:txBody>
          <a:bodyPr/>
          <a:lstStyle/>
          <a:p>
            <a:r>
              <a:rPr lang="en-GB" dirty="0"/>
              <a:t>The </a:t>
            </a:r>
            <a:r>
              <a:rPr lang="en-GB" dirty="0" err="1"/>
              <a:t>Liepāja</a:t>
            </a:r>
            <a:r>
              <a:rPr lang="en-GB" dirty="0"/>
              <a:t> massacres were part of the Third Reich’s large scale executions of the Jewish population in Latvia. During 3 days in late June 1941 approximately 2,700 Jews were murdered by  mass shootings. </a:t>
            </a:r>
          </a:p>
          <a:p>
            <a:r>
              <a:rPr lang="en-GB" dirty="0"/>
              <a:t>The photo  was probably taken by </a:t>
            </a:r>
            <a:r>
              <a:rPr lang="en-GB" dirty="0" err="1"/>
              <a:t>Reinhard</a:t>
            </a:r>
            <a:r>
              <a:rPr lang="en-GB" dirty="0"/>
              <a:t> Wiener, a German photographer who recounted how German soldiers stood around as spectators.</a:t>
            </a:r>
          </a:p>
          <a:p>
            <a:endParaRPr lang="en-GB" dirty="0"/>
          </a:p>
        </p:txBody>
      </p:sp>
      <p:sp>
        <p:nvSpPr>
          <p:cNvPr id="5" name="Text Placeholder 4"/>
          <p:cNvSpPr>
            <a:spLocks noGrp="1"/>
          </p:cNvSpPr>
          <p:nvPr>
            <p:ph type="body" idx="10"/>
          </p:nvPr>
        </p:nvSpPr>
        <p:spPr/>
        <p:txBody>
          <a:bodyPr/>
          <a:lstStyle/>
          <a:p>
            <a:r>
              <a:rPr lang="en-GB" dirty="0" smtClean="0"/>
              <a:t>(US </a:t>
            </a:r>
            <a:r>
              <a:rPr lang="en-GB" dirty="0"/>
              <a:t>Holocaust Memorial Museum image number </a:t>
            </a:r>
            <a:r>
              <a:rPr lang="en-GB" dirty="0" smtClean="0"/>
              <a:t>19121</a:t>
            </a:r>
            <a:r>
              <a:rPr lang="en-GB" dirty="0" smtClean="0"/>
              <a:t>, Public </a:t>
            </a:r>
            <a:r>
              <a:rPr lang="en-GB" dirty="0"/>
              <a:t>Domain </a:t>
            </a:r>
            <a:r>
              <a:rPr lang="en-GB" dirty="0" smtClean="0"/>
              <a:t>in </a:t>
            </a:r>
            <a:r>
              <a:rPr lang="en-GB" dirty="0" smtClean="0"/>
              <a:t>USA)</a:t>
            </a:r>
            <a:endParaRPr lang="en-GB" dirty="0"/>
          </a:p>
        </p:txBody>
      </p:sp>
    </p:spTree>
    <p:extLst>
      <p:ext uri="{BB962C8B-B14F-4D97-AF65-F5344CB8AC3E}">
        <p14:creationId xmlns:p14="http://schemas.microsoft.com/office/powerpoint/2010/main" val="2926346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2"/>
          <a:stretch>
            <a:fillRect/>
          </a:stretch>
        </p:blipFill>
        <p:spPr>
          <a:xfrm>
            <a:off x="228600" y="2623562"/>
            <a:ext cx="4057650" cy="2406214"/>
          </a:xfrm>
          <a:prstGeom prst="rect">
            <a:avLst/>
          </a:prstGeom>
        </p:spPr>
      </p:pic>
      <p:sp>
        <p:nvSpPr>
          <p:cNvPr id="3" name="Text Placeholder 2"/>
          <p:cNvSpPr>
            <a:spLocks noGrp="1"/>
          </p:cNvSpPr>
          <p:nvPr>
            <p:ph type="body" idx="1"/>
          </p:nvPr>
        </p:nvSpPr>
        <p:spPr/>
        <p:txBody>
          <a:bodyPr/>
          <a:lstStyle/>
          <a:p>
            <a:endParaRPr lang="en-GB" dirty="0" smtClean="0"/>
          </a:p>
          <a:p>
            <a:r>
              <a:rPr lang="en-GB" dirty="0" smtClean="0"/>
              <a:t>On </a:t>
            </a:r>
            <a:r>
              <a:rPr lang="en-GB" dirty="0"/>
              <a:t>29-30 September 1941 German SS and SD and local police massacred 34000 Jews from Kiev in a ravine known as Babi </a:t>
            </a:r>
            <a:r>
              <a:rPr lang="en-GB" dirty="0" err="1"/>
              <a:t>Yar</a:t>
            </a:r>
            <a:r>
              <a:rPr lang="en-GB" dirty="0"/>
              <a:t>, just outside the city.</a:t>
            </a:r>
          </a:p>
          <a:p>
            <a:endParaRPr lang="en-GB" dirty="0"/>
          </a:p>
        </p:txBody>
      </p:sp>
      <p:sp>
        <p:nvSpPr>
          <p:cNvPr id="4" name="Text Placeholder 3"/>
          <p:cNvSpPr>
            <a:spLocks noGrp="1"/>
          </p:cNvSpPr>
          <p:nvPr>
            <p:ph type="body" idx="10"/>
          </p:nvPr>
        </p:nvSpPr>
        <p:spPr/>
        <p:txBody>
          <a:bodyPr>
            <a:normAutofit/>
          </a:bodyPr>
          <a:lstStyle/>
          <a:p>
            <a:r>
              <a:rPr lang="en-GB" sz="1100" dirty="0" smtClean="0"/>
              <a:t>This photograph </a:t>
            </a:r>
            <a:r>
              <a:rPr lang="en-GB" sz="1100" dirty="0"/>
              <a:t>is of the memorial in Kiev to those who died in the massacre.</a:t>
            </a:r>
          </a:p>
          <a:p>
            <a:r>
              <a:rPr lang="en-GB" sz="1100" dirty="0"/>
              <a:t>(</a:t>
            </a:r>
            <a:r>
              <a:rPr lang="en-GB" sz="1100" dirty="0" smtClean="0"/>
              <a:t>Wikimedia Commons, </a:t>
            </a:r>
            <a:r>
              <a:rPr lang="en-GB" sz="1100" dirty="0"/>
              <a:t>Roland </a:t>
            </a:r>
            <a:r>
              <a:rPr lang="en-GB" sz="1100" dirty="0" err="1"/>
              <a:t>Geider</a:t>
            </a:r>
            <a:r>
              <a:rPr lang="en-GB" sz="1100" dirty="0"/>
              <a:t> (2008</a:t>
            </a:r>
            <a:r>
              <a:rPr lang="en-GB" sz="1100" dirty="0" smtClean="0"/>
              <a:t>), CC BY-SA 4.0 </a:t>
            </a:r>
            <a:r>
              <a:rPr lang="en-GB" sz="1100" dirty="0" err="1" smtClean="0"/>
              <a:t>unported</a:t>
            </a:r>
            <a:r>
              <a:rPr lang="en-GB" sz="1100" dirty="0" smtClean="0"/>
              <a:t>)</a:t>
            </a:r>
            <a:endParaRPr lang="en-GB" sz="1100" dirty="0"/>
          </a:p>
        </p:txBody>
      </p:sp>
      <p:pic>
        <p:nvPicPr>
          <p:cNvPr id="11" name="Content Placeholder 10"/>
          <p:cNvPicPr>
            <a:picLocks noGrp="1" noChangeAspect="1"/>
          </p:cNvPicPr>
          <p:nvPr>
            <p:ph sz="half" idx="11"/>
          </p:nvPr>
        </p:nvPicPr>
        <p:blipFill>
          <a:blip r:embed="rId3"/>
          <a:stretch>
            <a:fillRect/>
          </a:stretch>
        </p:blipFill>
        <p:spPr>
          <a:xfrm>
            <a:off x="4800600" y="2469016"/>
            <a:ext cx="4081463" cy="2715306"/>
          </a:xfrm>
          <a:prstGeom prst="rect">
            <a:avLst/>
          </a:prstGeom>
        </p:spPr>
      </p:pic>
      <p:sp>
        <p:nvSpPr>
          <p:cNvPr id="6" name="Text Placeholder 5"/>
          <p:cNvSpPr>
            <a:spLocks noGrp="1"/>
          </p:cNvSpPr>
          <p:nvPr>
            <p:ph type="body" idx="12"/>
          </p:nvPr>
        </p:nvSpPr>
        <p:spPr/>
        <p:txBody>
          <a:bodyPr>
            <a:normAutofit/>
          </a:bodyPr>
          <a:lstStyle/>
          <a:p>
            <a:r>
              <a:rPr lang="en-GB" sz="1100" dirty="0" smtClean="0"/>
              <a:t>This photograph </a:t>
            </a:r>
            <a:r>
              <a:rPr lang="en-GB" sz="1100" dirty="0"/>
              <a:t>is of the ravine where the massacre happened</a:t>
            </a:r>
            <a:r>
              <a:rPr lang="en-GB" sz="1100" dirty="0" smtClean="0"/>
              <a:t>.</a:t>
            </a:r>
            <a:endParaRPr lang="en-GB" sz="1100" dirty="0"/>
          </a:p>
          <a:p>
            <a:r>
              <a:rPr lang="en-GB" sz="1100" dirty="0"/>
              <a:t>(</a:t>
            </a:r>
            <a:r>
              <a:rPr lang="en-GB" sz="1100" dirty="0" smtClean="0"/>
              <a:t>Wikimedia Commons, Mark </a:t>
            </a:r>
            <a:r>
              <a:rPr lang="en-GB" sz="1100" dirty="0"/>
              <a:t>from </a:t>
            </a:r>
            <a:r>
              <a:rPr lang="en-GB" sz="1100" dirty="0" err="1" smtClean="0"/>
              <a:t>nl</a:t>
            </a:r>
            <a:r>
              <a:rPr lang="en-GB" sz="1100" dirty="0" smtClean="0"/>
              <a:t>,</a:t>
            </a:r>
            <a:r>
              <a:rPr lang="en-GB" sz="1100" dirty="0"/>
              <a:t> </a:t>
            </a:r>
            <a:r>
              <a:rPr lang="en-GB" sz="1100" dirty="0" smtClean="0"/>
              <a:t>CC </a:t>
            </a:r>
            <a:r>
              <a:rPr lang="en-GB" sz="1100" dirty="0"/>
              <a:t>BY-SA 3.0 </a:t>
            </a:r>
            <a:r>
              <a:rPr lang="en-GB" sz="1100" dirty="0" err="1" smtClean="0"/>
              <a:t>Unported</a:t>
            </a:r>
            <a:r>
              <a:rPr lang="en-GB" sz="1100" dirty="0" smtClean="0"/>
              <a:t>)</a:t>
            </a:r>
            <a:endParaRPr lang="en-GB" sz="1100" dirty="0"/>
          </a:p>
          <a:p>
            <a:endParaRPr lang="en-GB" dirty="0"/>
          </a:p>
        </p:txBody>
      </p:sp>
      <p:sp>
        <p:nvSpPr>
          <p:cNvPr id="7" name="Title 6"/>
          <p:cNvSpPr>
            <a:spLocks noGrp="1"/>
          </p:cNvSpPr>
          <p:nvPr>
            <p:ph type="title"/>
          </p:nvPr>
        </p:nvSpPr>
        <p:spPr/>
        <p:txBody>
          <a:bodyPr/>
          <a:lstStyle/>
          <a:p>
            <a:r>
              <a:rPr lang="en-GB" dirty="0" smtClean="0"/>
              <a:t>Massacre in Babi </a:t>
            </a:r>
            <a:r>
              <a:rPr lang="en-GB" dirty="0" err="1" smtClean="0"/>
              <a:t>Yar</a:t>
            </a:r>
            <a:r>
              <a:rPr lang="en-GB" dirty="0" smtClean="0"/>
              <a:t>, 1941</a:t>
            </a:r>
            <a:r>
              <a:rPr lang="en-GB" dirty="0"/>
              <a:t/>
            </a:r>
            <a:br>
              <a:rPr lang="en-GB" dirty="0"/>
            </a:br>
            <a:endParaRPr lang="en-GB" dirty="0"/>
          </a:p>
        </p:txBody>
      </p:sp>
    </p:spTree>
    <p:extLst>
      <p:ext uri="{BB962C8B-B14F-4D97-AF65-F5344CB8AC3E}">
        <p14:creationId xmlns:p14="http://schemas.microsoft.com/office/powerpoint/2010/main" val="337983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4288631" y="228600"/>
            <a:ext cx="4438650" cy="3328988"/>
          </a:xfrm>
          <a:prstGeom prst="rect">
            <a:avLst/>
          </a:prstGeom>
        </p:spPr>
      </p:pic>
      <p:sp>
        <p:nvSpPr>
          <p:cNvPr id="3" name="Title 2"/>
          <p:cNvSpPr>
            <a:spLocks noGrp="1"/>
          </p:cNvSpPr>
          <p:nvPr>
            <p:ph type="title"/>
          </p:nvPr>
        </p:nvSpPr>
        <p:spPr/>
        <p:txBody>
          <a:bodyPr/>
          <a:lstStyle/>
          <a:p>
            <a:r>
              <a:rPr lang="en-GB" dirty="0" smtClean="0"/>
              <a:t>The Massacre in Odessa, 1941</a:t>
            </a:r>
            <a:r>
              <a:rPr lang="en-GB" dirty="0"/>
              <a:t/>
            </a:r>
            <a:br>
              <a:rPr lang="en-GB" dirty="0"/>
            </a:br>
            <a:endParaRPr lang="en-GB" dirty="0"/>
          </a:p>
        </p:txBody>
      </p:sp>
      <p:sp>
        <p:nvSpPr>
          <p:cNvPr id="4" name="Text Placeholder 3"/>
          <p:cNvSpPr>
            <a:spLocks noGrp="1"/>
          </p:cNvSpPr>
          <p:nvPr>
            <p:ph type="body" idx="1"/>
          </p:nvPr>
        </p:nvSpPr>
        <p:spPr/>
        <p:txBody>
          <a:bodyPr>
            <a:normAutofit fontScale="92500"/>
          </a:bodyPr>
          <a:lstStyle/>
          <a:p>
            <a:r>
              <a:rPr lang="en-GB" dirty="0"/>
              <a:t>On 22 June Operation Barbarossa began and Axis forces invaded the Soviet Union. The Soviet port of Odessa on the Black Sea was besieged by Axis forces from 8 August to 16 October 1941. After eventually seizing the city, with high casualty rates on both sides, Soviet forces retreated to the south east.</a:t>
            </a:r>
          </a:p>
          <a:p>
            <a:r>
              <a:rPr lang="en-GB" dirty="0"/>
              <a:t>However, when the General commanding the Romanian troops and a number of Romanian and German officers were killed by a bomb that had been left by the Red Army in the building that they were using as their headquarters,  local communists and Jews were blamed and reprisals were taken. On 22-24 October 1941, around 30000 Jews were rounded up in Odessa by Romanian and German Einsatzgruppen troops and shot or burned to death in several massacres. Those who did not die in the shootings were imprisoned in warehouses which were then set on fire.</a:t>
            </a:r>
          </a:p>
          <a:p>
            <a:endParaRPr lang="en-GB" dirty="0"/>
          </a:p>
        </p:txBody>
      </p:sp>
      <p:sp>
        <p:nvSpPr>
          <p:cNvPr id="5" name="Text Placeholder 4"/>
          <p:cNvSpPr>
            <a:spLocks noGrp="1"/>
          </p:cNvSpPr>
          <p:nvPr>
            <p:ph type="body" idx="10"/>
          </p:nvPr>
        </p:nvSpPr>
        <p:spPr/>
        <p:txBody>
          <a:bodyPr/>
          <a:lstStyle/>
          <a:p>
            <a:r>
              <a:rPr lang="en-GB" dirty="0"/>
              <a:t>The memorial in Odessa to those Jews who died in the massacre on 22-24 October 1941</a:t>
            </a:r>
            <a:r>
              <a:rPr lang="en-GB" dirty="0" smtClean="0"/>
              <a:t>.</a:t>
            </a:r>
            <a:endParaRPr lang="en-GB" dirty="0"/>
          </a:p>
          <a:p>
            <a:r>
              <a:rPr lang="en-GB" dirty="0"/>
              <a:t>(</a:t>
            </a:r>
            <a:r>
              <a:rPr lang="en-GB" dirty="0" smtClean="0"/>
              <a:t>Wikimedia Commons, Alexey </a:t>
            </a:r>
            <a:r>
              <a:rPr lang="en-GB" dirty="0"/>
              <a:t>M (2016</a:t>
            </a:r>
            <a:r>
              <a:rPr lang="en-GB" dirty="0" smtClean="0"/>
              <a:t>),</a:t>
            </a:r>
            <a:r>
              <a:rPr lang="en-GB" dirty="0"/>
              <a:t> </a:t>
            </a:r>
            <a:r>
              <a:rPr lang="en-GB" dirty="0" smtClean="0"/>
              <a:t>CC </a:t>
            </a:r>
            <a:r>
              <a:rPr lang="en-GB" dirty="0"/>
              <a:t>BY-SA 4.0 </a:t>
            </a:r>
            <a:r>
              <a:rPr lang="en-GB" dirty="0" smtClean="0"/>
              <a:t>International)</a:t>
            </a:r>
            <a:endParaRPr lang="en-GB" dirty="0"/>
          </a:p>
        </p:txBody>
      </p:sp>
    </p:spTree>
    <p:extLst>
      <p:ext uri="{BB962C8B-B14F-4D97-AF65-F5344CB8AC3E}">
        <p14:creationId xmlns:p14="http://schemas.microsoft.com/office/powerpoint/2010/main" val="2875777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228600" y="863752"/>
            <a:ext cx="6457950" cy="1682446"/>
          </a:xfrm>
        </p:spPr>
      </p:pic>
      <p:sp>
        <p:nvSpPr>
          <p:cNvPr id="3" name="Title 2"/>
          <p:cNvSpPr>
            <a:spLocks noGrp="1"/>
          </p:cNvSpPr>
          <p:nvPr>
            <p:ph type="title"/>
          </p:nvPr>
        </p:nvSpPr>
        <p:spPr/>
        <p:txBody>
          <a:bodyPr/>
          <a:lstStyle/>
          <a:p>
            <a:r>
              <a:rPr lang="en-GB" smtClean="0"/>
              <a:t>‘Wannsee Villa’ and implementation of ‘ Final Solution’ </a:t>
            </a:r>
            <a:br>
              <a:rPr lang="en-GB" smtClean="0"/>
            </a:br>
            <a:endParaRPr lang="en-GB" dirty="0"/>
          </a:p>
        </p:txBody>
      </p:sp>
      <p:sp>
        <p:nvSpPr>
          <p:cNvPr id="4" name="Text Placeholder 3"/>
          <p:cNvSpPr>
            <a:spLocks noGrp="1"/>
          </p:cNvSpPr>
          <p:nvPr>
            <p:ph type="body" idx="1"/>
          </p:nvPr>
        </p:nvSpPr>
        <p:spPr/>
        <p:txBody>
          <a:bodyPr>
            <a:normAutofit/>
          </a:bodyPr>
          <a:lstStyle/>
          <a:p>
            <a:r>
              <a:rPr lang="en-GB" dirty="0" smtClean="0"/>
              <a:t>On 20 January 1942 a meeting of senior government officials and SS leaders in the Third Reich met at the </a:t>
            </a:r>
            <a:r>
              <a:rPr lang="en-GB" dirty="0" err="1" smtClean="0"/>
              <a:t>Wannsee</a:t>
            </a:r>
            <a:r>
              <a:rPr lang="en-GB" dirty="0" smtClean="0"/>
              <a:t> Villa to ensure that all relevant departments in the Third Reich would cooperate in the implementation of the so-called “Final Solution” – the systematic extermination of the Jews in central and eastern Europe. The meeting was chaired by </a:t>
            </a:r>
            <a:r>
              <a:rPr lang="en-GB" dirty="0" err="1" smtClean="0"/>
              <a:t>Reinhard</a:t>
            </a:r>
            <a:r>
              <a:rPr lang="en-GB" dirty="0" smtClean="0"/>
              <a:t> </a:t>
            </a:r>
            <a:r>
              <a:rPr lang="en-GB" dirty="0" err="1" smtClean="0"/>
              <a:t>Heydrich</a:t>
            </a:r>
            <a:r>
              <a:rPr lang="en-GB" dirty="0" smtClean="0"/>
              <a:t>, then Director of the Reich Main Security Office. The villa, of which this was the Dining Room in 1942, is now a memorial and museum that is open to visitors.</a:t>
            </a:r>
          </a:p>
          <a:p>
            <a:endParaRPr lang="en-GB" dirty="0"/>
          </a:p>
        </p:txBody>
      </p:sp>
      <p:sp>
        <p:nvSpPr>
          <p:cNvPr id="5" name="Text Placeholder 4"/>
          <p:cNvSpPr>
            <a:spLocks noGrp="1"/>
          </p:cNvSpPr>
          <p:nvPr>
            <p:ph type="body" idx="10"/>
          </p:nvPr>
        </p:nvSpPr>
        <p:spPr/>
        <p:txBody>
          <a:bodyPr/>
          <a:lstStyle/>
          <a:p>
            <a:endParaRPr lang="en-GB" smtClean="0"/>
          </a:p>
          <a:p>
            <a:r>
              <a:rPr lang="en-GB" smtClean="0"/>
              <a:t>( flickr, Adam Jones, CC BY-SA 2.0 Generic)</a:t>
            </a:r>
          </a:p>
          <a:p>
            <a:endParaRPr lang="en-GB" dirty="0"/>
          </a:p>
        </p:txBody>
      </p:sp>
    </p:spTree>
    <p:extLst>
      <p:ext uri="{BB962C8B-B14F-4D97-AF65-F5344CB8AC3E}">
        <p14:creationId xmlns:p14="http://schemas.microsoft.com/office/powerpoint/2010/main" val="3036138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Implementing the </a:t>
            </a:r>
            <a:r>
              <a:rPr lang="en-GB" dirty="0" smtClean="0"/>
              <a:t>“Final Solution”</a:t>
            </a:r>
            <a:endParaRPr lang="en-GB" dirty="0"/>
          </a:p>
        </p:txBody>
      </p:sp>
      <p:sp>
        <p:nvSpPr>
          <p:cNvPr id="7" name="Text Placeholder 6"/>
          <p:cNvSpPr>
            <a:spLocks noGrp="1"/>
          </p:cNvSpPr>
          <p:nvPr>
            <p:ph type="body" idx="1"/>
          </p:nvPr>
        </p:nvSpPr>
        <p:spPr/>
        <p:txBody>
          <a:bodyPr>
            <a:normAutofit/>
          </a:bodyPr>
          <a:lstStyle/>
          <a:p>
            <a:r>
              <a:rPr lang="en-GB" dirty="0" smtClean="0"/>
              <a:t>By the time that </a:t>
            </a:r>
            <a:r>
              <a:rPr lang="en-GB" dirty="0" err="1" smtClean="0"/>
              <a:t>Reinhard</a:t>
            </a:r>
            <a:r>
              <a:rPr lang="en-GB" dirty="0" smtClean="0"/>
              <a:t> </a:t>
            </a:r>
            <a:r>
              <a:rPr lang="en-GB" dirty="0" err="1" smtClean="0"/>
              <a:t>Heydrich</a:t>
            </a:r>
            <a:r>
              <a:rPr lang="en-GB" dirty="0" smtClean="0"/>
              <a:t> had convened a meeting of colleagues to plan the “final solution” at the </a:t>
            </a:r>
            <a:r>
              <a:rPr lang="en-GB" dirty="0" err="1" smtClean="0"/>
              <a:t>Wannsee</a:t>
            </a:r>
            <a:r>
              <a:rPr lang="en-GB" dirty="0" smtClean="0"/>
              <a:t> Villa in the </a:t>
            </a:r>
            <a:r>
              <a:rPr lang="en-GB" dirty="0" err="1" smtClean="0"/>
              <a:t>Steglitz-Zehlendorf</a:t>
            </a:r>
            <a:r>
              <a:rPr lang="en-GB" dirty="0" smtClean="0"/>
              <a:t> district of Berlin, Operation Barbarossa was well underway. The Einsatzgruppen, or SS death squads, under the overall command of Heinrich Himmler and his deputy, </a:t>
            </a:r>
            <a:r>
              <a:rPr lang="en-GB" dirty="0" err="1" smtClean="0"/>
              <a:t>Reinhard</a:t>
            </a:r>
            <a:r>
              <a:rPr lang="en-GB" dirty="0" smtClean="0"/>
              <a:t> </a:t>
            </a:r>
            <a:r>
              <a:rPr lang="en-GB" dirty="0" err="1" smtClean="0"/>
              <a:t>Heydrich</a:t>
            </a:r>
            <a:r>
              <a:rPr lang="en-GB" dirty="0" smtClean="0"/>
              <a:t>, were operating in territories in Poland and the Soviet Union now occupied by German forces. In some cases they were shooting families and small communities of Jews, Roma and Slavs, in other cases there were large-scale massacres such as at Babi </a:t>
            </a:r>
            <a:r>
              <a:rPr lang="en-GB" dirty="0" err="1" smtClean="0"/>
              <a:t>Yar</a:t>
            </a:r>
            <a:r>
              <a:rPr lang="en-GB" dirty="0" smtClean="0"/>
              <a:t> and Odessa and in the </a:t>
            </a:r>
            <a:r>
              <a:rPr lang="en-GB" dirty="0" err="1" smtClean="0"/>
              <a:t>Rumbula</a:t>
            </a:r>
            <a:r>
              <a:rPr lang="en-GB" dirty="0" smtClean="0"/>
              <a:t> forest near Riga in Latvia – where about 25000 Latvian Jews and some German Jews transported to Riga were massacred. It has been estimated by the historian Raul </a:t>
            </a:r>
            <a:r>
              <a:rPr lang="en-GB" dirty="0" err="1" smtClean="0"/>
              <a:t>Hilberg</a:t>
            </a:r>
            <a:r>
              <a:rPr lang="en-GB" dirty="0" smtClean="0"/>
              <a:t> that between 1941 and 1945 the Einsatzgruppen and their local auxiliaries shot about 2 million people, 1.3 million of them being Jews. </a:t>
            </a:r>
          </a:p>
        </p:txBody>
      </p:sp>
    </p:spTree>
    <p:extLst>
      <p:ext uri="{BB962C8B-B14F-4D97-AF65-F5344CB8AC3E}">
        <p14:creationId xmlns:p14="http://schemas.microsoft.com/office/powerpoint/2010/main" val="1908017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Implementing the “Final Solution</a:t>
            </a:r>
            <a:r>
              <a:rPr lang="en-GB" dirty="0" smtClean="0"/>
              <a:t>” - Continued</a:t>
            </a:r>
            <a:endParaRPr lang="en-GB" dirty="0"/>
          </a:p>
        </p:txBody>
      </p:sp>
      <p:sp>
        <p:nvSpPr>
          <p:cNvPr id="3" name="Text Placeholder 2"/>
          <p:cNvSpPr>
            <a:spLocks noGrp="1"/>
          </p:cNvSpPr>
          <p:nvPr>
            <p:ph type="body" idx="1"/>
          </p:nvPr>
        </p:nvSpPr>
        <p:spPr/>
        <p:txBody>
          <a:bodyPr/>
          <a:lstStyle/>
          <a:p>
            <a:r>
              <a:rPr lang="en-GB" dirty="0"/>
              <a:t>By January 1942, according to another historian, Laurence Rees, Himmler and </a:t>
            </a:r>
            <a:r>
              <a:rPr lang="en-GB" dirty="0" err="1"/>
              <a:t>Heydrich</a:t>
            </a:r>
            <a:r>
              <a:rPr lang="en-GB" dirty="0"/>
              <a:t> had become convinced that the mass shootings were a slow and inefficient solution to the so-called “Jewish question” and that some of the men of the Einsatzgruppen were having mental health problems because of their participation in the constant mass killings. Consequently, the </a:t>
            </a:r>
            <a:r>
              <a:rPr lang="en-GB" dirty="0" err="1"/>
              <a:t>Wannsee</a:t>
            </a:r>
            <a:r>
              <a:rPr lang="en-GB" dirty="0"/>
              <a:t> Conference was ordered to find a more systematic and efficient means of extermination. Gas chambers were already in use to some extent, particularly as part of the </a:t>
            </a:r>
            <a:r>
              <a:rPr lang="en-GB" dirty="0" err="1"/>
              <a:t>Aktion</a:t>
            </a:r>
            <a:r>
              <a:rPr lang="en-GB" dirty="0"/>
              <a:t> T4 or </a:t>
            </a:r>
            <a:r>
              <a:rPr lang="en-GB" dirty="0" smtClean="0"/>
              <a:t>euthanasia </a:t>
            </a:r>
            <a:r>
              <a:rPr lang="en-GB" dirty="0"/>
              <a:t>programme for the physically and mentally disabled but it was now decided that this should be the main means of disposing of the so-called “lesser races and degenerate groups”. This called for a major expansion of the extermination camps and the staffing and equipment needed to ensure they worked efficiently</a:t>
            </a:r>
            <a:r>
              <a:rPr lang="en-GB" dirty="0" smtClean="0"/>
              <a:t>.</a:t>
            </a:r>
          </a:p>
          <a:p>
            <a:r>
              <a:rPr lang="en-GB" dirty="0"/>
              <a:t>(Raul </a:t>
            </a:r>
            <a:r>
              <a:rPr lang="en-GB" dirty="0" err="1"/>
              <a:t>Hilberg</a:t>
            </a:r>
            <a:r>
              <a:rPr lang="en-GB" dirty="0"/>
              <a:t>, The destruction of the European Jews, New York (1985) </a:t>
            </a:r>
            <a:r>
              <a:rPr lang="en-GB" dirty="0" smtClean="0"/>
              <a:t>p.372</a:t>
            </a:r>
            <a:r>
              <a:rPr lang="en-GB" dirty="0"/>
              <a:t>)</a:t>
            </a:r>
            <a:endParaRPr lang="en-GB" dirty="0" smtClean="0"/>
          </a:p>
          <a:p>
            <a:r>
              <a:rPr lang="en-GB" dirty="0" smtClean="0"/>
              <a:t>(</a:t>
            </a:r>
            <a:r>
              <a:rPr lang="en-GB" dirty="0"/>
              <a:t>Laurence Rees, The Nazis: A Warning from History, New York (1997) p.197 )</a:t>
            </a:r>
          </a:p>
          <a:p>
            <a:endParaRPr lang="en-GB" dirty="0"/>
          </a:p>
        </p:txBody>
      </p:sp>
    </p:spTree>
    <p:extLst>
      <p:ext uri="{BB962C8B-B14F-4D97-AF65-F5344CB8AC3E}">
        <p14:creationId xmlns:p14="http://schemas.microsoft.com/office/powerpoint/2010/main" val="2241726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type="pic" sz="quarter" idx="11"/>
          </p:nvPr>
        </p:nvPicPr>
        <p:blipFill>
          <a:blip r:embed="rId2"/>
          <a:srcRect t="2821" b="2821"/>
          <a:stretch>
            <a:fillRect/>
          </a:stretch>
        </p:blipFill>
        <p:spPr/>
      </p:pic>
      <p:sp>
        <p:nvSpPr>
          <p:cNvPr id="2" name="Title 1"/>
          <p:cNvSpPr>
            <a:spLocks noGrp="1"/>
          </p:cNvSpPr>
          <p:nvPr>
            <p:ph type="title"/>
          </p:nvPr>
        </p:nvSpPr>
        <p:spPr/>
        <p:txBody>
          <a:bodyPr/>
          <a:lstStyle/>
          <a:p>
            <a:r>
              <a:rPr lang="en-GB" dirty="0" smtClean="0"/>
              <a:t>‘Greater Germany’ </a:t>
            </a:r>
            <a:endParaRPr lang="en-GB" dirty="0"/>
          </a:p>
        </p:txBody>
      </p:sp>
      <p:sp>
        <p:nvSpPr>
          <p:cNvPr id="3" name="Text Placeholder 2"/>
          <p:cNvSpPr>
            <a:spLocks noGrp="1"/>
          </p:cNvSpPr>
          <p:nvPr>
            <p:ph type="body" idx="1"/>
          </p:nvPr>
        </p:nvSpPr>
        <p:spPr/>
        <p:txBody>
          <a:bodyPr>
            <a:normAutofit/>
          </a:bodyPr>
          <a:lstStyle/>
          <a:p>
            <a:r>
              <a:rPr lang="en-GB" dirty="0" smtClean="0"/>
              <a:t>The goal of a Greater Germany, as set out in the Third Reich’s </a:t>
            </a:r>
            <a:r>
              <a:rPr lang="en-GB" dirty="0" err="1" smtClean="0"/>
              <a:t>Generalplan</a:t>
            </a:r>
            <a:r>
              <a:rPr lang="en-GB" dirty="0" smtClean="0"/>
              <a:t> </a:t>
            </a:r>
            <a:r>
              <a:rPr lang="en-GB" dirty="0" err="1" smtClean="0"/>
              <a:t>Ost</a:t>
            </a:r>
            <a:r>
              <a:rPr lang="en-GB" dirty="0" smtClean="0"/>
              <a:t>, involved the colonisation of central and eastern Europe. According to that plan the population was to be enslaved, deported or exterminated. This map shows the “</a:t>
            </a:r>
            <a:r>
              <a:rPr lang="en-GB" dirty="0" err="1" smtClean="0"/>
              <a:t>Deutsches</a:t>
            </a:r>
            <a:r>
              <a:rPr lang="en-GB" dirty="0" smtClean="0"/>
              <a:t> Reich” with the planned colonies, known as the “</a:t>
            </a:r>
            <a:r>
              <a:rPr lang="en-GB" dirty="0" err="1" smtClean="0"/>
              <a:t>Reichskommissariat</a:t>
            </a:r>
            <a:r>
              <a:rPr lang="en-GB" dirty="0" smtClean="0"/>
              <a:t>” areas.  There were several versions of the </a:t>
            </a:r>
            <a:r>
              <a:rPr lang="en-GB" dirty="0" err="1" smtClean="0"/>
              <a:t>Generalplan</a:t>
            </a:r>
            <a:r>
              <a:rPr lang="en-GB" dirty="0" smtClean="0"/>
              <a:t>. The first appeared in January 1940 and the second in July 1941. This map comes from the third version of the Plan which appeared on 27 April 1942 after the </a:t>
            </a:r>
            <a:r>
              <a:rPr lang="en-GB" dirty="0" err="1" smtClean="0"/>
              <a:t>Wannsee</a:t>
            </a:r>
            <a:r>
              <a:rPr lang="en-GB" dirty="0" smtClean="0"/>
              <a:t> Conference. The Plan was primarily concerned with the resettlement further east of around 31 million people, including 5 to 6 million Jews once the Soviet Union had been conquered. The Reich Central Office for Jewish Emigration was critical of the Plan because, since </a:t>
            </a:r>
            <a:r>
              <a:rPr lang="en-GB" dirty="0" err="1" smtClean="0"/>
              <a:t>Wannsee</a:t>
            </a:r>
            <a:r>
              <a:rPr lang="en-GB" dirty="0" smtClean="0"/>
              <a:t>, a new and more “final” solution was now on the table. The Plan was dropped after the Wehrmacht was defeated at Stalingrad.</a:t>
            </a:r>
          </a:p>
        </p:txBody>
      </p:sp>
      <p:sp>
        <p:nvSpPr>
          <p:cNvPr id="4" name="Text Placeholder 3"/>
          <p:cNvSpPr>
            <a:spLocks noGrp="1"/>
          </p:cNvSpPr>
          <p:nvPr>
            <p:ph type="body" idx="10"/>
          </p:nvPr>
        </p:nvSpPr>
        <p:spPr/>
        <p:txBody>
          <a:bodyPr/>
          <a:lstStyle/>
          <a:p>
            <a:r>
              <a:rPr lang="en-GB" dirty="0" smtClean="0"/>
              <a:t>(Wikimedia Commons, Public Domain)</a:t>
            </a:r>
          </a:p>
          <a:p>
            <a:endParaRPr lang="en-GB" dirty="0"/>
          </a:p>
        </p:txBody>
      </p:sp>
    </p:spTree>
    <p:extLst>
      <p:ext uri="{BB962C8B-B14F-4D97-AF65-F5344CB8AC3E}">
        <p14:creationId xmlns:p14="http://schemas.microsoft.com/office/powerpoint/2010/main" val="1790743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Letter to SS </a:t>
            </a:r>
            <a:r>
              <a:rPr lang="en-GB" dirty="0" err="1" smtClean="0"/>
              <a:t>Gruppenführer</a:t>
            </a:r>
            <a:r>
              <a:rPr lang="en-GB" dirty="0" smtClean="0"/>
              <a:t> </a:t>
            </a:r>
            <a:r>
              <a:rPr lang="en-GB" dirty="0" err="1" smtClean="0"/>
              <a:t>Heydrich</a:t>
            </a:r>
            <a:r>
              <a:rPr lang="en-GB" dirty="0"/>
              <a:t>, Berlin, 31 July </a:t>
            </a:r>
            <a:r>
              <a:rPr lang="en-GB" dirty="0" smtClean="0"/>
              <a:t>1941</a:t>
            </a:r>
            <a:r>
              <a:rPr lang="en-GB" dirty="0" smtClean="0"/>
              <a:t/>
            </a:r>
            <a:br>
              <a:rPr lang="en-GB" dirty="0" smtClean="0"/>
            </a:br>
            <a:endParaRPr lang="en-GB" dirty="0"/>
          </a:p>
        </p:txBody>
      </p:sp>
      <p:sp>
        <p:nvSpPr>
          <p:cNvPr id="9" name="Text Placeholder 8"/>
          <p:cNvSpPr>
            <a:spLocks noGrp="1"/>
          </p:cNvSpPr>
          <p:nvPr>
            <p:ph type="body" idx="1"/>
          </p:nvPr>
        </p:nvSpPr>
        <p:spPr/>
        <p:txBody>
          <a:bodyPr>
            <a:normAutofit fontScale="92500" lnSpcReduction="20000"/>
          </a:bodyPr>
          <a:lstStyle/>
          <a:p>
            <a:r>
              <a:rPr lang="en-GB" dirty="0" smtClean="0"/>
              <a:t>Supplementary to the task entrusted to you in the decree of 24 January 1939, to solve the Jewish question under the prevailing circumstances by emigration or evacuation in the most favourable way possible, I herewith commission you to carry out all necessary preparations in regard to organisational, practical and material matters for a total solution of the Jewish question (</a:t>
            </a:r>
            <a:r>
              <a:rPr lang="en-GB" dirty="0" err="1" smtClean="0"/>
              <a:t>Gesamtl</a:t>
            </a:r>
            <a:r>
              <a:rPr lang="az-Cyrl-AZ" dirty="0" smtClean="0">
                <a:latin typeface="Arial" panose="020B0604020202020204" pitchFamily="34" charset="0"/>
                <a:cs typeface="Arial" panose="020B0604020202020204" pitchFamily="34" charset="0"/>
              </a:rPr>
              <a:t>ӧ</a:t>
            </a:r>
            <a:r>
              <a:rPr lang="en-GB" dirty="0" smtClean="0"/>
              <a:t>sung der </a:t>
            </a:r>
            <a:r>
              <a:rPr lang="en-GB" dirty="0" err="1" smtClean="0"/>
              <a:t>Judenfrage</a:t>
            </a:r>
            <a:r>
              <a:rPr lang="en-GB" dirty="0" smtClean="0"/>
              <a:t>) in the German sphere of influence within Europe. </a:t>
            </a:r>
          </a:p>
          <a:p>
            <a:r>
              <a:rPr lang="en-GB" dirty="0" smtClean="0"/>
              <a:t>Insofar as the competences of other central organizations are affected, these are to be involved. </a:t>
            </a:r>
          </a:p>
          <a:p>
            <a:r>
              <a:rPr lang="en-GB" dirty="0" smtClean="0"/>
              <a:t>I further commission you to submit to my office in the near future an overall plan that shows the preliminary organisational, practical and material measures requisite for the implementation of the projected final solution of the Jewish question (</a:t>
            </a:r>
            <a:r>
              <a:rPr lang="en-GB" dirty="0" err="1" smtClean="0"/>
              <a:t>Endloesung</a:t>
            </a:r>
            <a:r>
              <a:rPr lang="en-GB" dirty="0" smtClean="0"/>
              <a:t> der </a:t>
            </a:r>
            <a:r>
              <a:rPr lang="en-GB" dirty="0" err="1" smtClean="0"/>
              <a:t>Judenfrage</a:t>
            </a:r>
            <a:r>
              <a:rPr lang="en-GB" dirty="0" smtClean="0"/>
              <a:t>). </a:t>
            </a:r>
          </a:p>
          <a:p>
            <a:r>
              <a:rPr lang="en-GB" dirty="0" smtClean="0"/>
              <a:t>(Handwritten signature) </a:t>
            </a:r>
            <a:r>
              <a:rPr lang="en-GB" dirty="0" err="1" smtClean="0"/>
              <a:t>Göring</a:t>
            </a:r>
            <a:r>
              <a:rPr lang="en-GB" dirty="0" smtClean="0"/>
              <a:t> </a:t>
            </a:r>
          </a:p>
        </p:txBody>
      </p:sp>
      <p:sp>
        <p:nvSpPr>
          <p:cNvPr id="7" name="Text Placeholder 6"/>
          <p:cNvSpPr>
            <a:spLocks noGrp="1"/>
          </p:cNvSpPr>
          <p:nvPr>
            <p:ph type="body" idx="10"/>
          </p:nvPr>
        </p:nvSpPr>
        <p:spPr/>
        <p:txBody>
          <a:bodyPr>
            <a:normAutofit fontScale="92500" lnSpcReduction="20000"/>
          </a:bodyPr>
          <a:lstStyle/>
          <a:p>
            <a:r>
              <a:rPr lang="en-GB" dirty="0" err="1"/>
              <a:t>Reichs</a:t>
            </a:r>
            <a:r>
              <a:rPr lang="en-GB" dirty="0"/>
              <a:t> Marshall of Greater Germany, Commissioner for the Four Year Plan, Chairman of the Ministerial Council for the Reich’s Defence </a:t>
            </a:r>
            <a:r>
              <a:rPr lang="en-GB" dirty="0" smtClean="0"/>
              <a:t>To </a:t>
            </a:r>
            <a:r>
              <a:rPr lang="en-GB" dirty="0"/>
              <a:t>the Head of the Security Police and SD, SS </a:t>
            </a:r>
            <a:r>
              <a:rPr lang="en-GB" dirty="0" err="1"/>
              <a:t>Gruppenführer</a:t>
            </a:r>
            <a:r>
              <a:rPr lang="en-GB" dirty="0"/>
              <a:t> </a:t>
            </a:r>
            <a:r>
              <a:rPr lang="en-GB" dirty="0" err="1" smtClean="0"/>
              <a:t>Heydrich</a:t>
            </a:r>
            <a:endParaRPr lang="en-GB" dirty="0" smtClean="0"/>
          </a:p>
          <a:p>
            <a:r>
              <a:rPr lang="en-GB" dirty="0" smtClean="0"/>
              <a:t>(Public Domain)</a:t>
            </a:r>
            <a:endParaRPr lang="en-GB" dirty="0"/>
          </a:p>
        </p:txBody>
      </p:sp>
      <p:pic>
        <p:nvPicPr>
          <p:cNvPr id="12" name="Content Placeholder 11"/>
          <p:cNvPicPr>
            <a:picLocks noGrp="1" noChangeAspect="1"/>
          </p:cNvPicPr>
          <p:nvPr>
            <p:ph type="pic" sz="quarter" idx="11"/>
          </p:nvPr>
        </p:nvPicPr>
        <p:blipFill>
          <a:blip r:embed="rId2"/>
          <a:srcRect t="3105" b="3105"/>
          <a:stretch>
            <a:fillRect/>
          </a:stretch>
        </p:blipFill>
        <p:spPr/>
      </p:pic>
    </p:spTree>
    <p:extLst>
      <p:ext uri="{BB962C8B-B14F-4D97-AF65-F5344CB8AC3E}">
        <p14:creationId xmlns:p14="http://schemas.microsoft.com/office/powerpoint/2010/main" val="2085676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Camps and Ghettos in Poland</a:t>
            </a:r>
            <a:r>
              <a:rPr lang="en-GB" dirty="0"/>
              <a:t/>
            </a:r>
            <a:br>
              <a:rPr lang="en-GB" dirty="0"/>
            </a:br>
            <a:endParaRPr lang="en-GB" dirty="0"/>
          </a:p>
        </p:txBody>
      </p:sp>
      <p:pic>
        <p:nvPicPr>
          <p:cNvPr id="6" name="Content Placeholder 5"/>
          <p:cNvPicPr>
            <a:picLocks noGrp="1" noChangeAspect="1"/>
          </p:cNvPicPr>
          <p:nvPr>
            <p:ph sz="half" idx="2"/>
          </p:nvPr>
        </p:nvPicPr>
        <p:blipFill>
          <a:blip r:embed="rId2"/>
          <a:stretch>
            <a:fillRect/>
          </a:stretch>
        </p:blipFill>
        <p:spPr>
          <a:xfrm>
            <a:off x="4857750" y="740164"/>
            <a:ext cx="4024313" cy="4333096"/>
          </a:xfrm>
          <a:prstGeom prst="rect">
            <a:avLst/>
          </a:prstGeom>
        </p:spPr>
      </p:pic>
      <p:sp>
        <p:nvSpPr>
          <p:cNvPr id="4" name="Text Placeholder 3"/>
          <p:cNvSpPr>
            <a:spLocks noGrp="1"/>
          </p:cNvSpPr>
          <p:nvPr>
            <p:ph type="body" idx="1"/>
          </p:nvPr>
        </p:nvSpPr>
        <p:spPr/>
        <p:txBody>
          <a:bodyPr>
            <a:normAutofit/>
          </a:bodyPr>
          <a:lstStyle/>
          <a:p>
            <a:r>
              <a:rPr lang="en-GB" dirty="0" smtClean="0"/>
              <a:t>This </a:t>
            </a:r>
            <a:r>
              <a:rPr lang="en-GB" dirty="0"/>
              <a:t>map shows the large number of ghettos, concentration camps and extermination camps located across occupied Poland. The purple arrows indicate the main deportation routes. The map identifies the six main camps that were designated for purposes of extermination: Auschwitz-Birkenau, </a:t>
            </a:r>
            <a:r>
              <a:rPr lang="en-GB" dirty="0" err="1"/>
              <a:t>Belżec</a:t>
            </a:r>
            <a:r>
              <a:rPr lang="en-GB" dirty="0"/>
              <a:t>, </a:t>
            </a:r>
            <a:r>
              <a:rPr lang="en-GB" dirty="0" err="1"/>
              <a:t>Chelmno</a:t>
            </a:r>
            <a:r>
              <a:rPr lang="en-GB" dirty="0"/>
              <a:t>, </a:t>
            </a:r>
            <a:r>
              <a:rPr lang="en-GB" dirty="0" err="1"/>
              <a:t>Majdanek</a:t>
            </a:r>
            <a:r>
              <a:rPr lang="en-GB" dirty="0"/>
              <a:t>, </a:t>
            </a:r>
            <a:r>
              <a:rPr lang="en-GB" dirty="0" err="1"/>
              <a:t>Sobibor</a:t>
            </a:r>
            <a:r>
              <a:rPr lang="en-GB" dirty="0"/>
              <a:t> and Treblinka. It is estimated that around 3.5 million Jews died in these extermination camps, along with Roma, Sinti, Poles and Soviet prisoners of war. Although at least two of these camps were operational in 1940-41 the systematic mass extermination of Jews and other peoples began in 1942. Adolf Eichmann, who was later tried and executed in Israel in 1962, was responsible for the logistics that made systematic mass slaughter possible. </a:t>
            </a:r>
          </a:p>
          <a:p>
            <a:endParaRPr lang="en-GB" dirty="0"/>
          </a:p>
        </p:txBody>
      </p:sp>
      <p:sp>
        <p:nvSpPr>
          <p:cNvPr id="5" name="Text Placeholder 4"/>
          <p:cNvSpPr>
            <a:spLocks noGrp="1"/>
          </p:cNvSpPr>
          <p:nvPr>
            <p:ph type="body" idx="10"/>
          </p:nvPr>
        </p:nvSpPr>
        <p:spPr/>
        <p:txBody>
          <a:bodyPr/>
          <a:lstStyle/>
          <a:p>
            <a:r>
              <a:rPr lang="en-GB" dirty="0"/>
              <a:t>(</a:t>
            </a:r>
            <a:r>
              <a:rPr lang="en-GB" dirty="0" smtClean="0"/>
              <a:t>Wikimedia Commons,</a:t>
            </a:r>
            <a:r>
              <a:rPr lang="en-GB" dirty="0"/>
              <a:t> </a:t>
            </a:r>
            <a:r>
              <a:rPr lang="en-GB" dirty="0" err="1" smtClean="0"/>
              <a:t>poeticbent</a:t>
            </a:r>
            <a:r>
              <a:rPr lang="en-GB" dirty="0"/>
              <a:t>, </a:t>
            </a:r>
            <a:r>
              <a:rPr lang="en-GB" dirty="0" smtClean="0"/>
              <a:t>CC </a:t>
            </a:r>
            <a:r>
              <a:rPr lang="en-GB" dirty="0"/>
              <a:t>BY-SA </a:t>
            </a:r>
            <a:r>
              <a:rPr lang="en-GB" dirty="0" smtClean="0"/>
              <a:t>3.0)</a:t>
            </a:r>
            <a:endParaRPr lang="en-GB" dirty="0"/>
          </a:p>
          <a:p>
            <a:endParaRPr lang="en-GB" dirty="0"/>
          </a:p>
        </p:txBody>
      </p:sp>
    </p:spTree>
    <p:extLst>
      <p:ext uri="{BB962C8B-B14F-4D97-AF65-F5344CB8AC3E}">
        <p14:creationId xmlns:p14="http://schemas.microsoft.com/office/powerpoint/2010/main" val="4265692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Anti-Semitism in the Third Reich, 1933-1939</a:t>
            </a:r>
            <a:br>
              <a:rPr lang="en-GB" dirty="0" smtClean="0"/>
            </a:br>
            <a:endParaRPr lang="en-GB" dirty="0"/>
          </a:p>
        </p:txBody>
      </p:sp>
      <p:pic>
        <p:nvPicPr>
          <p:cNvPr id="6" name="Content Placeholder 5"/>
          <p:cNvPicPr>
            <a:picLocks noGrp="1" noChangeAspect="1"/>
          </p:cNvPicPr>
          <p:nvPr>
            <p:ph sz="half" idx="2"/>
          </p:nvPr>
        </p:nvPicPr>
        <p:blipFill>
          <a:blip r:embed="rId2"/>
          <a:stretch>
            <a:fillRect/>
          </a:stretch>
        </p:blipFill>
        <p:spPr>
          <a:xfrm>
            <a:off x="4857750" y="1578728"/>
            <a:ext cx="4024313" cy="2655969"/>
          </a:xfrm>
        </p:spPr>
      </p:pic>
      <p:sp>
        <p:nvSpPr>
          <p:cNvPr id="4" name="Text Placeholder 3"/>
          <p:cNvSpPr>
            <a:spLocks noGrp="1"/>
          </p:cNvSpPr>
          <p:nvPr>
            <p:ph type="body" idx="1"/>
          </p:nvPr>
        </p:nvSpPr>
        <p:spPr/>
        <p:txBody>
          <a:bodyPr/>
          <a:lstStyle/>
          <a:p>
            <a:r>
              <a:rPr lang="en-GB" smtClean="0"/>
              <a:t>In March 1933, after the Reichstag elections and the Enabling Act which gave Hitler dictatorial powers, an international group of Jewish leaders called for a boycott of German exports. The National Socialists reacted very quickly. On 1 April a boycott was announced against Jewish businesses and shops, law firms, doctors and dentists. On the 7 April 1933 the Law for the Restoration of the Professional Civil Service was enacted which barred Jews from national and local government employment.  </a:t>
            </a:r>
          </a:p>
          <a:p>
            <a:r>
              <a:rPr lang="en-GB" smtClean="0"/>
              <a:t>Posters being pasted onto the window of a Jewish-owned shop in Berlin announcing the boycott.</a:t>
            </a:r>
          </a:p>
          <a:p>
            <a:endParaRPr lang="en-GB" dirty="0"/>
          </a:p>
        </p:txBody>
      </p:sp>
      <p:sp>
        <p:nvSpPr>
          <p:cNvPr id="5" name="Text Placeholder 4"/>
          <p:cNvSpPr>
            <a:spLocks noGrp="1"/>
          </p:cNvSpPr>
          <p:nvPr>
            <p:ph type="body" idx="10"/>
          </p:nvPr>
        </p:nvSpPr>
        <p:spPr/>
        <p:txBody>
          <a:bodyPr/>
          <a:lstStyle/>
          <a:p>
            <a:r>
              <a:rPr lang="en-GB" smtClean="0"/>
              <a:t>(German Federal Archives, Bundesarchiv, Bild 102-14468, Georg Pahl , CC-BY-SA 3.0)</a:t>
            </a:r>
            <a:endParaRPr lang="en-GB" dirty="0"/>
          </a:p>
        </p:txBody>
      </p:sp>
    </p:spTree>
    <p:extLst>
      <p:ext uri="{BB962C8B-B14F-4D97-AF65-F5344CB8AC3E}">
        <p14:creationId xmlns:p14="http://schemas.microsoft.com/office/powerpoint/2010/main" val="14152346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type="pic" sz="quarter" idx="13"/>
          </p:nvPr>
        </p:nvPicPr>
        <p:blipFill>
          <a:blip r:embed="rId2"/>
          <a:srcRect t="989" b="989"/>
          <a:stretch>
            <a:fillRect/>
          </a:stretch>
        </p:blipFill>
        <p:spPr>
          <a:prstGeom prst="rect">
            <a:avLst/>
          </a:prstGeom>
        </p:spPr>
      </p:pic>
      <p:sp>
        <p:nvSpPr>
          <p:cNvPr id="2" name="Title 1"/>
          <p:cNvSpPr>
            <a:spLocks noGrp="1"/>
          </p:cNvSpPr>
          <p:nvPr>
            <p:ph type="title"/>
          </p:nvPr>
        </p:nvSpPr>
        <p:spPr/>
        <p:txBody>
          <a:bodyPr/>
          <a:lstStyle/>
          <a:p>
            <a:r>
              <a:rPr lang="en-GB" dirty="0" smtClean="0"/>
              <a:t>Extermination camp Treblinka II, 1942</a:t>
            </a:r>
            <a:endParaRPr lang="en-GB" dirty="0"/>
          </a:p>
        </p:txBody>
      </p:sp>
      <p:sp>
        <p:nvSpPr>
          <p:cNvPr id="4" name="Text Placeholder 3"/>
          <p:cNvSpPr>
            <a:spLocks noGrp="1"/>
          </p:cNvSpPr>
          <p:nvPr>
            <p:ph type="body" idx="1"/>
          </p:nvPr>
        </p:nvSpPr>
        <p:spPr/>
        <p:txBody>
          <a:bodyPr>
            <a:normAutofit lnSpcReduction="10000"/>
          </a:bodyPr>
          <a:lstStyle/>
          <a:p>
            <a:r>
              <a:rPr lang="en-GB" dirty="0"/>
              <a:t>A letter, dated 19 June in 1942, written by </a:t>
            </a:r>
            <a:r>
              <a:rPr lang="en-GB" dirty="0" err="1"/>
              <a:t>Irmfried</a:t>
            </a:r>
            <a:r>
              <a:rPr lang="en-GB" dirty="0"/>
              <a:t> </a:t>
            </a:r>
            <a:r>
              <a:rPr lang="en-GB" dirty="0" err="1"/>
              <a:t>Eberl</a:t>
            </a:r>
            <a:r>
              <a:rPr lang="en-GB" dirty="0"/>
              <a:t>, an Austrian Director of Euthanasia Institutes and the first commander of the extermination camp at Treblinka. The letter was written  to the Commissioner for the Jewish quarter in Warsaw asking for additional supplies of equipment and materials for building the extermination camp, Treblinka II. Treblinka I was a forced labour camp, while Treblinka II was built specifically for the purpose of extermination. This letter was written at the final stage of the building of Treblinka II, which became fully operational in July 1942. </a:t>
            </a:r>
          </a:p>
          <a:p>
            <a:endParaRPr lang="en-GB" dirty="0"/>
          </a:p>
        </p:txBody>
      </p:sp>
      <p:sp>
        <p:nvSpPr>
          <p:cNvPr id="5" name="Text Placeholder 4"/>
          <p:cNvSpPr>
            <a:spLocks noGrp="1"/>
          </p:cNvSpPr>
          <p:nvPr>
            <p:ph type="body" idx="10"/>
          </p:nvPr>
        </p:nvSpPr>
        <p:spPr/>
        <p:txBody>
          <a:bodyPr/>
          <a:lstStyle/>
          <a:p>
            <a:r>
              <a:rPr lang="en-GB" dirty="0"/>
              <a:t>(</a:t>
            </a:r>
            <a:r>
              <a:rPr lang="en-GB" dirty="0" smtClean="0"/>
              <a:t>Wikimedia Commons,</a:t>
            </a:r>
            <a:r>
              <a:rPr lang="en-GB" dirty="0"/>
              <a:t> </a:t>
            </a:r>
            <a:r>
              <a:rPr lang="en-GB" dirty="0" smtClean="0"/>
              <a:t>Public Domain </a:t>
            </a:r>
            <a:r>
              <a:rPr lang="en-GB" dirty="0" smtClean="0"/>
              <a:t>in Germany</a:t>
            </a:r>
            <a:r>
              <a:rPr lang="en-GB" dirty="0"/>
              <a:t>)</a:t>
            </a:r>
          </a:p>
        </p:txBody>
      </p:sp>
    </p:spTree>
    <p:extLst>
      <p:ext uri="{BB962C8B-B14F-4D97-AF65-F5344CB8AC3E}">
        <p14:creationId xmlns:p14="http://schemas.microsoft.com/office/powerpoint/2010/main" val="299926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type="pic" sz="quarter" idx="11"/>
          </p:nvPr>
        </p:nvPicPr>
        <p:blipFill>
          <a:blip r:embed="rId2"/>
          <a:srcRect t="6456" b="6456"/>
          <a:stretch>
            <a:fillRect/>
          </a:stretch>
        </p:blipFill>
        <p:spPr>
          <a:prstGeom prst="rect">
            <a:avLst/>
          </a:prstGeom>
        </p:spPr>
      </p:pic>
      <p:sp>
        <p:nvSpPr>
          <p:cNvPr id="2" name="Title 1"/>
          <p:cNvSpPr>
            <a:spLocks noGrp="1"/>
          </p:cNvSpPr>
          <p:nvPr>
            <p:ph type="title"/>
          </p:nvPr>
        </p:nvSpPr>
        <p:spPr/>
        <p:txBody>
          <a:bodyPr/>
          <a:lstStyle/>
          <a:p>
            <a:r>
              <a:rPr lang="en-GB" dirty="0" smtClean="0"/>
              <a:t>Awareness </a:t>
            </a:r>
            <a:r>
              <a:rPr lang="en-GB" dirty="0" smtClean="0"/>
              <a:t>of the Allied </a:t>
            </a:r>
            <a:r>
              <a:rPr lang="en-GB" dirty="0" smtClean="0"/>
              <a:t>governments of Third Reich Policy, 1942</a:t>
            </a:r>
            <a:r>
              <a:rPr lang="en-GB" dirty="0"/>
              <a:t/>
            </a:r>
            <a:br>
              <a:rPr lang="en-GB" dirty="0"/>
            </a:br>
            <a:endParaRPr lang="en-GB" dirty="0"/>
          </a:p>
        </p:txBody>
      </p:sp>
      <p:sp>
        <p:nvSpPr>
          <p:cNvPr id="4" name="Text Placeholder 3"/>
          <p:cNvSpPr>
            <a:spLocks noGrp="1"/>
          </p:cNvSpPr>
          <p:nvPr>
            <p:ph type="body" idx="1"/>
          </p:nvPr>
        </p:nvSpPr>
        <p:spPr/>
        <p:txBody>
          <a:bodyPr>
            <a:normAutofit lnSpcReduction="10000"/>
          </a:bodyPr>
          <a:lstStyle/>
          <a:p>
            <a:r>
              <a:rPr lang="en-GB" dirty="0"/>
              <a:t>It is clear that Allied governments were aware of the policy of the Third Reich towards Europe’s Jews by the spring of 1942, if not sooner. This diplomatic dispatch from Chile’s Consul in Prague, Gonzalo </a:t>
            </a:r>
            <a:r>
              <a:rPr lang="en-GB" dirty="0" err="1"/>
              <a:t>Montt</a:t>
            </a:r>
            <a:r>
              <a:rPr lang="en-GB" dirty="0"/>
              <a:t> Rivas, when Prague was under Nazi occupation, was intercepted by British intelligence and shared with their US counterparts. The British translated the document and copies are held in the US and UK National Archives. It is dated 20 March 1942 and marked MOST SECRET by British Intelligence officials. A key paragraph states:</a:t>
            </a:r>
          </a:p>
          <a:p>
            <a:r>
              <a:rPr lang="en-GB" dirty="0"/>
              <a:t>“The Jewish problem is being partially solved in the Protectorate as it has been decided to reallocate all the Jews and send some to Poland and others to the town of </a:t>
            </a:r>
            <a:r>
              <a:rPr lang="en-GB" dirty="0" err="1"/>
              <a:t>Terezin</a:t>
            </a:r>
            <a:r>
              <a:rPr lang="en-GB" dirty="0"/>
              <a:t> whilst looking for a more remote place. </a:t>
            </a:r>
          </a:p>
          <a:p>
            <a:r>
              <a:rPr lang="en-GB" dirty="0"/>
              <a:t>The German triumph will leave Europe freed of Semites. Those who escape with their lives from this trial will certainly be deported to Siberia, where they will not have much opportunity to make use of their financial capabilities</a:t>
            </a:r>
            <a:r>
              <a:rPr lang="en-GB" dirty="0" smtClean="0"/>
              <a:t>”.</a:t>
            </a:r>
            <a:endParaRPr lang="en-GB" dirty="0"/>
          </a:p>
        </p:txBody>
      </p:sp>
      <p:sp>
        <p:nvSpPr>
          <p:cNvPr id="5" name="Text Placeholder 4"/>
          <p:cNvSpPr>
            <a:spLocks noGrp="1"/>
          </p:cNvSpPr>
          <p:nvPr>
            <p:ph type="body" idx="10"/>
          </p:nvPr>
        </p:nvSpPr>
        <p:spPr/>
        <p:txBody>
          <a:bodyPr/>
          <a:lstStyle/>
          <a:p>
            <a:r>
              <a:rPr lang="en-GB" dirty="0"/>
              <a:t>(</a:t>
            </a:r>
            <a:r>
              <a:rPr lang="en-GB" dirty="0" smtClean="0"/>
              <a:t>US </a:t>
            </a:r>
            <a:r>
              <a:rPr lang="en-GB" dirty="0"/>
              <a:t>National Archives Record Group 226 Document #</a:t>
            </a:r>
            <a:r>
              <a:rPr lang="en-GB" dirty="0" smtClean="0"/>
              <a:t>1356,</a:t>
            </a:r>
            <a:r>
              <a:rPr lang="en-GB" dirty="0"/>
              <a:t> </a:t>
            </a:r>
            <a:r>
              <a:rPr lang="en-GB" dirty="0" smtClean="0"/>
              <a:t>Public </a:t>
            </a:r>
            <a:r>
              <a:rPr lang="en-GB" dirty="0"/>
              <a:t>D</a:t>
            </a:r>
            <a:r>
              <a:rPr lang="en-GB" dirty="0" smtClean="0"/>
              <a:t>omain </a:t>
            </a:r>
            <a:r>
              <a:rPr lang="en-GB" dirty="0" smtClean="0"/>
              <a:t>in USA</a:t>
            </a:r>
            <a:r>
              <a:rPr lang="en-GB" dirty="0"/>
              <a:t>)</a:t>
            </a:r>
          </a:p>
          <a:p>
            <a:endParaRPr lang="en-GB" dirty="0"/>
          </a:p>
        </p:txBody>
      </p:sp>
    </p:spTree>
    <p:extLst>
      <p:ext uri="{BB962C8B-B14F-4D97-AF65-F5344CB8AC3E}">
        <p14:creationId xmlns:p14="http://schemas.microsoft.com/office/powerpoint/2010/main" val="3643981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mtClean="0"/>
              <a:t>Operation Reinhard, 1942</a:t>
            </a:r>
            <a:br>
              <a:rPr lang="en-GB" smtClean="0"/>
            </a:br>
            <a:endParaRPr lang="en-GB" dirty="0"/>
          </a:p>
        </p:txBody>
      </p:sp>
      <p:sp>
        <p:nvSpPr>
          <p:cNvPr id="4" name="Text Placeholder 3"/>
          <p:cNvSpPr>
            <a:spLocks noGrp="1"/>
          </p:cNvSpPr>
          <p:nvPr>
            <p:ph type="body" idx="1"/>
          </p:nvPr>
        </p:nvSpPr>
        <p:spPr/>
        <p:txBody>
          <a:bodyPr>
            <a:normAutofit fontScale="92500"/>
          </a:bodyPr>
          <a:lstStyle/>
          <a:p>
            <a:r>
              <a:rPr lang="en-GB" dirty="0" smtClean="0"/>
              <a:t>Operation </a:t>
            </a:r>
            <a:r>
              <a:rPr lang="en-GB" dirty="0" err="1" smtClean="0"/>
              <a:t>Reinhard</a:t>
            </a:r>
            <a:r>
              <a:rPr lang="en-GB" dirty="0" smtClean="0"/>
              <a:t>, named after </a:t>
            </a:r>
            <a:r>
              <a:rPr lang="en-GB" dirty="0" err="1" smtClean="0"/>
              <a:t>Reinhard</a:t>
            </a:r>
            <a:r>
              <a:rPr lang="en-GB" dirty="0" smtClean="0"/>
              <a:t> </a:t>
            </a:r>
            <a:r>
              <a:rPr lang="en-GB" dirty="0" err="1" smtClean="0"/>
              <a:t>Heydrich</a:t>
            </a:r>
            <a:r>
              <a:rPr lang="en-GB" dirty="0" smtClean="0"/>
              <a:t>,  was the secret plan to exterminate Polish Jews in the General Government district. For this purpose the extermination camps were built in Poland. This photo was taken in the </a:t>
            </a:r>
            <a:r>
              <a:rPr lang="en-GB" dirty="0" err="1" smtClean="0"/>
              <a:t>Biała</a:t>
            </a:r>
            <a:r>
              <a:rPr lang="en-GB" dirty="0" smtClean="0"/>
              <a:t> </a:t>
            </a:r>
            <a:r>
              <a:rPr lang="en-GB" dirty="0" err="1" smtClean="0"/>
              <a:t>Podlaska</a:t>
            </a:r>
            <a:r>
              <a:rPr lang="en-GB" dirty="0" smtClean="0"/>
              <a:t> ghetto in Poland  at the  beginning of Operation </a:t>
            </a:r>
            <a:r>
              <a:rPr lang="en-GB" dirty="0" err="1" smtClean="0"/>
              <a:t>Reinhard</a:t>
            </a:r>
            <a:r>
              <a:rPr lang="en-GB" dirty="0" smtClean="0"/>
              <a:t> in 1942. Most of the Jews in this ghetto were sent to Treblinka. </a:t>
            </a:r>
          </a:p>
          <a:p>
            <a:endParaRPr lang="en-GB" dirty="0"/>
          </a:p>
        </p:txBody>
      </p:sp>
      <p:sp>
        <p:nvSpPr>
          <p:cNvPr id="5" name="Text Placeholder 4"/>
          <p:cNvSpPr>
            <a:spLocks noGrp="1"/>
          </p:cNvSpPr>
          <p:nvPr>
            <p:ph type="body" idx="10"/>
          </p:nvPr>
        </p:nvSpPr>
        <p:spPr/>
        <p:txBody>
          <a:bodyPr/>
          <a:lstStyle/>
          <a:p>
            <a:r>
              <a:rPr lang="en-GB" dirty="0" smtClean="0"/>
              <a:t>(</a:t>
            </a:r>
            <a:r>
              <a:rPr lang="en-GB" dirty="0" err="1" smtClean="0"/>
              <a:t>Biala</a:t>
            </a:r>
            <a:r>
              <a:rPr lang="en-GB" dirty="0" smtClean="0"/>
              <a:t> </a:t>
            </a:r>
            <a:r>
              <a:rPr lang="en-GB" dirty="0" err="1" smtClean="0"/>
              <a:t>Podlaska</a:t>
            </a:r>
            <a:r>
              <a:rPr lang="en-GB" dirty="0" smtClean="0"/>
              <a:t> Library, Public Domain in Poland)</a:t>
            </a:r>
          </a:p>
          <a:p>
            <a:endParaRPr lang="en-GB" dirty="0"/>
          </a:p>
        </p:txBody>
      </p:sp>
      <p:pic>
        <p:nvPicPr>
          <p:cNvPr id="6" name="Content Placeholder 5"/>
          <p:cNvPicPr>
            <a:picLocks noGrp="1" noChangeAspect="1"/>
          </p:cNvPicPr>
          <p:nvPr>
            <p:ph type="pic" sz="quarter" idx="11"/>
          </p:nvPr>
        </p:nvPicPr>
        <p:blipFill>
          <a:blip r:embed="rId2"/>
          <a:srcRect t="15460" b="15460"/>
          <a:stretch>
            <a:fillRect/>
          </a:stretch>
        </p:blipFill>
        <p:spPr/>
      </p:pic>
    </p:spTree>
    <p:extLst>
      <p:ext uri="{BB962C8B-B14F-4D97-AF65-F5344CB8AC3E}">
        <p14:creationId xmlns:p14="http://schemas.microsoft.com/office/powerpoint/2010/main" val="1155516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‘Operation Harvest Festival, 1943’ </a:t>
            </a:r>
            <a:br>
              <a:rPr lang="en-GB" smtClean="0"/>
            </a:br>
            <a:endParaRPr lang="en-GB" dirty="0"/>
          </a:p>
        </p:txBody>
      </p:sp>
      <p:pic>
        <p:nvPicPr>
          <p:cNvPr id="6" name="Content Placeholder 5"/>
          <p:cNvPicPr>
            <a:picLocks noGrp="1" noChangeAspect="1"/>
          </p:cNvPicPr>
          <p:nvPr>
            <p:ph sz="half" idx="2"/>
          </p:nvPr>
        </p:nvPicPr>
        <p:blipFill>
          <a:blip r:embed="rId2"/>
          <a:stretch>
            <a:fillRect/>
          </a:stretch>
        </p:blipFill>
        <p:spPr>
          <a:xfrm>
            <a:off x="5895975" y="858819"/>
            <a:ext cx="2986088" cy="2713074"/>
          </a:xfrm>
        </p:spPr>
      </p:pic>
      <p:sp>
        <p:nvSpPr>
          <p:cNvPr id="4" name="Text Placeholder 3"/>
          <p:cNvSpPr>
            <a:spLocks noGrp="1"/>
          </p:cNvSpPr>
          <p:nvPr>
            <p:ph type="body" idx="1"/>
          </p:nvPr>
        </p:nvSpPr>
        <p:spPr/>
        <p:txBody>
          <a:bodyPr/>
          <a:lstStyle/>
          <a:p>
            <a:r>
              <a:rPr lang="en-GB" dirty="0" smtClean="0"/>
              <a:t>The mass shootings that were central to Operation </a:t>
            </a:r>
            <a:r>
              <a:rPr lang="en-GB" dirty="0" err="1" smtClean="0"/>
              <a:t>Reinhard</a:t>
            </a:r>
            <a:r>
              <a:rPr lang="en-GB" dirty="0" smtClean="0"/>
              <a:t> did not end with the building of the gas chambers in the six Extermination Camps. During 1942-3 some Jews, particularly the younger ones, began to actively resist the SS in the ghettos, the labour camps and in </a:t>
            </a:r>
            <a:r>
              <a:rPr lang="en-GB" dirty="0" err="1" smtClean="0"/>
              <a:t>Majdanek</a:t>
            </a:r>
            <a:r>
              <a:rPr lang="en-GB" dirty="0" smtClean="0"/>
              <a:t>, </a:t>
            </a:r>
            <a:r>
              <a:rPr lang="en-GB" dirty="0" err="1" smtClean="0"/>
              <a:t>Sobibor</a:t>
            </a:r>
            <a:r>
              <a:rPr lang="en-GB" dirty="0" smtClean="0"/>
              <a:t> and Treblinka.    The response form the SS was swift and horrifically brutal. On 3 November 1943 around 43000 Jews, who had been brought to </a:t>
            </a:r>
            <a:r>
              <a:rPr lang="en-GB" dirty="0" err="1" smtClean="0"/>
              <a:t>Majdanek</a:t>
            </a:r>
            <a:r>
              <a:rPr lang="en-GB" dirty="0" smtClean="0"/>
              <a:t> in the previous weeks, were taken out, shot and buried in mass graves. The name for this operation, </a:t>
            </a:r>
            <a:r>
              <a:rPr lang="en-GB" dirty="0" err="1" smtClean="0"/>
              <a:t>Aktion</a:t>
            </a:r>
            <a:r>
              <a:rPr lang="en-GB" dirty="0" smtClean="0"/>
              <a:t> </a:t>
            </a:r>
            <a:r>
              <a:rPr lang="en-GB" dirty="0" err="1" smtClean="0"/>
              <a:t>Erntefest</a:t>
            </a:r>
            <a:r>
              <a:rPr lang="en-GB" dirty="0" smtClean="0"/>
              <a:t> (Operation Harvest Festival) demonstrates the extent to which the SS and its masters saw their victims as “</a:t>
            </a:r>
            <a:r>
              <a:rPr lang="en-GB" dirty="0" err="1" smtClean="0"/>
              <a:t>Untermenschen</a:t>
            </a:r>
            <a:r>
              <a:rPr lang="en-GB" dirty="0" smtClean="0"/>
              <a:t>” or sub-human.  This was the final major action of  Operation </a:t>
            </a:r>
            <a:r>
              <a:rPr lang="en-GB" dirty="0" err="1" smtClean="0"/>
              <a:t>Reinhard</a:t>
            </a:r>
            <a:r>
              <a:rPr lang="en-GB" dirty="0" smtClean="0"/>
              <a:t>, although the mass shootings by the Einsatzgruppen continued in the Soviet Union.</a:t>
            </a:r>
          </a:p>
          <a:p>
            <a:endParaRPr lang="en-GB" dirty="0"/>
          </a:p>
        </p:txBody>
      </p:sp>
      <p:sp>
        <p:nvSpPr>
          <p:cNvPr id="5" name="Text Placeholder 4"/>
          <p:cNvSpPr>
            <a:spLocks noGrp="1"/>
          </p:cNvSpPr>
          <p:nvPr>
            <p:ph type="body" idx="10"/>
          </p:nvPr>
        </p:nvSpPr>
        <p:spPr/>
        <p:txBody>
          <a:bodyPr/>
          <a:lstStyle/>
          <a:p>
            <a:r>
              <a:rPr lang="en-GB" dirty="0" smtClean="0"/>
              <a:t>Some of the mass graves at </a:t>
            </a:r>
            <a:r>
              <a:rPr lang="en-GB" dirty="0" err="1" smtClean="0"/>
              <a:t>Majdanek</a:t>
            </a:r>
            <a:r>
              <a:rPr lang="en-GB" dirty="0" smtClean="0"/>
              <a:t> dug by the victims during </a:t>
            </a:r>
            <a:r>
              <a:rPr lang="en-GB" dirty="0" err="1" smtClean="0"/>
              <a:t>Aktion</a:t>
            </a:r>
            <a:r>
              <a:rPr lang="en-GB" dirty="0" smtClean="0"/>
              <a:t> </a:t>
            </a:r>
            <a:r>
              <a:rPr lang="en-GB" dirty="0" err="1" smtClean="0"/>
              <a:t>Erntefest</a:t>
            </a:r>
            <a:r>
              <a:rPr lang="en-GB" dirty="0" smtClean="0"/>
              <a:t>.   </a:t>
            </a:r>
          </a:p>
          <a:p>
            <a:r>
              <a:rPr lang="en-GB" dirty="0" smtClean="0"/>
              <a:t>(</a:t>
            </a:r>
            <a:r>
              <a:rPr lang="en-GB" dirty="0" err="1" smtClean="0"/>
              <a:t>Majdanek</a:t>
            </a:r>
            <a:r>
              <a:rPr lang="en-GB" dirty="0" smtClean="0"/>
              <a:t> Museum via Wikimedia Commons, Public Domain in Poland &amp; USA)</a:t>
            </a:r>
            <a:endParaRPr lang="en-GB" dirty="0"/>
          </a:p>
        </p:txBody>
      </p:sp>
    </p:spTree>
    <p:extLst>
      <p:ext uri="{BB962C8B-B14F-4D97-AF65-F5344CB8AC3E}">
        <p14:creationId xmlns:p14="http://schemas.microsoft.com/office/powerpoint/2010/main" val="589152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0"/>
          </p:nvPr>
        </p:nvSpPr>
        <p:spPr/>
        <p:txBody>
          <a:bodyPr>
            <a:normAutofit/>
          </a:bodyPr>
          <a:lstStyle/>
          <a:p>
            <a:r>
              <a:rPr lang="en-GB" smtClean="0"/>
              <a:t>This photo was taken in the summer of 1942 after the arrival of a large number of people (mainly Jews). </a:t>
            </a:r>
          </a:p>
          <a:p>
            <a:r>
              <a:rPr lang="en-GB" smtClean="0"/>
              <a:t>(JMDV Fonds Kummer, CC BY-SA 3.0 Unported)</a:t>
            </a:r>
            <a:endParaRPr lang="en-GB" dirty="0"/>
          </a:p>
        </p:txBody>
      </p:sp>
      <p:pic>
        <p:nvPicPr>
          <p:cNvPr id="6" name="Content Placeholder 5"/>
          <p:cNvPicPr>
            <a:picLocks noGrp="1" noChangeAspect="1"/>
          </p:cNvPicPr>
          <p:nvPr>
            <p:ph type="pic" sz="quarter" idx="11"/>
          </p:nvPr>
        </p:nvPicPr>
        <p:blipFill>
          <a:blip r:embed="rId2"/>
          <a:srcRect t="6953" b="6953"/>
          <a:stretch>
            <a:fillRect/>
          </a:stretch>
        </p:blipFill>
        <p:spPr/>
      </p:pic>
      <p:sp>
        <p:nvSpPr>
          <p:cNvPr id="2" name="Title 1"/>
          <p:cNvSpPr>
            <a:spLocks noGrp="1"/>
          </p:cNvSpPr>
          <p:nvPr>
            <p:ph type="title"/>
          </p:nvPr>
        </p:nvSpPr>
        <p:spPr/>
        <p:txBody>
          <a:bodyPr/>
          <a:lstStyle/>
          <a:p>
            <a:r>
              <a:rPr lang="en-GB" smtClean="0"/>
              <a:t>Transit Camp, SS-Samellager Mecheln</a:t>
            </a:r>
            <a:endParaRPr lang="en-GB" dirty="0"/>
          </a:p>
        </p:txBody>
      </p:sp>
      <p:sp>
        <p:nvSpPr>
          <p:cNvPr id="4" name="Text Placeholder 3"/>
          <p:cNvSpPr>
            <a:spLocks noGrp="1"/>
          </p:cNvSpPr>
          <p:nvPr>
            <p:ph type="body" idx="1"/>
          </p:nvPr>
        </p:nvSpPr>
        <p:spPr/>
        <p:txBody>
          <a:bodyPr>
            <a:normAutofit lnSpcReduction="10000"/>
          </a:bodyPr>
          <a:lstStyle/>
          <a:p>
            <a:r>
              <a:rPr lang="en-GB" dirty="0" smtClean="0"/>
              <a:t>This transit camp in Belgium, officially SS-</a:t>
            </a:r>
            <a:r>
              <a:rPr lang="en-GB" dirty="0" err="1" smtClean="0"/>
              <a:t>Samellager</a:t>
            </a:r>
            <a:r>
              <a:rPr lang="en-GB" dirty="0" smtClean="0"/>
              <a:t> </a:t>
            </a:r>
            <a:r>
              <a:rPr lang="en-GB" dirty="0" err="1" smtClean="0"/>
              <a:t>Mecheln</a:t>
            </a:r>
            <a:r>
              <a:rPr lang="en-GB" dirty="0" smtClean="0"/>
              <a:t>, was established to collect and deport Jews and other groups from Belgium to concentration camps in German-occupied territories further east. Over 25.000 Jews and minorities like the Roma were deported from this camp throughout the war. Most were sent to Auschwitz-Birkenau or the forced labour camp of </a:t>
            </a:r>
            <a:r>
              <a:rPr lang="en-GB" dirty="0" err="1" smtClean="0"/>
              <a:t>Heydebreck-Cosel</a:t>
            </a:r>
            <a:r>
              <a:rPr lang="en-GB" dirty="0" smtClean="0"/>
              <a:t>. </a:t>
            </a:r>
          </a:p>
          <a:p>
            <a:endParaRPr lang="en-GB" dirty="0"/>
          </a:p>
        </p:txBody>
      </p:sp>
    </p:spTree>
    <p:extLst>
      <p:ext uri="{BB962C8B-B14F-4D97-AF65-F5344CB8AC3E}">
        <p14:creationId xmlns:p14="http://schemas.microsoft.com/office/powerpoint/2010/main" val="3323962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3162972" y="228600"/>
            <a:ext cx="5527918" cy="4143375"/>
          </a:xfrm>
          <a:prstGeom prst="rect">
            <a:avLst/>
          </a:prstGeom>
        </p:spPr>
      </p:pic>
      <p:sp>
        <p:nvSpPr>
          <p:cNvPr id="3" name="Title 2"/>
          <p:cNvSpPr>
            <a:spLocks noGrp="1"/>
          </p:cNvSpPr>
          <p:nvPr>
            <p:ph type="title"/>
          </p:nvPr>
        </p:nvSpPr>
        <p:spPr/>
        <p:txBody>
          <a:bodyPr/>
          <a:lstStyle/>
          <a:p>
            <a:r>
              <a:rPr lang="en-GB" dirty="0" smtClean="0"/>
              <a:t>Auschwitz-Birkenau</a:t>
            </a:r>
            <a:endParaRPr lang="en-GB" dirty="0"/>
          </a:p>
        </p:txBody>
      </p:sp>
      <p:sp>
        <p:nvSpPr>
          <p:cNvPr id="4" name="Text Placeholder 3"/>
          <p:cNvSpPr>
            <a:spLocks noGrp="1"/>
          </p:cNvSpPr>
          <p:nvPr>
            <p:ph type="body" idx="1"/>
          </p:nvPr>
        </p:nvSpPr>
        <p:spPr/>
        <p:txBody>
          <a:bodyPr/>
          <a:lstStyle/>
          <a:p>
            <a:r>
              <a:rPr lang="en-GB" dirty="0"/>
              <a:t>During the war, what is known now as Auschwitz-Birkenau became a concentration camp that consisted of three separate prisons camps called Auschwitz I, Auschwitz II and Auschwitz III. The overall complex housed an extermination camp, a labour camp, a transit camp and a concentration camp. These are just some of the buildings where the prisoners were held. </a:t>
            </a:r>
          </a:p>
          <a:p>
            <a:endParaRPr lang="en-GB" dirty="0"/>
          </a:p>
        </p:txBody>
      </p:sp>
      <p:sp>
        <p:nvSpPr>
          <p:cNvPr id="5" name="Text Placeholder 4"/>
          <p:cNvSpPr>
            <a:spLocks noGrp="1"/>
          </p:cNvSpPr>
          <p:nvPr>
            <p:ph type="body" idx="10"/>
          </p:nvPr>
        </p:nvSpPr>
        <p:spPr/>
        <p:txBody>
          <a:bodyPr/>
          <a:lstStyle/>
          <a:p>
            <a:r>
              <a:rPr lang="en-GB" dirty="0"/>
              <a:t>(</a:t>
            </a:r>
            <a:r>
              <a:rPr lang="en-GB" dirty="0" smtClean="0"/>
              <a:t>Flickr, Paul </a:t>
            </a:r>
            <a:r>
              <a:rPr lang="en-GB" dirty="0" err="1"/>
              <a:t>Arps</a:t>
            </a:r>
            <a:r>
              <a:rPr lang="en-GB" dirty="0"/>
              <a:t> (30.05.2014</a:t>
            </a:r>
            <a:r>
              <a:rPr lang="en-GB" dirty="0" smtClean="0"/>
              <a:t>),</a:t>
            </a:r>
            <a:r>
              <a:rPr lang="en-GB" dirty="0"/>
              <a:t> </a:t>
            </a:r>
            <a:r>
              <a:rPr lang="en-GB" dirty="0" smtClean="0"/>
              <a:t>CC </a:t>
            </a:r>
            <a:r>
              <a:rPr lang="en-GB" dirty="0"/>
              <a:t>BY-SA 2.0 </a:t>
            </a:r>
            <a:r>
              <a:rPr lang="en-GB" dirty="0" smtClean="0"/>
              <a:t>Generic)</a:t>
            </a:r>
            <a:endParaRPr lang="en-GB" dirty="0"/>
          </a:p>
        </p:txBody>
      </p:sp>
    </p:spTree>
    <p:extLst>
      <p:ext uri="{BB962C8B-B14F-4D97-AF65-F5344CB8AC3E}">
        <p14:creationId xmlns:p14="http://schemas.microsoft.com/office/powerpoint/2010/main" val="2542427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type="pic" sz="quarter" idx="11"/>
          </p:nvPr>
        </p:nvPicPr>
        <p:blipFill>
          <a:blip r:embed="rId2"/>
          <a:srcRect t="12488" b="12488"/>
          <a:stretch>
            <a:fillRect/>
          </a:stretch>
        </p:blipFill>
        <p:spPr/>
      </p:pic>
      <p:sp>
        <p:nvSpPr>
          <p:cNvPr id="4" name="Text Placeholder 3"/>
          <p:cNvSpPr>
            <a:spLocks noGrp="1"/>
          </p:cNvSpPr>
          <p:nvPr>
            <p:ph type="body" idx="1"/>
          </p:nvPr>
        </p:nvSpPr>
        <p:spPr/>
        <p:txBody>
          <a:bodyPr>
            <a:normAutofit/>
          </a:bodyPr>
          <a:lstStyle/>
          <a:p>
            <a:r>
              <a:rPr lang="en-GB" dirty="0" smtClean="0"/>
              <a:t>This photograph was taken in Auschwitz. Before entering the concentration camp, the prisoners were told to mark their luggage for later identification. The owners’ names and dates of birth can be clearly seen marked on the suitcases. </a:t>
            </a:r>
          </a:p>
          <a:p>
            <a:r>
              <a:rPr lang="en-GB" dirty="0" smtClean="0"/>
              <a:t>Political prisoners first arrived at Auschwitz in May 1940. Extermination of inmates began in September 1941 but it was after the building of Auschwitz II – Birkenau that the systematic extermination programme was massively expanded. 1.1 million people died at Auschwitz II; 90% were Jewish. Many of those who were not gassed died of starvation, disease, medical experiments or exhaustion through forced labour. </a:t>
            </a:r>
          </a:p>
          <a:p>
            <a:endParaRPr lang="en-GB" dirty="0"/>
          </a:p>
        </p:txBody>
      </p:sp>
      <p:sp>
        <p:nvSpPr>
          <p:cNvPr id="3" name="Title 2"/>
          <p:cNvSpPr>
            <a:spLocks noGrp="1"/>
          </p:cNvSpPr>
          <p:nvPr>
            <p:ph type="title"/>
          </p:nvPr>
        </p:nvSpPr>
        <p:spPr/>
        <p:txBody>
          <a:bodyPr/>
          <a:lstStyle/>
          <a:p>
            <a:r>
              <a:rPr lang="en-GB" smtClean="0"/>
              <a:t>Extermination in Auschwitz II –Birkenau, 1941</a:t>
            </a:r>
            <a:br>
              <a:rPr lang="en-GB" smtClean="0"/>
            </a:br>
            <a:endParaRPr lang="en-GB" dirty="0"/>
          </a:p>
        </p:txBody>
      </p:sp>
      <p:sp>
        <p:nvSpPr>
          <p:cNvPr id="5" name="Text Placeholder 4"/>
          <p:cNvSpPr>
            <a:spLocks noGrp="1"/>
          </p:cNvSpPr>
          <p:nvPr>
            <p:ph type="body" idx="10"/>
          </p:nvPr>
        </p:nvSpPr>
        <p:spPr/>
        <p:txBody>
          <a:bodyPr/>
          <a:lstStyle/>
          <a:p>
            <a:endParaRPr lang="en-GB" smtClean="0"/>
          </a:p>
          <a:p>
            <a:r>
              <a:rPr lang="en-GB" smtClean="0"/>
              <a:t> (Flickr, Paul Arps in 2014, CC BY-SA 2.0 Generic)</a:t>
            </a:r>
            <a:endParaRPr lang="en-GB" dirty="0"/>
          </a:p>
        </p:txBody>
      </p:sp>
    </p:spTree>
    <p:extLst>
      <p:ext uri="{BB962C8B-B14F-4D97-AF65-F5344CB8AC3E}">
        <p14:creationId xmlns:p14="http://schemas.microsoft.com/office/powerpoint/2010/main" val="3929155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3144068" y="228600"/>
            <a:ext cx="5565727" cy="4143375"/>
          </a:xfrm>
          <a:prstGeom prst="rect">
            <a:avLst/>
          </a:prstGeom>
        </p:spPr>
      </p:pic>
      <p:sp>
        <p:nvSpPr>
          <p:cNvPr id="3" name="Title 2"/>
          <p:cNvSpPr>
            <a:spLocks noGrp="1"/>
          </p:cNvSpPr>
          <p:nvPr>
            <p:ph type="title"/>
          </p:nvPr>
        </p:nvSpPr>
        <p:spPr/>
        <p:txBody>
          <a:bodyPr/>
          <a:lstStyle/>
          <a:p>
            <a:r>
              <a:rPr lang="en-GB" dirty="0" smtClean="0"/>
              <a:t>Hungarian Jews arriving at Auschwitz II-Birkenau camp, 1944</a:t>
            </a:r>
            <a:r>
              <a:rPr lang="en-GB" dirty="0"/>
              <a:t/>
            </a:r>
            <a:br>
              <a:rPr lang="en-GB" dirty="0"/>
            </a:br>
            <a:endParaRPr lang="en-GB" dirty="0"/>
          </a:p>
        </p:txBody>
      </p:sp>
      <p:sp>
        <p:nvSpPr>
          <p:cNvPr id="4" name="Text Placeholder 3"/>
          <p:cNvSpPr>
            <a:spLocks noGrp="1"/>
          </p:cNvSpPr>
          <p:nvPr>
            <p:ph type="body" idx="1"/>
          </p:nvPr>
        </p:nvSpPr>
        <p:spPr/>
        <p:txBody>
          <a:bodyPr/>
          <a:lstStyle/>
          <a:p>
            <a:r>
              <a:rPr lang="en-GB" dirty="0"/>
              <a:t>Hungarian Jews arriving at Auschwitz II-Birkenau camp, June 1944. The old and unfit men, women and children were separated from the men who were still fit to work</a:t>
            </a:r>
            <a:r>
              <a:rPr lang="en-GB" dirty="0" smtClean="0"/>
              <a:t>. </a:t>
            </a:r>
            <a:r>
              <a:rPr lang="en-GB" dirty="0"/>
              <a:t>Then those who were unfit or unable to work had to wait in these pine woods next to Gas Chamber V before filing into the chamber to be gassed</a:t>
            </a:r>
            <a:r>
              <a:rPr lang="en-GB" dirty="0" smtClean="0"/>
              <a:t>.</a:t>
            </a:r>
            <a:endParaRPr lang="en-GB" dirty="0"/>
          </a:p>
        </p:txBody>
      </p:sp>
      <p:sp>
        <p:nvSpPr>
          <p:cNvPr id="5" name="Text Placeholder 4"/>
          <p:cNvSpPr>
            <a:spLocks noGrp="1"/>
          </p:cNvSpPr>
          <p:nvPr>
            <p:ph type="body" idx="10"/>
          </p:nvPr>
        </p:nvSpPr>
        <p:spPr/>
        <p:txBody>
          <a:bodyPr/>
          <a:lstStyle/>
          <a:p>
            <a:r>
              <a:rPr lang="en-GB" dirty="0" smtClean="0"/>
              <a:t>(Imperial </a:t>
            </a:r>
            <a:r>
              <a:rPr lang="en-GB" dirty="0"/>
              <a:t>War </a:t>
            </a:r>
            <a:r>
              <a:rPr lang="en-GB" dirty="0" smtClean="0"/>
              <a:t>Museum, © </a:t>
            </a:r>
            <a:r>
              <a:rPr lang="en-GB" dirty="0"/>
              <a:t>IWM (HU </a:t>
            </a:r>
            <a:r>
              <a:rPr lang="en-GB" dirty="0" smtClean="0"/>
              <a:t>90295), Re-used </a:t>
            </a:r>
            <a:r>
              <a:rPr lang="en-GB" dirty="0"/>
              <a:t>under IWM Non Commercial </a:t>
            </a:r>
            <a:r>
              <a:rPr lang="en-GB" dirty="0" smtClean="0"/>
              <a:t>Licence)</a:t>
            </a:r>
            <a:endParaRPr lang="en-GB" dirty="0"/>
          </a:p>
        </p:txBody>
      </p:sp>
    </p:spTree>
    <p:extLst>
      <p:ext uri="{BB962C8B-B14F-4D97-AF65-F5344CB8AC3E}">
        <p14:creationId xmlns:p14="http://schemas.microsoft.com/office/powerpoint/2010/main" val="244583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smtClean="0"/>
              <a:t>‘Remembering the atrocities’ </a:t>
            </a:r>
            <a:r>
              <a:rPr lang="en-GB" dirty="0"/>
              <a:t/>
            </a:r>
            <a:br>
              <a:rPr lang="en-GB" dirty="0"/>
            </a:br>
            <a:endParaRPr lang="en-GB" dirty="0"/>
          </a:p>
        </p:txBody>
      </p:sp>
      <p:sp>
        <p:nvSpPr>
          <p:cNvPr id="7" name="Text Placeholder 6"/>
          <p:cNvSpPr>
            <a:spLocks noGrp="1"/>
          </p:cNvSpPr>
          <p:nvPr>
            <p:ph type="body" idx="1"/>
          </p:nvPr>
        </p:nvSpPr>
        <p:spPr/>
        <p:txBody>
          <a:bodyPr>
            <a:normAutofit/>
          </a:bodyPr>
          <a:lstStyle/>
          <a:p>
            <a:r>
              <a:rPr lang="en-GB" dirty="0"/>
              <a:t>A survivor of the Auschwitz extermination camp remembers the atrocities. </a:t>
            </a:r>
          </a:p>
          <a:p>
            <a:endParaRPr lang="en-GB" dirty="0"/>
          </a:p>
        </p:txBody>
      </p:sp>
      <p:sp>
        <p:nvSpPr>
          <p:cNvPr id="8" name="Text Placeholder 7"/>
          <p:cNvSpPr>
            <a:spLocks noGrp="1"/>
          </p:cNvSpPr>
          <p:nvPr>
            <p:ph type="body" idx="10"/>
          </p:nvPr>
        </p:nvSpPr>
        <p:spPr/>
        <p:txBody>
          <a:bodyPr>
            <a:normAutofit/>
          </a:bodyPr>
          <a:lstStyle/>
          <a:p>
            <a:r>
              <a:rPr lang="en-GB" dirty="0" smtClean="0"/>
              <a:t>(</a:t>
            </a:r>
            <a:r>
              <a:rPr lang="en-GB" dirty="0" smtClean="0"/>
              <a:t>Samantha </a:t>
            </a:r>
            <a:r>
              <a:rPr lang="en-GB" dirty="0"/>
              <a:t>Taylor, “WW2 People’s War: My Life Ended at Auschwitz” (2004) on the BBC website: WW2 People’s War</a:t>
            </a:r>
            <a:r>
              <a:rPr lang="en-GB" dirty="0" smtClean="0"/>
              <a:t>.) </a:t>
            </a:r>
            <a:endParaRPr lang="en-GB" dirty="0"/>
          </a:p>
        </p:txBody>
      </p:sp>
      <p:sp>
        <p:nvSpPr>
          <p:cNvPr id="11" name="Text Placeholder 10"/>
          <p:cNvSpPr>
            <a:spLocks noGrp="1"/>
          </p:cNvSpPr>
          <p:nvPr>
            <p:ph type="body" sz="quarter" idx="11"/>
          </p:nvPr>
        </p:nvSpPr>
        <p:spPr/>
        <p:txBody>
          <a:bodyPr>
            <a:normAutofit lnSpcReduction="10000"/>
          </a:bodyPr>
          <a:lstStyle/>
          <a:p>
            <a:r>
              <a:rPr lang="en-GB" dirty="0"/>
              <a:t>“This false sense of security lasted 22 and half minutes. The sound of loud, distinct footsteps marching down the stairs outside broke up the murmur of congratulations and the family embrace. The wooden door was smashed down with a mighty fist. Then silence. The black silhouette of a German soldier transfixed our stares. We eyed him incredulously and each one of us was returned an individual menacing glare. One that bore a burning hole through our hearts. [...]</a:t>
            </a:r>
          </a:p>
          <a:p>
            <a:r>
              <a:rPr lang="en-GB" dirty="0"/>
              <a:t>Every day another five thousand people slaughtered. Executed. Destroyed to nothing like the dust of the earth. People were no longer considered people; they became insignificant matter that had to be annihilated. Flames of light that had to be extinguished. Depression was ever living. No person dared become an acquaintance with another. For one day you would say hello. And the next, goodbye.” </a:t>
            </a:r>
          </a:p>
        </p:txBody>
      </p:sp>
    </p:spTree>
    <p:extLst>
      <p:ext uri="{BB962C8B-B14F-4D97-AF65-F5344CB8AC3E}">
        <p14:creationId xmlns:p14="http://schemas.microsoft.com/office/powerpoint/2010/main" val="103280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2"/>
          <a:stretch>
            <a:fillRect/>
          </a:stretch>
        </p:blipFill>
        <p:spPr>
          <a:xfrm>
            <a:off x="4289303" y="228600"/>
            <a:ext cx="4437307" cy="3328988"/>
          </a:xfrm>
        </p:spPr>
      </p:pic>
      <p:sp>
        <p:nvSpPr>
          <p:cNvPr id="6" name="Title 5"/>
          <p:cNvSpPr>
            <a:spLocks noGrp="1"/>
          </p:cNvSpPr>
          <p:nvPr>
            <p:ph type="title"/>
          </p:nvPr>
        </p:nvSpPr>
        <p:spPr/>
        <p:txBody>
          <a:bodyPr/>
          <a:lstStyle/>
          <a:p>
            <a:r>
              <a:rPr lang="en-GB" smtClean="0"/>
              <a:t>The Majdanek Concentration Camp, Poland</a:t>
            </a:r>
            <a:br>
              <a:rPr lang="en-GB" smtClean="0"/>
            </a:br>
            <a:endParaRPr lang="en-GB" dirty="0"/>
          </a:p>
        </p:txBody>
      </p:sp>
      <p:sp>
        <p:nvSpPr>
          <p:cNvPr id="7" name="Text Placeholder 6"/>
          <p:cNvSpPr>
            <a:spLocks noGrp="1"/>
          </p:cNvSpPr>
          <p:nvPr>
            <p:ph type="body" idx="1"/>
          </p:nvPr>
        </p:nvSpPr>
        <p:spPr/>
        <p:txBody>
          <a:bodyPr/>
          <a:lstStyle/>
          <a:p>
            <a:r>
              <a:rPr lang="en-GB" dirty="0" smtClean="0"/>
              <a:t>This is </a:t>
            </a:r>
            <a:r>
              <a:rPr lang="en-GB" dirty="0" err="1" smtClean="0"/>
              <a:t>Majdanek</a:t>
            </a:r>
            <a:r>
              <a:rPr lang="en-GB" dirty="0" smtClean="0"/>
              <a:t> Concentration Camp in Poland. Its was originally </a:t>
            </a:r>
            <a:r>
              <a:rPr lang="en-GB" dirty="0" err="1" smtClean="0"/>
              <a:t>Konzentrationslager</a:t>
            </a:r>
            <a:r>
              <a:rPr lang="en-GB" dirty="0" smtClean="0"/>
              <a:t> Lublin and was intended to house forced labour. During Operation </a:t>
            </a:r>
            <a:r>
              <a:rPr lang="en-GB" dirty="0" err="1" smtClean="0"/>
              <a:t>Reinhard</a:t>
            </a:r>
            <a:r>
              <a:rPr lang="en-GB" dirty="0" smtClean="0"/>
              <a:t> the camp was converted for extermination purposes. In 1943, the camp had 16206 prisoners of which 56% were Jews and 24% were non-Jewish Poles. The city of Lublin is just visible in the background to this picture. This was quite unusual. Most of the camps were located well away from urban areas. </a:t>
            </a:r>
          </a:p>
          <a:p>
            <a:endParaRPr lang="en-GB" dirty="0"/>
          </a:p>
        </p:txBody>
      </p:sp>
      <p:sp>
        <p:nvSpPr>
          <p:cNvPr id="9" name="Text Placeholder 8"/>
          <p:cNvSpPr>
            <a:spLocks noGrp="1"/>
          </p:cNvSpPr>
          <p:nvPr>
            <p:ph type="body" idx="10"/>
          </p:nvPr>
        </p:nvSpPr>
        <p:spPr/>
        <p:txBody>
          <a:bodyPr/>
          <a:lstStyle/>
          <a:p>
            <a:r>
              <a:rPr lang="en-GB" dirty="0" smtClean="0"/>
              <a:t>( Flickr, Catherine </a:t>
            </a:r>
            <a:r>
              <a:rPr lang="en-GB" dirty="0" err="1" smtClean="0"/>
              <a:t>Bulinski</a:t>
            </a:r>
            <a:r>
              <a:rPr lang="en-GB" dirty="0" smtClean="0"/>
              <a:t> (22.09.2012), CC BY-SA 2.0 Generic)</a:t>
            </a:r>
            <a:endParaRPr lang="en-GB" dirty="0"/>
          </a:p>
        </p:txBody>
      </p:sp>
    </p:spTree>
    <p:extLst>
      <p:ext uri="{BB962C8B-B14F-4D97-AF65-F5344CB8AC3E}">
        <p14:creationId xmlns:p14="http://schemas.microsoft.com/office/powerpoint/2010/main" val="1387580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Anti-Jewish boycott in the Third Reich, 1933-1939</a:t>
            </a:r>
            <a:br>
              <a:rPr lang="en-GB" dirty="0" smtClean="0"/>
            </a:br>
            <a:endParaRPr lang="en-GB" dirty="0"/>
          </a:p>
        </p:txBody>
      </p:sp>
      <p:pic>
        <p:nvPicPr>
          <p:cNvPr id="6" name="Content Placeholder 5"/>
          <p:cNvPicPr>
            <a:picLocks noGrp="1" noChangeAspect="1"/>
          </p:cNvPicPr>
          <p:nvPr>
            <p:ph type="pic" sz="quarter" idx="11"/>
          </p:nvPr>
        </p:nvPicPr>
        <p:blipFill>
          <a:blip r:embed="rId2"/>
          <a:srcRect t="12390" b="12390"/>
          <a:stretch>
            <a:fillRect/>
          </a:stretch>
        </p:blipFill>
        <p:spPr/>
      </p:pic>
      <p:sp>
        <p:nvSpPr>
          <p:cNvPr id="4" name="Text Placeholder 3"/>
          <p:cNvSpPr>
            <a:spLocks noGrp="1"/>
          </p:cNvSpPr>
          <p:nvPr>
            <p:ph type="body" idx="1"/>
          </p:nvPr>
        </p:nvSpPr>
        <p:spPr/>
        <p:txBody>
          <a:bodyPr/>
          <a:lstStyle/>
          <a:p>
            <a:r>
              <a:rPr lang="en-GB" smtClean="0"/>
              <a:t>Another image of the anti-Jewish boycott implemented by the Third Reich in 1933. The sign says: “Help liberate Germany from Jewish capital. Don’t buy in Jewish stores.”</a:t>
            </a:r>
          </a:p>
          <a:p>
            <a:endParaRPr lang="en-GB" dirty="0"/>
          </a:p>
        </p:txBody>
      </p:sp>
      <p:sp>
        <p:nvSpPr>
          <p:cNvPr id="5" name="Text Placeholder 4"/>
          <p:cNvSpPr>
            <a:spLocks noGrp="1"/>
          </p:cNvSpPr>
          <p:nvPr>
            <p:ph type="body" idx="10"/>
          </p:nvPr>
        </p:nvSpPr>
        <p:spPr/>
        <p:txBody>
          <a:bodyPr/>
          <a:lstStyle/>
          <a:p>
            <a:r>
              <a:rPr lang="en-GB" smtClean="0"/>
              <a:t>(US Holocaust Memorial Museum courtesy of Stadtarchiv Nürnberg, Public Domain in the US)</a:t>
            </a:r>
            <a:endParaRPr lang="en-GB" dirty="0"/>
          </a:p>
        </p:txBody>
      </p:sp>
    </p:spTree>
    <p:extLst>
      <p:ext uri="{BB962C8B-B14F-4D97-AF65-F5344CB8AC3E}">
        <p14:creationId xmlns:p14="http://schemas.microsoft.com/office/powerpoint/2010/main" val="16960488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Testimony by an inmate of </a:t>
            </a:r>
            <a:r>
              <a:rPr lang="en-GB" dirty="0" err="1" smtClean="0"/>
              <a:t>Majdanek</a:t>
            </a:r>
            <a:r>
              <a:rPr lang="en-GB" dirty="0"/>
              <a:t/>
            </a:r>
            <a:br>
              <a:rPr lang="en-GB" dirty="0"/>
            </a:br>
            <a:endParaRPr lang="en-GB" dirty="0"/>
          </a:p>
        </p:txBody>
      </p:sp>
      <p:sp>
        <p:nvSpPr>
          <p:cNvPr id="3" name="Text Placeholder 2"/>
          <p:cNvSpPr>
            <a:spLocks noGrp="1"/>
          </p:cNvSpPr>
          <p:nvPr>
            <p:ph type="body" idx="1"/>
          </p:nvPr>
        </p:nvSpPr>
        <p:spPr/>
        <p:txBody>
          <a:bodyPr>
            <a:normAutofit/>
          </a:bodyPr>
          <a:lstStyle/>
          <a:p>
            <a:r>
              <a:rPr lang="en-GB" dirty="0" smtClean="0"/>
              <a:t>This is a description </a:t>
            </a:r>
            <a:r>
              <a:rPr lang="en-GB" dirty="0"/>
              <a:t>by a former prisoner of the buildings where the gas chambers were located chambers at </a:t>
            </a:r>
            <a:r>
              <a:rPr lang="en-GB" dirty="0" err="1"/>
              <a:t>Majdanek</a:t>
            </a:r>
            <a:r>
              <a:rPr lang="en-GB" dirty="0"/>
              <a:t> camp (also known as KL Lublin) in German-occupied Poland. </a:t>
            </a:r>
          </a:p>
          <a:p>
            <a:endParaRPr lang="en-GB" dirty="0"/>
          </a:p>
        </p:txBody>
      </p:sp>
      <p:sp>
        <p:nvSpPr>
          <p:cNvPr id="4" name="Text Placeholder 3"/>
          <p:cNvSpPr>
            <a:spLocks noGrp="1"/>
          </p:cNvSpPr>
          <p:nvPr>
            <p:ph type="body" idx="10"/>
          </p:nvPr>
        </p:nvSpPr>
        <p:spPr/>
        <p:txBody>
          <a:bodyPr>
            <a:noAutofit/>
          </a:bodyPr>
          <a:lstStyle/>
          <a:p>
            <a:r>
              <a:rPr lang="en-GB" sz="1100" dirty="0" smtClean="0"/>
              <a:t>Extract </a:t>
            </a:r>
            <a:r>
              <a:rPr lang="en-GB" sz="1100" dirty="0"/>
              <a:t>from </a:t>
            </a:r>
            <a:r>
              <a:rPr lang="en-GB" sz="1100" dirty="0" smtClean="0"/>
              <a:t>("</a:t>
            </a:r>
            <a:r>
              <a:rPr lang="en-GB" sz="1100" dirty="0"/>
              <a:t>Inside a Nazi Death Camp, </a:t>
            </a:r>
            <a:r>
              <a:rPr lang="en-GB" sz="1100" dirty="0" smtClean="0"/>
              <a:t>1944" </a:t>
            </a:r>
            <a:r>
              <a:rPr lang="en-GB" sz="1100" dirty="0" err="1" smtClean="0"/>
              <a:t>EyeWitness</a:t>
            </a:r>
            <a:r>
              <a:rPr lang="en-GB" sz="1100" dirty="0" smtClean="0"/>
              <a:t> to History , </a:t>
            </a:r>
            <a:r>
              <a:rPr lang="en-GB" sz="1100" dirty="0" smtClean="0">
                <a:hlinkClick r:id="rId2"/>
              </a:rPr>
              <a:t>www.eyewitnesstohistory.com</a:t>
            </a:r>
            <a:r>
              <a:rPr lang="en-GB" sz="1100" dirty="0"/>
              <a:t> (2004</a:t>
            </a:r>
            <a:r>
              <a:rPr lang="en-GB" sz="1100" dirty="0" smtClean="0"/>
              <a:t>)).    </a:t>
            </a:r>
            <a:endParaRPr lang="en-GB" sz="1100" dirty="0"/>
          </a:p>
        </p:txBody>
      </p:sp>
      <p:sp>
        <p:nvSpPr>
          <p:cNvPr id="10" name="Text Placeholder 9"/>
          <p:cNvSpPr>
            <a:spLocks noGrp="1"/>
          </p:cNvSpPr>
          <p:nvPr>
            <p:ph type="body" sz="quarter" idx="11"/>
          </p:nvPr>
        </p:nvSpPr>
        <p:spPr/>
        <p:txBody>
          <a:bodyPr>
            <a:normAutofit fontScale="92500" lnSpcReduction="10000"/>
          </a:bodyPr>
          <a:lstStyle/>
          <a:p>
            <a:r>
              <a:rPr lang="en-GB" dirty="0"/>
              <a:t>“At first it was all very hard to take in, without an effort of the imagination. There were a number of very dull-looking concrete structures which, if their doors had been wider, might anywhere else have been mistaken for a row of nice little garages. But the doors - the doors! They were heavy steel doors, and each had a heavy steel bolt. And in the middle of the door was a spyhole, a circle, three inches in diameter composed of about a hundred small holes. Could the people in their death agony see the SS man's eye as he watched them? Anyway, the SS-man had nothing to fear: his eye was well protected by the steel netting over the spyhole</a:t>
            </a:r>
            <a:r>
              <a:rPr lang="en-GB" dirty="0" smtClean="0"/>
              <a:t>...”</a:t>
            </a:r>
            <a:endParaRPr lang="en-GB" dirty="0"/>
          </a:p>
        </p:txBody>
      </p:sp>
    </p:spTree>
    <p:extLst>
      <p:ext uri="{BB962C8B-B14F-4D97-AF65-F5344CB8AC3E}">
        <p14:creationId xmlns:p14="http://schemas.microsoft.com/office/powerpoint/2010/main" val="863655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2"/>
          <a:stretch>
            <a:fillRect/>
          </a:stretch>
        </p:blipFill>
        <p:spPr>
          <a:xfrm>
            <a:off x="2971800" y="286927"/>
            <a:ext cx="5910263" cy="4026720"/>
          </a:xfrm>
          <a:prstGeom prst="rect">
            <a:avLst/>
          </a:prstGeom>
        </p:spPr>
      </p:pic>
      <p:sp>
        <p:nvSpPr>
          <p:cNvPr id="6" name="Title 5"/>
          <p:cNvSpPr>
            <a:spLocks noGrp="1"/>
          </p:cNvSpPr>
          <p:nvPr>
            <p:ph type="title"/>
          </p:nvPr>
        </p:nvSpPr>
        <p:spPr/>
        <p:txBody>
          <a:bodyPr/>
          <a:lstStyle/>
          <a:p>
            <a:r>
              <a:rPr lang="en-GB" dirty="0" smtClean="0"/>
              <a:t>Mass grave at </a:t>
            </a:r>
            <a:r>
              <a:rPr lang="en-GB" dirty="0" err="1" smtClean="0"/>
              <a:t>Chelmno</a:t>
            </a:r>
            <a:r>
              <a:rPr lang="en-GB" dirty="0" smtClean="0"/>
              <a:t> extermination camp</a:t>
            </a:r>
            <a:endParaRPr lang="en-GB" dirty="0"/>
          </a:p>
        </p:txBody>
      </p:sp>
      <p:sp>
        <p:nvSpPr>
          <p:cNvPr id="7" name="Text Placeholder 6"/>
          <p:cNvSpPr>
            <a:spLocks noGrp="1"/>
          </p:cNvSpPr>
          <p:nvPr>
            <p:ph type="body" idx="1"/>
          </p:nvPr>
        </p:nvSpPr>
        <p:spPr/>
        <p:txBody>
          <a:bodyPr/>
          <a:lstStyle/>
          <a:p>
            <a:r>
              <a:rPr lang="en-GB" dirty="0"/>
              <a:t>A contemporary picture taken from a mass grave at the </a:t>
            </a:r>
            <a:r>
              <a:rPr lang="en-GB" dirty="0" err="1"/>
              <a:t>Chelmno</a:t>
            </a:r>
            <a:r>
              <a:rPr lang="en-GB" dirty="0"/>
              <a:t> extermination camp. The camp was specifically set up for the purpose of extermination of Jews and other targeted groups. </a:t>
            </a:r>
          </a:p>
          <a:p>
            <a:endParaRPr lang="en-GB" dirty="0"/>
          </a:p>
        </p:txBody>
      </p:sp>
      <p:sp>
        <p:nvSpPr>
          <p:cNvPr id="9" name="Text Placeholder 8"/>
          <p:cNvSpPr>
            <a:spLocks noGrp="1"/>
          </p:cNvSpPr>
          <p:nvPr>
            <p:ph type="body" idx="10"/>
          </p:nvPr>
        </p:nvSpPr>
        <p:spPr/>
        <p:txBody>
          <a:bodyPr>
            <a:normAutofit/>
          </a:bodyPr>
          <a:lstStyle/>
          <a:p>
            <a:endParaRPr lang="en-GB" dirty="0"/>
          </a:p>
          <a:p>
            <a:r>
              <a:rPr lang="en-GB" dirty="0" smtClean="0"/>
              <a:t> (Wikimedia Commons, Jacques </a:t>
            </a:r>
            <a:r>
              <a:rPr lang="en-GB" dirty="0" err="1" smtClean="0"/>
              <a:t>Lahitte</a:t>
            </a:r>
            <a:r>
              <a:rPr lang="en-GB" dirty="0" smtClean="0"/>
              <a:t>,</a:t>
            </a:r>
            <a:r>
              <a:rPr lang="en-GB" dirty="0"/>
              <a:t> </a:t>
            </a:r>
            <a:r>
              <a:rPr lang="en-GB" dirty="0" smtClean="0"/>
              <a:t>CC </a:t>
            </a:r>
            <a:r>
              <a:rPr lang="en-GB" dirty="0"/>
              <a:t>BY 3.0 </a:t>
            </a:r>
            <a:r>
              <a:rPr lang="en-GB" dirty="0" err="1" smtClean="0"/>
              <a:t>Unported</a:t>
            </a:r>
            <a:r>
              <a:rPr lang="en-GB" dirty="0"/>
              <a:t>)</a:t>
            </a:r>
          </a:p>
        </p:txBody>
      </p:sp>
    </p:spTree>
    <p:extLst>
      <p:ext uri="{BB962C8B-B14F-4D97-AF65-F5344CB8AC3E}">
        <p14:creationId xmlns:p14="http://schemas.microsoft.com/office/powerpoint/2010/main" val="2953958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423139" y="228600"/>
            <a:ext cx="5521184" cy="4143375"/>
          </a:xfrm>
          <a:prstGeom prst="rect">
            <a:avLst/>
          </a:prstGeom>
        </p:spPr>
      </p:pic>
      <p:sp>
        <p:nvSpPr>
          <p:cNvPr id="3" name="Title 2"/>
          <p:cNvSpPr>
            <a:spLocks noGrp="1"/>
          </p:cNvSpPr>
          <p:nvPr>
            <p:ph type="title"/>
          </p:nvPr>
        </p:nvSpPr>
        <p:spPr/>
        <p:txBody>
          <a:bodyPr/>
          <a:lstStyle/>
          <a:p>
            <a:r>
              <a:rPr lang="en-GB" dirty="0" smtClean="0"/>
              <a:t>First concentration camp, Dachau, 1933</a:t>
            </a:r>
            <a:r>
              <a:rPr lang="en-GB" dirty="0"/>
              <a:t/>
            </a:r>
            <a:br>
              <a:rPr lang="en-GB" dirty="0"/>
            </a:br>
            <a:endParaRPr lang="en-GB" dirty="0"/>
          </a:p>
        </p:txBody>
      </p:sp>
      <p:sp>
        <p:nvSpPr>
          <p:cNvPr id="4" name="Text Placeholder 3"/>
          <p:cNvSpPr>
            <a:spLocks noGrp="1"/>
          </p:cNvSpPr>
          <p:nvPr>
            <p:ph type="body" idx="1"/>
          </p:nvPr>
        </p:nvSpPr>
        <p:spPr/>
        <p:txBody>
          <a:bodyPr/>
          <a:lstStyle/>
          <a:p>
            <a:r>
              <a:rPr lang="en-GB" dirty="0"/>
              <a:t>The process of gassing inmates was not confined to the six designated extermination camps. The necessary equipment for mass slaughter was also delivered to other concentration camps. Dachau was the first concentration camp established by the Third Reich. It was opened in 1933. At the beginning, it was intended for political prisoners (mainly communist) and to house forced labour. Some Jews were imprisoned there before the war as individuals but it was only from 1942 onwards that Jews were brought here </a:t>
            </a:r>
            <a:r>
              <a:rPr lang="en-GB" dirty="0" err="1"/>
              <a:t>en</a:t>
            </a:r>
            <a:r>
              <a:rPr lang="en-GB" dirty="0"/>
              <a:t> masse.  A crematorium to speed up the extermination process was also built next to the camp in the same year.</a:t>
            </a:r>
          </a:p>
          <a:p>
            <a:endParaRPr lang="en-GB" dirty="0"/>
          </a:p>
        </p:txBody>
      </p:sp>
      <p:sp>
        <p:nvSpPr>
          <p:cNvPr id="5" name="Text Placeholder 4"/>
          <p:cNvSpPr>
            <a:spLocks noGrp="1"/>
          </p:cNvSpPr>
          <p:nvPr>
            <p:ph type="body" idx="10"/>
          </p:nvPr>
        </p:nvSpPr>
        <p:spPr/>
        <p:txBody>
          <a:bodyPr/>
          <a:lstStyle/>
          <a:p>
            <a:r>
              <a:rPr lang="en-GB" dirty="0"/>
              <a:t>(</a:t>
            </a:r>
            <a:r>
              <a:rPr lang="en-GB" dirty="0" smtClean="0"/>
              <a:t>Wikimedia Commons, </a:t>
            </a:r>
            <a:r>
              <a:rPr lang="en-GB" dirty="0" err="1" smtClean="0"/>
              <a:t>Fijnlijn</a:t>
            </a:r>
            <a:r>
              <a:rPr lang="en-GB" dirty="0" smtClean="0"/>
              <a:t>, </a:t>
            </a:r>
            <a:r>
              <a:rPr lang="en-GB" dirty="0" smtClean="0"/>
              <a:t>Public Domain</a:t>
            </a:r>
            <a:r>
              <a:rPr lang="en-GB" dirty="0" smtClean="0"/>
              <a:t>)  </a:t>
            </a:r>
            <a:endParaRPr lang="en-GB" dirty="0"/>
          </a:p>
        </p:txBody>
      </p:sp>
    </p:spTree>
    <p:extLst>
      <p:ext uri="{BB962C8B-B14F-4D97-AF65-F5344CB8AC3E}">
        <p14:creationId xmlns:p14="http://schemas.microsoft.com/office/powerpoint/2010/main" val="1981173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3300374" y="228600"/>
            <a:ext cx="5253114" cy="4143375"/>
          </a:xfrm>
          <a:prstGeom prst="rect">
            <a:avLst/>
          </a:prstGeom>
        </p:spPr>
      </p:pic>
      <p:sp>
        <p:nvSpPr>
          <p:cNvPr id="3" name="Title 2"/>
          <p:cNvSpPr>
            <a:spLocks noGrp="1"/>
          </p:cNvSpPr>
          <p:nvPr>
            <p:ph type="title"/>
          </p:nvPr>
        </p:nvSpPr>
        <p:spPr/>
        <p:txBody>
          <a:bodyPr/>
          <a:lstStyle/>
          <a:p>
            <a:r>
              <a:rPr lang="en-GB" dirty="0" smtClean="0"/>
              <a:t>‘Mobile gas chambers’</a:t>
            </a:r>
            <a:r>
              <a:rPr lang="en-GB" dirty="0"/>
              <a:t/>
            </a:r>
            <a:br>
              <a:rPr lang="en-GB" dirty="0"/>
            </a:br>
            <a:endParaRPr lang="en-GB" dirty="0"/>
          </a:p>
        </p:txBody>
      </p:sp>
      <p:sp>
        <p:nvSpPr>
          <p:cNvPr id="4" name="Text Placeholder 3"/>
          <p:cNvSpPr>
            <a:spLocks noGrp="1"/>
          </p:cNvSpPr>
          <p:nvPr>
            <p:ph type="body" idx="1"/>
          </p:nvPr>
        </p:nvSpPr>
        <p:spPr/>
        <p:txBody>
          <a:bodyPr/>
          <a:lstStyle/>
          <a:p>
            <a:r>
              <a:rPr lang="en-GB" dirty="0"/>
              <a:t>These gas vans were a type of mobile gas chamber where the victims were incarcerated in the van, the doors were locked and then they were gassed with carbon monoxide. These vans were used in the camps before the concrete gas chambers were installed. This one was found burnt out at the end of the war near the </a:t>
            </a:r>
            <a:r>
              <a:rPr lang="en-GB" dirty="0" err="1"/>
              <a:t>Chelmno</a:t>
            </a:r>
            <a:r>
              <a:rPr lang="en-GB" dirty="0"/>
              <a:t> extermination camp 50 km north of the Polish city of </a:t>
            </a:r>
            <a:r>
              <a:rPr lang="en-GB" dirty="0" err="1"/>
              <a:t>Łódź</a:t>
            </a:r>
            <a:r>
              <a:rPr lang="en-GB" dirty="0"/>
              <a:t>.</a:t>
            </a:r>
          </a:p>
          <a:p>
            <a:endParaRPr lang="en-GB" dirty="0"/>
          </a:p>
        </p:txBody>
      </p:sp>
      <p:sp>
        <p:nvSpPr>
          <p:cNvPr id="5" name="Text Placeholder 4"/>
          <p:cNvSpPr>
            <a:spLocks noGrp="1"/>
          </p:cNvSpPr>
          <p:nvPr>
            <p:ph type="body" idx="10"/>
          </p:nvPr>
        </p:nvSpPr>
        <p:spPr/>
        <p:txBody>
          <a:bodyPr/>
          <a:lstStyle/>
          <a:p>
            <a:r>
              <a:rPr lang="en-GB" dirty="0"/>
              <a:t>(</a:t>
            </a:r>
            <a:r>
              <a:rPr lang="en-GB" dirty="0" smtClean="0"/>
              <a:t>Wikimedia Commons,</a:t>
            </a:r>
            <a:r>
              <a:rPr lang="en-GB" dirty="0"/>
              <a:t> </a:t>
            </a:r>
            <a:r>
              <a:rPr lang="en-GB" dirty="0" smtClean="0"/>
              <a:t>Public </a:t>
            </a:r>
            <a:r>
              <a:rPr lang="en-GB" dirty="0"/>
              <a:t>Domain </a:t>
            </a:r>
            <a:r>
              <a:rPr lang="en-GB" dirty="0" smtClean="0"/>
              <a:t>in USA </a:t>
            </a:r>
            <a:r>
              <a:rPr lang="en-GB" dirty="0"/>
              <a:t>and Poland</a:t>
            </a:r>
            <a:r>
              <a:rPr lang="en-GB" dirty="0" smtClean="0"/>
              <a:t>)</a:t>
            </a:r>
            <a:endParaRPr lang="en-GB" dirty="0"/>
          </a:p>
        </p:txBody>
      </p:sp>
    </p:spTree>
    <p:extLst>
      <p:ext uri="{BB962C8B-B14F-4D97-AF65-F5344CB8AC3E}">
        <p14:creationId xmlns:p14="http://schemas.microsoft.com/office/powerpoint/2010/main" val="3221472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‘Crematorium’ </a:t>
            </a:r>
            <a:r>
              <a:rPr lang="en-GB" dirty="0"/>
              <a:t/>
            </a:r>
            <a:br>
              <a:rPr lang="en-GB" dirty="0"/>
            </a:br>
            <a:endParaRPr lang="en-GB" dirty="0"/>
          </a:p>
        </p:txBody>
      </p:sp>
      <p:sp>
        <p:nvSpPr>
          <p:cNvPr id="4" name="Text Placeholder 3"/>
          <p:cNvSpPr>
            <a:spLocks noGrp="1"/>
          </p:cNvSpPr>
          <p:nvPr>
            <p:ph type="body" idx="1"/>
          </p:nvPr>
        </p:nvSpPr>
        <p:spPr/>
        <p:txBody>
          <a:bodyPr>
            <a:normAutofit lnSpcReduction="10000"/>
          </a:bodyPr>
          <a:lstStyle/>
          <a:p>
            <a:r>
              <a:rPr lang="en-GB" dirty="0"/>
              <a:t>This is a crematorium designed and constructed by J.A. </a:t>
            </a:r>
            <a:r>
              <a:rPr lang="en-GB" dirty="0" err="1"/>
              <a:t>Topf</a:t>
            </a:r>
            <a:r>
              <a:rPr lang="en-GB" dirty="0"/>
              <a:t> und </a:t>
            </a:r>
            <a:r>
              <a:rPr lang="en-GB" dirty="0" err="1"/>
              <a:t>Söhne</a:t>
            </a:r>
            <a:r>
              <a:rPr lang="en-GB" dirty="0"/>
              <a:t> that was used in Auschwitz-Birkenau. This German company were first contacted in 1939 by Nazi party officials to solve the problem of the large numbers of dead anticipated once the war began. The same company supplied other Concentration Camps as </a:t>
            </a:r>
            <a:r>
              <a:rPr lang="en-GB" dirty="0" smtClean="0"/>
              <a:t>well. </a:t>
            </a:r>
          </a:p>
          <a:p>
            <a:r>
              <a:rPr lang="en-GB" dirty="0" smtClean="0"/>
              <a:t>Crimes </a:t>
            </a:r>
            <a:r>
              <a:rPr lang="en-GB" dirty="0"/>
              <a:t>against Humanity on the scale perpetrated in World War 2 cannot just be carried out by government and party officials, politicians and members of organisations like the SS and Gestapo. They are made possible because ordinary people and non-government organisations are willing not only to cooperate but to bid for contracts to facilitate those crimes. The victims were taken to the camps by the trains run by Deutsche </a:t>
            </a:r>
            <a:r>
              <a:rPr lang="en-GB" dirty="0" err="1"/>
              <a:t>Reichsbahn</a:t>
            </a:r>
            <a:r>
              <a:rPr lang="en-GB" dirty="0"/>
              <a:t>, the French SNCF, the Dutch NS, the Belgian SNCB, the Romanian CFR and the Hungarian MÁV. Firms like I.G. </a:t>
            </a:r>
            <a:r>
              <a:rPr lang="en-GB" dirty="0" err="1"/>
              <a:t>Farben</a:t>
            </a:r>
            <a:r>
              <a:rPr lang="en-GB" dirty="0"/>
              <a:t> provided the poisonous gas for the Gas Chambers. </a:t>
            </a:r>
            <a:r>
              <a:rPr lang="en-GB" dirty="0" err="1"/>
              <a:t>Topf</a:t>
            </a:r>
            <a:r>
              <a:rPr lang="en-GB" dirty="0"/>
              <a:t> Und </a:t>
            </a:r>
            <a:r>
              <a:rPr lang="en-GB" dirty="0" err="1"/>
              <a:t>Söhne</a:t>
            </a:r>
            <a:r>
              <a:rPr lang="en-GB" dirty="0"/>
              <a:t> provided the ovens to dispose of the corpses. All were complicit in the Holocaust</a:t>
            </a:r>
            <a:r>
              <a:rPr lang="en-GB" dirty="0" smtClean="0"/>
              <a:t>.</a:t>
            </a:r>
            <a:endParaRPr lang="en-GB" dirty="0"/>
          </a:p>
        </p:txBody>
      </p:sp>
      <p:sp>
        <p:nvSpPr>
          <p:cNvPr id="5" name="Text Placeholder 4"/>
          <p:cNvSpPr>
            <a:spLocks noGrp="1"/>
          </p:cNvSpPr>
          <p:nvPr>
            <p:ph type="body" idx="10"/>
          </p:nvPr>
        </p:nvSpPr>
        <p:spPr/>
        <p:txBody>
          <a:bodyPr/>
          <a:lstStyle/>
          <a:p>
            <a:r>
              <a:rPr lang="en-GB" dirty="0" smtClean="0"/>
              <a:t>(Wikimedia Commons, Marcin </a:t>
            </a:r>
            <a:r>
              <a:rPr lang="en-GB" dirty="0" err="1"/>
              <a:t>Bialek</a:t>
            </a:r>
            <a:r>
              <a:rPr lang="en-GB" dirty="0"/>
              <a:t> (15.09.2012</a:t>
            </a:r>
            <a:r>
              <a:rPr lang="en-GB" dirty="0" smtClean="0"/>
              <a:t>),</a:t>
            </a:r>
            <a:r>
              <a:rPr lang="en-GB" dirty="0"/>
              <a:t> </a:t>
            </a:r>
            <a:r>
              <a:rPr lang="en-GB" dirty="0" smtClean="0"/>
              <a:t>CC </a:t>
            </a:r>
            <a:r>
              <a:rPr lang="en-GB" dirty="0"/>
              <a:t>BY-SA 3.0 </a:t>
            </a:r>
            <a:r>
              <a:rPr lang="en-GB" dirty="0" err="1" smtClean="0"/>
              <a:t>Unported</a:t>
            </a:r>
            <a:r>
              <a:rPr lang="en-GB" dirty="0" smtClean="0"/>
              <a:t>)</a:t>
            </a:r>
            <a:endParaRPr lang="en-GB" dirty="0"/>
          </a:p>
        </p:txBody>
      </p:sp>
      <p:pic>
        <p:nvPicPr>
          <p:cNvPr id="6" name="Content Placeholder 5"/>
          <p:cNvPicPr>
            <a:picLocks noGrp="1" noChangeAspect="1"/>
          </p:cNvPicPr>
          <p:nvPr>
            <p:ph type="pic" sz="quarter" idx="11"/>
          </p:nvPr>
        </p:nvPicPr>
        <p:blipFill>
          <a:blip r:embed="rId2"/>
          <a:srcRect t="22456" b="22456"/>
          <a:stretch>
            <a:fillRect/>
          </a:stretch>
        </p:blipFill>
        <p:spPr>
          <a:prstGeom prst="rect">
            <a:avLst/>
          </a:prstGeom>
        </p:spPr>
      </p:pic>
    </p:spTree>
    <p:extLst>
      <p:ext uri="{BB962C8B-B14F-4D97-AF65-F5344CB8AC3E}">
        <p14:creationId xmlns:p14="http://schemas.microsoft.com/office/powerpoint/2010/main" val="1962355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mtClean="0"/>
              <a:t>‘Gas pellets found at the Majdanek death camp, Poland’</a:t>
            </a:r>
            <a:br>
              <a:rPr lang="en-GB" smtClean="0"/>
            </a:br>
            <a:endParaRPr lang="en-GB" dirty="0"/>
          </a:p>
        </p:txBody>
      </p:sp>
      <p:pic>
        <p:nvPicPr>
          <p:cNvPr id="10" name="Content Placeholder 9"/>
          <p:cNvPicPr>
            <a:picLocks noGrp="1" noChangeAspect="1"/>
          </p:cNvPicPr>
          <p:nvPr>
            <p:ph sz="half" idx="2"/>
          </p:nvPr>
        </p:nvPicPr>
        <p:blipFill>
          <a:blip r:embed="rId2"/>
          <a:stretch>
            <a:fillRect/>
          </a:stretch>
        </p:blipFill>
        <p:spPr>
          <a:xfrm>
            <a:off x="5238247" y="228600"/>
            <a:ext cx="3263318" cy="5356225"/>
          </a:xfrm>
        </p:spPr>
      </p:pic>
      <p:sp>
        <p:nvSpPr>
          <p:cNvPr id="7" name="Text Placeholder 6"/>
          <p:cNvSpPr>
            <a:spLocks noGrp="1"/>
          </p:cNvSpPr>
          <p:nvPr>
            <p:ph type="body" idx="1"/>
          </p:nvPr>
        </p:nvSpPr>
        <p:spPr/>
        <p:txBody>
          <a:bodyPr/>
          <a:lstStyle/>
          <a:p>
            <a:r>
              <a:rPr lang="en-GB" dirty="0" smtClean="0"/>
              <a:t>Cans of Zyklon-B poison gas pellets found at the </a:t>
            </a:r>
            <a:r>
              <a:rPr lang="en-GB" dirty="0" err="1" smtClean="0"/>
              <a:t>Majdanek</a:t>
            </a:r>
            <a:r>
              <a:rPr lang="en-GB" dirty="0" smtClean="0"/>
              <a:t> death camp, Poland. The victim could neither see nor smell the gas. It had originally been developed as a pesticide by chemists Walter </a:t>
            </a:r>
            <a:r>
              <a:rPr lang="en-GB" dirty="0" err="1" smtClean="0"/>
              <a:t>Heerdt</a:t>
            </a:r>
            <a:r>
              <a:rPr lang="en-GB" dirty="0" smtClean="0"/>
              <a:t> and Bruno </a:t>
            </a:r>
            <a:r>
              <a:rPr lang="en-GB" dirty="0" err="1" smtClean="0"/>
              <a:t>Tesch</a:t>
            </a:r>
            <a:r>
              <a:rPr lang="en-GB" dirty="0" smtClean="0"/>
              <a:t> for a company called Degussa which was partially owned by one of the world’s largest chemical and pharmaceutical companies, I.G. </a:t>
            </a:r>
            <a:r>
              <a:rPr lang="en-GB" dirty="0" err="1" smtClean="0"/>
              <a:t>Farben</a:t>
            </a:r>
            <a:r>
              <a:rPr lang="en-GB" dirty="0" smtClean="0"/>
              <a:t>. </a:t>
            </a:r>
            <a:r>
              <a:rPr lang="en-GB" dirty="0" err="1" smtClean="0"/>
              <a:t>Tesch</a:t>
            </a:r>
            <a:r>
              <a:rPr lang="en-GB" dirty="0" smtClean="0"/>
              <a:t> was convicted and executed by military tribunal in 1945. But, amazingly, Zyklon B continued to be manufactured as a pesticide under the new name of </a:t>
            </a:r>
            <a:r>
              <a:rPr lang="en-GB" dirty="0" err="1" smtClean="0"/>
              <a:t>Cyanosil</a:t>
            </a:r>
            <a:r>
              <a:rPr lang="en-GB" dirty="0" smtClean="0"/>
              <a:t> until 1974. It was commonly used in Auschwitz-Birkenau and </a:t>
            </a:r>
            <a:r>
              <a:rPr lang="en-GB" dirty="0" err="1" smtClean="0"/>
              <a:t>Majdanek</a:t>
            </a:r>
            <a:r>
              <a:rPr lang="en-GB" dirty="0" smtClean="0"/>
              <a:t>.</a:t>
            </a:r>
          </a:p>
          <a:p>
            <a:endParaRPr lang="en-GB" dirty="0"/>
          </a:p>
        </p:txBody>
      </p:sp>
      <p:sp>
        <p:nvSpPr>
          <p:cNvPr id="9" name="Text Placeholder 8"/>
          <p:cNvSpPr>
            <a:spLocks noGrp="1"/>
          </p:cNvSpPr>
          <p:nvPr>
            <p:ph type="body" idx="10"/>
          </p:nvPr>
        </p:nvSpPr>
        <p:spPr/>
        <p:txBody>
          <a:bodyPr/>
          <a:lstStyle/>
          <a:p>
            <a:r>
              <a:rPr lang="en-GB" dirty="0" smtClean="0"/>
              <a:t>(Imperial War museum, © IWM (RR 2206)), Re-used under IWM Non Commercial Licence)</a:t>
            </a:r>
          </a:p>
          <a:p>
            <a:endParaRPr lang="en-GB" dirty="0"/>
          </a:p>
        </p:txBody>
      </p:sp>
    </p:spTree>
    <p:extLst>
      <p:ext uri="{BB962C8B-B14F-4D97-AF65-F5344CB8AC3E}">
        <p14:creationId xmlns:p14="http://schemas.microsoft.com/office/powerpoint/2010/main" val="764197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a:t>
            </a:r>
            <a:r>
              <a:rPr lang="en-GB" dirty="0" err="1"/>
              <a:t>Umschlagplatz</a:t>
            </a:r>
            <a:r>
              <a:rPr lang="en-GB" dirty="0"/>
              <a:t>” </a:t>
            </a:r>
            <a:br>
              <a:rPr lang="en-GB" dirty="0"/>
            </a:br>
            <a:endParaRPr lang="en-GB" dirty="0"/>
          </a:p>
        </p:txBody>
      </p:sp>
      <p:pic>
        <p:nvPicPr>
          <p:cNvPr id="10" name="Content Placeholder 9"/>
          <p:cNvPicPr>
            <a:picLocks noGrp="1" noChangeAspect="1"/>
          </p:cNvPicPr>
          <p:nvPr>
            <p:ph type="pic" sz="quarter" idx="11"/>
          </p:nvPr>
        </p:nvPicPr>
        <p:blipFill>
          <a:blip r:embed="rId2"/>
          <a:srcRect t="6856" b="6856"/>
          <a:stretch>
            <a:fillRect/>
          </a:stretch>
        </p:blipFill>
        <p:spPr>
          <a:prstGeom prst="rect">
            <a:avLst/>
          </a:prstGeom>
        </p:spPr>
      </p:pic>
      <p:sp>
        <p:nvSpPr>
          <p:cNvPr id="7" name="Text Placeholder 6"/>
          <p:cNvSpPr>
            <a:spLocks noGrp="1"/>
          </p:cNvSpPr>
          <p:nvPr>
            <p:ph type="body" idx="1"/>
          </p:nvPr>
        </p:nvSpPr>
        <p:spPr/>
        <p:txBody>
          <a:bodyPr/>
          <a:lstStyle/>
          <a:p>
            <a:r>
              <a:rPr lang="en-GB" dirty="0"/>
              <a:t>Polish Jews are waiting in an  “</a:t>
            </a:r>
            <a:r>
              <a:rPr lang="en-GB" dirty="0" err="1"/>
              <a:t>Umschlagplatz</a:t>
            </a:r>
            <a:r>
              <a:rPr lang="en-GB" dirty="0"/>
              <a:t>” (an area of the Warsaw ghetto where Jews were gathered for deportation) before they were transported to Treblinka extermination camp in 1943. </a:t>
            </a:r>
          </a:p>
          <a:p>
            <a:endParaRPr lang="en-GB" dirty="0"/>
          </a:p>
        </p:txBody>
      </p:sp>
      <p:sp>
        <p:nvSpPr>
          <p:cNvPr id="9" name="Text Placeholder 8"/>
          <p:cNvSpPr>
            <a:spLocks noGrp="1"/>
          </p:cNvSpPr>
          <p:nvPr>
            <p:ph type="body" idx="10"/>
          </p:nvPr>
        </p:nvSpPr>
        <p:spPr/>
        <p:txBody>
          <a:bodyPr>
            <a:normAutofit fontScale="92500" lnSpcReduction="20000"/>
          </a:bodyPr>
          <a:lstStyle/>
          <a:p>
            <a:r>
              <a:rPr lang="en-GB" dirty="0"/>
              <a:t>(</a:t>
            </a:r>
            <a:r>
              <a:rPr lang="en-GB" dirty="0" err="1" smtClean="0"/>
              <a:t>Jarosław</a:t>
            </a:r>
            <a:r>
              <a:rPr lang="en-GB" dirty="0" smtClean="0"/>
              <a:t> </a:t>
            </a:r>
            <a:r>
              <a:rPr lang="en-GB" dirty="0"/>
              <a:t>Marek </a:t>
            </a:r>
            <a:r>
              <a:rPr lang="en-GB" dirty="0" err="1"/>
              <a:t>Rymkiewicz</a:t>
            </a:r>
            <a:r>
              <a:rPr lang="en-GB" dirty="0"/>
              <a:t>, The Final Station: </a:t>
            </a:r>
            <a:r>
              <a:rPr lang="en-GB" dirty="0" err="1"/>
              <a:t>Umschlagplatz</a:t>
            </a:r>
            <a:r>
              <a:rPr lang="en-GB" dirty="0"/>
              <a:t>, Farrar, Straus, Giroux, </a:t>
            </a:r>
            <a:r>
              <a:rPr lang="en-GB" dirty="0" smtClean="0"/>
              <a:t>1994, </a:t>
            </a:r>
            <a:r>
              <a:rPr lang="en-GB" dirty="0"/>
              <a:t> </a:t>
            </a:r>
            <a:r>
              <a:rPr lang="en-GB" dirty="0" smtClean="0"/>
              <a:t>Public </a:t>
            </a:r>
            <a:r>
              <a:rPr lang="en-GB" dirty="0" smtClean="0"/>
              <a:t>Domain </a:t>
            </a:r>
            <a:r>
              <a:rPr lang="en-GB" dirty="0" smtClean="0"/>
              <a:t>in Poland)</a:t>
            </a:r>
            <a:endParaRPr lang="en-GB" dirty="0"/>
          </a:p>
        </p:txBody>
      </p:sp>
    </p:spTree>
    <p:extLst>
      <p:ext uri="{BB962C8B-B14F-4D97-AF65-F5344CB8AC3E}">
        <p14:creationId xmlns:p14="http://schemas.microsoft.com/office/powerpoint/2010/main" val="933000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a:t>
            </a:r>
            <a:r>
              <a:rPr lang="en-GB" dirty="0" smtClean="0"/>
              <a:t>he </a:t>
            </a:r>
            <a:r>
              <a:rPr lang="en-GB" dirty="0"/>
              <a:t>Warsaw ghetto </a:t>
            </a:r>
            <a:r>
              <a:rPr lang="en-GB" dirty="0" smtClean="0"/>
              <a:t>‘’</a:t>
            </a:r>
            <a:r>
              <a:rPr lang="en-GB" dirty="0" err="1" smtClean="0"/>
              <a:t>Umschlagplatz</a:t>
            </a:r>
            <a:r>
              <a:rPr lang="en-GB" dirty="0" smtClean="0"/>
              <a:t>’’, 1942 </a:t>
            </a:r>
            <a:endParaRPr lang="en-GB" dirty="0"/>
          </a:p>
        </p:txBody>
      </p:sp>
      <p:pic>
        <p:nvPicPr>
          <p:cNvPr id="6" name="Content Placeholder 5"/>
          <p:cNvPicPr>
            <a:picLocks noGrp="1" noChangeAspect="1"/>
          </p:cNvPicPr>
          <p:nvPr>
            <p:ph type="pic" sz="quarter" idx="11"/>
          </p:nvPr>
        </p:nvPicPr>
        <p:blipFill>
          <a:blip r:embed="rId2"/>
          <a:srcRect t="12596" b="12596"/>
          <a:stretch>
            <a:fillRect/>
          </a:stretch>
        </p:blipFill>
        <p:spPr>
          <a:prstGeom prst="rect">
            <a:avLst/>
          </a:prstGeom>
        </p:spPr>
      </p:pic>
      <p:sp>
        <p:nvSpPr>
          <p:cNvPr id="4" name="Text Placeholder 3"/>
          <p:cNvSpPr>
            <a:spLocks noGrp="1"/>
          </p:cNvSpPr>
          <p:nvPr>
            <p:ph type="body" idx="1"/>
          </p:nvPr>
        </p:nvSpPr>
        <p:spPr/>
        <p:txBody>
          <a:bodyPr/>
          <a:lstStyle/>
          <a:p>
            <a:r>
              <a:rPr lang="en-GB" dirty="0"/>
              <a:t>The </a:t>
            </a:r>
            <a:r>
              <a:rPr lang="en-GB" dirty="0" err="1"/>
              <a:t>Umschlagplatz</a:t>
            </a:r>
            <a:r>
              <a:rPr lang="en-GB" dirty="0"/>
              <a:t> where ghetto inmates were gathered before being sent to the Camps were usually located near railway lines. Here we see Jewish families boarding the train at the Warsaw ghetto </a:t>
            </a:r>
            <a:r>
              <a:rPr lang="en-GB" dirty="0" err="1"/>
              <a:t>Umschlagplatz</a:t>
            </a:r>
            <a:r>
              <a:rPr lang="en-GB" dirty="0"/>
              <a:t> sometime in late 1942, early 1943.</a:t>
            </a:r>
          </a:p>
        </p:txBody>
      </p:sp>
      <p:sp>
        <p:nvSpPr>
          <p:cNvPr id="5" name="Text Placeholder 4"/>
          <p:cNvSpPr>
            <a:spLocks noGrp="1"/>
          </p:cNvSpPr>
          <p:nvPr>
            <p:ph type="body" idx="10"/>
          </p:nvPr>
        </p:nvSpPr>
        <p:spPr/>
        <p:txBody>
          <a:bodyPr>
            <a:normAutofit fontScale="92500" lnSpcReduction="10000"/>
          </a:bodyPr>
          <a:lstStyle/>
          <a:p>
            <a:r>
              <a:rPr lang="en-GB" dirty="0"/>
              <a:t>(</a:t>
            </a:r>
            <a:r>
              <a:rPr lang="en-GB" dirty="0" smtClean="0"/>
              <a:t>Wikimedia </a:t>
            </a:r>
            <a:r>
              <a:rPr lang="en-GB" dirty="0"/>
              <a:t>Commons, courtesy of the Jewish Historical Institute in </a:t>
            </a:r>
            <a:r>
              <a:rPr lang="en-GB" dirty="0" smtClean="0"/>
              <a:t>Warsaw, Public </a:t>
            </a:r>
            <a:r>
              <a:rPr lang="en-GB" dirty="0"/>
              <a:t>d</a:t>
            </a:r>
            <a:r>
              <a:rPr lang="en-GB" dirty="0" smtClean="0"/>
              <a:t>omain in Poland </a:t>
            </a:r>
            <a:r>
              <a:rPr lang="en-GB" dirty="0"/>
              <a:t>&amp; USA</a:t>
            </a:r>
            <a:r>
              <a:rPr lang="en-GB" dirty="0" smtClean="0"/>
              <a:t>)</a:t>
            </a:r>
            <a:endParaRPr lang="en-GB" dirty="0"/>
          </a:p>
        </p:txBody>
      </p:sp>
    </p:spTree>
    <p:extLst>
      <p:ext uri="{BB962C8B-B14F-4D97-AF65-F5344CB8AC3E}">
        <p14:creationId xmlns:p14="http://schemas.microsoft.com/office/powerpoint/2010/main" val="3522159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Jewish Armed Resistance in Warsaw Ghetto, 1943</a:t>
            </a:r>
            <a:endParaRPr lang="en-GB" dirty="0"/>
          </a:p>
        </p:txBody>
      </p:sp>
      <p:pic>
        <p:nvPicPr>
          <p:cNvPr id="6" name="Content Placeholder 5"/>
          <p:cNvPicPr>
            <a:picLocks noGrp="1" noChangeAspect="1"/>
          </p:cNvPicPr>
          <p:nvPr>
            <p:ph sz="half" idx="2"/>
          </p:nvPr>
        </p:nvPicPr>
        <p:blipFill>
          <a:blip r:embed="rId2"/>
          <a:stretch>
            <a:fillRect/>
          </a:stretch>
        </p:blipFill>
        <p:spPr>
          <a:xfrm>
            <a:off x="4670822" y="238125"/>
            <a:ext cx="3488531" cy="2790825"/>
          </a:xfrm>
        </p:spPr>
      </p:pic>
      <p:sp>
        <p:nvSpPr>
          <p:cNvPr id="4" name="Text Placeholder 3"/>
          <p:cNvSpPr>
            <a:spLocks noGrp="1"/>
          </p:cNvSpPr>
          <p:nvPr>
            <p:ph type="body" idx="1"/>
          </p:nvPr>
        </p:nvSpPr>
        <p:spPr/>
        <p:txBody>
          <a:bodyPr/>
          <a:lstStyle/>
          <a:p>
            <a:r>
              <a:rPr lang="en-GB" dirty="0" smtClean="0"/>
              <a:t>On 19 April 1943, the eve of Passover, some of the inmates of the Warsaw Ghetto began an armed resistance against SS guards and ghetto police which lasted 28 days.  It was in reaction to the occupying authority’s decision to start the deportation of a large number of ghetto inmates to the camps, beginning on 19 April. As the SS guards entered the camp they were ambushed by young Jews. The resisters were armed with a variety of weapons, mostly handguns, which had been smuggled into the ghetto by Polish resistance fighters. They also used home-made weapons such as Molotov cocktails. In the end the resistance was broken but it sent a message to their captors and to an international audience which had been silent about their plight </a:t>
            </a:r>
            <a:r>
              <a:rPr lang="en-GB" dirty="0" err="1" smtClean="0"/>
              <a:t>inspite</a:t>
            </a:r>
            <a:r>
              <a:rPr lang="en-GB" dirty="0" smtClean="0"/>
              <a:t> of evidence of what was happening, that young Jews were not going passively to their deaths. </a:t>
            </a:r>
          </a:p>
          <a:p>
            <a:endParaRPr lang="en-GB" dirty="0"/>
          </a:p>
        </p:txBody>
      </p:sp>
      <p:sp>
        <p:nvSpPr>
          <p:cNvPr id="5" name="Text Placeholder 4"/>
          <p:cNvSpPr>
            <a:spLocks noGrp="1"/>
          </p:cNvSpPr>
          <p:nvPr>
            <p:ph type="body" idx="10"/>
          </p:nvPr>
        </p:nvSpPr>
        <p:spPr/>
        <p:txBody>
          <a:bodyPr/>
          <a:lstStyle/>
          <a:p>
            <a:r>
              <a:rPr lang="en-GB" dirty="0" smtClean="0"/>
              <a:t>Jewish resistance fighters captured during the Warsaw Ghetto Uprising.</a:t>
            </a:r>
          </a:p>
          <a:p>
            <a:r>
              <a:rPr lang="en-GB" dirty="0" smtClean="0"/>
              <a:t>(US National Archives &amp; Records Administration, Public Domain in USA)</a:t>
            </a:r>
            <a:endParaRPr lang="en-GB" dirty="0"/>
          </a:p>
        </p:txBody>
      </p:sp>
    </p:spTree>
    <p:extLst>
      <p:ext uri="{BB962C8B-B14F-4D97-AF65-F5344CB8AC3E}">
        <p14:creationId xmlns:p14="http://schemas.microsoft.com/office/powerpoint/2010/main" val="2662451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type="pic" sz="quarter" idx="11"/>
          </p:nvPr>
        </p:nvPicPr>
        <p:blipFill>
          <a:blip r:embed="rId2"/>
          <a:srcRect l="827" r="827"/>
          <a:stretch>
            <a:fillRect/>
          </a:stretch>
        </p:blipFill>
        <p:spPr/>
      </p:pic>
      <p:sp>
        <p:nvSpPr>
          <p:cNvPr id="4" name="Text Placeholder 3"/>
          <p:cNvSpPr>
            <a:spLocks noGrp="1"/>
          </p:cNvSpPr>
          <p:nvPr>
            <p:ph type="body" idx="1"/>
          </p:nvPr>
        </p:nvSpPr>
        <p:spPr/>
        <p:txBody>
          <a:bodyPr/>
          <a:lstStyle/>
          <a:p>
            <a:r>
              <a:rPr lang="en-GB" dirty="0" smtClean="0"/>
              <a:t>The main fighting between the SS and the Jewish resistance in the Warsaw Ghetto lasted 10 days. Polish resistance groups joined in to support Jewish resistance. But most of the leadership of the Jewish Military Union (ZZW) were killed on 29 April and after that some of the resistance fighters left the ghetto while others fought on in small groups.  On 8 May the Germans attacked the dugout which served as the headquarters of the Jewish Combat Organisation (ZOB) and many of the ZOB leaders committed suicide rather than be taken.  From that point on the SS, SD, Gestapo and local police, under the command of SS </a:t>
            </a:r>
            <a:r>
              <a:rPr lang="en-GB" dirty="0" err="1" smtClean="0"/>
              <a:t>Gruppenführer</a:t>
            </a:r>
            <a:r>
              <a:rPr lang="en-GB" dirty="0" smtClean="0"/>
              <a:t> </a:t>
            </a:r>
            <a:r>
              <a:rPr lang="en-GB" dirty="0" err="1" smtClean="0"/>
              <a:t>Jurgen</a:t>
            </a:r>
            <a:r>
              <a:rPr lang="en-GB" dirty="0" smtClean="0"/>
              <a:t> Stroop gradually regained control of the ghetto, systematically razing the buildings to the ground.</a:t>
            </a:r>
          </a:p>
          <a:p>
            <a:endParaRPr lang="en-GB" dirty="0"/>
          </a:p>
        </p:txBody>
      </p:sp>
      <p:sp>
        <p:nvSpPr>
          <p:cNvPr id="2" name="Title 1"/>
          <p:cNvSpPr>
            <a:spLocks noGrp="1"/>
          </p:cNvSpPr>
          <p:nvPr>
            <p:ph type="title"/>
          </p:nvPr>
        </p:nvSpPr>
        <p:spPr/>
        <p:txBody>
          <a:bodyPr/>
          <a:lstStyle/>
          <a:p>
            <a:r>
              <a:rPr lang="en-GB" smtClean="0"/>
              <a:t>Suppression of Warsaw Uprising, 1943</a:t>
            </a:r>
            <a:br>
              <a:rPr lang="en-GB" smtClean="0"/>
            </a:br>
            <a:endParaRPr lang="en-GB" dirty="0"/>
          </a:p>
        </p:txBody>
      </p:sp>
      <p:sp>
        <p:nvSpPr>
          <p:cNvPr id="5" name="Text Placeholder 4"/>
          <p:cNvSpPr>
            <a:spLocks noGrp="1"/>
          </p:cNvSpPr>
          <p:nvPr>
            <p:ph type="body" idx="10"/>
          </p:nvPr>
        </p:nvSpPr>
        <p:spPr/>
        <p:txBody>
          <a:bodyPr/>
          <a:lstStyle/>
          <a:p>
            <a:r>
              <a:rPr lang="en-GB" dirty="0" smtClean="0"/>
              <a:t>SS </a:t>
            </a:r>
            <a:r>
              <a:rPr lang="en-GB" dirty="0" err="1" smtClean="0"/>
              <a:t>Gruppenführer</a:t>
            </a:r>
            <a:r>
              <a:rPr lang="en-GB" dirty="0" smtClean="0"/>
              <a:t> Stroop is fourth from the right. He personally pushed the button of the explosives that destroyed the Great Synagogue of Warsaw during the burning down of the ghetto.</a:t>
            </a:r>
          </a:p>
          <a:p>
            <a:r>
              <a:rPr lang="en-GB" dirty="0" smtClean="0"/>
              <a:t>(US National Archives and Records Administration, Public Domain in USA and Poland)</a:t>
            </a:r>
            <a:endParaRPr lang="en-GB" dirty="0"/>
          </a:p>
        </p:txBody>
      </p:sp>
    </p:spTree>
    <p:extLst>
      <p:ext uri="{BB962C8B-B14F-4D97-AF65-F5344CB8AC3E}">
        <p14:creationId xmlns:p14="http://schemas.microsoft.com/office/powerpoint/2010/main" val="2806157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Kristallnacht in the Third Reich, 1933-1939</a:t>
            </a:r>
            <a:br>
              <a:rPr lang="en-GB" dirty="0" smtClean="0"/>
            </a:br>
            <a:endParaRPr lang="en-GB" dirty="0"/>
          </a:p>
        </p:txBody>
      </p:sp>
      <p:sp>
        <p:nvSpPr>
          <p:cNvPr id="4" name="Text Placeholder 3"/>
          <p:cNvSpPr>
            <a:spLocks noGrp="1"/>
          </p:cNvSpPr>
          <p:nvPr>
            <p:ph type="body" idx="1"/>
          </p:nvPr>
        </p:nvSpPr>
        <p:spPr/>
        <p:txBody>
          <a:bodyPr>
            <a:normAutofit lnSpcReduction="10000"/>
          </a:bodyPr>
          <a:lstStyle/>
          <a:p>
            <a:r>
              <a:rPr lang="en-GB" dirty="0" smtClean="0"/>
              <a:t>On the 9th  and 10th November 1938 extreme violence broke out directed at Jews across Germany, annexed Austria and German-occupied Sudetenland. It was allegedly in response to the assassination of a German diplomat in Paris, Ernst </a:t>
            </a:r>
            <a:r>
              <a:rPr lang="en-GB" dirty="0" err="1" smtClean="0"/>
              <a:t>vom</a:t>
            </a:r>
            <a:r>
              <a:rPr lang="en-GB" dirty="0" smtClean="0"/>
              <a:t> </a:t>
            </a:r>
            <a:r>
              <a:rPr lang="en-GB" dirty="0" err="1" smtClean="0"/>
              <a:t>Rath</a:t>
            </a:r>
            <a:r>
              <a:rPr lang="en-GB" dirty="0" smtClean="0"/>
              <a:t>, by a 17 year-old Polish Jew, Herschel  </a:t>
            </a:r>
            <a:r>
              <a:rPr lang="en-GB" dirty="0" err="1" smtClean="0"/>
              <a:t>Grynszpan</a:t>
            </a:r>
            <a:r>
              <a:rPr lang="en-GB" dirty="0" smtClean="0"/>
              <a:t> whose parents had just been expelled from Germany but were unable to return to Poland. The Third Reich claimed the violence was spontaneous. In reality orders had gone out from Goebbels and </a:t>
            </a:r>
            <a:r>
              <a:rPr lang="en-GB" dirty="0" err="1" smtClean="0"/>
              <a:t>Heydrich</a:t>
            </a:r>
            <a:r>
              <a:rPr lang="en-GB" dirty="0" smtClean="0"/>
              <a:t> to local Party offices to ensure that the violence coincided with the anniversary of the Munich Beer Hall Putsch of 1923 – an important date for the Nazis. It came to be known as Kristallnacht (literally Crystal Night but universally known as the “Night of Broken Glass”). On that night Jewish owned properties were broken into and looted and Synagogues were set on fire.</a:t>
            </a:r>
          </a:p>
          <a:p>
            <a:endParaRPr lang="en-GB" dirty="0"/>
          </a:p>
        </p:txBody>
      </p:sp>
      <p:sp>
        <p:nvSpPr>
          <p:cNvPr id="5" name="Text Placeholder 4"/>
          <p:cNvSpPr>
            <a:spLocks noGrp="1"/>
          </p:cNvSpPr>
          <p:nvPr>
            <p:ph type="body" idx="10"/>
          </p:nvPr>
        </p:nvSpPr>
        <p:spPr/>
        <p:txBody>
          <a:bodyPr>
            <a:normAutofit fontScale="77500" lnSpcReduction="20000"/>
          </a:bodyPr>
          <a:lstStyle/>
          <a:p>
            <a:r>
              <a:rPr lang="en-GB" dirty="0" smtClean="0"/>
              <a:t>Top image: The </a:t>
            </a:r>
            <a:r>
              <a:rPr lang="en-GB" dirty="0" err="1" smtClean="0"/>
              <a:t>Boerneplatz</a:t>
            </a:r>
            <a:r>
              <a:rPr lang="en-GB" dirty="0" smtClean="0"/>
              <a:t> Synagogue in Frankfurt, 10.10.1938</a:t>
            </a:r>
            <a:br>
              <a:rPr lang="en-GB" dirty="0" smtClean="0"/>
            </a:br>
            <a:r>
              <a:rPr lang="en-GB" dirty="0" smtClean="0"/>
              <a:t>(US Holocaust Memorial Museum)</a:t>
            </a:r>
          </a:p>
          <a:p>
            <a:r>
              <a:rPr lang="en-GB" dirty="0" smtClean="0"/>
              <a:t>Bottom image: Smashed windows of a Jewish-owned shop in Berlin, 10.10.1938                                                                                  (US National Archives and Records Administration)</a:t>
            </a:r>
            <a:endParaRPr lang="en-GB" dirty="0"/>
          </a:p>
        </p:txBody>
      </p:sp>
      <p:pic>
        <p:nvPicPr>
          <p:cNvPr id="6" name="Content Placeholder 5"/>
          <p:cNvPicPr>
            <a:picLocks noGrp="1" noChangeAspect="1"/>
          </p:cNvPicPr>
          <p:nvPr>
            <p:ph type="pic" sz="quarter" idx="11"/>
          </p:nvPr>
        </p:nvPicPr>
        <p:blipFill>
          <a:blip r:embed="rId2"/>
          <a:srcRect t="8736" b="8736"/>
          <a:stretch>
            <a:fillRect/>
          </a:stretch>
        </p:blipFill>
        <p:spPr/>
      </p:pic>
    </p:spTree>
    <p:extLst>
      <p:ext uri="{BB962C8B-B14F-4D97-AF65-F5344CB8AC3E}">
        <p14:creationId xmlns:p14="http://schemas.microsoft.com/office/powerpoint/2010/main" val="23991831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Reports by the SS, 1943</a:t>
            </a:r>
            <a:r>
              <a:rPr lang="en-GB" dirty="0"/>
              <a:t/>
            </a:r>
            <a:br>
              <a:rPr lang="en-GB" dirty="0"/>
            </a:br>
            <a:endParaRPr lang="en-GB" dirty="0"/>
          </a:p>
        </p:txBody>
      </p:sp>
      <p:pic>
        <p:nvPicPr>
          <p:cNvPr id="6" name="Content Placeholder 5"/>
          <p:cNvPicPr>
            <a:picLocks noGrp="1" noChangeAspect="1"/>
          </p:cNvPicPr>
          <p:nvPr>
            <p:ph sz="half" idx="2"/>
          </p:nvPr>
        </p:nvPicPr>
        <p:blipFill>
          <a:blip r:embed="rId2"/>
          <a:stretch>
            <a:fillRect/>
          </a:stretch>
        </p:blipFill>
        <p:spPr>
          <a:xfrm>
            <a:off x="4882833" y="228600"/>
            <a:ext cx="3974146" cy="5356225"/>
          </a:xfrm>
          <a:prstGeom prst="rect">
            <a:avLst/>
          </a:prstGeom>
        </p:spPr>
      </p:pic>
      <p:sp>
        <p:nvSpPr>
          <p:cNvPr id="4" name="Text Placeholder 3"/>
          <p:cNvSpPr>
            <a:spLocks noGrp="1"/>
          </p:cNvSpPr>
          <p:nvPr>
            <p:ph type="body" idx="1"/>
          </p:nvPr>
        </p:nvSpPr>
        <p:spPr/>
        <p:txBody>
          <a:bodyPr/>
          <a:lstStyle/>
          <a:p>
            <a:r>
              <a:rPr lang="en-GB" dirty="0"/>
              <a:t>In May 1943, directly following the 28 day-long fighting and suppression of the Warsaw Ghetto Uprising, SS General </a:t>
            </a:r>
            <a:r>
              <a:rPr lang="en-GB" dirty="0" err="1"/>
              <a:t>Jurgen</a:t>
            </a:r>
            <a:r>
              <a:rPr lang="en-GB" dirty="0"/>
              <a:t> Stroop produced a report which was sent to Heinrich Himmler as a “souvenir” of the actions taken by the SS. The report contained 53 photographs, daily reports, lists of soldiers that were killed or wounded. One existing copy also contains some statistics about the possessions  confiscated from the victims. The German title reads: “There is no Jewish Quarter in Warsaw anymore!”</a:t>
            </a:r>
          </a:p>
          <a:p>
            <a:endParaRPr lang="en-GB" dirty="0"/>
          </a:p>
        </p:txBody>
      </p:sp>
      <p:sp>
        <p:nvSpPr>
          <p:cNvPr id="5" name="Text Placeholder 4"/>
          <p:cNvSpPr>
            <a:spLocks noGrp="1"/>
          </p:cNvSpPr>
          <p:nvPr>
            <p:ph type="body" idx="10"/>
          </p:nvPr>
        </p:nvSpPr>
        <p:spPr/>
        <p:txBody>
          <a:bodyPr/>
          <a:lstStyle/>
          <a:p>
            <a:r>
              <a:rPr lang="en-GB" dirty="0" smtClean="0"/>
              <a:t>(US </a:t>
            </a:r>
            <a:r>
              <a:rPr lang="en-GB" dirty="0"/>
              <a:t>National Archives and Records </a:t>
            </a:r>
            <a:r>
              <a:rPr lang="en-GB" dirty="0" smtClean="0"/>
              <a:t>Administration,</a:t>
            </a:r>
            <a:r>
              <a:rPr lang="en-GB" dirty="0"/>
              <a:t> </a:t>
            </a:r>
            <a:r>
              <a:rPr lang="en-GB" dirty="0" smtClean="0"/>
              <a:t>Public </a:t>
            </a:r>
            <a:r>
              <a:rPr lang="en-GB" dirty="0"/>
              <a:t>Domain </a:t>
            </a:r>
            <a:r>
              <a:rPr lang="en-GB" dirty="0" smtClean="0"/>
              <a:t>in USA)</a:t>
            </a:r>
            <a:endParaRPr lang="en-GB" dirty="0"/>
          </a:p>
        </p:txBody>
      </p:sp>
    </p:spTree>
    <p:extLst>
      <p:ext uri="{BB962C8B-B14F-4D97-AF65-F5344CB8AC3E}">
        <p14:creationId xmlns:p14="http://schemas.microsoft.com/office/powerpoint/2010/main" val="2561323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3007736" y="228600"/>
            <a:ext cx="5838391" cy="4143375"/>
          </a:xfrm>
        </p:spPr>
      </p:pic>
      <p:sp>
        <p:nvSpPr>
          <p:cNvPr id="3" name="Title 2"/>
          <p:cNvSpPr>
            <a:spLocks noGrp="1"/>
          </p:cNvSpPr>
          <p:nvPr>
            <p:ph type="title"/>
          </p:nvPr>
        </p:nvSpPr>
        <p:spPr/>
        <p:txBody>
          <a:bodyPr/>
          <a:lstStyle/>
          <a:p>
            <a:r>
              <a:rPr lang="en-GB" smtClean="0"/>
              <a:t>Jewish families sheltering during uprising, 1943.</a:t>
            </a:r>
            <a:br>
              <a:rPr lang="en-GB" smtClean="0"/>
            </a:br>
            <a:endParaRPr lang="en-GB" dirty="0"/>
          </a:p>
        </p:txBody>
      </p:sp>
      <p:sp>
        <p:nvSpPr>
          <p:cNvPr id="4" name="Text Placeholder 3"/>
          <p:cNvSpPr>
            <a:spLocks noGrp="1"/>
          </p:cNvSpPr>
          <p:nvPr>
            <p:ph type="body" idx="1"/>
          </p:nvPr>
        </p:nvSpPr>
        <p:spPr/>
        <p:txBody>
          <a:bodyPr/>
          <a:lstStyle/>
          <a:p>
            <a:r>
              <a:rPr lang="en-GB" dirty="0" smtClean="0"/>
              <a:t>Jewish families being brought out of the cellars and dug-outs where they had been sheltering during the Warsaw Ghetto Uprising. This photograph was included in the Stroop Report sent to Heinrich Himmler.</a:t>
            </a:r>
          </a:p>
          <a:p>
            <a:endParaRPr lang="en-GB" dirty="0"/>
          </a:p>
        </p:txBody>
      </p:sp>
      <p:sp>
        <p:nvSpPr>
          <p:cNvPr id="5" name="Text Placeholder 4"/>
          <p:cNvSpPr>
            <a:spLocks noGrp="1"/>
          </p:cNvSpPr>
          <p:nvPr>
            <p:ph type="body" idx="10"/>
          </p:nvPr>
        </p:nvSpPr>
        <p:spPr/>
        <p:txBody>
          <a:bodyPr/>
          <a:lstStyle/>
          <a:p>
            <a:r>
              <a:rPr lang="en-GB" smtClean="0"/>
              <a:t>(US Holocaust Memorial Museum, Public Domain in USA)</a:t>
            </a:r>
            <a:endParaRPr lang="en-GB" dirty="0"/>
          </a:p>
        </p:txBody>
      </p:sp>
    </p:spTree>
    <p:extLst>
      <p:ext uri="{BB962C8B-B14F-4D97-AF65-F5344CB8AC3E}">
        <p14:creationId xmlns:p14="http://schemas.microsoft.com/office/powerpoint/2010/main" val="707252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Himmler’s speech, 1943</a:t>
            </a:r>
            <a:r>
              <a:rPr lang="en-GB" dirty="0"/>
              <a:t/>
            </a:r>
            <a:br>
              <a:rPr lang="en-GB" dirty="0"/>
            </a:br>
            <a:endParaRPr lang="en-GB" dirty="0"/>
          </a:p>
        </p:txBody>
      </p:sp>
      <p:sp>
        <p:nvSpPr>
          <p:cNvPr id="3" name="Text Placeholder 2"/>
          <p:cNvSpPr>
            <a:spLocks noGrp="1"/>
          </p:cNvSpPr>
          <p:nvPr>
            <p:ph type="body" idx="1"/>
          </p:nvPr>
        </p:nvSpPr>
        <p:spPr/>
        <p:txBody>
          <a:bodyPr>
            <a:normAutofit/>
          </a:bodyPr>
          <a:lstStyle/>
          <a:p>
            <a:r>
              <a:rPr lang="en-GB" dirty="0"/>
              <a:t>Himmler discusses the on-going extermination of the Jewish people  This is an extract of one of the two secret speeches he made, on 4 and 6 October 1943, and it was the first time that a leading Nazi had spoken of the ongoing extermination of Jews in the camps</a:t>
            </a:r>
            <a:r>
              <a:rPr lang="en-GB" dirty="0" smtClean="0"/>
              <a:t>.</a:t>
            </a:r>
            <a:endParaRPr lang="en-GB" dirty="0"/>
          </a:p>
        </p:txBody>
      </p:sp>
      <p:sp>
        <p:nvSpPr>
          <p:cNvPr id="4" name="Text Placeholder 3"/>
          <p:cNvSpPr>
            <a:spLocks noGrp="1"/>
          </p:cNvSpPr>
          <p:nvPr>
            <p:ph type="body" idx="10"/>
          </p:nvPr>
        </p:nvSpPr>
        <p:spPr/>
        <p:txBody>
          <a:bodyPr/>
          <a:lstStyle/>
          <a:p>
            <a:endParaRPr lang="en-GB" dirty="0" smtClean="0"/>
          </a:p>
          <a:p>
            <a:r>
              <a:rPr lang="en-GB" dirty="0" smtClean="0"/>
              <a:t>Translation </a:t>
            </a:r>
            <a:r>
              <a:rPr lang="en-GB" dirty="0"/>
              <a:t>of a part of the text of the speech. </a:t>
            </a:r>
            <a:r>
              <a:rPr lang="en-GB" dirty="0" smtClean="0"/>
              <a:t>(Courtesy </a:t>
            </a:r>
            <a:r>
              <a:rPr lang="en-GB" dirty="0"/>
              <a:t>of the Bavarian State </a:t>
            </a:r>
            <a:r>
              <a:rPr lang="en-GB" dirty="0" smtClean="0"/>
              <a:t>Library)</a:t>
            </a:r>
            <a:endParaRPr lang="en-GB" dirty="0"/>
          </a:p>
          <a:p>
            <a:endParaRPr lang="en-GB" dirty="0"/>
          </a:p>
        </p:txBody>
      </p:sp>
      <p:sp>
        <p:nvSpPr>
          <p:cNvPr id="5" name="Text Placeholder 4"/>
          <p:cNvSpPr>
            <a:spLocks noGrp="1"/>
          </p:cNvSpPr>
          <p:nvPr>
            <p:ph type="body" sz="quarter" idx="11"/>
          </p:nvPr>
        </p:nvSpPr>
        <p:spPr/>
        <p:txBody>
          <a:bodyPr>
            <a:normAutofit fontScale="77500" lnSpcReduction="20000"/>
          </a:bodyPr>
          <a:lstStyle/>
          <a:p>
            <a:r>
              <a:rPr lang="en-GB" dirty="0"/>
              <a:t>“I am talking about the "Jewish evacuation": the extermination of the Jewish people. It is one of those things that is easily said. "The Jewish people is being exterminated," every Party member will tell you, "perfectly clear, it's part of our plans, we're eliminating the Jews, exterminating them, ha!, a small matter." And then along they all come, all the 80 million upright Germans, and each one has his decent Jew. They say: all the others are </a:t>
            </a:r>
            <a:r>
              <a:rPr lang="en-GB" dirty="0" err="1"/>
              <a:t>swines</a:t>
            </a:r>
            <a:r>
              <a:rPr lang="en-GB" dirty="0"/>
              <a:t>, but here is a first-class Jew. And none of them has seen it, has endured it. Most of you will know what it means when 100 bodies lie together, when there are 500, or when there are 1000. And to have seen this through, and - with the exception of human weaknesses - to have remained decent, has made us hard and is a page of glory never mentioned and never to be mentioned. Because we know how difficult things would be, if today in every city during the bomb attacks, the burdens of war and the privations, we still had Jews as secret saboteurs, agitators and instigators. We would probably be at the same stage as 1916-17, if the Jews still resided in the body of the German people</a:t>
            </a:r>
            <a:r>
              <a:rPr lang="en-GB" dirty="0" smtClean="0"/>
              <a:t>.”</a:t>
            </a:r>
            <a:endParaRPr lang="en-GB" dirty="0"/>
          </a:p>
        </p:txBody>
      </p:sp>
    </p:spTree>
    <p:extLst>
      <p:ext uri="{BB962C8B-B14F-4D97-AF65-F5344CB8AC3E}">
        <p14:creationId xmlns:p14="http://schemas.microsoft.com/office/powerpoint/2010/main" val="3521324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victims</a:t>
            </a:r>
            <a:endParaRPr lang="en-GB" dirty="0"/>
          </a:p>
        </p:txBody>
      </p:sp>
      <p:sp>
        <p:nvSpPr>
          <p:cNvPr id="3" name="Text Placeholder 2"/>
          <p:cNvSpPr>
            <a:spLocks noGrp="1"/>
          </p:cNvSpPr>
          <p:nvPr>
            <p:ph type="body" idx="1"/>
          </p:nvPr>
        </p:nvSpPr>
        <p:spPr/>
        <p:txBody>
          <a:bodyPr>
            <a:normAutofit/>
          </a:bodyPr>
          <a:lstStyle/>
          <a:p>
            <a:r>
              <a:rPr lang="en-GB" dirty="0"/>
              <a:t>Although European Jews were by far the largest group of victims of the Holocaust, with almost 6 million dying in the camps and others surviving terrible deprivations, many other people also died in the camps. Nearly 2 million Poles died while others experienced years of slave labour in the camps, as did over 3 million Soviet prisoners of war, who were not protected under the Geneva Convention (although Germany as a signatory of that Convention should not have differentiated in its treatment of POWs.) Soviet POWs were usually sent to camps which were basically fenced off fields with no housing. Other Slavic groups were also sent to the camps, particularly from Yugoslavia.  It is not clear just how many Romani peoples (Roma, Sinti and </a:t>
            </a:r>
            <a:r>
              <a:rPr lang="en-GB" dirty="0" err="1"/>
              <a:t>Lalleri</a:t>
            </a:r>
            <a:r>
              <a:rPr lang="en-GB" dirty="0"/>
              <a:t>) died in the camps. The lower estimate of Romani deaths is about one quarter of a million the upper estimate is 1.5 million. The death toll was formally recognised as genocide by the West German government in 1982 and the Polish government in 2011.  People of African origin, colonial troops in occupied France and African-German babies born in the French occupied Rhineland, were sterilised and some were sent to the camps</a:t>
            </a:r>
            <a:r>
              <a:rPr lang="en-GB" dirty="0" smtClean="0"/>
              <a:t>.</a:t>
            </a:r>
            <a:endParaRPr lang="en-GB" dirty="0"/>
          </a:p>
        </p:txBody>
      </p:sp>
    </p:spTree>
    <p:extLst>
      <p:ext uri="{BB962C8B-B14F-4D97-AF65-F5344CB8AC3E}">
        <p14:creationId xmlns:p14="http://schemas.microsoft.com/office/powerpoint/2010/main" val="41773127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victims - Continued</a:t>
            </a:r>
            <a:endParaRPr lang="en-GB" dirty="0"/>
          </a:p>
        </p:txBody>
      </p:sp>
      <p:sp>
        <p:nvSpPr>
          <p:cNvPr id="3" name="Text Placeholder 2"/>
          <p:cNvSpPr>
            <a:spLocks noGrp="1"/>
          </p:cNvSpPr>
          <p:nvPr>
            <p:ph type="body" idx="1"/>
          </p:nvPr>
        </p:nvSpPr>
        <p:spPr/>
        <p:txBody>
          <a:bodyPr/>
          <a:lstStyle/>
          <a:p>
            <a:r>
              <a:rPr lang="en-GB" dirty="0"/>
              <a:t>Political dissidents, whether they be socialists, communists or liberals opposed to National Socialism were rounded up and deported to camps, as were Spanish Republicans who had sought refuge in France after the Spanish Civil War. Religious groups were also singled out for deportation to the concentration camps. Roman Catholic and Protestant clergy unwilling to acknowledge the Nazi regime were sent to camps. Other faith groups such as the </a:t>
            </a:r>
            <a:r>
              <a:rPr lang="en-GB" dirty="0" err="1"/>
              <a:t>Jehova’s</a:t>
            </a:r>
            <a:r>
              <a:rPr lang="en-GB" dirty="0"/>
              <a:t> Witnesses and the Baha’i were banned in the 1930s and also sent to camps if they continued to practice their faith.</a:t>
            </a:r>
          </a:p>
          <a:p>
            <a:r>
              <a:rPr lang="en-GB" dirty="0"/>
              <a:t>Finally, there were those regarded as degenerate and ‘asocial’ by the Nazis, including the physically and mentally disabled, homosexuals (allegedly because heterosexuality was essential to a high ‘Aryan’ birth rate) and Freemasons who were regarded by Hitler as part of “the Jewish Conspiracy”. The ‘</a:t>
            </a:r>
            <a:r>
              <a:rPr lang="en-GB" dirty="0" err="1"/>
              <a:t>asocials</a:t>
            </a:r>
            <a:r>
              <a:rPr lang="en-GB" dirty="0"/>
              <a:t>’ sent to the camps also included some criminals.   </a:t>
            </a:r>
          </a:p>
          <a:p>
            <a:r>
              <a:rPr lang="en-GB" dirty="0"/>
              <a:t>It is not possible in a small source collection to do justice to all of the victims of the Holocaust but we have tried to include a range of groups here. </a:t>
            </a:r>
          </a:p>
          <a:p>
            <a:endParaRPr lang="en-GB" dirty="0"/>
          </a:p>
        </p:txBody>
      </p:sp>
    </p:spTree>
    <p:extLst>
      <p:ext uri="{BB962C8B-B14F-4D97-AF65-F5344CB8AC3E}">
        <p14:creationId xmlns:p14="http://schemas.microsoft.com/office/powerpoint/2010/main" val="33886245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German </a:t>
            </a:r>
            <a:r>
              <a:rPr lang="en-GB" dirty="0"/>
              <a:t>f</a:t>
            </a:r>
            <a:r>
              <a:rPr lang="en-GB" dirty="0" smtClean="0"/>
              <a:t>amilies gathering, 1928</a:t>
            </a:r>
            <a:r>
              <a:rPr lang="en-GB" dirty="0"/>
              <a:t/>
            </a:r>
            <a:br>
              <a:rPr lang="en-GB" dirty="0"/>
            </a:br>
            <a:endParaRPr lang="en-GB" dirty="0"/>
          </a:p>
        </p:txBody>
      </p:sp>
      <p:pic>
        <p:nvPicPr>
          <p:cNvPr id="6" name="Content Placeholder 5"/>
          <p:cNvPicPr>
            <a:picLocks noGrp="1" noChangeAspect="1"/>
          </p:cNvPicPr>
          <p:nvPr>
            <p:ph type="pic" sz="quarter" idx="11"/>
          </p:nvPr>
        </p:nvPicPr>
        <p:blipFill>
          <a:blip r:embed="rId2"/>
          <a:srcRect t="13966" b="13966"/>
          <a:stretch>
            <a:fillRect/>
          </a:stretch>
        </p:blipFill>
        <p:spPr>
          <a:prstGeom prst="rect">
            <a:avLst/>
          </a:prstGeom>
        </p:spPr>
      </p:pic>
      <p:sp>
        <p:nvSpPr>
          <p:cNvPr id="4" name="Text Placeholder 3"/>
          <p:cNvSpPr>
            <a:spLocks noGrp="1"/>
          </p:cNvSpPr>
          <p:nvPr>
            <p:ph type="body" idx="1"/>
          </p:nvPr>
        </p:nvSpPr>
        <p:spPr/>
        <p:txBody>
          <a:bodyPr/>
          <a:lstStyle/>
          <a:p>
            <a:r>
              <a:rPr lang="en-GB" dirty="0"/>
              <a:t>This is a photograph of two extended German Jewish families gathering together in 1928. Only two of them survived the Holocaust.</a:t>
            </a:r>
          </a:p>
          <a:p>
            <a:endParaRPr lang="en-GB" dirty="0"/>
          </a:p>
        </p:txBody>
      </p:sp>
      <p:sp>
        <p:nvSpPr>
          <p:cNvPr id="5" name="Text Placeholder 4"/>
          <p:cNvSpPr>
            <a:spLocks noGrp="1"/>
          </p:cNvSpPr>
          <p:nvPr>
            <p:ph type="body" idx="10"/>
          </p:nvPr>
        </p:nvSpPr>
        <p:spPr/>
        <p:txBody>
          <a:bodyPr>
            <a:normAutofit fontScale="92500" lnSpcReduction="10000"/>
          </a:bodyPr>
          <a:lstStyle/>
          <a:p>
            <a:r>
              <a:rPr lang="en-GB" dirty="0" smtClean="0"/>
              <a:t>(</a:t>
            </a:r>
            <a:r>
              <a:rPr lang="en-GB" dirty="0" smtClean="0"/>
              <a:t>United </a:t>
            </a:r>
            <a:r>
              <a:rPr lang="en-GB" dirty="0"/>
              <a:t>States Holocaust Memorial Museum, </a:t>
            </a:r>
            <a:r>
              <a:rPr lang="en-GB" dirty="0" smtClean="0"/>
              <a:t>Washington DC, Free </a:t>
            </a:r>
            <a:r>
              <a:rPr lang="en-GB" dirty="0"/>
              <a:t>to use for educational </a:t>
            </a:r>
            <a:r>
              <a:rPr lang="en-GB" dirty="0" smtClean="0"/>
              <a:t>purposes</a:t>
            </a:r>
            <a:r>
              <a:rPr lang="en-GB" dirty="0"/>
              <a:t>)</a:t>
            </a:r>
          </a:p>
        </p:txBody>
      </p:sp>
    </p:spTree>
    <p:extLst>
      <p:ext uri="{BB962C8B-B14F-4D97-AF65-F5344CB8AC3E}">
        <p14:creationId xmlns:p14="http://schemas.microsoft.com/office/powerpoint/2010/main" val="4002019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Dutch Jewish family, 1914</a:t>
            </a:r>
            <a:r>
              <a:rPr lang="en-GB" dirty="0"/>
              <a:t/>
            </a:r>
            <a:br>
              <a:rPr lang="en-GB" dirty="0"/>
            </a:br>
            <a:endParaRPr lang="en-GB" dirty="0"/>
          </a:p>
        </p:txBody>
      </p:sp>
      <p:pic>
        <p:nvPicPr>
          <p:cNvPr id="10" name="Content Placeholder 9"/>
          <p:cNvPicPr>
            <a:picLocks noGrp="1" noChangeAspect="1"/>
          </p:cNvPicPr>
          <p:nvPr>
            <p:ph sz="half" idx="2"/>
          </p:nvPr>
        </p:nvPicPr>
        <p:blipFill>
          <a:blip r:embed="rId2"/>
          <a:stretch>
            <a:fillRect/>
          </a:stretch>
        </p:blipFill>
        <p:spPr>
          <a:xfrm>
            <a:off x="4857750" y="502249"/>
            <a:ext cx="4024313" cy="4808927"/>
          </a:xfrm>
          <a:prstGeom prst="rect">
            <a:avLst/>
          </a:prstGeom>
        </p:spPr>
      </p:pic>
      <p:sp>
        <p:nvSpPr>
          <p:cNvPr id="7" name="Text Placeholder 6"/>
          <p:cNvSpPr>
            <a:spLocks noGrp="1"/>
          </p:cNvSpPr>
          <p:nvPr>
            <p:ph type="body" idx="1"/>
          </p:nvPr>
        </p:nvSpPr>
        <p:spPr/>
        <p:txBody>
          <a:bodyPr/>
          <a:lstStyle/>
          <a:p>
            <a:r>
              <a:rPr lang="en-GB" dirty="0"/>
              <a:t>This picture, dated 25.07.1914, shows a Dutch Jewish family called </a:t>
            </a:r>
            <a:r>
              <a:rPr lang="en-GB" dirty="0" err="1"/>
              <a:t>Polak</a:t>
            </a:r>
            <a:r>
              <a:rPr lang="en-GB" dirty="0"/>
              <a:t>: father Felix, wife Gertrud de </a:t>
            </a:r>
            <a:r>
              <a:rPr lang="en-GB" dirty="0" err="1"/>
              <a:t>Jonge</a:t>
            </a:r>
            <a:r>
              <a:rPr lang="en-GB" dirty="0"/>
              <a:t> and two sons Johan Eric and Marcel. They all died in concentration camp </a:t>
            </a:r>
            <a:r>
              <a:rPr lang="en-GB" dirty="0" err="1"/>
              <a:t>Sobibor</a:t>
            </a:r>
            <a:r>
              <a:rPr lang="en-GB" dirty="0"/>
              <a:t> in July 1943. The surname </a:t>
            </a:r>
            <a:r>
              <a:rPr lang="en-GB" dirty="0" err="1"/>
              <a:t>Polak</a:t>
            </a:r>
            <a:r>
              <a:rPr lang="en-GB" dirty="0"/>
              <a:t> was (and is) one of the most common surnames for Jews in the Netherlands. </a:t>
            </a:r>
          </a:p>
        </p:txBody>
      </p:sp>
      <p:sp>
        <p:nvSpPr>
          <p:cNvPr id="9" name="Text Placeholder 8"/>
          <p:cNvSpPr>
            <a:spLocks noGrp="1"/>
          </p:cNvSpPr>
          <p:nvPr>
            <p:ph type="body" idx="10"/>
          </p:nvPr>
        </p:nvSpPr>
        <p:spPr/>
        <p:txBody>
          <a:bodyPr/>
          <a:lstStyle/>
          <a:p>
            <a:r>
              <a:rPr lang="en-GB" dirty="0" smtClean="0"/>
              <a:t>(</a:t>
            </a:r>
            <a:r>
              <a:rPr lang="en-GB" dirty="0" err="1" smtClean="0"/>
              <a:t>Stadsarchief</a:t>
            </a:r>
            <a:r>
              <a:rPr lang="en-GB" dirty="0" smtClean="0"/>
              <a:t> </a:t>
            </a:r>
            <a:r>
              <a:rPr lang="en-GB" dirty="0"/>
              <a:t>‘s-Hertogenbosch </a:t>
            </a:r>
            <a:r>
              <a:rPr lang="en-GB" dirty="0" err="1"/>
              <a:t>Digitale</a:t>
            </a:r>
            <a:r>
              <a:rPr lang="en-GB" dirty="0"/>
              <a:t> </a:t>
            </a:r>
            <a:r>
              <a:rPr lang="en-GB" dirty="0" err="1"/>
              <a:t>Collectie</a:t>
            </a:r>
            <a:r>
              <a:rPr lang="en-GB" dirty="0"/>
              <a:t> via </a:t>
            </a:r>
            <a:r>
              <a:rPr lang="en-GB" dirty="0" err="1" smtClean="0"/>
              <a:t>Europeana</a:t>
            </a:r>
            <a:r>
              <a:rPr lang="en-GB" dirty="0" smtClean="0"/>
              <a:t>, CC </a:t>
            </a:r>
            <a:r>
              <a:rPr lang="en-GB" dirty="0"/>
              <a:t>BY-SA 3.0 </a:t>
            </a:r>
            <a:r>
              <a:rPr lang="en-GB" dirty="0" smtClean="0"/>
              <a:t>NL)</a:t>
            </a:r>
            <a:endParaRPr lang="en-GB" dirty="0"/>
          </a:p>
          <a:p>
            <a:endParaRPr lang="en-GB" dirty="0"/>
          </a:p>
        </p:txBody>
      </p:sp>
    </p:spTree>
    <p:extLst>
      <p:ext uri="{BB962C8B-B14F-4D97-AF65-F5344CB8AC3E}">
        <p14:creationId xmlns:p14="http://schemas.microsoft.com/office/powerpoint/2010/main" val="9766402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2971800" y="452973"/>
            <a:ext cx="5910263" cy="3694628"/>
          </a:xfrm>
          <a:prstGeom prst="rect">
            <a:avLst/>
          </a:prstGeom>
        </p:spPr>
      </p:pic>
      <p:sp>
        <p:nvSpPr>
          <p:cNvPr id="3" name="Title 2"/>
          <p:cNvSpPr>
            <a:spLocks noGrp="1"/>
          </p:cNvSpPr>
          <p:nvPr>
            <p:ph type="title"/>
          </p:nvPr>
        </p:nvSpPr>
        <p:spPr/>
        <p:txBody>
          <a:bodyPr/>
          <a:lstStyle/>
          <a:p>
            <a:r>
              <a:rPr lang="en-GB" dirty="0" smtClean="0"/>
              <a:t>Two Jewish brothers, </a:t>
            </a:r>
            <a:r>
              <a:rPr lang="en-GB" dirty="0" err="1" smtClean="0"/>
              <a:t>Kovno</a:t>
            </a:r>
            <a:r>
              <a:rPr lang="en-GB" dirty="0" smtClean="0"/>
              <a:t> Ghetto in Kaunas, Lithuania, 1944</a:t>
            </a:r>
            <a:r>
              <a:rPr lang="en-GB" dirty="0"/>
              <a:t/>
            </a:r>
            <a:br>
              <a:rPr lang="en-GB" dirty="0"/>
            </a:br>
            <a:endParaRPr lang="en-GB" dirty="0"/>
          </a:p>
        </p:txBody>
      </p:sp>
      <p:sp>
        <p:nvSpPr>
          <p:cNvPr id="4" name="Text Placeholder 3"/>
          <p:cNvSpPr>
            <a:spLocks noGrp="1"/>
          </p:cNvSpPr>
          <p:nvPr>
            <p:ph type="body" idx="1"/>
          </p:nvPr>
        </p:nvSpPr>
        <p:spPr/>
        <p:txBody>
          <a:bodyPr/>
          <a:lstStyle/>
          <a:p>
            <a:r>
              <a:rPr lang="en-GB" dirty="0"/>
              <a:t>These two brothers are posing for a family photograph in the </a:t>
            </a:r>
            <a:r>
              <a:rPr lang="en-GB" dirty="0" err="1"/>
              <a:t>Kovno</a:t>
            </a:r>
            <a:r>
              <a:rPr lang="en-GB" dirty="0"/>
              <a:t> ghetto in Kaunas, Lithuania, in February 1944. This was only a month before they were deported to the concentration camp at </a:t>
            </a:r>
            <a:r>
              <a:rPr lang="en-GB" dirty="0" err="1"/>
              <a:t>Majdanek</a:t>
            </a:r>
            <a:r>
              <a:rPr lang="en-GB" dirty="0"/>
              <a:t>. The </a:t>
            </a:r>
            <a:r>
              <a:rPr lang="en-GB" dirty="0" err="1"/>
              <a:t>Kovno</a:t>
            </a:r>
            <a:r>
              <a:rPr lang="en-GB" dirty="0"/>
              <a:t> ghetto was used by the Germans for forced labour. Because births were forbidden in the ghetto, it is possible that they were born illegally. </a:t>
            </a:r>
          </a:p>
          <a:p>
            <a:endParaRPr lang="en-GB" dirty="0"/>
          </a:p>
        </p:txBody>
      </p:sp>
      <p:sp>
        <p:nvSpPr>
          <p:cNvPr id="5" name="Text Placeholder 4"/>
          <p:cNvSpPr>
            <a:spLocks noGrp="1"/>
          </p:cNvSpPr>
          <p:nvPr>
            <p:ph type="body" idx="10"/>
          </p:nvPr>
        </p:nvSpPr>
        <p:spPr/>
        <p:txBody>
          <a:bodyPr/>
          <a:lstStyle/>
          <a:p>
            <a:r>
              <a:rPr lang="en-GB" dirty="0" smtClean="0"/>
              <a:t> (United </a:t>
            </a:r>
            <a:r>
              <a:rPr lang="en-GB" dirty="0"/>
              <a:t>States Holocaust Memorial Museum, </a:t>
            </a:r>
            <a:r>
              <a:rPr lang="en-GB" dirty="0" smtClean="0"/>
              <a:t>Washington DC, Free </a:t>
            </a:r>
            <a:r>
              <a:rPr lang="en-GB" dirty="0"/>
              <a:t>to use for educational </a:t>
            </a:r>
            <a:r>
              <a:rPr lang="en-GB" dirty="0" smtClean="0"/>
              <a:t>purposes)</a:t>
            </a:r>
            <a:endParaRPr lang="en-GB" dirty="0"/>
          </a:p>
        </p:txBody>
      </p:sp>
    </p:spTree>
    <p:extLst>
      <p:ext uri="{BB962C8B-B14F-4D97-AF65-F5344CB8AC3E}">
        <p14:creationId xmlns:p14="http://schemas.microsoft.com/office/powerpoint/2010/main" val="189013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a:t>Czeslowa</a:t>
            </a:r>
            <a:r>
              <a:rPr lang="en-GB" dirty="0"/>
              <a:t> </a:t>
            </a:r>
            <a:r>
              <a:rPr lang="en-GB" dirty="0" err="1"/>
              <a:t>Kwoka</a:t>
            </a:r>
            <a:r>
              <a:rPr lang="en-GB" dirty="0"/>
              <a:t/>
            </a:r>
            <a:br>
              <a:rPr lang="en-GB" dirty="0"/>
            </a:br>
            <a:endParaRPr lang="en-GB" dirty="0"/>
          </a:p>
        </p:txBody>
      </p:sp>
      <p:pic>
        <p:nvPicPr>
          <p:cNvPr id="6" name="Content Placeholder 5"/>
          <p:cNvPicPr>
            <a:picLocks noGrp="1" noChangeAspect="1"/>
          </p:cNvPicPr>
          <p:nvPr>
            <p:ph type="pic" sz="quarter" idx="11"/>
          </p:nvPr>
        </p:nvPicPr>
        <p:blipFill>
          <a:blip r:embed="rId2"/>
          <a:srcRect t="14496" b="14496"/>
          <a:stretch>
            <a:fillRect/>
          </a:stretch>
        </p:blipFill>
        <p:spPr>
          <a:prstGeom prst="rect">
            <a:avLst/>
          </a:prstGeom>
        </p:spPr>
      </p:pic>
      <p:sp>
        <p:nvSpPr>
          <p:cNvPr id="4" name="Text Placeholder 3"/>
          <p:cNvSpPr>
            <a:spLocks noGrp="1"/>
          </p:cNvSpPr>
          <p:nvPr>
            <p:ph type="body" idx="1"/>
          </p:nvPr>
        </p:nvSpPr>
        <p:spPr/>
        <p:txBody>
          <a:bodyPr/>
          <a:lstStyle/>
          <a:p>
            <a:r>
              <a:rPr lang="en-GB" dirty="0"/>
              <a:t>This is a triple picture taken for identity purposes of a 14-year old Polish girl in Auschwitz-Birkenau, 1943. Her name was </a:t>
            </a:r>
            <a:r>
              <a:rPr lang="en-GB" dirty="0" err="1"/>
              <a:t>Czeslowa</a:t>
            </a:r>
            <a:r>
              <a:rPr lang="en-GB" dirty="0"/>
              <a:t> </a:t>
            </a:r>
            <a:r>
              <a:rPr lang="en-GB" dirty="0" err="1"/>
              <a:t>Kwoka</a:t>
            </a:r>
            <a:r>
              <a:rPr lang="en-GB" dirty="0"/>
              <a:t>. </a:t>
            </a:r>
          </a:p>
          <a:p>
            <a:endParaRPr lang="en-GB" dirty="0"/>
          </a:p>
        </p:txBody>
      </p:sp>
      <p:sp>
        <p:nvSpPr>
          <p:cNvPr id="5" name="Text Placeholder 4"/>
          <p:cNvSpPr>
            <a:spLocks noGrp="1"/>
          </p:cNvSpPr>
          <p:nvPr>
            <p:ph type="body" idx="10"/>
          </p:nvPr>
        </p:nvSpPr>
        <p:spPr/>
        <p:txBody>
          <a:bodyPr/>
          <a:lstStyle/>
          <a:p>
            <a:r>
              <a:rPr lang="en-GB" dirty="0"/>
              <a:t>(</a:t>
            </a:r>
            <a:r>
              <a:rPr lang="en-GB" dirty="0" smtClean="0"/>
              <a:t>Wikimedia Commons, Public </a:t>
            </a:r>
            <a:r>
              <a:rPr lang="en-GB" dirty="0"/>
              <a:t>D</a:t>
            </a:r>
            <a:r>
              <a:rPr lang="en-GB" dirty="0" smtClean="0"/>
              <a:t>omain </a:t>
            </a:r>
            <a:r>
              <a:rPr lang="en-GB" dirty="0" smtClean="0"/>
              <a:t>in Poland)</a:t>
            </a:r>
            <a:endParaRPr lang="en-GB" dirty="0"/>
          </a:p>
        </p:txBody>
      </p:sp>
    </p:spTree>
    <p:extLst>
      <p:ext uri="{BB962C8B-B14F-4D97-AF65-F5344CB8AC3E}">
        <p14:creationId xmlns:p14="http://schemas.microsoft.com/office/powerpoint/2010/main" val="20036681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3021935" y="340253"/>
            <a:ext cx="5809992" cy="3920068"/>
          </a:xfrm>
          <a:prstGeom prst="rect">
            <a:avLst/>
          </a:prstGeom>
        </p:spPr>
      </p:pic>
      <p:sp>
        <p:nvSpPr>
          <p:cNvPr id="3" name="Title 2"/>
          <p:cNvSpPr>
            <a:spLocks noGrp="1"/>
          </p:cNvSpPr>
          <p:nvPr>
            <p:ph type="title"/>
          </p:nvPr>
        </p:nvSpPr>
        <p:spPr/>
        <p:txBody>
          <a:bodyPr/>
          <a:lstStyle/>
          <a:p>
            <a:r>
              <a:rPr lang="en-GB" dirty="0" smtClean="0"/>
              <a:t>Forced labour camp, </a:t>
            </a:r>
            <a:r>
              <a:rPr lang="en-GB" dirty="0" err="1" smtClean="0"/>
              <a:t>Plaszow</a:t>
            </a:r>
            <a:r>
              <a:rPr lang="en-GB" dirty="0" smtClean="0"/>
              <a:t>, Poland</a:t>
            </a:r>
            <a:r>
              <a:rPr lang="en-GB" dirty="0"/>
              <a:t/>
            </a:r>
            <a:br>
              <a:rPr lang="en-GB" dirty="0"/>
            </a:br>
            <a:endParaRPr lang="en-GB" dirty="0"/>
          </a:p>
        </p:txBody>
      </p:sp>
      <p:sp>
        <p:nvSpPr>
          <p:cNvPr id="4" name="Text Placeholder 3"/>
          <p:cNvSpPr>
            <a:spLocks noGrp="1"/>
          </p:cNvSpPr>
          <p:nvPr>
            <p:ph type="body" idx="1"/>
          </p:nvPr>
        </p:nvSpPr>
        <p:spPr/>
        <p:txBody>
          <a:bodyPr/>
          <a:lstStyle/>
          <a:p>
            <a:r>
              <a:rPr lang="en-GB" dirty="0"/>
              <a:t>Not all of the Jewish people rounded up and deported went immediately to one of the six main Extermination camps.  Some were sent to forced labour camps, like these inmates of the </a:t>
            </a:r>
            <a:r>
              <a:rPr lang="en-GB" dirty="0" err="1"/>
              <a:t>Plaszow</a:t>
            </a:r>
            <a:r>
              <a:rPr lang="en-GB" dirty="0"/>
              <a:t> camp in Poland.  The camp was mainly populated with Polish Jews sent from the </a:t>
            </a:r>
            <a:r>
              <a:rPr lang="en-GB" dirty="0" err="1"/>
              <a:t>Krákow</a:t>
            </a:r>
            <a:r>
              <a:rPr lang="en-GB" dirty="0"/>
              <a:t> ghetto in 1943. The Austrian director of he camp, SS </a:t>
            </a:r>
            <a:r>
              <a:rPr lang="en-GB" dirty="0" err="1"/>
              <a:t>Hauptsturmführer</a:t>
            </a:r>
            <a:r>
              <a:rPr lang="en-GB" dirty="0"/>
              <a:t> Amon </a:t>
            </a:r>
            <a:r>
              <a:rPr lang="en-GB" dirty="0" err="1"/>
              <a:t>Göth</a:t>
            </a:r>
            <a:r>
              <a:rPr lang="en-GB" dirty="0"/>
              <a:t> had a </a:t>
            </a:r>
            <a:r>
              <a:rPr lang="en-GB" dirty="0" smtClean="0"/>
              <a:t>reputation </a:t>
            </a:r>
            <a:r>
              <a:rPr lang="en-GB" dirty="0"/>
              <a:t>for being one of the most sadistic camp commandants in occupied Poland (a considerable feat given the competition). Many inmates died of exhaustion, disease, malnutrition and also arbitrary shootings. </a:t>
            </a:r>
          </a:p>
          <a:p>
            <a:endParaRPr lang="en-GB" dirty="0"/>
          </a:p>
        </p:txBody>
      </p:sp>
      <p:sp>
        <p:nvSpPr>
          <p:cNvPr id="5" name="Text Placeholder 4"/>
          <p:cNvSpPr>
            <a:spLocks noGrp="1"/>
          </p:cNvSpPr>
          <p:nvPr>
            <p:ph type="body" idx="10"/>
          </p:nvPr>
        </p:nvSpPr>
        <p:spPr/>
        <p:txBody>
          <a:bodyPr>
            <a:normAutofit/>
          </a:bodyPr>
          <a:lstStyle/>
          <a:p>
            <a:r>
              <a:rPr lang="en-GB" dirty="0"/>
              <a:t>Forced </a:t>
            </a:r>
            <a:r>
              <a:rPr lang="en-GB" dirty="0" err="1"/>
              <a:t>lasblour</a:t>
            </a:r>
            <a:r>
              <a:rPr lang="en-GB" dirty="0"/>
              <a:t> at </a:t>
            </a:r>
            <a:r>
              <a:rPr lang="en-GB" dirty="0" err="1"/>
              <a:t>Plaszow</a:t>
            </a:r>
            <a:r>
              <a:rPr lang="en-GB" dirty="0"/>
              <a:t> concentration camp, near </a:t>
            </a:r>
            <a:r>
              <a:rPr lang="en-GB" dirty="0" err="1"/>
              <a:t>Krákow</a:t>
            </a:r>
            <a:r>
              <a:rPr lang="en-GB" dirty="0"/>
              <a:t> in Poland</a:t>
            </a:r>
            <a:r>
              <a:rPr lang="en-GB" dirty="0" smtClean="0"/>
              <a:t>.</a:t>
            </a:r>
            <a:endParaRPr lang="en-GB" dirty="0"/>
          </a:p>
          <a:p>
            <a:r>
              <a:rPr lang="en-GB" dirty="0"/>
              <a:t>(</a:t>
            </a:r>
            <a:r>
              <a:rPr lang="en-GB" dirty="0" smtClean="0"/>
              <a:t>United </a:t>
            </a:r>
            <a:r>
              <a:rPr lang="en-GB" dirty="0"/>
              <a:t>States Holocaust Memorial Museum, </a:t>
            </a:r>
            <a:r>
              <a:rPr lang="en-GB" dirty="0" smtClean="0"/>
              <a:t>Washington DC, Free </a:t>
            </a:r>
            <a:r>
              <a:rPr lang="en-GB" dirty="0"/>
              <a:t>to use for educational </a:t>
            </a:r>
            <a:r>
              <a:rPr lang="en-GB" dirty="0" smtClean="0"/>
              <a:t>purposes) </a:t>
            </a:r>
            <a:endParaRPr lang="en-GB" dirty="0"/>
          </a:p>
        </p:txBody>
      </p:sp>
    </p:spTree>
    <p:extLst>
      <p:ext uri="{BB962C8B-B14F-4D97-AF65-F5344CB8AC3E}">
        <p14:creationId xmlns:p14="http://schemas.microsoft.com/office/powerpoint/2010/main" val="837987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Austrian Jews, 1933-1939</a:t>
            </a:r>
            <a:br>
              <a:rPr lang="en-GB" smtClean="0"/>
            </a:br>
            <a:endParaRPr lang="en-GB" dirty="0"/>
          </a:p>
        </p:txBody>
      </p:sp>
      <p:pic>
        <p:nvPicPr>
          <p:cNvPr id="6" name="Content Placeholder 5"/>
          <p:cNvPicPr>
            <a:picLocks noGrp="1" noChangeAspect="1"/>
          </p:cNvPicPr>
          <p:nvPr>
            <p:ph sz="half" idx="2"/>
          </p:nvPr>
        </p:nvPicPr>
        <p:blipFill>
          <a:blip r:embed="rId2"/>
          <a:stretch>
            <a:fillRect/>
          </a:stretch>
        </p:blipFill>
        <p:spPr>
          <a:xfrm>
            <a:off x="4857750" y="1352681"/>
            <a:ext cx="4024313" cy="3108063"/>
          </a:xfrm>
        </p:spPr>
      </p:pic>
      <p:sp>
        <p:nvSpPr>
          <p:cNvPr id="4" name="Text Placeholder 3"/>
          <p:cNvSpPr>
            <a:spLocks noGrp="1"/>
          </p:cNvSpPr>
          <p:nvPr>
            <p:ph type="body" idx="1"/>
          </p:nvPr>
        </p:nvSpPr>
        <p:spPr/>
        <p:txBody>
          <a:bodyPr>
            <a:normAutofit lnSpcReduction="10000"/>
          </a:bodyPr>
          <a:lstStyle/>
          <a:p>
            <a:r>
              <a:rPr lang="en-GB" dirty="0" err="1" smtClean="0"/>
              <a:t>Palais</a:t>
            </a:r>
            <a:r>
              <a:rPr lang="en-GB" dirty="0" smtClean="0"/>
              <a:t> Albert Rothschild in Vienna. This confiscated building was used by SS </a:t>
            </a:r>
            <a:r>
              <a:rPr lang="en-GB" dirty="0" err="1" smtClean="0"/>
              <a:t>Obersturmführer</a:t>
            </a:r>
            <a:r>
              <a:rPr lang="en-GB" dirty="0" smtClean="0"/>
              <a:t> Adolf Eichmann in August 1938 to house the Centre for Jewish Emigration. The idea was to speed up the process of assisting Austrian Jews to emigrate but cutting out the red tape imposed by the officials of the </a:t>
            </a:r>
            <a:r>
              <a:rPr lang="en-GB" dirty="0" err="1" smtClean="0"/>
              <a:t>Ostmark</a:t>
            </a:r>
            <a:r>
              <a:rPr lang="en-GB" dirty="0" smtClean="0"/>
              <a:t> </a:t>
            </a:r>
            <a:r>
              <a:rPr lang="en-GB" dirty="0" err="1" smtClean="0"/>
              <a:t>Reichsgau</a:t>
            </a:r>
            <a:r>
              <a:rPr lang="en-GB" dirty="0" smtClean="0"/>
              <a:t> (post-Anschluss Austrian administration). </a:t>
            </a:r>
          </a:p>
          <a:p>
            <a:r>
              <a:rPr lang="en-GB" dirty="0" smtClean="0"/>
              <a:t>Around 45000 Austrian Jews emigrated between August and November 1939. Most were forced to give up their money and possessions in return for emigration permits. Even then many of them were sent to concentration camps once the staff and the Centre were unable to extract anything else from them. By the time Eichmann left Vienna in May 1939 the Centre had ensured that over 100000 Austrian Jews had emigrated. </a:t>
            </a:r>
            <a:endParaRPr lang="en-GB" dirty="0"/>
          </a:p>
        </p:txBody>
      </p:sp>
      <p:sp>
        <p:nvSpPr>
          <p:cNvPr id="5" name="Text Placeholder 4"/>
          <p:cNvSpPr>
            <a:spLocks noGrp="1"/>
          </p:cNvSpPr>
          <p:nvPr>
            <p:ph type="body" idx="10"/>
          </p:nvPr>
        </p:nvSpPr>
        <p:spPr/>
        <p:txBody>
          <a:bodyPr/>
          <a:lstStyle/>
          <a:p>
            <a:r>
              <a:rPr lang="en-GB" dirty="0" smtClean="0"/>
              <a:t>(Wikimedia Commons, Public Domain in the US)</a:t>
            </a:r>
          </a:p>
          <a:p>
            <a:endParaRPr lang="en-GB" dirty="0"/>
          </a:p>
        </p:txBody>
      </p:sp>
    </p:spTree>
    <p:extLst>
      <p:ext uri="{BB962C8B-B14F-4D97-AF65-F5344CB8AC3E}">
        <p14:creationId xmlns:p14="http://schemas.microsoft.com/office/powerpoint/2010/main" val="5401622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2"/>
          <a:stretch>
            <a:fillRect/>
          </a:stretch>
        </p:blipFill>
        <p:spPr>
          <a:xfrm>
            <a:off x="228600" y="2472156"/>
            <a:ext cx="4057650" cy="2709026"/>
          </a:xfrm>
          <a:prstGeom prst="rect">
            <a:avLst/>
          </a:prstGeom>
        </p:spPr>
      </p:pic>
      <p:sp>
        <p:nvSpPr>
          <p:cNvPr id="3" name="Text Placeholder 2"/>
          <p:cNvSpPr>
            <a:spLocks noGrp="1"/>
          </p:cNvSpPr>
          <p:nvPr>
            <p:ph type="body" idx="1"/>
          </p:nvPr>
        </p:nvSpPr>
        <p:spPr/>
        <p:txBody>
          <a:bodyPr>
            <a:normAutofit lnSpcReduction="10000"/>
          </a:bodyPr>
          <a:lstStyle/>
          <a:p>
            <a:endParaRPr lang="en-GB" dirty="0" smtClean="0"/>
          </a:p>
          <a:p>
            <a:r>
              <a:rPr lang="en-GB" dirty="0" smtClean="0"/>
              <a:t>The </a:t>
            </a:r>
            <a:r>
              <a:rPr lang="en-GB" dirty="0"/>
              <a:t>top photograph shows a group of Soviet prisoners of war who have just arrived at </a:t>
            </a:r>
            <a:r>
              <a:rPr lang="en-GB" dirty="0" err="1"/>
              <a:t>Mauthausen</a:t>
            </a:r>
            <a:r>
              <a:rPr lang="en-GB" dirty="0"/>
              <a:t> Concentration Camp in October 1941. The second photograph shows a group of Soviet prisoners of war, also at </a:t>
            </a:r>
            <a:r>
              <a:rPr lang="en-GB" dirty="0" err="1"/>
              <a:t>Mauthausen</a:t>
            </a:r>
            <a:r>
              <a:rPr lang="en-GB" dirty="0"/>
              <a:t>, some time later in the war. The images tell their own story and need no further comment from us.</a:t>
            </a:r>
          </a:p>
          <a:p>
            <a:endParaRPr lang="en-GB" dirty="0"/>
          </a:p>
        </p:txBody>
      </p:sp>
      <p:sp>
        <p:nvSpPr>
          <p:cNvPr id="4" name="Text Placeholder 3"/>
          <p:cNvSpPr>
            <a:spLocks noGrp="1"/>
          </p:cNvSpPr>
          <p:nvPr>
            <p:ph type="body" idx="10"/>
          </p:nvPr>
        </p:nvSpPr>
        <p:spPr/>
        <p:txBody>
          <a:bodyPr/>
          <a:lstStyle/>
          <a:p>
            <a:r>
              <a:rPr lang="en-GB" dirty="0"/>
              <a:t>(</a:t>
            </a:r>
            <a:r>
              <a:rPr lang="en-GB" dirty="0" smtClean="0"/>
              <a:t>German </a:t>
            </a:r>
            <a:r>
              <a:rPr lang="en-GB" dirty="0"/>
              <a:t>Federal </a:t>
            </a:r>
            <a:r>
              <a:rPr lang="en-GB" dirty="0" err="1" smtClean="0"/>
              <a:t>Archive,Bundesarchiv</a:t>
            </a:r>
            <a:r>
              <a:rPr lang="en-GB" dirty="0"/>
              <a:t>, </a:t>
            </a:r>
            <a:r>
              <a:rPr lang="en-GB" dirty="0" err="1"/>
              <a:t>Bild</a:t>
            </a:r>
            <a:r>
              <a:rPr lang="en-GB" dirty="0"/>
              <a:t> 192-208 / </a:t>
            </a:r>
            <a:r>
              <a:rPr lang="en-GB" dirty="0" smtClean="0"/>
              <a:t>Unknown, </a:t>
            </a:r>
            <a:r>
              <a:rPr lang="en-GB" dirty="0"/>
              <a:t>CC-BY-SA </a:t>
            </a:r>
            <a:r>
              <a:rPr lang="en-GB" dirty="0" smtClean="0"/>
              <a:t>3.0)</a:t>
            </a:r>
            <a:endParaRPr lang="en-GB" dirty="0"/>
          </a:p>
          <a:p>
            <a:endParaRPr lang="en-GB" dirty="0"/>
          </a:p>
        </p:txBody>
      </p:sp>
      <p:pic>
        <p:nvPicPr>
          <p:cNvPr id="9" name="Content Placeholder 8"/>
          <p:cNvPicPr>
            <a:picLocks noGrp="1" noChangeAspect="1"/>
          </p:cNvPicPr>
          <p:nvPr>
            <p:ph sz="half" idx="11"/>
          </p:nvPr>
        </p:nvPicPr>
        <p:blipFill>
          <a:blip r:embed="rId3"/>
          <a:stretch>
            <a:fillRect/>
          </a:stretch>
        </p:blipFill>
        <p:spPr>
          <a:xfrm>
            <a:off x="4800600" y="2585763"/>
            <a:ext cx="4081463" cy="2481811"/>
          </a:xfrm>
          <a:prstGeom prst="rect">
            <a:avLst/>
          </a:prstGeom>
        </p:spPr>
      </p:pic>
      <p:sp>
        <p:nvSpPr>
          <p:cNvPr id="6" name="Text Placeholder 5"/>
          <p:cNvSpPr>
            <a:spLocks noGrp="1"/>
          </p:cNvSpPr>
          <p:nvPr>
            <p:ph type="body" idx="12"/>
          </p:nvPr>
        </p:nvSpPr>
        <p:spPr/>
        <p:txBody>
          <a:bodyPr/>
          <a:lstStyle/>
          <a:p>
            <a:r>
              <a:rPr lang="en-GB" dirty="0"/>
              <a:t>(</a:t>
            </a:r>
            <a:r>
              <a:rPr lang="en-GB" dirty="0" smtClean="0"/>
              <a:t>German </a:t>
            </a:r>
            <a:r>
              <a:rPr lang="en-GB" dirty="0"/>
              <a:t>Federal </a:t>
            </a:r>
            <a:r>
              <a:rPr lang="en-GB" dirty="0" smtClean="0"/>
              <a:t>Archives,</a:t>
            </a:r>
            <a:r>
              <a:rPr lang="en-GB" dirty="0"/>
              <a:t> </a:t>
            </a:r>
            <a:r>
              <a:rPr lang="en-GB" dirty="0" err="1" smtClean="0"/>
              <a:t>Bundesarchiv</a:t>
            </a:r>
            <a:r>
              <a:rPr lang="en-GB" dirty="0"/>
              <a:t>, </a:t>
            </a:r>
            <a:r>
              <a:rPr lang="en-GB" dirty="0" err="1"/>
              <a:t>Bild</a:t>
            </a:r>
            <a:r>
              <a:rPr lang="en-GB" dirty="0"/>
              <a:t> </a:t>
            </a:r>
            <a:r>
              <a:rPr lang="en-GB" dirty="0" smtClean="0"/>
              <a:t>192-096, CC-BY-SA </a:t>
            </a:r>
            <a:r>
              <a:rPr lang="en-GB" dirty="0" smtClean="0"/>
              <a:t>3.0)</a:t>
            </a:r>
            <a:endParaRPr lang="en-GB" dirty="0"/>
          </a:p>
          <a:p>
            <a:endParaRPr lang="en-GB" dirty="0"/>
          </a:p>
        </p:txBody>
      </p:sp>
      <p:sp>
        <p:nvSpPr>
          <p:cNvPr id="7" name="Title 6"/>
          <p:cNvSpPr>
            <a:spLocks noGrp="1"/>
          </p:cNvSpPr>
          <p:nvPr>
            <p:ph type="title"/>
          </p:nvPr>
        </p:nvSpPr>
        <p:spPr/>
        <p:txBody>
          <a:bodyPr/>
          <a:lstStyle/>
          <a:p>
            <a:r>
              <a:rPr lang="en-GB" dirty="0" smtClean="0"/>
              <a:t>Soviet prisoners of war at </a:t>
            </a:r>
            <a:r>
              <a:rPr lang="en-GB" dirty="0" err="1" smtClean="0"/>
              <a:t>Mauthausen</a:t>
            </a:r>
            <a:r>
              <a:rPr lang="en-GB" dirty="0" smtClean="0"/>
              <a:t> Concentration Camp, 1941</a:t>
            </a:r>
            <a:r>
              <a:rPr lang="en-GB" dirty="0"/>
              <a:t/>
            </a:r>
            <a:br>
              <a:rPr lang="en-GB" dirty="0"/>
            </a:br>
            <a:endParaRPr lang="en-GB" dirty="0"/>
          </a:p>
        </p:txBody>
      </p:sp>
    </p:spTree>
    <p:extLst>
      <p:ext uri="{BB962C8B-B14F-4D97-AF65-F5344CB8AC3E}">
        <p14:creationId xmlns:p14="http://schemas.microsoft.com/office/powerpoint/2010/main" val="10783208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3085949" y="486570"/>
            <a:ext cx="5681964" cy="3627434"/>
          </a:xfrm>
          <a:prstGeom prst="rect">
            <a:avLst/>
          </a:prstGeom>
        </p:spPr>
      </p:pic>
      <p:sp>
        <p:nvSpPr>
          <p:cNvPr id="3" name="Title 2"/>
          <p:cNvSpPr>
            <a:spLocks noGrp="1"/>
          </p:cNvSpPr>
          <p:nvPr>
            <p:ph type="title"/>
          </p:nvPr>
        </p:nvSpPr>
        <p:spPr/>
        <p:txBody>
          <a:bodyPr/>
          <a:lstStyle/>
          <a:p>
            <a:r>
              <a:rPr lang="en-GB" dirty="0" smtClean="0"/>
              <a:t>Medical experiments</a:t>
            </a:r>
            <a:r>
              <a:rPr lang="en-GB" dirty="0"/>
              <a:t/>
            </a:r>
            <a:br>
              <a:rPr lang="en-GB" dirty="0"/>
            </a:br>
            <a:endParaRPr lang="en-GB" dirty="0"/>
          </a:p>
        </p:txBody>
      </p:sp>
      <p:sp>
        <p:nvSpPr>
          <p:cNvPr id="4" name="Text Placeholder 3"/>
          <p:cNvSpPr>
            <a:spLocks noGrp="1"/>
          </p:cNvSpPr>
          <p:nvPr>
            <p:ph type="body" idx="1"/>
          </p:nvPr>
        </p:nvSpPr>
        <p:spPr/>
        <p:txBody>
          <a:bodyPr/>
          <a:lstStyle/>
          <a:p>
            <a:r>
              <a:rPr lang="en-GB" dirty="0"/>
              <a:t>Many of those identified by Nazi ideology as “lesser races and degenerate groups” were not only rounded up for mass deportation and extermination, they were also subjected to inhuman medical experiments. This photograph, taken in Dachau Concentration Camp in 1944, shows a Romani man being subjected to tests to see if salt water could be made drinkable. </a:t>
            </a:r>
          </a:p>
          <a:p>
            <a:endParaRPr lang="en-GB" dirty="0"/>
          </a:p>
        </p:txBody>
      </p:sp>
      <p:sp>
        <p:nvSpPr>
          <p:cNvPr id="5" name="Text Placeholder 4"/>
          <p:cNvSpPr>
            <a:spLocks noGrp="1"/>
          </p:cNvSpPr>
          <p:nvPr>
            <p:ph type="body" idx="10"/>
          </p:nvPr>
        </p:nvSpPr>
        <p:spPr/>
        <p:txBody>
          <a:bodyPr/>
          <a:lstStyle/>
          <a:p>
            <a:r>
              <a:rPr lang="en-GB" dirty="0"/>
              <a:t>(</a:t>
            </a:r>
            <a:r>
              <a:rPr lang="en-GB" dirty="0" smtClean="0"/>
              <a:t>United </a:t>
            </a:r>
            <a:r>
              <a:rPr lang="en-GB" dirty="0"/>
              <a:t>States Holocaust Memorial Museum, </a:t>
            </a:r>
            <a:r>
              <a:rPr lang="en-GB" dirty="0" smtClean="0"/>
              <a:t>Washington DC, free </a:t>
            </a:r>
            <a:r>
              <a:rPr lang="en-GB" dirty="0"/>
              <a:t>access for educational </a:t>
            </a:r>
            <a:r>
              <a:rPr lang="en-GB" dirty="0" smtClean="0"/>
              <a:t>purposes)</a:t>
            </a:r>
            <a:endParaRPr lang="en-GB" dirty="0"/>
          </a:p>
        </p:txBody>
      </p:sp>
    </p:spTree>
    <p:extLst>
      <p:ext uri="{BB962C8B-B14F-4D97-AF65-F5344CB8AC3E}">
        <p14:creationId xmlns:p14="http://schemas.microsoft.com/office/powerpoint/2010/main" val="37058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442317" y="228600"/>
            <a:ext cx="5482828" cy="4143375"/>
          </a:xfrm>
          <a:prstGeom prst="rect">
            <a:avLst/>
          </a:prstGeom>
        </p:spPr>
      </p:pic>
      <p:sp>
        <p:nvSpPr>
          <p:cNvPr id="3" name="Title 2"/>
          <p:cNvSpPr>
            <a:spLocks noGrp="1"/>
          </p:cNvSpPr>
          <p:nvPr>
            <p:ph type="title"/>
          </p:nvPr>
        </p:nvSpPr>
        <p:spPr/>
        <p:txBody>
          <a:bodyPr/>
          <a:lstStyle/>
          <a:p>
            <a:r>
              <a:rPr lang="en-GB" dirty="0" smtClean="0"/>
              <a:t>Nazi propaganda </a:t>
            </a:r>
            <a:r>
              <a:rPr lang="en-GB" dirty="0"/>
              <a:t/>
            </a:r>
            <a:br>
              <a:rPr lang="en-GB" dirty="0"/>
            </a:br>
            <a:endParaRPr lang="en-GB" dirty="0"/>
          </a:p>
        </p:txBody>
      </p:sp>
      <p:sp>
        <p:nvSpPr>
          <p:cNvPr id="4" name="Text Placeholder 3"/>
          <p:cNvSpPr>
            <a:spLocks noGrp="1"/>
          </p:cNvSpPr>
          <p:nvPr>
            <p:ph type="body" idx="1"/>
          </p:nvPr>
        </p:nvSpPr>
        <p:spPr/>
        <p:txBody>
          <a:bodyPr/>
          <a:lstStyle/>
          <a:p>
            <a:r>
              <a:rPr lang="en-GB" dirty="0"/>
              <a:t>This image was taken from a Nazi propaganda film. The aim of the film was to show that incarcerated patients that suffer from mental or physical illnesses are people that “live without hope”. The aim was to persuade German public opinion that the Third Reich’s policy and programme towards the mentally and physically disabled was merciful. The policy was only possible with the collaboration of some of the doctors working in local communities</a:t>
            </a:r>
            <a:r>
              <a:rPr lang="en-GB" dirty="0" smtClean="0"/>
              <a:t>.</a:t>
            </a:r>
            <a:endParaRPr lang="en-GB" dirty="0"/>
          </a:p>
        </p:txBody>
      </p:sp>
      <p:sp>
        <p:nvSpPr>
          <p:cNvPr id="5" name="Text Placeholder 4"/>
          <p:cNvSpPr>
            <a:spLocks noGrp="1"/>
          </p:cNvSpPr>
          <p:nvPr>
            <p:ph type="body" idx="10"/>
          </p:nvPr>
        </p:nvSpPr>
        <p:spPr/>
        <p:txBody>
          <a:bodyPr/>
          <a:lstStyle/>
          <a:p>
            <a:endParaRPr lang="en-GB" dirty="0"/>
          </a:p>
          <a:p>
            <a:r>
              <a:rPr lang="en-GB" dirty="0"/>
              <a:t>(</a:t>
            </a:r>
            <a:r>
              <a:rPr lang="en-GB" dirty="0" smtClean="0"/>
              <a:t>United </a:t>
            </a:r>
            <a:r>
              <a:rPr lang="en-GB" dirty="0"/>
              <a:t>States Holocaust Memorial Museum</a:t>
            </a:r>
            <a:r>
              <a:rPr lang="en-GB" dirty="0" smtClean="0"/>
              <a:t>, </a:t>
            </a:r>
            <a:r>
              <a:rPr lang="en-GB" dirty="0"/>
              <a:t>Washington DC,  free access for educational </a:t>
            </a:r>
            <a:r>
              <a:rPr lang="en-GB" dirty="0" smtClean="0"/>
              <a:t>purposes)</a:t>
            </a:r>
            <a:endParaRPr lang="en-GB" dirty="0"/>
          </a:p>
        </p:txBody>
      </p:sp>
    </p:spTree>
    <p:extLst>
      <p:ext uri="{BB962C8B-B14F-4D97-AF65-F5344CB8AC3E}">
        <p14:creationId xmlns:p14="http://schemas.microsoft.com/office/powerpoint/2010/main" val="1353851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2971800" y="294831"/>
            <a:ext cx="5910263" cy="4010913"/>
          </a:xfrm>
        </p:spPr>
      </p:pic>
      <p:sp>
        <p:nvSpPr>
          <p:cNvPr id="3" name="Title 2"/>
          <p:cNvSpPr>
            <a:spLocks noGrp="1"/>
          </p:cNvSpPr>
          <p:nvPr>
            <p:ph type="title"/>
          </p:nvPr>
        </p:nvSpPr>
        <p:spPr/>
        <p:txBody>
          <a:bodyPr/>
          <a:lstStyle/>
          <a:p>
            <a:r>
              <a:rPr lang="en-GB" smtClean="0"/>
              <a:t>Nazi euthanasia programma and Psychiatric hospitals</a:t>
            </a:r>
            <a:br>
              <a:rPr lang="en-GB" smtClean="0"/>
            </a:br>
            <a:endParaRPr lang="en-GB" dirty="0"/>
          </a:p>
        </p:txBody>
      </p:sp>
      <p:sp>
        <p:nvSpPr>
          <p:cNvPr id="4" name="Text Placeholder 3"/>
          <p:cNvSpPr>
            <a:spLocks noGrp="1"/>
          </p:cNvSpPr>
          <p:nvPr>
            <p:ph type="body" idx="1"/>
          </p:nvPr>
        </p:nvSpPr>
        <p:spPr/>
        <p:txBody>
          <a:bodyPr>
            <a:normAutofit lnSpcReduction="10000"/>
          </a:bodyPr>
          <a:lstStyle/>
          <a:p>
            <a:r>
              <a:rPr lang="en-GB" dirty="0" smtClean="0"/>
              <a:t>Many of the adults who were victims of the Nazi </a:t>
            </a:r>
            <a:r>
              <a:rPr lang="en-GB" dirty="0" err="1" smtClean="0"/>
              <a:t>Euthenasia</a:t>
            </a:r>
            <a:r>
              <a:rPr lang="en-GB" dirty="0" smtClean="0"/>
              <a:t> Programme, </a:t>
            </a:r>
            <a:r>
              <a:rPr lang="en-GB" dirty="0" err="1" smtClean="0"/>
              <a:t>Aktion</a:t>
            </a:r>
            <a:r>
              <a:rPr lang="en-GB" dirty="0" smtClean="0"/>
              <a:t> T4, were killed in psychiatric hospitals like this one at </a:t>
            </a:r>
            <a:r>
              <a:rPr lang="en-GB" dirty="0" err="1" smtClean="0"/>
              <a:t>Kaufberen</a:t>
            </a:r>
            <a:r>
              <a:rPr lang="en-GB" dirty="0" smtClean="0"/>
              <a:t> in Swabia, Bavaria. According to the records of this hospital around 2000 patients were murdered between 1940 and 1945. The Director was Valentin </a:t>
            </a:r>
            <a:r>
              <a:rPr lang="en-GB" dirty="0" err="1" smtClean="0"/>
              <a:t>Faltlhauser</a:t>
            </a:r>
            <a:r>
              <a:rPr lang="en-GB" dirty="0" smtClean="0"/>
              <a:t> who was also a designated </a:t>
            </a:r>
            <a:r>
              <a:rPr lang="en-GB" dirty="0" err="1" smtClean="0"/>
              <a:t>Aktion</a:t>
            </a:r>
            <a:r>
              <a:rPr lang="en-GB" dirty="0" smtClean="0"/>
              <a:t> T4 assessor. After the war he was sentenced to 3 years imprisonment for his role in </a:t>
            </a:r>
            <a:r>
              <a:rPr lang="en-GB" dirty="0" err="1" smtClean="0"/>
              <a:t>Aktion</a:t>
            </a:r>
            <a:r>
              <a:rPr lang="en-GB" dirty="0" smtClean="0"/>
              <a:t> T4 but the sentence was postponed and in 1954 he was pardoned. </a:t>
            </a:r>
          </a:p>
          <a:p>
            <a:r>
              <a:rPr lang="en-GB" dirty="0" smtClean="0"/>
              <a:t>The sign in the hospital garden reads: "Place to heal and cure”.</a:t>
            </a:r>
          </a:p>
        </p:txBody>
      </p:sp>
      <p:sp>
        <p:nvSpPr>
          <p:cNvPr id="5" name="Text Placeholder 4"/>
          <p:cNvSpPr>
            <a:spLocks noGrp="1"/>
          </p:cNvSpPr>
          <p:nvPr>
            <p:ph type="body" idx="10"/>
          </p:nvPr>
        </p:nvSpPr>
        <p:spPr/>
        <p:txBody>
          <a:bodyPr/>
          <a:lstStyle/>
          <a:p>
            <a:endParaRPr lang="en-GB" smtClean="0"/>
          </a:p>
          <a:p>
            <a:r>
              <a:rPr lang="en-GB" smtClean="0"/>
              <a:t>(Holocaust Education &amp; Archive Research Project, Public Domain in Germany &amp; USA)</a:t>
            </a:r>
            <a:endParaRPr lang="en-GB" dirty="0"/>
          </a:p>
        </p:txBody>
      </p:sp>
    </p:spTree>
    <p:extLst>
      <p:ext uri="{BB962C8B-B14F-4D97-AF65-F5344CB8AC3E}">
        <p14:creationId xmlns:p14="http://schemas.microsoft.com/office/powerpoint/2010/main" val="20510785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t>
            </a:r>
            <a:r>
              <a:rPr lang="en-GB" dirty="0" err="1" smtClean="0"/>
              <a:t>Widernatürlicher</a:t>
            </a:r>
            <a:r>
              <a:rPr lang="en-GB" dirty="0" smtClean="0"/>
              <a:t> </a:t>
            </a:r>
            <a:r>
              <a:rPr lang="en-GB" dirty="0" err="1" smtClean="0"/>
              <a:t>Unzucht</a:t>
            </a:r>
            <a:r>
              <a:rPr lang="en-GB" dirty="0" smtClean="0"/>
              <a:t>’’, 1944</a:t>
            </a:r>
            <a:br>
              <a:rPr lang="en-GB" dirty="0" smtClean="0"/>
            </a:br>
            <a:endParaRPr lang="en-GB" dirty="0"/>
          </a:p>
        </p:txBody>
      </p:sp>
      <p:pic>
        <p:nvPicPr>
          <p:cNvPr id="6" name="Content Placeholder 5"/>
          <p:cNvPicPr>
            <a:picLocks noGrp="1" noChangeAspect="1"/>
          </p:cNvPicPr>
          <p:nvPr>
            <p:ph type="pic" sz="quarter" idx="11"/>
          </p:nvPr>
        </p:nvPicPr>
        <p:blipFill>
          <a:blip r:embed="rId2"/>
          <a:srcRect t="6056" b="6056"/>
          <a:stretch>
            <a:fillRect/>
          </a:stretch>
        </p:blipFill>
        <p:spPr/>
      </p:pic>
      <p:sp>
        <p:nvSpPr>
          <p:cNvPr id="4" name="Text Placeholder 3"/>
          <p:cNvSpPr>
            <a:spLocks noGrp="1"/>
          </p:cNvSpPr>
          <p:nvPr>
            <p:ph type="body" idx="1"/>
          </p:nvPr>
        </p:nvSpPr>
        <p:spPr/>
        <p:txBody>
          <a:bodyPr>
            <a:normAutofit/>
          </a:bodyPr>
          <a:lstStyle/>
          <a:p>
            <a:r>
              <a:rPr lang="en-GB" dirty="0" smtClean="0"/>
              <a:t>This is a documented order to imprison the accused man because he had allegedly committed “unnatural sodomite acts” (</a:t>
            </a:r>
            <a:r>
              <a:rPr lang="en-GB" dirty="0" err="1" smtClean="0"/>
              <a:t>W</a:t>
            </a:r>
            <a:r>
              <a:rPr lang="en-GB" dirty="0" err="1" smtClean="0"/>
              <a:t>idernatürlicher</a:t>
            </a:r>
            <a:r>
              <a:rPr lang="en-GB" dirty="0" smtClean="0"/>
              <a:t> </a:t>
            </a:r>
            <a:r>
              <a:rPr lang="en-GB" dirty="0" err="1" smtClean="0"/>
              <a:t>Unzucht</a:t>
            </a:r>
            <a:r>
              <a:rPr lang="en-GB" dirty="0" smtClean="0"/>
              <a:t>). </a:t>
            </a:r>
            <a:endParaRPr lang="en-GB" dirty="0"/>
          </a:p>
        </p:txBody>
      </p:sp>
      <p:sp>
        <p:nvSpPr>
          <p:cNvPr id="5" name="Text Placeholder 4"/>
          <p:cNvSpPr>
            <a:spLocks noGrp="1"/>
          </p:cNvSpPr>
          <p:nvPr>
            <p:ph type="body" idx="10"/>
          </p:nvPr>
        </p:nvSpPr>
        <p:spPr/>
        <p:txBody>
          <a:bodyPr>
            <a:normAutofit/>
          </a:bodyPr>
          <a:lstStyle/>
          <a:p>
            <a:r>
              <a:rPr lang="en-GB" dirty="0" smtClean="0"/>
              <a:t>(Russian State Archives of Film and Photo Documents, United States Holocaust Memorial Museum, Washington DC, Free access for educational purposes)</a:t>
            </a:r>
            <a:endParaRPr lang="en-GB" dirty="0"/>
          </a:p>
        </p:txBody>
      </p:sp>
    </p:spTree>
    <p:extLst>
      <p:ext uri="{BB962C8B-B14F-4D97-AF65-F5344CB8AC3E}">
        <p14:creationId xmlns:p14="http://schemas.microsoft.com/office/powerpoint/2010/main" val="20412033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2971800" y="976388"/>
            <a:ext cx="5910263" cy="2647798"/>
          </a:xfrm>
          <a:prstGeom prst="rect">
            <a:avLst/>
          </a:prstGeom>
        </p:spPr>
      </p:pic>
      <p:sp>
        <p:nvSpPr>
          <p:cNvPr id="3" name="Title 2"/>
          <p:cNvSpPr>
            <a:spLocks noGrp="1"/>
          </p:cNvSpPr>
          <p:nvPr>
            <p:ph type="title"/>
          </p:nvPr>
        </p:nvSpPr>
        <p:spPr/>
        <p:txBody>
          <a:bodyPr/>
          <a:lstStyle/>
          <a:p>
            <a:r>
              <a:rPr lang="en-GB" dirty="0" smtClean="0"/>
              <a:t>Homosexual </a:t>
            </a:r>
            <a:r>
              <a:rPr lang="en-GB" dirty="0"/>
              <a:t>“crimes” </a:t>
            </a:r>
            <a:br>
              <a:rPr lang="en-GB" dirty="0"/>
            </a:br>
            <a:endParaRPr lang="en-GB" dirty="0"/>
          </a:p>
        </p:txBody>
      </p:sp>
      <p:sp>
        <p:nvSpPr>
          <p:cNvPr id="4" name="Text Placeholder 3"/>
          <p:cNvSpPr>
            <a:spLocks noGrp="1"/>
          </p:cNvSpPr>
          <p:nvPr>
            <p:ph type="body" idx="1"/>
          </p:nvPr>
        </p:nvSpPr>
        <p:spPr/>
        <p:txBody>
          <a:bodyPr/>
          <a:lstStyle/>
          <a:p>
            <a:r>
              <a:rPr lang="en-GB" dirty="0"/>
              <a:t>These are the identification pictures of a prisoner in Auschwitz-Birkenau. He was accused of homosexual “crimes” and did not survive Auschwitz. Prisoners accused of homosexual actions, like many other prisoners, were also used by the Nazis to experiment on. They believed that it was possible to find a “cure”. Sometimes, the prisoners did not survive these experiments, or the experiments  resulted in sickness or mutilation. </a:t>
            </a:r>
          </a:p>
          <a:p>
            <a:endParaRPr lang="en-GB" dirty="0"/>
          </a:p>
        </p:txBody>
      </p:sp>
      <p:sp>
        <p:nvSpPr>
          <p:cNvPr id="5" name="Text Placeholder 4"/>
          <p:cNvSpPr>
            <a:spLocks noGrp="1"/>
          </p:cNvSpPr>
          <p:nvPr>
            <p:ph type="body" idx="10"/>
          </p:nvPr>
        </p:nvSpPr>
        <p:spPr/>
        <p:txBody>
          <a:bodyPr/>
          <a:lstStyle/>
          <a:p>
            <a:r>
              <a:rPr lang="en-GB" dirty="0" smtClean="0"/>
              <a:t>(</a:t>
            </a:r>
            <a:r>
              <a:rPr lang="en-GB" dirty="0" err="1" smtClean="0"/>
              <a:t>Schwules</a:t>
            </a:r>
            <a:r>
              <a:rPr lang="en-GB" dirty="0" smtClean="0"/>
              <a:t> Museum Berlin,  </a:t>
            </a:r>
            <a:r>
              <a:rPr lang="en-GB" dirty="0"/>
              <a:t>United States Holocaust Memorial Museum, </a:t>
            </a:r>
            <a:r>
              <a:rPr lang="en-GB" dirty="0" smtClean="0"/>
              <a:t>Washington DC,  Free </a:t>
            </a:r>
            <a:r>
              <a:rPr lang="en-GB" dirty="0"/>
              <a:t>access for educational </a:t>
            </a:r>
            <a:r>
              <a:rPr lang="en-GB" dirty="0" smtClean="0"/>
              <a:t>purposes</a:t>
            </a:r>
            <a:r>
              <a:rPr lang="en-GB" dirty="0"/>
              <a:t>)</a:t>
            </a:r>
          </a:p>
        </p:txBody>
      </p:sp>
    </p:spTree>
    <p:extLst>
      <p:ext uri="{BB962C8B-B14F-4D97-AF65-F5344CB8AC3E}">
        <p14:creationId xmlns:p14="http://schemas.microsoft.com/office/powerpoint/2010/main" val="6389778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mtClean="0"/>
              <a:t>Dachau camp crematorium, 1945</a:t>
            </a:r>
            <a:br>
              <a:rPr lang="en-GB" smtClean="0"/>
            </a:br>
            <a:endParaRPr lang="en-GB" dirty="0"/>
          </a:p>
        </p:txBody>
      </p:sp>
      <p:pic>
        <p:nvPicPr>
          <p:cNvPr id="6" name="Content Placeholder 5"/>
          <p:cNvPicPr>
            <a:picLocks noGrp="1" noChangeAspect="1"/>
          </p:cNvPicPr>
          <p:nvPr>
            <p:ph type="pic" sz="quarter" idx="11"/>
          </p:nvPr>
        </p:nvPicPr>
        <p:blipFill>
          <a:blip r:embed="rId2"/>
          <a:srcRect t="15108" b="15108"/>
          <a:stretch>
            <a:fillRect/>
          </a:stretch>
        </p:blipFill>
        <p:spPr/>
      </p:pic>
      <p:sp>
        <p:nvSpPr>
          <p:cNvPr id="4" name="Text Placeholder 3"/>
          <p:cNvSpPr>
            <a:spLocks noGrp="1"/>
          </p:cNvSpPr>
          <p:nvPr>
            <p:ph type="body" idx="1"/>
          </p:nvPr>
        </p:nvSpPr>
        <p:spPr/>
        <p:txBody>
          <a:bodyPr/>
          <a:lstStyle/>
          <a:p>
            <a:r>
              <a:rPr lang="en-GB" smtClean="0"/>
              <a:t>This photograph was taken at Dachau concentration camp in April 1945 after the camp had been liberated. It shows the human remains left in the camp crematorium after the dead bodies had been burned.</a:t>
            </a:r>
          </a:p>
          <a:p>
            <a:endParaRPr lang="en-GB" dirty="0"/>
          </a:p>
        </p:txBody>
      </p:sp>
      <p:sp>
        <p:nvSpPr>
          <p:cNvPr id="5" name="Text Placeholder 4"/>
          <p:cNvSpPr>
            <a:spLocks noGrp="1"/>
          </p:cNvSpPr>
          <p:nvPr>
            <p:ph type="body" idx="10"/>
          </p:nvPr>
        </p:nvSpPr>
        <p:spPr/>
        <p:txBody>
          <a:bodyPr/>
          <a:lstStyle/>
          <a:p>
            <a:r>
              <a:rPr lang="en-GB" dirty="0" smtClean="0"/>
              <a:t>(United States Holocaust Memorial Museum, Washington DC,  Free to use for educational purposes)</a:t>
            </a:r>
            <a:endParaRPr lang="en-GB" dirty="0"/>
          </a:p>
        </p:txBody>
      </p:sp>
    </p:spTree>
    <p:extLst>
      <p:ext uri="{BB962C8B-B14F-4D97-AF65-F5344CB8AC3E}">
        <p14:creationId xmlns:p14="http://schemas.microsoft.com/office/powerpoint/2010/main" val="42560539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Mittelbau</a:t>
            </a:r>
            <a:r>
              <a:rPr lang="en-GB" dirty="0" smtClean="0"/>
              <a:t>-Dora camp, Germany, 1945</a:t>
            </a:r>
            <a:r>
              <a:rPr lang="en-GB" dirty="0"/>
              <a:t/>
            </a:r>
            <a:br>
              <a:rPr lang="en-GB" dirty="0"/>
            </a:br>
            <a:endParaRPr lang="en-GB" dirty="0"/>
          </a:p>
        </p:txBody>
      </p:sp>
      <p:pic>
        <p:nvPicPr>
          <p:cNvPr id="6" name="Content Placeholder 5"/>
          <p:cNvPicPr>
            <a:picLocks noGrp="1" noChangeAspect="1"/>
          </p:cNvPicPr>
          <p:nvPr>
            <p:ph type="pic" sz="quarter" idx="11"/>
          </p:nvPr>
        </p:nvPicPr>
        <p:blipFill>
          <a:blip r:embed="rId2"/>
          <a:srcRect t="10434" b="10434"/>
          <a:stretch>
            <a:fillRect/>
          </a:stretch>
        </p:blipFill>
        <p:spPr>
          <a:prstGeom prst="rect">
            <a:avLst/>
          </a:prstGeom>
        </p:spPr>
      </p:pic>
      <p:sp>
        <p:nvSpPr>
          <p:cNvPr id="4" name="Text Placeholder 3"/>
          <p:cNvSpPr>
            <a:spLocks noGrp="1"/>
          </p:cNvSpPr>
          <p:nvPr>
            <p:ph type="body" idx="1"/>
          </p:nvPr>
        </p:nvSpPr>
        <p:spPr/>
        <p:txBody>
          <a:bodyPr>
            <a:normAutofit lnSpcReduction="10000"/>
          </a:bodyPr>
          <a:lstStyle/>
          <a:p>
            <a:r>
              <a:rPr lang="en-GB" dirty="0"/>
              <a:t>Another photograph taken at a concentration camp after it was liberated in April-May 1945. This camp is </a:t>
            </a:r>
            <a:r>
              <a:rPr lang="en-GB" dirty="0" err="1"/>
              <a:t>Mittelbau</a:t>
            </a:r>
            <a:r>
              <a:rPr lang="en-GB" dirty="0"/>
              <a:t>-Dora, near </a:t>
            </a:r>
            <a:r>
              <a:rPr lang="en-GB" dirty="0" err="1"/>
              <a:t>Nordhausen</a:t>
            </a:r>
            <a:r>
              <a:rPr lang="en-GB" dirty="0"/>
              <a:t> in Germany. Two inmates who have survived the Holocaust stand by the pits that are full of human ash.</a:t>
            </a:r>
          </a:p>
          <a:p>
            <a:endParaRPr lang="en-GB" dirty="0"/>
          </a:p>
        </p:txBody>
      </p:sp>
      <p:sp>
        <p:nvSpPr>
          <p:cNvPr id="5" name="Text Placeholder 4"/>
          <p:cNvSpPr>
            <a:spLocks noGrp="1"/>
          </p:cNvSpPr>
          <p:nvPr>
            <p:ph type="body" idx="10"/>
          </p:nvPr>
        </p:nvSpPr>
        <p:spPr/>
        <p:txBody>
          <a:bodyPr/>
          <a:lstStyle/>
          <a:p>
            <a:r>
              <a:rPr lang="en-GB" dirty="0"/>
              <a:t>(</a:t>
            </a:r>
            <a:r>
              <a:rPr lang="en-GB" dirty="0" smtClean="0"/>
              <a:t>United </a:t>
            </a:r>
            <a:r>
              <a:rPr lang="en-GB" dirty="0"/>
              <a:t>States Holocaust Memorial Museum, </a:t>
            </a:r>
            <a:r>
              <a:rPr lang="en-GB" dirty="0" smtClean="0"/>
              <a:t>Washington DC, Free </a:t>
            </a:r>
            <a:r>
              <a:rPr lang="en-GB" dirty="0"/>
              <a:t>to use for educational </a:t>
            </a:r>
            <a:r>
              <a:rPr lang="en-GB" dirty="0" smtClean="0"/>
              <a:t>purposes)</a:t>
            </a:r>
            <a:endParaRPr lang="en-GB" dirty="0"/>
          </a:p>
        </p:txBody>
      </p:sp>
    </p:spTree>
    <p:extLst>
      <p:ext uri="{BB962C8B-B14F-4D97-AF65-F5344CB8AC3E}">
        <p14:creationId xmlns:p14="http://schemas.microsoft.com/office/powerpoint/2010/main" val="35049052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2"/>
          <a:stretch>
            <a:fillRect/>
          </a:stretch>
        </p:blipFill>
        <p:spPr>
          <a:xfrm>
            <a:off x="3352772" y="228600"/>
            <a:ext cx="5148318" cy="4143375"/>
          </a:xfrm>
          <a:prstGeom prst="rect">
            <a:avLst/>
          </a:prstGeom>
        </p:spPr>
      </p:pic>
      <p:sp>
        <p:nvSpPr>
          <p:cNvPr id="11" name="Title 10"/>
          <p:cNvSpPr>
            <a:spLocks noGrp="1"/>
          </p:cNvSpPr>
          <p:nvPr>
            <p:ph type="title"/>
          </p:nvPr>
        </p:nvSpPr>
        <p:spPr/>
        <p:txBody>
          <a:bodyPr/>
          <a:lstStyle/>
          <a:p>
            <a:r>
              <a:rPr lang="en-GB" dirty="0" smtClean="0"/>
              <a:t>Liberation and the Red Cross, 1945</a:t>
            </a:r>
            <a:r>
              <a:rPr lang="en-GB" dirty="0"/>
              <a:t/>
            </a:r>
            <a:br>
              <a:rPr lang="en-GB" dirty="0"/>
            </a:br>
            <a:endParaRPr lang="en-GB" dirty="0"/>
          </a:p>
        </p:txBody>
      </p:sp>
      <p:sp>
        <p:nvSpPr>
          <p:cNvPr id="9" name="Text Placeholder 8"/>
          <p:cNvSpPr>
            <a:spLocks noGrp="1"/>
          </p:cNvSpPr>
          <p:nvPr>
            <p:ph type="body" idx="1"/>
          </p:nvPr>
        </p:nvSpPr>
        <p:spPr/>
        <p:txBody>
          <a:bodyPr>
            <a:normAutofit/>
          </a:bodyPr>
          <a:lstStyle/>
          <a:p>
            <a:r>
              <a:rPr lang="en-GB" dirty="0"/>
              <a:t>This is a picture of a former prisoner in the Hannover-</a:t>
            </a:r>
            <a:r>
              <a:rPr lang="en-GB" dirty="0" err="1"/>
              <a:t>Ahlem</a:t>
            </a:r>
            <a:r>
              <a:rPr lang="en-GB" dirty="0"/>
              <a:t> sub camp of the Neuengamme concentration camp near Hamburg, taken on 11 April 1945. Of course it was impossible for the Red Cross during the war to help people that were sent to the extermination and labour camps. However, after the liberation, they played a large role in helping the liberated prisoners in the camps, like this man in the picture taken on 11 April 1945</a:t>
            </a:r>
            <a:r>
              <a:rPr lang="en-GB" dirty="0" smtClean="0"/>
              <a:t>.</a:t>
            </a:r>
            <a:endParaRPr lang="en-GB" dirty="0"/>
          </a:p>
          <a:p>
            <a:endParaRPr lang="en-GB" dirty="0"/>
          </a:p>
        </p:txBody>
      </p:sp>
      <p:sp>
        <p:nvSpPr>
          <p:cNvPr id="12" name="Text Placeholder 11"/>
          <p:cNvSpPr>
            <a:spLocks noGrp="1"/>
          </p:cNvSpPr>
          <p:nvPr>
            <p:ph type="body" idx="10"/>
          </p:nvPr>
        </p:nvSpPr>
        <p:spPr/>
        <p:txBody>
          <a:bodyPr/>
          <a:lstStyle/>
          <a:p>
            <a:endParaRPr lang="en-GB" dirty="0"/>
          </a:p>
          <a:p>
            <a:r>
              <a:rPr lang="en-GB" dirty="0" smtClean="0"/>
              <a:t>  (US </a:t>
            </a:r>
            <a:r>
              <a:rPr lang="en-GB" dirty="0"/>
              <a:t>Holocaust </a:t>
            </a:r>
            <a:r>
              <a:rPr lang="en-GB" dirty="0" smtClean="0"/>
              <a:t>Memorial </a:t>
            </a:r>
            <a:r>
              <a:rPr lang="en-GB" dirty="0" err="1" smtClean="0"/>
              <a:t>Museum,Public</a:t>
            </a:r>
            <a:r>
              <a:rPr lang="en-GB" dirty="0" smtClean="0"/>
              <a:t> Domain in USA) </a:t>
            </a:r>
            <a:endParaRPr lang="en-GB" dirty="0"/>
          </a:p>
        </p:txBody>
      </p:sp>
    </p:spTree>
    <p:extLst>
      <p:ext uri="{BB962C8B-B14F-4D97-AF65-F5344CB8AC3E}">
        <p14:creationId xmlns:p14="http://schemas.microsoft.com/office/powerpoint/2010/main" val="31973930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“Die </a:t>
            </a:r>
            <a:r>
              <a:rPr lang="en-GB" dirty="0" err="1"/>
              <a:t>Rampe</a:t>
            </a:r>
            <a:r>
              <a:rPr lang="en-GB" dirty="0"/>
              <a:t>”, </a:t>
            </a:r>
            <a:r>
              <a:rPr lang="en-GB" dirty="0" smtClean="0"/>
              <a:t>1980</a:t>
            </a:r>
            <a:r>
              <a:rPr lang="en-GB" dirty="0"/>
              <a:t/>
            </a:r>
            <a:br>
              <a:rPr lang="en-GB" dirty="0"/>
            </a:br>
            <a:endParaRPr lang="en-GB" dirty="0"/>
          </a:p>
        </p:txBody>
      </p:sp>
      <p:pic>
        <p:nvPicPr>
          <p:cNvPr id="10" name="Content Placeholder 9"/>
          <p:cNvPicPr>
            <a:picLocks noGrp="1" noChangeAspect="1"/>
          </p:cNvPicPr>
          <p:nvPr>
            <p:ph sz="half" idx="2"/>
          </p:nvPr>
        </p:nvPicPr>
        <p:blipFill>
          <a:blip r:embed="rId2"/>
          <a:stretch>
            <a:fillRect/>
          </a:stretch>
        </p:blipFill>
        <p:spPr>
          <a:xfrm>
            <a:off x="5084498" y="228600"/>
            <a:ext cx="3570816" cy="5356225"/>
          </a:xfrm>
          <a:prstGeom prst="rect">
            <a:avLst/>
          </a:prstGeom>
        </p:spPr>
      </p:pic>
      <p:sp>
        <p:nvSpPr>
          <p:cNvPr id="7" name="Text Placeholder 6"/>
          <p:cNvSpPr>
            <a:spLocks noGrp="1"/>
          </p:cNvSpPr>
          <p:nvPr>
            <p:ph type="body" idx="1"/>
          </p:nvPr>
        </p:nvSpPr>
        <p:spPr/>
        <p:txBody>
          <a:bodyPr/>
          <a:lstStyle/>
          <a:p>
            <a:r>
              <a:rPr lang="en-GB" dirty="0"/>
              <a:t>This Holocaust memorial in </a:t>
            </a:r>
            <a:r>
              <a:rPr lang="en-GB" dirty="0" smtClean="0"/>
              <a:t>Kassel, </a:t>
            </a:r>
            <a:r>
              <a:rPr lang="en-GB" dirty="0"/>
              <a:t>Germany, “Die </a:t>
            </a:r>
            <a:r>
              <a:rPr lang="en-GB" dirty="0" err="1"/>
              <a:t>Rampe</a:t>
            </a:r>
            <a:r>
              <a:rPr lang="en-GB" dirty="0"/>
              <a:t>”, was created in 1980 as a tribute to the victims of the Holocaust who were deported by train to the concentration camps. The artist, Renee </a:t>
            </a:r>
            <a:r>
              <a:rPr lang="en-GB" dirty="0" err="1"/>
              <a:t>Nele</a:t>
            </a:r>
            <a:r>
              <a:rPr lang="en-GB" dirty="0"/>
              <a:t> from Germany, witnessed the deportations herself on a daily basis during the war. </a:t>
            </a:r>
          </a:p>
          <a:p>
            <a:r>
              <a:rPr lang="en-GB" dirty="0"/>
              <a:t>Mostly the victims were transported in freight or cattle boxcars under terrible conditions and many of them were found dead on arrival at their destination camps. </a:t>
            </a:r>
          </a:p>
        </p:txBody>
      </p:sp>
      <p:sp>
        <p:nvSpPr>
          <p:cNvPr id="9" name="Text Placeholder 8"/>
          <p:cNvSpPr>
            <a:spLocks noGrp="1"/>
          </p:cNvSpPr>
          <p:nvPr>
            <p:ph type="body" idx="10"/>
          </p:nvPr>
        </p:nvSpPr>
        <p:spPr/>
        <p:txBody>
          <a:bodyPr>
            <a:normAutofit/>
          </a:bodyPr>
          <a:lstStyle/>
          <a:p>
            <a:r>
              <a:rPr lang="en-GB" dirty="0" smtClean="0"/>
              <a:t>(Wikimedia Commons, </a:t>
            </a:r>
            <a:r>
              <a:rPr lang="en-GB" dirty="0" err="1" smtClean="0"/>
              <a:t>Dietmar</a:t>
            </a:r>
            <a:r>
              <a:rPr lang="en-GB" dirty="0" smtClean="0"/>
              <a:t> </a:t>
            </a:r>
            <a:r>
              <a:rPr lang="en-GB" dirty="0"/>
              <a:t>Walberg  (</a:t>
            </a:r>
            <a:r>
              <a:rPr lang="en-GB" dirty="0" smtClean="0"/>
              <a:t>2007), CC-BY-SA-2.5 Generic)</a:t>
            </a:r>
            <a:endParaRPr lang="en-GB" dirty="0"/>
          </a:p>
          <a:p>
            <a:endParaRPr lang="en-GB" dirty="0"/>
          </a:p>
        </p:txBody>
      </p:sp>
    </p:spTree>
    <p:extLst>
      <p:ext uri="{BB962C8B-B14F-4D97-AF65-F5344CB8AC3E}">
        <p14:creationId xmlns:p14="http://schemas.microsoft.com/office/powerpoint/2010/main" val="2317513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Reinhard</a:t>
            </a:r>
            <a:r>
              <a:rPr lang="en-GB" dirty="0" smtClean="0"/>
              <a:t> </a:t>
            </a:r>
            <a:r>
              <a:rPr lang="en-GB" dirty="0" err="1" smtClean="0"/>
              <a:t>Heydrich</a:t>
            </a:r>
            <a:r>
              <a:rPr lang="en-GB" dirty="0" smtClean="0"/>
              <a:t>, 1938</a:t>
            </a:r>
            <a:br>
              <a:rPr lang="en-GB" dirty="0" smtClean="0"/>
            </a:br>
            <a:endParaRPr lang="en-GB" dirty="0"/>
          </a:p>
        </p:txBody>
      </p:sp>
      <p:pic>
        <p:nvPicPr>
          <p:cNvPr id="6" name="Content Placeholder 5"/>
          <p:cNvPicPr>
            <a:picLocks noGrp="1" noChangeAspect="1"/>
          </p:cNvPicPr>
          <p:nvPr>
            <p:ph sz="half" idx="2"/>
          </p:nvPr>
        </p:nvPicPr>
        <p:blipFill>
          <a:blip r:embed="rId2"/>
          <a:stretch>
            <a:fillRect/>
          </a:stretch>
        </p:blipFill>
        <p:spPr>
          <a:xfrm>
            <a:off x="806478" y="228600"/>
            <a:ext cx="2868556" cy="5356225"/>
          </a:xfrm>
        </p:spPr>
      </p:pic>
      <p:sp>
        <p:nvSpPr>
          <p:cNvPr id="4" name="Text Placeholder 3"/>
          <p:cNvSpPr>
            <a:spLocks noGrp="1"/>
          </p:cNvSpPr>
          <p:nvPr>
            <p:ph type="body" idx="1"/>
          </p:nvPr>
        </p:nvSpPr>
        <p:spPr/>
        <p:txBody>
          <a:bodyPr/>
          <a:lstStyle/>
          <a:p>
            <a:r>
              <a:rPr lang="en-GB" dirty="0" smtClean="0"/>
              <a:t>Adolf Eichmann, who had set up the Centre for Jewish Emigration in Vienna and another Centre in Prague then successfully argued the case for establishing a Reich Central Office for Jewish Emigration in Berlin. This was opened on 24 January 1939 but with </a:t>
            </a:r>
            <a:r>
              <a:rPr lang="en-GB" dirty="0" err="1" smtClean="0"/>
              <a:t>Reinhard</a:t>
            </a:r>
            <a:r>
              <a:rPr lang="en-GB" dirty="0" smtClean="0"/>
              <a:t> </a:t>
            </a:r>
            <a:r>
              <a:rPr lang="en-GB" dirty="0" err="1" smtClean="0"/>
              <a:t>Heydrich</a:t>
            </a:r>
            <a:r>
              <a:rPr lang="en-GB" dirty="0" smtClean="0"/>
              <a:t> as its head; someone who was more senior than Eichmann in the ranks of the SS. </a:t>
            </a:r>
            <a:r>
              <a:rPr lang="en-GB" dirty="0" err="1" smtClean="0"/>
              <a:t>Heydrich</a:t>
            </a:r>
            <a:r>
              <a:rPr lang="en-GB" dirty="0" smtClean="0"/>
              <a:t>, who had organised the “spontaneous” violence against Jews on Kristallnacht and prepared the ground for the Anschluss,  was already in charge of the German Security Service (SD).</a:t>
            </a:r>
          </a:p>
          <a:p>
            <a:r>
              <a:rPr lang="en-GB" dirty="0" smtClean="0"/>
              <a:t>The photograph shows </a:t>
            </a:r>
            <a:r>
              <a:rPr lang="en-GB" dirty="0" err="1" smtClean="0"/>
              <a:t>Reinhard</a:t>
            </a:r>
            <a:r>
              <a:rPr lang="en-GB" dirty="0" smtClean="0"/>
              <a:t> </a:t>
            </a:r>
            <a:r>
              <a:rPr lang="en-GB" dirty="0" err="1" smtClean="0"/>
              <a:t>Heydrich</a:t>
            </a:r>
            <a:r>
              <a:rPr lang="en-GB" dirty="0" smtClean="0"/>
              <a:t> in 1938 when he was head of the Reich Security Service (SD) and the Reich Central Office for Jewish emigration.</a:t>
            </a:r>
            <a:endParaRPr lang="en-GB" dirty="0"/>
          </a:p>
        </p:txBody>
      </p:sp>
      <p:sp>
        <p:nvSpPr>
          <p:cNvPr id="5" name="Text Placeholder 4"/>
          <p:cNvSpPr>
            <a:spLocks noGrp="1"/>
          </p:cNvSpPr>
          <p:nvPr>
            <p:ph type="body" idx="10"/>
          </p:nvPr>
        </p:nvSpPr>
        <p:spPr/>
        <p:txBody>
          <a:bodyPr/>
          <a:lstStyle/>
          <a:p>
            <a:r>
              <a:rPr lang="en-GB" smtClean="0"/>
              <a:t>(Wikimedia Commons, Public Domain in the EU) </a:t>
            </a:r>
            <a:endParaRPr lang="en-GB" dirty="0"/>
          </a:p>
        </p:txBody>
      </p:sp>
    </p:spTree>
    <p:extLst>
      <p:ext uri="{BB962C8B-B14F-4D97-AF65-F5344CB8AC3E}">
        <p14:creationId xmlns:p14="http://schemas.microsoft.com/office/powerpoint/2010/main" val="17020390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type="pic" sz="quarter" idx="13"/>
          </p:nvPr>
        </p:nvPicPr>
        <p:blipFill>
          <a:blip r:embed="rId2"/>
          <a:srcRect l="8575" r="8575"/>
          <a:stretch>
            <a:fillRect/>
          </a:stretch>
        </p:blipFill>
        <p:spPr>
          <a:prstGeom prst="rect">
            <a:avLst/>
          </a:prstGeom>
        </p:spPr>
      </p:pic>
      <p:sp>
        <p:nvSpPr>
          <p:cNvPr id="2" name="Title 1"/>
          <p:cNvSpPr>
            <a:spLocks noGrp="1"/>
          </p:cNvSpPr>
          <p:nvPr>
            <p:ph type="title"/>
          </p:nvPr>
        </p:nvSpPr>
        <p:spPr/>
        <p:txBody>
          <a:bodyPr/>
          <a:lstStyle/>
          <a:p>
            <a:r>
              <a:rPr lang="en-GB" dirty="0" smtClean="0"/>
              <a:t>Victims of Arrow Cross Militiamen</a:t>
            </a:r>
            <a:r>
              <a:rPr lang="en-GB" dirty="0"/>
              <a:t/>
            </a:r>
            <a:br>
              <a:rPr lang="en-GB" dirty="0"/>
            </a:br>
            <a:endParaRPr lang="en-GB" dirty="0"/>
          </a:p>
        </p:txBody>
      </p:sp>
      <p:sp>
        <p:nvSpPr>
          <p:cNvPr id="4" name="Text Placeholder 3"/>
          <p:cNvSpPr>
            <a:spLocks noGrp="1"/>
          </p:cNvSpPr>
          <p:nvPr>
            <p:ph type="body" idx="1"/>
          </p:nvPr>
        </p:nvSpPr>
        <p:spPr/>
        <p:txBody>
          <a:bodyPr/>
          <a:lstStyle/>
          <a:p>
            <a:r>
              <a:rPr lang="en-GB" dirty="0"/>
              <a:t>A description at the site of this </a:t>
            </a:r>
            <a:r>
              <a:rPr lang="en-GB" dirty="0" smtClean="0"/>
              <a:t>memorial </a:t>
            </a:r>
            <a:r>
              <a:rPr lang="en-GB" dirty="0"/>
              <a:t>states: “to the memory of the victims shot in the Danube by Arrow Cross Militiamen in 1944-1945”. Towards the end of the war the extermination programmes intensified: sometimes people were not deported to the camps but, as in this case, forced to strip off their clothes, and then shot and their bodies disposed of in the river. 3500 people were killed in this way, 800 of them Hungarian Jews. These iron shoes cemented to the bank of the Danube represent the victims.</a:t>
            </a:r>
          </a:p>
          <a:p>
            <a:endParaRPr lang="en-GB" dirty="0"/>
          </a:p>
        </p:txBody>
      </p:sp>
      <p:sp>
        <p:nvSpPr>
          <p:cNvPr id="5" name="Text Placeholder 4"/>
          <p:cNvSpPr>
            <a:spLocks noGrp="1"/>
          </p:cNvSpPr>
          <p:nvPr>
            <p:ph type="body" idx="10"/>
          </p:nvPr>
        </p:nvSpPr>
        <p:spPr/>
        <p:txBody>
          <a:bodyPr>
            <a:normAutofit/>
          </a:bodyPr>
          <a:lstStyle/>
          <a:p>
            <a:r>
              <a:rPr lang="en-GB" dirty="0" smtClean="0"/>
              <a:t>(Wikimedia Commons, </a:t>
            </a:r>
            <a:r>
              <a:rPr lang="en-GB" dirty="0" err="1" smtClean="0"/>
              <a:t>Nikodem</a:t>
            </a:r>
            <a:r>
              <a:rPr lang="en-GB" dirty="0" smtClean="0"/>
              <a:t> </a:t>
            </a:r>
            <a:r>
              <a:rPr lang="en-GB" dirty="0" err="1"/>
              <a:t>Nijaki</a:t>
            </a:r>
            <a:r>
              <a:rPr lang="en-GB" dirty="0"/>
              <a:t> (</a:t>
            </a:r>
            <a:r>
              <a:rPr lang="en-GB" dirty="0" smtClean="0"/>
              <a:t>01.01.2012), CC </a:t>
            </a:r>
            <a:r>
              <a:rPr lang="en-GB" dirty="0"/>
              <a:t>BY-SA 3.0 </a:t>
            </a:r>
            <a:r>
              <a:rPr lang="en-GB" dirty="0" err="1" smtClean="0"/>
              <a:t>Unported</a:t>
            </a:r>
            <a:r>
              <a:rPr lang="en-GB" dirty="0" smtClean="0"/>
              <a:t>)</a:t>
            </a:r>
            <a:endParaRPr lang="en-GB" dirty="0"/>
          </a:p>
        </p:txBody>
      </p:sp>
    </p:spTree>
    <p:extLst>
      <p:ext uri="{BB962C8B-B14F-4D97-AF65-F5344CB8AC3E}">
        <p14:creationId xmlns:p14="http://schemas.microsoft.com/office/powerpoint/2010/main" val="34295658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Liberating surviving inmates of the Bergen-Belsen concentration camp</a:t>
            </a:r>
            <a:r>
              <a:rPr lang="en-GB" dirty="0"/>
              <a:t/>
            </a:r>
            <a:br>
              <a:rPr lang="en-GB" dirty="0"/>
            </a:br>
            <a:endParaRPr lang="en-GB" dirty="0"/>
          </a:p>
        </p:txBody>
      </p:sp>
      <p:pic>
        <p:nvPicPr>
          <p:cNvPr id="10" name="Content Placeholder 9"/>
          <p:cNvPicPr>
            <a:picLocks noGrp="1" noChangeAspect="1"/>
          </p:cNvPicPr>
          <p:nvPr>
            <p:ph type="pic" sz="quarter" idx="11"/>
          </p:nvPr>
        </p:nvPicPr>
        <p:blipFill>
          <a:blip r:embed="rId2"/>
          <a:srcRect t="11230" b="11230"/>
          <a:stretch>
            <a:fillRect/>
          </a:stretch>
        </p:blipFill>
        <p:spPr>
          <a:prstGeom prst="rect">
            <a:avLst/>
          </a:prstGeom>
        </p:spPr>
      </p:pic>
      <p:sp>
        <p:nvSpPr>
          <p:cNvPr id="7" name="Text Placeholder 6"/>
          <p:cNvSpPr>
            <a:spLocks noGrp="1"/>
          </p:cNvSpPr>
          <p:nvPr>
            <p:ph type="body" idx="1"/>
          </p:nvPr>
        </p:nvSpPr>
        <p:spPr/>
        <p:txBody>
          <a:bodyPr/>
          <a:lstStyle/>
          <a:p>
            <a:r>
              <a:rPr lang="en-GB" dirty="0"/>
              <a:t>After liberating the surviving inmates of the Bergen-Belsen concentration camp the camp was set on fire, probably by the allied forces in order to prevent the spread of disease and infection. </a:t>
            </a:r>
          </a:p>
          <a:p>
            <a:endParaRPr lang="en-GB" dirty="0"/>
          </a:p>
        </p:txBody>
      </p:sp>
      <p:sp>
        <p:nvSpPr>
          <p:cNvPr id="9" name="Text Placeholder 8"/>
          <p:cNvSpPr>
            <a:spLocks noGrp="1"/>
          </p:cNvSpPr>
          <p:nvPr>
            <p:ph type="body" idx="10"/>
          </p:nvPr>
        </p:nvSpPr>
        <p:spPr/>
        <p:txBody>
          <a:bodyPr/>
          <a:lstStyle/>
          <a:p>
            <a:r>
              <a:rPr lang="en-GB" dirty="0" smtClean="0"/>
              <a:t>(</a:t>
            </a:r>
            <a:r>
              <a:rPr lang="en-GB" dirty="0" smtClean="0"/>
              <a:t>Welcome </a:t>
            </a:r>
            <a:r>
              <a:rPr lang="en-GB" dirty="0"/>
              <a:t>Images via </a:t>
            </a:r>
            <a:r>
              <a:rPr lang="en-GB" dirty="0" err="1" smtClean="0"/>
              <a:t>Europeana,CC</a:t>
            </a:r>
            <a:r>
              <a:rPr lang="en-GB" dirty="0" smtClean="0"/>
              <a:t> </a:t>
            </a:r>
            <a:r>
              <a:rPr lang="en-GB" dirty="0"/>
              <a:t>BY-NC-ND </a:t>
            </a:r>
            <a:r>
              <a:rPr lang="en-GB" dirty="0" smtClean="0"/>
              <a:t>4.0)</a:t>
            </a:r>
            <a:endParaRPr lang="en-GB" dirty="0"/>
          </a:p>
          <a:p>
            <a:endParaRPr lang="en-GB" dirty="0"/>
          </a:p>
        </p:txBody>
      </p:sp>
    </p:spTree>
    <p:extLst>
      <p:ext uri="{BB962C8B-B14F-4D97-AF65-F5344CB8AC3E}">
        <p14:creationId xmlns:p14="http://schemas.microsoft.com/office/powerpoint/2010/main" val="9862525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Child survivors of Auschwitz </a:t>
            </a:r>
            <a:r>
              <a:rPr lang="en-GB" dirty="0" smtClean="0"/>
              <a:t>, 1945</a:t>
            </a:r>
            <a:r>
              <a:rPr lang="en-GB" dirty="0"/>
              <a:t/>
            </a:r>
            <a:br>
              <a:rPr lang="en-GB" dirty="0"/>
            </a:br>
            <a:endParaRPr lang="en-GB" dirty="0"/>
          </a:p>
        </p:txBody>
      </p:sp>
      <p:pic>
        <p:nvPicPr>
          <p:cNvPr id="6" name="Content Placeholder 5"/>
          <p:cNvPicPr>
            <a:picLocks noGrp="1" noChangeAspect="1"/>
          </p:cNvPicPr>
          <p:nvPr>
            <p:ph type="pic" sz="quarter" idx="11"/>
          </p:nvPr>
        </p:nvPicPr>
        <p:blipFill>
          <a:blip r:embed="rId2"/>
          <a:srcRect l="148" r="148"/>
          <a:stretch>
            <a:fillRect/>
          </a:stretch>
        </p:blipFill>
        <p:spPr>
          <a:prstGeom prst="rect">
            <a:avLst/>
          </a:prstGeom>
        </p:spPr>
      </p:pic>
      <p:sp>
        <p:nvSpPr>
          <p:cNvPr id="4" name="Text Placeholder 3"/>
          <p:cNvSpPr>
            <a:spLocks noGrp="1"/>
          </p:cNvSpPr>
          <p:nvPr>
            <p:ph type="body" idx="1"/>
          </p:nvPr>
        </p:nvSpPr>
        <p:spPr/>
        <p:txBody>
          <a:bodyPr/>
          <a:lstStyle/>
          <a:p>
            <a:r>
              <a:rPr lang="en-GB" dirty="0"/>
              <a:t>Child survivors of Auschwitz filmed by the First Ukrainian Front film unit in early 1945. The children are wearing adult-sized clothes.</a:t>
            </a:r>
          </a:p>
          <a:p>
            <a:endParaRPr lang="en-GB" dirty="0"/>
          </a:p>
        </p:txBody>
      </p:sp>
      <p:sp>
        <p:nvSpPr>
          <p:cNvPr id="5" name="Text Placeholder 4"/>
          <p:cNvSpPr>
            <a:spLocks noGrp="1"/>
          </p:cNvSpPr>
          <p:nvPr>
            <p:ph type="body" idx="10"/>
          </p:nvPr>
        </p:nvSpPr>
        <p:spPr/>
        <p:txBody>
          <a:bodyPr>
            <a:normAutofit/>
          </a:bodyPr>
          <a:lstStyle/>
          <a:p>
            <a:r>
              <a:rPr lang="en-GB" dirty="0" smtClean="0"/>
              <a:t>  (</a:t>
            </a:r>
            <a:r>
              <a:rPr lang="en-GB" dirty="0" smtClean="0"/>
              <a:t>US </a:t>
            </a:r>
            <a:r>
              <a:rPr lang="en-GB" dirty="0"/>
              <a:t>Holocaust Memorial </a:t>
            </a:r>
            <a:r>
              <a:rPr lang="en-GB" dirty="0" smtClean="0"/>
              <a:t>Museum, </a:t>
            </a:r>
            <a:r>
              <a:rPr lang="en-GB" dirty="0"/>
              <a:t>courtesy of Belarusian </a:t>
            </a:r>
            <a:r>
              <a:rPr lang="en-GB" dirty="0" smtClean="0"/>
              <a:t> State </a:t>
            </a:r>
            <a:r>
              <a:rPr lang="en-GB" dirty="0"/>
              <a:t>Archive of Documentary </a:t>
            </a:r>
            <a:r>
              <a:rPr lang="en-GB" dirty="0" smtClean="0"/>
              <a:t>Film </a:t>
            </a:r>
            <a:r>
              <a:rPr lang="en-GB" dirty="0"/>
              <a:t>and </a:t>
            </a:r>
            <a:r>
              <a:rPr lang="en-GB" dirty="0" smtClean="0"/>
              <a:t>Photography,</a:t>
            </a:r>
            <a:r>
              <a:rPr lang="en-GB" dirty="0"/>
              <a:t> </a:t>
            </a:r>
            <a:r>
              <a:rPr lang="en-GB" dirty="0" smtClean="0"/>
              <a:t>Public </a:t>
            </a:r>
            <a:r>
              <a:rPr lang="en-GB" dirty="0" smtClean="0"/>
              <a:t>Domain) </a:t>
            </a:r>
            <a:endParaRPr lang="en-GB" dirty="0"/>
          </a:p>
          <a:p>
            <a:endParaRPr lang="en-GB" dirty="0"/>
          </a:p>
        </p:txBody>
      </p:sp>
    </p:spTree>
    <p:extLst>
      <p:ext uri="{BB962C8B-B14F-4D97-AF65-F5344CB8AC3E}">
        <p14:creationId xmlns:p14="http://schemas.microsoft.com/office/powerpoint/2010/main" val="11107863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Holocaust Denial</a:t>
            </a:r>
            <a:br>
              <a:rPr lang="en-GB" smtClean="0"/>
            </a:br>
            <a:endParaRPr lang="en-GB" dirty="0"/>
          </a:p>
        </p:txBody>
      </p:sp>
      <p:pic>
        <p:nvPicPr>
          <p:cNvPr id="6" name="Content Placeholder 5"/>
          <p:cNvPicPr>
            <a:picLocks noGrp="1" noChangeAspect="1"/>
          </p:cNvPicPr>
          <p:nvPr>
            <p:ph sz="half" idx="2"/>
          </p:nvPr>
        </p:nvPicPr>
        <p:blipFill>
          <a:blip r:embed="rId2"/>
          <a:stretch>
            <a:fillRect/>
          </a:stretch>
        </p:blipFill>
        <p:spPr>
          <a:xfrm>
            <a:off x="5895975" y="254094"/>
            <a:ext cx="2986088" cy="3922525"/>
          </a:xfrm>
        </p:spPr>
      </p:pic>
      <p:sp>
        <p:nvSpPr>
          <p:cNvPr id="4" name="Text Placeholder 3"/>
          <p:cNvSpPr>
            <a:spLocks noGrp="1"/>
          </p:cNvSpPr>
          <p:nvPr>
            <p:ph type="body" idx="1"/>
          </p:nvPr>
        </p:nvSpPr>
        <p:spPr/>
        <p:txBody>
          <a:bodyPr>
            <a:normAutofit fontScale="85000" lnSpcReduction="10000"/>
          </a:bodyPr>
          <a:lstStyle/>
          <a:p>
            <a:r>
              <a:rPr lang="en-GB" dirty="0" smtClean="0"/>
              <a:t>Immediately after the war some historians denied that the Holocaust had taken place or denied the extent of the killing. One such, American historian Harry Elmer Barnes, expressed the view that the allegations were similar to those against Germany in the 1st World War which were later shown to be propaganda. The French journalist, Paul </a:t>
            </a:r>
            <a:r>
              <a:rPr lang="en-GB" dirty="0" err="1" smtClean="0"/>
              <a:t>Rassinier</a:t>
            </a:r>
            <a:r>
              <a:rPr lang="en-GB" dirty="0" smtClean="0"/>
              <a:t>, made similar claims, and, for a while, his views were given credence because he had been an inmate in Buchenwald and </a:t>
            </a:r>
            <a:r>
              <a:rPr lang="en-GB" dirty="0" err="1" smtClean="0"/>
              <a:t>Mittelbau</a:t>
            </a:r>
            <a:r>
              <a:rPr lang="en-GB" dirty="0" smtClean="0"/>
              <a:t>-Dora. More recently, some European and Middle Eastern politicians have also denied the Holocaust. In 2001 the American historian Deborah </a:t>
            </a:r>
            <a:r>
              <a:rPr lang="en-GB" dirty="0" err="1" smtClean="0"/>
              <a:t>Lipstadt</a:t>
            </a:r>
            <a:r>
              <a:rPr lang="en-GB" dirty="0" smtClean="0"/>
              <a:t> was sued for libel by David Irving who had written several books which, she claimed, showed him to be a Holocaust denier.  At the trial the British historian, Richard J. Evans, acted as expert witness for </a:t>
            </a:r>
            <a:r>
              <a:rPr lang="en-GB" dirty="0" err="1" smtClean="0"/>
              <a:t>Lipstadt</a:t>
            </a:r>
            <a:r>
              <a:rPr lang="en-GB" dirty="0" smtClean="0"/>
              <a:t> and her publisher and after she won the case he published his analysis of the evidence in the book: Lying About Hitler.  It is a good starting point for anyone who wishes to critically analyse the case made by the deniers. Here we have reproduced an extract from the confession made in 1946 by  SS </a:t>
            </a:r>
            <a:r>
              <a:rPr lang="en-GB" dirty="0" err="1" smtClean="0"/>
              <a:t>Obersturmbannführer</a:t>
            </a:r>
            <a:r>
              <a:rPr lang="en-GB" dirty="0" smtClean="0"/>
              <a:t> Rudolf </a:t>
            </a:r>
            <a:r>
              <a:rPr lang="en-GB" dirty="0" err="1" smtClean="0"/>
              <a:t>Höss</a:t>
            </a:r>
            <a:r>
              <a:rPr lang="en-GB" dirty="0" smtClean="0"/>
              <a:t>, commandant of Auschwitz. In it he admits: "I declare herewith under oath that in the years 1941 to 1943 during my tenure in office as commandant of Auschwitz Concentration Camp 2 million Jews were put to death by gassing and a 1/2 million by other means.” </a:t>
            </a:r>
            <a:endParaRPr lang="en-GB" dirty="0"/>
          </a:p>
        </p:txBody>
      </p:sp>
      <p:sp>
        <p:nvSpPr>
          <p:cNvPr id="5" name="Text Placeholder 4"/>
          <p:cNvSpPr>
            <a:spLocks noGrp="1"/>
          </p:cNvSpPr>
          <p:nvPr>
            <p:ph type="body" idx="10"/>
          </p:nvPr>
        </p:nvSpPr>
        <p:spPr/>
        <p:txBody>
          <a:bodyPr/>
          <a:lstStyle/>
          <a:p>
            <a:r>
              <a:rPr lang="en-GB" dirty="0" smtClean="0"/>
              <a:t>(United States Holocaust Memorial Museum, Washington, DC)</a:t>
            </a:r>
            <a:endParaRPr lang="en-GB" dirty="0"/>
          </a:p>
        </p:txBody>
      </p:sp>
    </p:spTree>
    <p:extLst>
      <p:ext uri="{BB962C8B-B14F-4D97-AF65-F5344CB8AC3E}">
        <p14:creationId xmlns:p14="http://schemas.microsoft.com/office/powerpoint/2010/main" val="2457767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Those who tried to help</a:t>
            </a:r>
            <a:endParaRPr lang="en-GB" dirty="0"/>
          </a:p>
        </p:txBody>
      </p:sp>
      <p:sp>
        <p:nvSpPr>
          <p:cNvPr id="7" name="Text Placeholder 6"/>
          <p:cNvSpPr>
            <a:spLocks noGrp="1"/>
          </p:cNvSpPr>
          <p:nvPr>
            <p:ph type="body" idx="1"/>
          </p:nvPr>
        </p:nvSpPr>
        <p:spPr/>
        <p:txBody>
          <a:bodyPr>
            <a:normAutofit/>
          </a:bodyPr>
          <a:lstStyle/>
          <a:p>
            <a:r>
              <a:rPr lang="en-GB" dirty="0" smtClean="0"/>
              <a:t>It is possible that some people living in Germany, Austria and the occupied territories did not know what was happening to their neighbours when they suddenly disappeared from the neighbourhood.  It is also possible that many people knew but felt powerless to do anything about it. It is certainly also likely that many were indifferent to the fate of the victims and even, on anti-Semitic or other ideological grounds, approved of the actions taken against the Jews and other peoples by the Third Reich.  It is also clear that some people directly benefitted from the Holocaust by acquiring the property of those who had been deported to camps or by winning contracts that provided services to the Holocaust machine. Similarly, though it is clear that the governments of the Allied powers knew what was happening, certainly by 1942 if not earlier, it is possible that many ordinary people in unoccupied Europe and elsewhere in the world did not know what was happening or did not know the scale of the Holocaust during the war. </a:t>
            </a:r>
          </a:p>
        </p:txBody>
      </p:sp>
    </p:spTree>
    <p:extLst>
      <p:ext uri="{BB962C8B-B14F-4D97-AF65-F5344CB8AC3E}">
        <p14:creationId xmlns:p14="http://schemas.microsoft.com/office/powerpoint/2010/main" val="37697610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Those who tried to </a:t>
            </a:r>
            <a:r>
              <a:rPr lang="en-GB" dirty="0" smtClean="0"/>
              <a:t>help – Continued</a:t>
            </a:r>
            <a:endParaRPr lang="en-GB" dirty="0"/>
          </a:p>
        </p:txBody>
      </p:sp>
      <p:sp>
        <p:nvSpPr>
          <p:cNvPr id="3" name="Text Placeholder 2"/>
          <p:cNvSpPr>
            <a:spLocks noGrp="1"/>
          </p:cNvSpPr>
          <p:nvPr>
            <p:ph type="body" idx="1"/>
          </p:nvPr>
        </p:nvSpPr>
        <p:spPr/>
        <p:txBody>
          <a:bodyPr/>
          <a:lstStyle/>
          <a:p>
            <a:r>
              <a:rPr lang="en-GB" dirty="0"/>
              <a:t>However, some people did know and, at great risk to themselves, tried to do something about it.  The World Holocaust Remembrance Centre, </a:t>
            </a:r>
            <a:r>
              <a:rPr lang="en-GB" dirty="0" err="1"/>
              <a:t>Yad</a:t>
            </a:r>
            <a:r>
              <a:rPr lang="en-GB" dirty="0"/>
              <a:t> </a:t>
            </a:r>
            <a:r>
              <a:rPr lang="en-GB" dirty="0" err="1"/>
              <a:t>Vashem</a:t>
            </a:r>
            <a:r>
              <a:rPr lang="en-GB" dirty="0"/>
              <a:t>, located in Israel has identified those people who acted to save the persecuted as ‘The righteous among the Nations’. Some did so instinctively, some did so for idealistic reasons. Most of them were ordinary people. In Germany and the occupied territories the action of sheltering Jews and helping them escape from the SS meant not only arrest and execution but often meant the same fate for the rest of their family as well. </a:t>
            </a:r>
          </a:p>
          <a:p>
            <a:r>
              <a:rPr lang="en-GB" dirty="0"/>
              <a:t>We cannot hope to do justice to these people in a source collection that seeks to cover many aspects of the Nazi Extermination Programmes but we can at least give acknowledgement to some as representatives of the many more who “stood up to be counted”. </a:t>
            </a:r>
          </a:p>
          <a:p>
            <a:r>
              <a:rPr lang="en-GB" dirty="0"/>
              <a:t>(For more information see: http://www.yadvashem.org/righteous)</a:t>
            </a:r>
          </a:p>
          <a:p>
            <a:endParaRPr lang="en-GB" dirty="0"/>
          </a:p>
        </p:txBody>
      </p:sp>
    </p:spTree>
    <p:extLst>
      <p:ext uri="{BB962C8B-B14F-4D97-AF65-F5344CB8AC3E}">
        <p14:creationId xmlns:p14="http://schemas.microsoft.com/office/powerpoint/2010/main" val="3304972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Irena Sendler</a:t>
            </a:r>
            <a:r>
              <a:rPr lang="en-GB" dirty="0"/>
              <a:t/>
            </a:r>
            <a:br>
              <a:rPr lang="en-GB" dirty="0"/>
            </a:br>
            <a:endParaRPr lang="en-GB" dirty="0"/>
          </a:p>
        </p:txBody>
      </p:sp>
      <p:pic>
        <p:nvPicPr>
          <p:cNvPr id="6" name="Content Placeholder 5"/>
          <p:cNvPicPr>
            <a:picLocks noGrp="1" noChangeAspect="1"/>
          </p:cNvPicPr>
          <p:nvPr>
            <p:ph sz="half" idx="2"/>
          </p:nvPr>
        </p:nvPicPr>
        <p:blipFill>
          <a:blip r:embed="rId2"/>
          <a:stretch>
            <a:fillRect/>
          </a:stretch>
        </p:blipFill>
        <p:spPr>
          <a:xfrm>
            <a:off x="4857750" y="351043"/>
            <a:ext cx="4024313" cy="5111339"/>
          </a:xfrm>
          <a:prstGeom prst="rect">
            <a:avLst/>
          </a:prstGeom>
        </p:spPr>
      </p:pic>
      <p:sp>
        <p:nvSpPr>
          <p:cNvPr id="4" name="Text Placeholder 3"/>
          <p:cNvSpPr>
            <a:spLocks noGrp="1"/>
          </p:cNvSpPr>
          <p:nvPr>
            <p:ph type="body" idx="1"/>
          </p:nvPr>
        </p:nvSpPr>
        <p:spPr/>
        <p:txBody>
          <a:bodyPr/>
          <a:lstStyle/>
          <a:p>
            <a:r>
              <a:rPr lang="en-GB" dirty="0"/>
              <a:t>Irena Sendler (codename: </a:t>
            </a:r>
            <a:r>
              <a:rPr lang="en-GB" dirty="0" err="1"/>
              <a:t>Jolanta</a:t>
            </a:r>
            <a:r>
              <a:rPr lang="en-GB" dirty="0"/>
              <a:t>) was a Polish nurse living in German-occupied Warsaw during the war. She was also in the Polish resistance and within the resistance was head of the children’s section of </a:t>
            </a:r>
            <a:r>
              <a:rPr lang="en-GB" dirty="0" err="1"/>
              <a:t>Żegota</a:t>
            </a:r>
            <a:r>
              <a:rPr lang="en-GB" dirty="0"/>
              <a:t>, the Polish Council to Aid the Jews.  With the assistance of her comrades she provided around 2500 Jewish children with false </a:t>
            </a:r>
            <a:r>
              <a:rPr lang="en-GB" dirty="0" smtClean="0"/>
              <a:t>identity </a:t>
            </a:r>
            <a:r>
              <a:rPr lang="en-GB" dirty="0"/>
              <a:t>papers and then smuggled them out of the ghetto usually to be placed with foster parents or church-run orphanages. Sadly many of the children were eventually captured and sent to Treblinka.</a:t>
            </a:r>
          </a:p>
          <a:p>
            <a:r>
              <a:rPr lang="en-GB" dirty="0"/>
              <a:t>She herself was arrested by the Gestapo, tortured and sentenced to death. Somehow she managed to avoid execution and survived the war.</a:t>
            </a:r>
          </a:p>
          <a:p>
            <a:endParaRPr lang="en-GB" dirty="0"/>
          </a:p>
        </p:txBody>
      </p:sp>
      <p:sp>
        <p:nvSpPr>
          <p:cNvPr id="5" name="Text Placeholder 4"/>
          <p:cNvSpPr>
            <a:spLocks noGrp="1"/>
          </p:cNvSpPr>
          <p:nvPr>
            <p:ph type="body" idx="10"/>
          </p:nvPr>
        </p:nvSpPr>
        <p:spPr/>
        <p:txBody>
          <a:bodyPr>
            <a:normAutofit/>
          </a:bodyPr>
          <a:lstStyle/>
          <a:p>
            <a:r>
              <a:rPr lang="en-GB" dirty="0" smtClean="0"/>
              <a:t>(</a:t>
            </a:r>
            <a:r>
              <a:rPr lang="en-GB" dirty="0" smtClean="0"/>
              <a:t>Wikimedia Commons, </a:t>
            </a:r>
            <a:r>
              <a:rPr lang="en-GB" dirty="0" smtClean="0"/>
              <a:t>Public </a:t>
            </a:r>
            <a:r>
              <a:rPr lang="en-GB" dirty="0" smtClean="0"/>
              <a:t>Domain in USA)</a:t>
            </a:r>
            <a:endParaRPr lang="en-GB" dirty="0"/>
          </a:p>
          <a:p>
            <a:endParaRPr lang="en-GB" dirty="0"/>
          </a:p>
        </p:txBody>
      </p:sp>
    </p:spTree>
    <p:extLst>
      <p:ext uri="{BB962C8B-B14F-4D97-AF65-F5344CB8AC3E}">
        <p14:creationId xmlns:p14="http://schemas.microsoft.com/office/powerpoint/2010/main" val="20845795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George Ferdinand </a:t>
            </a:r>
            <a:r>
              <a:rPr lang="en-GB" dirty="0" err="1" smtClean="0"/>
              <a:t>Duckwitz</a:t>
            </a:r>
            <a:r>
              <a:rPr lang="en-GB" dirty="0"/>
              <a:t/>
            </a:r>
            <a:br>
              <a:rPr lang="en-GB" dirty="0"/>
            </a:br>
            <a:endParaRPr lang="en-GB" dirty="0"/>
          </a:p>
        </p:txBody>
      </p:sp>
      <p:pic>
        <p:nvPicPr>
          <p:cNvPr id="6" name="Content Placeholder 5"/>
          <p:cNvPicPr>
            <a:picLocks noGrp="1" noChangeAspect="1"/>
          </p:cNvPicPr>
          <p:nvPr>
            <p:ph sz="half" idx="2"/>
          </p:nvPr>
        </p:nvPicPr>
        <p:blipFill>
          <a:blip r:embed="rId2"/>
          <a:stretch>
            <a:fillRect/>
          </a:stretch>
        </p:blipFill>
        <p:spPr>
          <a:xfrm>
            <a:off x="798927" y="1059464"/>
            <a:ext cx="2883658" cy="3694496"/>
          </a:xfrm>
          <a:prstGeom prst="rect">
            <a:avLst/>
          </a:prstGeom>
        </p:spPr>
      </p:pic>
      <p:sp>
        <p:nvSpPr>
          <p:cNvPr id="4" name="Text Placeholder 3"/>
          <p:cNvSpPr>
            <a:spLocks noGrp="1"/>
          </p:cNvSpPr>
          <p:nvPr>
            <p:ph type="body" idx="1"/>
          </p:nvPr>
        </p:nvSpPr>
        <p:spPr/>
        <p:txBody>
          <a:bodyPr/>
          <a:lstStyle/>
          <a:p>
            <a:r>
              <a:rPr lang="en-GB" dirty="0"/>
              <a:t>Georg Ferdinand </a:t>
            </a:r>
            <a:r>
              <a:rPr lang="en-GB" dirty="0" err="1"/>
              <a:t>Duckwitz</a:t>
            </a:r>
            <a:r>
              <a:rPr lang="en-GB" dirty="0"/>
              <a:t> was a diplomat within the Foreign Office of the Third Reich who was based in Copenhagen in German-occupied Denmark.  When he learned from his boss that Danish Jews were to be deported on 1 October 1943 he tried to get the deportation stopped through official channels in Berlin. When this failed he contacted the Swedish Prime Minister, Per Hansson, who agreed to accept Jewish refugees from Denmark. He then informed a Danish contact of the intended deportation who, in turn, passed on this information to the Jewish community. With the help of Danish people over 7200 Jews escaped by sea to Sweden before they could be rounded up for deportation.</a:t>
            </a:r>
          </a:p>
          <a:p>
            <a:endParaRPr lang="en-GB" dirty="0"/>
          </a:p>
        </p:txBody>
      </p:sp>
      <p:sp>
        <p:nvSpPr>
          <p:cNvPr id="5" name="Text Placeholder 4"/>
          <p:cNvSpPr>
            <a:spLocks noGrp="1"/>
          </p:cNvSpPr>
          <p:nvPr>
            <p:ph type="body" idx="10"/>
          </p:nvPr>
        </p:nvSpPr>
        <p:spPr/>
        <p:txBody>
          <a:bodyPr>
            <a:normAutofit/>
          </a:bodyPr>
          <a:lstStyle/>
          <a:p>
            <a:r>
              <a:rPr lang="en-GB" dirty="0" smtClean="0"/>
              <a:t>(</a:t>
            </a:r>
            <a:r>
              <a:rPr lang="en-GB" dirty="0" smtClean="0"/>
              <a:t>German </a:t>
            </a:r>
            <a:r>
              <a:rPr lang="en-GB" dirty="0"/>
              <a:t>Federal </a:t>
            </a:r>
            <a:r>
              <a:rPr lang="en-GB" dirty="0" smtClean="0"/>
              <a:t>Archive, CC </a:t>
            </a:r>
            <a:r>
              <a:rPr lang="en-GB" dirty="0"/>
              <a:t>BY-SA 3.0 </a:t>
            </a:r>
            <a:r>
              <a:rPr lang="en-GB" dirty="0" err="1"/>
              <a:t>unported</a:t>
            </a:r>
            <a:r>
              <a:rPr lang="en-GB" dirty="0"/>
              <a:t> </a:t>
            </a:r>
            <a:r>
              <a:rPr lang="en-GB" dirty="0" smtClean="0"/>
              <a:t>de)</a:t>
            </a:r>
            <a:endParaRPr lang="en-GB" dirty="0"/>
          </a:p>
          <a:p>
            <a:endParaRPr lang="en-GB" dirty="0"/>
          </a:p>
        </p:txBody>
      </p:sp>
    </p:spTree>
    <p:extLst>
      <p:ext uri="{BB962C8B-B14F-4D97-AF65-F5344CB8AC3E}">
        <p14:creationId xmlns:p14="http://schemas.microsoft.com/office/powerpoint/2010/main" val="13862488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Raoull</a:t>
            </a:r>
            <a:r>
              <a:rPr lang="en-GB" dirty="0" smtClean="0"/>
              <a:t> Wallenberg</a:t>
            </a:r>
            <a:r>
              <a:rPr lang="en-GB" dirty="0"/>
              <a:t/>
            </a:r>
            <a:br>
              <a:rPr lang="en-GB" dirty="0"/>
            </a:br>
            <a:endParaRPr lang="en-GB" dirty="0"/>
          </a:p>
        </p:txBody>
      </p:sp>
      <p:pic>
        <p:nvPicPr>
          <p:cNvPr id="6" name="Content Placeholder 5"/>
          <p:cNvPicPr>
            <a:picLocks noGrp="1" noChangeAspect="1"/>
          </p:cNvPicPr>
          <p:nvPr>
            <p:ph sz="half" idx="2"/>
          </p:nvPr>
        </p:nvPicPr>
        <p:blipFill>
          <a:blip r:embed="rId2"/>
          <a:stretch>
            <a:fillRect/>
          </a:stretch>
        </p:blipFill>
        <p:spPr>
          <a:xfrm>
            <a:off x="5895975" y="612206"/>
            <a:ext cx="2986088" cy="3206301"/>
          </a:xfrm>
          <a:prstGeom prst="rect">
            <a:avLst/>
          </a:prstGeom>
        </p:spPr>
      </p:pic>
      <p:sp>
        <p:nvSpPr>
          <p:cNvPr id="4" name="Text Placeholder 3"/>
          <p:cNvSpPr>
            <a:spLocks noGrp="1"/>
          </p:cNvSpPr>
          <p:nvPr>
            <p:ph type="body" idx="1"/>
          </p:nvPr>
        </p:nvSpPr>
        <p:spPr/>
        <p:txBody>
          <a:bodyPr>
            <a:normAutofit fontScale="92500" lnSpcReduction="10000"/>
          </a:bodyPr>
          <a:lstStyle/>
          <a:p>
            <a:r>
              <a:rPr lang="en-GB" dirty="0"/>
              <a:t>Raoul Wallenberg, an architect by profession, was Sweden’s special envoy to Budapest between July and December 1944. By this time over 400000 Hungarian Jews had been deported to the extermination camp at Auschwitz-Birkenau in Poland. When Wallenberg arrived another mass deportation was being planned. He and a colleague, Per Anger, issued Swedish “protective passports" to Hungarian Jews indicating that they were Swedish citizens waiting for repatriation to Sweden. These were not legal documents but were often accepted to be so by the German and Hungarian authorities. Wallenberg also rented 32 buildings around Budapest for Jews to shelter in and he put up notices outside the buildings that they were under the protection of the Swedish Embassy and designated as Swedish territory. He, himself, slept in a different place every night to avoid capture by the Gestapo or the Arrow Cross militia. During a prolonged siege of the city by the Red Army Wallenberg was called to the Red Army HQ at Debrecen where he was accused of espionage. He was sent to Moscow where he died in the </a:t>
            </a:r>
            <a:r>
              <a:rPr lang="en-GB" dirty="0" err="1"/>
              <a:t>Lubyanka</a:t>
            </a:r>
            <a:r>
              <a:rPr lang="en-GB" dirty="0"/>
              <a:t> prison in 1947.  Some reports say he died of a heart attack, others that he was executed by the NKVD</a:t>
            </a:r>
            <a:r>
              <a:rPr lang="en-GB" dirty="0" smtClean="0"/>
              <a:t>.</a:t>
            </a:r>
            <a:endParaRPr lang="en-GB" dirty="0"/>
          </a:p>
        </p:txBody>
      </p:sp>
      <p:sp>
        <p:nvSpPr>
          <p:cNvPr id="5" name="Text Placeholder 4"/>
          <p:cNvSpPr>
            <a:spLocks noGrp="1"/>
          </p:cNvSpPr>
          <p:nvPr>
            <p:ph type="body" idx="10"/>
          </p:nvPr>
        </p:nvSpPr>
        <p:spPr/>
        <p:txBody>
          <a:bodyPr>
            <a:normAutofit/>
          </a:bodyPr>
          <a:lstStyle/>
          <a:p>
            <a:r>
              <a:rPr lang="en-GB" dirty="0"/>
              <a:t>Raoul </a:t>
            </a:r>
            <a:r>
              <a:rPr lang="en-GB" dirty="0" err="1"/>
              <a:t>Wallenber’g</a:t>
            </a:r>
            <a:r>
              <a:rPr lang="en-GB" dirty="0"/>
              <a:t> passport photograph, </a:t>
            </a:r>
            <a:r>
              <a:rPr lang="en-GB" dirty="0" smtClean="0"/>
              <a:t>1944</a:t>
            </a:r>
            <a:br>
              <a:rPr lang="en-GB" dirty="0" smtClean="0"/>
            </a:br>
            <a:r>
              <a:rPr lang="en-GB" dirty="0" smtClean="0"/>
              <a:t/>
            </a:r>
            <a:br>
              <a:rPr lang="en-GB" dirty="0" smtClean="0"/>
            </a:br>
            <a:r>
              <a:rPr lang="en-GB" dirty="0" smtClean="0"/>
              <a:t>(US </a:t>
            </a:r>
            <a:r>
              <a:rPr lang="en-GB" dirty="0"/>
              <a:t>Holocaust Memorial </a:t>
            </a:r>
            <a:r>
              <a:rPr lang="en-GB" dirty="0" smtClean="0"/>
              <a:t>Museum, Public </a:t>
            </a:r>
            <a:r>
              <a:rPr lang="en-GB" dirty="0"/>
              <a:t>Domain </a:t>
            </a:r>
            <a:r>
              <a:rPr lang="en-GB" dirty="0" smtClean="0"/>
              <a:t>in </a:t>
            </a:r>
            <a:r>
              <a:rPr lang="en-GB" dirty="0" smtClean="0"/>
              <a:t>USA </a:t>
            </a:r>
            <a:r>
              <a:rPr lang="en-GB" dirty="0"/>
              <a:t>&amp; Sweden)</a:t>
            </a:r>
          </a:p>
          <a:p>
            <a:endParaRPr lang="en-GB" dirty="0"/>
          </a:p>
        </p:txBody>
      </p:sp>
    </p:spTree>
    <p:extLst>
      <p:ext uri="{BB962C8B-B14F-4D97-AF65-F5344CB8AC3E}">
        <p14:creationId xmlns:p14="http://schemas.microsoft.com/office/powerpoint/2010/main" val="5494539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Oskar Schindler</a:t>
            </a:r>
            <a:r>
              <a:rPr lang="en-GB" dirty="0"/>
              <a:t/>
            </a:r>
            <a:br>
              <a:rPr lang="en-GB" dirty="0"/>
            </a:br>
            <a:endParaRPr lang="en-GB" dirty="0"/>
          </a:p>
        </p:txBody>
      </p:sp>
      <p:sp>
        <p:nvSpPr>
          <p:cNvPr id="8" name="Text Placeholder 7"/>
          <p:cNvSpPr>
            <a:spLocks noGrp="1"/>
          </p:cNvSpPr>
          <p:nvPr>
            <p:ph type="body" idx="1"/>
          </p:nvPr>
        </p:nvSpPr>
        <p:spPr/>
        <p:txBody>
          <a:bodyPr>
            <a:normAutofit fontScale="92500" lnSpcReduction="20000"/>
          </a:bodyPr>
          <a:lstStyle/>
          <a:p>
            <a:r>
              <a:rPr lang="en-GB" dirty="0"/>
              <a:t>Oskar Schindler, was an ethnic German born in the Sudetenland (now part of the Czech Republic). During the 1930s, while living in </a:t>
            </a:r>
            <a:r>
              <a:rPr lang="en-GB" dirty="0" err="1"/>
              <a:t>Czechoslavakia</a:t>
            </a:r>
            <a:r>
              <a:rPr lang="en-GB" dirty="0"/>
              <a:t>, he joined the National Socialists and also spied for the German </a:t>
            </a:r>
            <a:r>
              <a:rPr lang="en-GB" dirty="0" err="1"/>
              <a:t>Abwehr</a:t>
            </a:r>
            <a:r>
              <a:rPr lang="en-GB" dirty="0"/>
              <a:t>. By the beginning of the war he owned a factory in </a:t>
            </a:r>
            <a:r>
              <a:rPr lang="en-GB" dirty="0" err="1"/>
              <a:t>Kraków</a:t>
            </a:r>
            <a:r>
              <a:rPr lang="en-GB" dirty="0"/>
              <a:t> making enamelware. By 1944 he employed 1750 workers of whom about 10000 were Jews.  When Jews in </a:t>
            </a:r>
            <a:r>
              <a:rPr lang="en-GB" dirty="0" err="1"/>
              <a:t>Kraków</a:t>
            </a:r>
            <a:r>
              <a:rPr lang="en-GB" dirty="0"/>
              <a:t> were deported to </a:t>
            </a:r>
            <a:r>
              <a:rPr lang="en-GB" dirty="0" err="1"/>
              <a:t>Belżec</a:t>
            </a:r>
            <a:r>
              <a:rPr lang="en-GB" dirty="0"/>
              <a:t> extermination camp he managed to get exemptions for those who were working for him.  As the Red Army advanced westwards the German authorities began closing factories that were not involved in war production. Schindler was advised to stop making enamelware and start making anti-tank grenades. As the Red Army got even nearer he persuade the authorities to let him move his factory to </a:t>
            </a:r>
            <a:r>
              <a:rPr lang="en-GB" dirty="0" err="1"/>
              <a:t>Brünnlitz</a:t>
            </a:r>
            <a:r>
              <a:rPr lang="en-GB" dirty="0"/>
              <a:t> (</a:t>
            </a:r>
            <a:r>
              <a:rPr lang="en-GB" dirty="0" err="1"/>
              <a:t>Brnenec</a:t>
            </a:r>
            <a:r>
              <a:rPr lang="en-GB" dirty="0"/>
              <a:t> in the Czech Republic). His Jewish workers moved with him. He also arranged for around 3000 Jewish women to be transferred from Auschwitz to work in textile factories in the Sudetenland</a:t>
            </a:r>
            <a:r>
              <a:rPr lang="en-GB" dirty="0" smtClean="0"/>
              <a:t>.</a:t>
            </a:r>
            <a:endParaRPr lang="en-GB" dirty="0"/>
          </a:p>
        </p:txBody>
      </p:sp>
      <p:sp>
        <p:nvSpPr>
          <p:cNvPr id="10" name="Text Placeholder 9"/>
          <p:cNvSpPr>
            <a:spLocks noGrp="1"/>
          </p:cNvSpPr>
          <p:nvPr>
            <p:ph type="body" idx="10"/>
          </p:nvPr>
        </p:nvSpPr>
        <p:spPr/>
        <p:txBody>
          <a:bodyPr>
            <a:normAutofit fontScale="85000" lnSpcReduction="10000"/>
          </a:bodyPr>
          <a:lstStyle/>
          <a:p>
            <a:r>
              <a:rPr lang="en-GB" dirty="0" smtClean="0"/>
              <a:t>Schindler’s </a:t>
            </a:r>
            <a:r>
              <a:rPr lang="en-GB" dirty="0"/>
              <a:t>factory in </a:t>
            </a:r>
            <a:r>
              <a:rPr lang="en-GB" dirty="0" err="1"/>
              <a:t>Brünnlitz</a:t>
            </a:r>
            <a:endParaRPr lang="en-GB" dirty="0"/>
          </a:p>
          <a:p>
            <a:r>
              <a:rPr lang="en-GB" dirty="0" smtClean="0"/>
              <a:t>(</a:t>
            </a:r>
            <a:r>
              <a:rPr lang="en-GB" dirty="0" err="1" smtClean="0"/>
              <a:t>wikimedia</a:t>
            </a:r>
            <a:r>
              <a:rPr lang="en-GB" dirty="0" smtClean="0"/>
              <a:t> Commons, Miaow </a:t>
            </a:r>
            <a:r>
              <a:rPr lang="en-GB" dirty="0" err="1" smtClean="0"/>
              <a:t>Miaow</a:t>
            </a:r>
            <a:r>
              <a:rPr lang="en-GB" dirty="0" smtClean="0"/>
              <a:t> (2004), CC BY-SA 2.0 generic).  </a:t>
            </a:r>
            <a:endParaRPr lang="en-GB" dirty="0"/>
          </a:p>
          <a:p>
            <a:endParaRPr lang="en-GB" dirty="0"/>
          </a:p>
        </p:txBody>
      </p:sp>
      <p:pic>
        <p:nvPicPr>
          <p:cNvPr id="13" name="Content Placeholder 12"/>
          <p:cNvPicPr>
            <a:picLocks noGrp="1" noChangeAspect="1"/>
          </p:cNvPicPr>
          <p:nvPr>
            <p:ph type="pic" sz="quarter" idx="11"/>
          </p:nvPr>
        </p:nvPicPr>
        <p:blipFill>
          <a:blip r:embed="rId2"/>
          <a:srcRect t="1665" b="1665"/>
          <a:stretch>
            <a:fillRect/>
          </a:stretch>
        </p:blipFill>
        <p:spPr>
          <a:prstGeom prst="rect">
            <a:avLst/>
          </a:prstGeom>
        </p:spPr>
      </p:pic>
      <p:sp>
        <p:nvSpPr>
          <p:cNvPr id="12" name="Text Placeholder 11"/>
          <p:cNvSpPr>
            <a:spLocks noGrp="1"/>
          </p:cNvSpPr>
          <p:nvPr>
            <p:ph type="body" idx="12"/>
          </p:nvPr>
        </p:nvSpPr>
        <p:spPr/>
        <p:txBody>
          <a:bodyPr>
            <a:normAutofit fontScale="85000" lnSpcReduction="10000"/>
          </a:bodyPr>
          <a:lstStyle/>
          <a:p>
            <a:r>
              <a:rPr lang="en-GB" dirty="0" smtClean="0"/>
              <a:t> Schindler’s </a:t>
            </a:r>
            <a:r>
              <a:rPr lang="en-GB" dirty="0"/>
              <a:t>factory in </a:t>
            </a:r>
            <a:r>
              <a:rPr lang="en-GB" dirty="0" err="1"/>
              <a:t>Kraków</a:t>
            </a:r>
            <a:r>
              <a:rPr lang="en-GB" dirty="0"/>
              <a:t> </a:t>
            </a:r>
            <a:br>
              <a:rPr lang="en-GB" dirty="0"/>
            </a:br>
            <a:r>
              <a:rPr lang="en-GB" dirty="0" smtClean="0"/>
              <a:t/>
            </a:r>
            <a:br>
              <a:rPr lang="en-GB" dirty="0" smtClean="0"/>
            </a:br>
            <a:r>
              <a:rPr lang="en-GB" dirty="0" smtClean="0"/>
              <a:t>(Wikimedia Commons, Jennifer </a:t>
            </a:r>
            <a:r>
              <a:rPr lang="en-GB" dirty="0"/>
              <a:t>Boyer (2011</a:t>
            </a:r>
            <a:r>
              <a:rPr lang="en-GB" dirty="0" smtClean="0"/>
              <a:t>), CC </a:t>
            </a:r>
            <a:r>
              <a:rPr lang="en-GB" dirty="0"/>
              <a:t>BY-SA 2.0 </a:t>
            </a:r>
            <a:r>
              <a:rPr lang="en-GB" dirty="0" smtClean="0"/>
              <a:t>generic)</a:t>
            </a:r>
            <a:endParaRPr lang="en-GB" dirty="0"/>
          </a:p>
          <a:p>
            <a:endParaRPr lang="en-GB" dirty="0"/>
          </a:p>
        </p:txBody>
      </p:sp>
      <p:pic>
        <p:nvPicPr>
          <p:cNvPr id="14" name="Content Placeholder 13"/>
          <p:cNvPicPr>
            <a:picLocks noGrp="1" noChangeAspect="1"/>
          </p:cNvPicPr>
          <p:nvPr>
            <p:ph type="pic" sz="quarter" idx="13"/>
          </p:nvPr>
        </p:nvPicPr>
        <p:blipFill>
          <a:blip r:embed="rId3"/>
          <a:srcRect t="2096" b="2096"/>
          <a:stretch>
            <a:fillRect/>
          </a:stretch>
        </p:blipFill>
        <p:spPr>
          <a:prstGeom prst="rect">
            <a:avLst/>
          </a:prstGeom>
        </p:spPr>
      </p:pic>
    </p:spTree>
    <p:extLst>
      <p:ext uri="{BB962C8B-B14F-4D97-AF65-F5344CB8AC3E}">
        <p14:creationId xmlns:p14="http://schemas.microsoft.com/office/powerpoint/2010/main" val="1001847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First Mass Deportation, 1938 </a:t>
            </a:r>
            <a:br>
              <a:rPr lang="en-GB" dirty="0" smtClean="0"/>
            </a:br>
            <a:endParaRPr lang="en-GB" dirty="0"/>
          </a:p>
        </p:txBody>
      </p:sp>
      <p:sp>
        <p:nvSpPr>
          <p:cNvPr id="4" name="Text Placeholder 3"/>
          <p:cNvSpPr>
            <a:spLocks noGrp="1"/>
          </p:cNvSpPr>
          <p:nvPr>
            <p:ph type="body" idx="1"/>
          </p:nvPr>
        </p:nvSpPr>
        <p:spPr/>
        <p:txBody>
          <a:bodyPr>
            <a:normAutofit/>
          </a:bodyPr>
          <a:lstStyle/>
          <a:p>
            <a:r>
              <a:rPr lang="en-GB" dirty="0" smtClean="0"/>
              <a:t>The first mass deportation of Jews took place in the autumn of 1938. In March the Polish government had announced that Polish citizens living abroad would need to renew their passports by 31 October 1938 or lose their citizenship. On 28 October the Gestapo rounded up 17000 Polish Jews resident in Germany with the intention of deporting them to Poland. However, by the time the Gestapo were ready to carry out the deportation it was 31 October and the Polish government refused to accept the deportees. Instead they were stuck in makeshift facilities in a kind of no man’s land between the German and Polish borders near the town of </a:t>
            </a:r>
            <a:r>
              <a:rPr lang="en-GB" dirty="0" err="1" smtClean="0"/>
              <a:t>Zbaszyn</a:t>
            </a:r>
            <a:r>
              <a:rPr lang="en-GB" dirty="0" smtClean="0"/>
              <a:t>. After prolonged negotiations the Third Reich agreed that the deportees could temporarily return to Germany and settle their affairs and then return to Poland.   For many it was a case of “out of the frying pan into the fire” because on 1 September 1939 German forces invaded Poland.</a:t>
            </a:r>
            <a:endParaRPr lang="en-GB" dirty="0"/>
          </a:p>
        </p:txBody>
      </p:sp>
      <p:sp>
        <p:nvSpPr>
          <p:cNvPr id="5" name="Text Placeholder 4"/>
          <p:cNvSpPr>
            <a:spLocks noGrp="1"/>
          </p:cNvSpPr>
          <p:nvPr>
            <p:ph type="body" idx="10"/>
          </p:nvPr>
        </p:nvSpPr>
        <p:spPr/>
        <p:txBody>
          <a:bodyPr>
            <a:normAutofit/>
          </a:bodyPr>
          <a:lstStyle/>
          <a:p>
            <a:r>
              <a:rPr lang="en-GB" dirty="0" smtClean="0"/>
              <a:t>A group of Jewish women with Polish citizenship living in Nuremberg, Germany waiting at a meeting point to be deported to Poland on 28 October 1938.</a:t>
            </a:r>
          </a:p>
          <a:p>
            <a:r>
              <a:rPr lang="en-GB" dirty="0" smtClean="0"/>
              <a:t>(</a:t>
            </a:r>
            <a:r>
              <a:rPr lang="en-GB" dirty="0" err="1" smtClean="0"/>
              <a:t>Geman</a:t>
            </a:r>
            <a:r>
              <a:rPr lang="en-GB" dirty="0" smtClean="0"/>
              <a:t> Federal Archive, </a:t>
            </a:r>
            <a:r>
              <a:rPr lang="en-GB" dirty="0" err="1" smtClean="0"/>
              <a:t>Bundesarchiv</a:t>
            </a:r>
            <a:r>
              <a:rPr lang="en-GB" dirty="0" smtClean="0"/>
              <a:t>, </a:t>
            </a:r>
            <a:r>
              <a:rPr lang="en-GB" dirty="0" err="1" smtClean="0"/>
              <a:t>Bild</a:t>
            </a:r>
            <a:r>
              <a:rPr lang="en-GB" dirty="0" smtClean="0"/>
              <a:t> 146-1982-174-27, </a:t>
            </a:r>
            <a:r>
              <a:rPr lang="en-GB" dirty="0" err="1" smtClean="0"/>
              <a:t>Großberger</a:t>
            </a:r>
            <a:r>
              <a:rPr lang="en-GB" dirty="0" smtClean="0"/>
              <a:t>, H., CC-BY-SA 3.0)</a:t>
            </a:r>
            <a:endParaRPr lang="en-GB" dirty="0"/>
          </a:p>
        </p:txBody>
      </p:sp>
      <p:pic>
        <p:nvPicPr>
          <p:cNvPr id="6" name="Content Placeholder 5"/>
          <p:cNvPicPr>
            <a:picLocks noGrp="1" noChangeAspect="1"/>
          </p:cNvPicPr>
          <p:nvPr>
            <p:ph type="pic" sz="quarter" idx="11"/>
          </p:nvPr>
        </p:nvPicPr>
        <p:blipFill>
          <a:blip r:embed="rId2"/>
          <a:srcRect t="7541" b="7541"/>
          <a:stretch>
            <a:fillRect/>
          </a:stretch>
        </p:blipFill>
        <p:spPr/>
      </p:pic>
    </p:spTree>
    <p:extLst>
      <p:ext uri="{BB962C8B-B14F-4D97-AF65-F5344CB8AC3E}">
        <p14:creationId xmlns:p14="http://schemas.microsoft.com/office/powerpoint/2010/main" val="4651737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Angel Sanz-Briz</a:t>
            </a:r>
            <a:br>
              <a:rPr lang="en-GB" smtClean="0"/>
            </a:br>
            <a:endParaRPr lang="en-GB" dirty="0"/>
          </a:p>
        </p:txBody>
      </p:sp>
      <p:pic>
        <p:nvPicPr>
          <p:cNvPr id="6" name="Content Placeholder 5"/>
          <p:cNvPicPr>
            <a:picLocks noGrp="1" noChangeAspect="1"/>
          </p:cNvPicPr>
          <p:nvPr>
            <p:ph sz="half" idx="2"/>
          </p:nvPr>
        </p:nvPicPr>
        <p:blipFill>
          <a:blip r:embed="rId2"/>
          <a:stretch>
            <a:fillRect/>
          </a:stretch>
        </p:blipFill>
        <p:spPr>
          <a:xfrm>
            <a:off x="4857750" y="1361376"/>
            <a:ext cx="4024313" cy="3090672"/>
          </a:xfrm>
        </p:spPr>
      </p:pic>
      <p:sp>
        <p:nvSpPr>
          <p:cNvPr id="4" name="Text Placeholder 3"/>
          <p:cNvSpPr>
            <a:spLocks noGrp="1"/>
          </p:cNvSpPr>
          <p:nvPr>
            <p:ph type="body" idx="1"/>
          </p:nvPr>
        </p:nvSpPr>
        <p:spPr/>
        <p:txBody>
          <a:bodyPr>
            <a:normAutofit fontScale="92500" lnSpcReduction="20000"/>
          </a:bodyPr>
          <a:lstStyle/>
          <a:p>
            <a:r>
              <a:rPr lang="en-GB" dirty="0" smtClean="0"/>
              <a:t>Ambassador Angel </a:t>
            </a:r>
            <a:r>
              <a:rPr lang="en-GB" dirty="0" err="1" smtClean="0"/>
              <a:t>Sanz-Briz</a:t>
            </a:r>
            <a:r>
              <a:rPr lang="en-GB" dirty="0" smtClean="0"/>
              <a:t>, the man on the left of this photograph, was a Spanish diplomat who saved thousands of Hungarian Jews during the war. He was posted to Budapest in 1942. When, in 1944, the German army invaded the country and the infamous Adolf Eichmann arrived to supervise the extermination of Hungarian Jews, </a:t>
            </a:r>
            <a:r>
              <a:rPr lang="en-GB" dirty="0" err="1" smtClean="0"/>
              <a:t>Sanz-Briz</a:t>
            </a:r>
            <a:r>
              <a:rPr lang="en-GB" dirty="0" smtClean="0"/>
              <a:t> used his diplomatic status to provide Sephardic Jews (those whose ancestors originally came from Spain) with Spanish passports. The puppet Hungarian government agreed that he could issue 200 passports as long as these 200 Jews were sent to Spain at the expense of the Spanish government. He managed to send far more Sephardim to Spain this way by issuing passports where the reference number never exceeded 200. He also provided many non-Sephardic Jews with travel documents to Spain. In addition, in Budapest he rented several buildings at his own expense and designated them as annexes to the Embassy. These provided safe accommodation for Jews waiting to go to Spain because the SS and Gestapo could not enter a foreign embassy.</a:t>
            </a:r>
            <a:endParaRPr lang="en-GB" dirty="0"/>
          </a:p>
        </p:txBody>
      </p:sp>
      <p:sp>
        <p:nvSpPr>
          <p:cNvPr id="5" name="Text Placeholder 4"/>
          <p:cNvSpPr>
            <a:spLocks noGrp="1"/>
          </p:cNvSpPr>
          <p:nvPr>
            <p:ph type="body" idx="10"/>
          </p:nvPr>
        </p:nvSpPr>
        <p:spPr/>
        <p:txBody>
          <a:bodyPr/>
          <a:lstStyle/>
          <a:p>
            <a:r>
              <a:rPr lang="en-GB" smtClean="0"/>
              <a:t>Ambassador Angel Sanz-Briz on 9 July 1969.</a:t>
            </a:r>
            <a:br>
              <a:rPr lang="en-GB" smtClean="0"/>
            </a:br>
            <a:r>
              <a:rPr lang="en-GB" smtClean="0"/>
              <a:t/>
            </a:r>
            <a:br>
              <a:rPr lang="en-GB" smtClean="0"/>
            </a:br>
            <a:r>
              <a:rPr lang="en-GB" smtClean="0"/>
              <a:t> (Dutch National Archive, CC BY-SA 3.0 NL)</a:t>
            </a:r>
          </a:p>
          <a:p>
            <a:endParaRPr lang="en-GB" dirty="0"/>
          </a:p>
        </p:txBody>
      </p:sp>
    </p:spTree>
    <p:extLst>
      <p:ext uri="{BB962C8B-B14F-4D97-AF65-F5344CB8AC3E}">
        <p14:creationId xmlns:p14="http://schemas.microsoft.com/office/powerpoint/2010/main" val="573656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3235553" y="228600"/>
            <a:ext cx="5382757" cy="4143375"/>
          </a:xfrm>
          <a:prstGeom prst="rect">
            <a:avLst/>
          </a:prstGeom>
        </p:spPr>
      </p:pic>
      <p:sp>
        <p:nvSpPr>
          <p:cNvPr id="3" name="Title 2"/>
          <p:cNvSpPr>
            <a:spLocks noGrp="1"/>
          </p:cNvSpPr>
          <p:nvPr>
            <p:ph type="title"/>
          </p:nvPr>
        </p:nvSpPr>
        <p:spPr/>
        <p:txBody>
          <a:bodyPr/>
          <a:lstStyle/>
          <a:p>
            <a:r>
              <a:rPr lang="en-GB" dirty="0" smtClean="0"/>
              <a:t>Turkish Diplomats</a:t>
            </a:r>
            <a:r>
              <a:rPr lang="en-GB" dirty="0"/>
              <a:t/>
            </a:r>
            <a:br>
              <a:rPr lang="en-GB" dirty="0"/>
            </a:br>
            <a:endParaRPr lang="en-GB" dirty="0"/>
          </a:p>
        </p:txBody>
      </p:sp>
      <p:sp>
        <p:nvSpPr>
          <p:cNvPr id="4" name="Text Placeholder 3"/>
          <p:cNvSpPr>
            <a:spLocks noGrp="1"/>
          </p:cNvSpPr>
          <p:nvPr>
            <p:ph type="body" idx="1"/>
          </p:nvPr>
        </p:nvSpPr>
        <p:spPr/>
        <p:txBody>
          <a:bodyPr/>
          <a:lstStyle/>
          <a:p>
            <a:r>
              <a:rPr lang="en-GB" dirty="0"/>
              <a:t>Turkey remained neutral during the Second World War. However, some Turkish diplomats posted to different countries in occupied Europe were able to save Jews from the Nazis by providing them with visas to Turkey like the one here issued 1 January 1943.</a:t>
            </a:r>
          </a:p>
          <a:p>
            <a:endParaRPr lang="en-GB" dirty="0"/>
          </a:p>
        </p:txBody>
      </p:sp>
      <p:sp>
        <p:nvSpPr>
          <p:cNvPr id="5" name="Text Placeholder 4"/>
          <p:cNvSpPr>
            <a:spLocks noGrp="1"/>
          </p:cNvSpPr>
          <p:nvPr>
            <p:ph type="body" idx="10"/>
          </p:nvPr>
        </p:nvSpPr>
        <p:spPr/>
        <p:txBody>
          <a:bodyPr>
            <a:normAutofit/>
          </a:bodyPr>
          <a:lstStyle/>
          <a:p>
            <a:r>
              <a:rPr lang="en-GB" dirty="0" smtClean="0"/>
              <a:t>(Wikimedia Commons, Public </a:t>
            </a:r>
            <a:r>
              <a:rPr lang="en-GB" dirty="0"/>
              <a:t>D</a:t>
            </a:r>
            <a:r>
              <a:rPr lang="en-GB" dirty="0" smtClean="0"/>
              <a:t>omain </a:t>
            </a:r>
            <a:r>
              <a:rPr lang="en-GB" dirty="0" smtClean="0"/>
              <a:t>in Israel</a:t>
            </a:r>
            <a:r>
              <a:rPr lang="en-GB" dirty="0"/>
              <a:t>)</a:t>
            </a:r>
          </a:p>
        </p:txBody>
      </p:sp>
    </p:spTree>
    <p:extLst>
      <p:ext uri="{BB962C8B-B14F-4D97-AF65-F5344CB8AC3E}">
        <p14:creationId xmlns:p14="http://schemas.microsoft.com/office/powerpoint/2010/main" val="40540897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Soviet deportations &amp; exterminations, 1930-1945</a:t>
            </a:r>
            <a:endParaRPr lang="en-GB" dirty="0"/>
          </a:p>
        </p:txBody>
      </p:sp>
      <p:sp>
        <p:nvSpPr>
          <p:cNvPr id="3" name="Text Placeholder 2"/>
          <p:cNvSpPr>
            <a:spLocks noGrp="1"/>
          </p:cNvSpPr>
          <p:nvPr>
            <p:ph type="body" idx="1"/>
          </p:nvPr>
        </p:nvSpPr>
        <p:spPr/>
        <p:txBody>
          <a:bodyPr>
            <a:normAutofit/>
          </a:bodyPr>
          <a:lstStyle/>
          <a:p>
            <a:r>
              <a:rPr lang="en-GB" dirty="0" smtClean="0"/>
              <a:t>It was not only the Germans who carried out deportations, massacres and deaths within labour camps on a massive scale. The Soviet Union also carried out similar atrocities and abuses during the war. About six million people from Lithuania, Latvia, Estonia, Finland, Poland as well as the </a:t>
            </a:r>
            <a:r>
              <a:rPr lang="en-GB" dirty="0" err="1" smtClean="0"/>
              <a:t>Chechnyans</a:t>
            </a:r>
            <a:r>
              <a:rPr lang="en-GB" dirty="0" smtClean="0"/>
              <a:t>, Ingush and Crimean Tatars were deported to labour camps in Siberia or Kazakhstan. Around 1.5 million of them died from disease, malnutrition and forced labour.</a:t>
            </a:r>
          </a:p>
          <a:p>
            <a:r>
              <a:rPr lang="en-GB" dirty="0" smtClean="0"/>
              <a:t>This process had actually begun before the war, with the deportation to Siberia and Central Asia of around 1.8 million kulaks – the more affluent farmers who were resisting the collectivisation of the farms. In the late 1930s there had also been deportations of Poles who were living in the west of the Soviet Union. After the Soviet invasion of eastern Poland in 1939 the deportations intensified. The mass deportations within the USSR and from the territories occupied by the Red Army intensified during the war and continued beyond the end of the war. These are covered in greater depth in two more of our Source Collections: ’Deportations and Forced Labour’ and ‘The Aftermath of War: People on the Move’. </a:t>
            </a:r>
          </a:p>
        </p:txBody>
      </p:sp>
    </p:spTree>
    <p:extLst>
      <p:ext uri="{BB962C8B-B14F-4D97-AF65-F5344CB8AC3E}">
        <p14:creationId xmlns:p14="http://schemas.microsoft.com/office/powerpoint/2010/main" val="41546340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Soviet deportations &amp; exterminations, </a:t>
            </a:r>
            <a:r>
              <a:rPr lang="en-GB" dirty="0" smtClean="0"/>
              <a:t>1930-1945 - Continued</a:t>
            </a:r>
            <a:endParaRPr lang="en-GB" dirty="0"/>
          </a:p>
        </p:txBody>
      </p:sp>
      <p:sp>
        <p:nvSpPr>
          <p:cNvPr id="3" name="Text Placeholder 2"/>
          <p:cNvSpPr>
            <a:spLocks noGrp="1"/>
          </p:cNvSpPr>
          <p:nvPr>
            <p:ph type="body" idx="1"/>
          </p:nvPr>
        </p:nvSpPr>
        <p:spPr/>
        <p:txBody>
          <a:bodyPr/>
          <a:lstStyle/>
          <a:p>
            <a:r>
              <a:rPr lang="en-GB" dirty="0"/>
              <a:t>This current Source Collection has focused predominantly on the extermination programmes of the Third Reich. We accept that both the Nazi and Soviet Regimes in the 1930s and ’40s were responsible for population deaths on an almost unimaginable scale. Following Professor Omer </a:t>
            </a:r>
            <a:r>
              <a:rPr lang="en-GB" dirty="0" err="1"/>
              <a:t>Bartov</a:t>
            </a:r>
            <a:r>
              <a:rPr lang="en-GB" dirty="0"/>
              <a:t>, we have taken the line that the only main difference is that the Nazis adopted a systematic programme of eradication of certain biological groups deemed to be ‘</a:t>
            </a:r>
            <a:r>
              <a:rPr lang="en-GB" dirty="0" err="1"/>
              <a:t>Untermenschen</a:t>
            </a:r>
            <a:r>
              <a:rPr lang="en-GB" dirty="0"/>
              <a:t>’ or ‘degenerate’ who, it was believed, would undermine the so-called ‘racial purity of the Aryan peoples’. This was not a part of Stalinist or communist ideology. Their mass deportations were part of a policy of population movement. In some cases, the outcome was not that different. Nearly 50 per cent of the people deported by Soviet authorities died during the process or in the labour camps. And in  the case of the movement of the Chechens the European Parliament proclaimed the outcome as ‘genocide’ in 2004.  However, we have opted for focusing here on the development of the extermination policies and practices of the Third Reich while looking at the deportation policies and practices of the  Soviet Union elsewhere on this website.</a:t>
            </a:r>
          </a:p>
          <a:p>
            <a:endParaRPr lang="en-GB" dirty="0"/>
          </a:p>
        </p:txBody>
      </p:sp>
    </p:spTree>
    <p:extLst>
      <p:ext uri="{BB962C8B-B14F-4D97-AF65-F5344CB8AC3E}">
        <p14:creationId xmlns:p14="http://schemas.microsoft.com/office/powerpoint/2010/main" val="31557399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Collectivisation in Soviet Union, 1927</a:t>
            </a:r>
            <a:r>
              <a:rPr lang="en-GB" dirty="0"/>
              <a:t/>
            </a:r>
            <a:br>
              <a:rPr lang="en-GB" dirty="0"/>
            </a:br>
            <a:endParaRPr lang="en-GB" dirty="0"/>
          </a:p>
        </p:txBody>
      </p:sp>
      <p:pic>
        <p:nvPicPr>
          <p:cNvPr id="6" name="Content Placeholder 5"/>
          <p:cNvPicPr>
            <a:picLocks noGrp="1" noChangeAspect="1"/>
          </p:cNvPicPr>
          <p:nvPr>
            <p:ph sz="half" idx="2"/>
          </p:nvPr>
        </p:nvPicPr>
        <p:blipFill>
          <a:blip r:embed="rId2"/>
          <a:stretch>
            <a:fillRect/>
          </a:stretch>
        </p:blipFill>
        <p:spPr>
          <a:xfrm>
            <a:off x="4857750" y="1243872"/>
            <a:ext cx="4024313" cy="3325680"/>
          </a:xfrm>
          <a:prstGeom prst="rect">
            <a:avLst/>
          </a:prstGeom>
        </p:spPr>
      </p:pic>
      <p:sp>
        <p:nvSpPr>
          <p:cNvPr id="4" name="Text Placeholder 3"/>
          <p:cNvSpPr>
            <a:spLocks noGrp="1"/>
          </p:cNvSpPr>
          <p:nvPr>
            <p:ph type="body" idx="1"/>
          </p:nvPr>
        </p:nvSpPr>
        <p:spPr/>
        <p:txBody>
          <a:bodyPr>
            <a:normAutofit fontScale="92500" lnSpcReduction="20000"/>
          </a:bodyPr>
          <a:lstStyle/>
          <a:p>
            <a:r>
              <a:rPr lang="en-GB" dirty="0"/>
              <a:t>By 1927 it was clear that Soviet agriculture was not producing enough to feed the population. Famine made the situation worse. The Kremlin decided that small landholdings should be merged into larger collective farms. Voluntary collectivisation was introduced. This didn’t work and two years later collectivisation was made compulsory. This was still resisted, particularly by those with the most productive land or livestock. Some of these more prosperous peasants, the ‘kulaks’ burnt their crops or killed their livestock rather than collectivise it. Others were accused by the Kremlin of hoarding grain to increase the price. With another famine in 1930 leading to many deaths and disease Stalin declared war on the ‘kulaks’ saying that they should be “eliminated as a class”. This resulted in around 1.8 million being sent to labour camps after their property had been confiscated and many others were executed. This is one of the posters produced at the time with a fat kulak being punched in the back by a large fist representing the state. The title is ‘Away with private peasants!’ </a:t>
            </a:r>
          </a:p>
          <a:p>
            <a:endParaRPr lang="en-GB" dirty="0"/>
          </a:p>
        </p:txBody>
      </p:sp>
      <p:sp>
        <p:nvSpPr>
          <p:cNvPr id="5" name="Text Placeholder 4"/>
          <p:cNvSpPr>
            <a:spLocks noGrp="1"/>
          </p:cNvSpPr>
          <p:nvPr>
            <p:ph type="body" idx="10"/>
          </p:nvPr>
        </p:nvSpPr>
        <p:spPr/>
        <p:txBody>
          <a:bodyPr>
            <a:normAutofit/>
          </a:bodyPr>
          <a:lstStyle/>
          <a:p>
            <a:r>
              <a:rPr lang="en-GB" dirty="0"/>
              <a:t>Away with private peasants</a:t>
            </a:r>
            <a:r>
              <a:rPr lang="en-GB" dirty="0" smtClean="0"/>
              <a:t>!</a:t>
            </a:r>
            <a:r>
              <a:rPr lang="en-GB" dirty="0" smtClean="0"/>
              <a:t/>
            </a:r>
            <a:br>
              <a:rPr lang="en-GB" dirty="0" smtClean="0"/>
            </a:br>
            <a:r>
              <a:rPr lang="en-GB" dirty="0" smtClean="0"/>
              <a:t/>
            </a:r>
            <a:br>
              <a:rPr lang="en-GB" dirty="0" smtClean="0"/>
            </a:br>
            <a:r>
              <a:rPr lang="en-GB" dirty="0" smtClean="0"/>
              <a:t>(Flickr </a:t>
            </a:r>
            <a:r>
              <a:rPr lang="en-GB" dirty="0"/>
              <a:t>from Library of the London School of Economics (</a:t>
            </a:r>
            <a:r>
              <a:rPr lang="en-GB" dirty="0" smtClean="0"/>
              <a:t>2007), Public </a:t>
            </a:r>
            <a:r>
              <a:rPr lang="en-GB" dirty="0"/>
              <a:t>Domain </a:t>
            </a:r>
            <a:r>
              <a:rPr lang="en-GB" dirty="0" smtClean="0"/>
              <a:t>in USA</a:t>
            </a:r>
            <a:r>
              <a:rPr lang="en-GB" dirty="0"/>
              <a:t>.</a:t>
            </a:r>
            <a:r>
              <a:rPr lang="en-GB" dirty="0" smtClean="0"/>
              <a:t>)</a:t>
            </a:r>
            <a:endParaRPr lang="en-GB" dirty="0"/>
          </a:p>
        </p:txBody>
      </p:sp>
    </p:spTree>
    <p:extLst>
      <p:ext uri="{BB962C8B-B14F-4D97-AF65-F5344CB8AC3E}">
        <p14:creationId xmlns:p14="http://schemas.microsoft.com/office/powerpoint/2010/main" val="7810755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2"/>
          <a:stretch>
            <a:fillRect/>
          </a:stretch>
        </p:blipFill>
        <p:spPr>
          <a:xfrm>
            <a:off x="306416" y="228600"/>
            <a:ext cx="4592581" cy="3328988"/>
          </a:xfrm>
          <a:prstGeom prst="rect">
            <a:avLst/>
          </a:prstGeom>
        </p:spPr>
      </p:pic>
      <p:sp>
        <p:nvSpPr>
          <p:cNvPr id="6" name="Title 5"/>
          <p:cNvSpPr>
            <a:spLocks noGrp="1"/>
          </p:cNvSpPr>
          <p:nvPr>
            <p:ph type="title"/>
          </p:nvPr>
        </p:nvSpPr>
        <p:spPr/>
        <p:txBody>
          <a:bodyPr/>
          <a:lstStyle/>
          <a:p>
            <a:r>
              <a:rPr lang="en-GB" dirty="0" smtClean="0"/>
              <a:t>‘’The Killing by Starvation</a:t>
            </a:r>
            <a:r>
              <a:rPr lang="en-GB" dirty="0" smtClean="0"/>
              <a:t>’’, </a:t>
            </a:r>
            <a:r>
              <a:rPr lang="en-GB" dirty="0" smtClean="0"/>
              <a:t>1930s</a:t>
            </a:r>
            <a:r>
              <a:rPr lang="en-GB" dirty="0"/>
              <a:t/>
            </a:r>
            <a:br>
              <a:rPr lang="en-GB" dirty="0"/>
            </a:br>
            <a:endParaRPr lang="en-GB" dirty="0"/>
          </a:p>
        </p:txBody>
      </p:sp>
      <p:sp>
        <p:nvSpPr>
          <p:cNvPr id="7" name="Text Placeholder 6"/>
          <p:cNvSpPr>
            <a:spLocks noGrp="1"/>
          </p:cNvSpPr>
          <p:nvPr>
            <p:ph type="body" idx="1"/>
          </p:nvPr>
        </p:nvSpPr>
        <p:spPr/>
        <p:txBody>
          <a:bodyPr/>
          <a:lstStyle/>
          <a:p>
            <a:r>
              <a:rPr lang="en-GB" dirty="0"/>
              <a:t>The Soviet Union was hit by a series of severe famines in the early 1930s. These were, in large part, directly due to Stalin’s forced collectivisation policy.   One of the republics most badly hit in the USSR was the Ukrainian Soviet Socialist Republic. As one of the most productive agricultural regions there had been strong resistance to collectivisation. Stalin saw the famine as an opportunity to both break the resistance to his policy and crush post-revolutionary Ukrainian nationalism which he saw as anti-Soviet. The result was the Holodomor – literally ‘the killing by starvation’.  Estimates of the number of deaths through the famine and famine-related diseases vary greatly due to lack of good records. But latest estimate indicate that it may have been around 10 million.</a:t>
            </a:r>
          </a:p>
          <a:p>
            <a:endParaRPr lang="en-GB" dirty="0"/>
          </a:p>
        </p:txBody>
      </p:sp>
      <p:sp>
        <p:nvSpPr>
          <p:cNvPr id="9" name="Text Placeholder 8"/>
          <p:cNvSpPr>
            <a:spLocks noGrp="1"/>
          </p:cNvSpPr>
          <p:nvPr>
            <p:ph type="body" idx="10"/>
          </p:nvPr>
        </p:nvSpPr>
        <p:spPr/>
        <p:txBody>
          <a:bodyPr/>
          <a:lstStyle/>
          <a:p>
            <a:r>
              <a:rPr lang="en-GB" dirty="0"/>
              <a:t>Starving peasants on the streets of </a:t>
            </a:r>
            <a:r>
              <a:rPr lang="en-GB" dirty="0" err="1"/>
              <a:t>Kharkiv</a:t>
            </a:r>
            <a:r>
              <a:rPr lang="en-GB" dirty="0"/>
              <a:t>, Ukraine in </a:t>
            </a:r>
            <a:r>
              <a:rPr lang="en-GB" dirty="0" smtClean="0"/>
              <a:t>1933.</a:t>
            </a:r>
            <a:br>
              <a:rPr lang="en-GB" dirty="0" smtClean="0"/>
            </a:br>
            <a:r>
              <a:rPr lang="en-GB" dirty="0" smtClean="0"/>
              <a:t/>
            </a:r>
            <a:br>
              <a:rPr lang="en-GB" dirty="0" smtClean="0"/>
            </a:br>
            <a:r>
              <a:rPr lang="en-GB" dirty="0" smtClean="0"/>
              <a:t>(Wikimedia Commons, Alexander </a:t>
            </a:r>
            <a:r>
              <a:rPr lang="en-GB" dirty="0" err="1" smtClean="0"/>
              <a:t>Wienerberger</a:t>
            </a:r>
            <a:r>
              <a:rPr lang="en-GB" dirty="0" smtClean="0"/>
              <a:t> (1933), Public </a:t>
            </a:r>
            <a:r>
              <a:rPr lang="en-GB" dirty="0"/>
              <a:t>Domain </a:t>
            </a:r>
            <a:r>
              <a:rPr lang="en-GB" dirty="0" smtClean="0"/>
              <a:t>in Austria)</a:t>
            </a:r>
            <a:endParaRPr lang="en-GB" dirty="0"/>
          </a:p>
        </p:txBody>
      </p:sp>
    </p:spTree>
    <p:extLst>
      <p:ext uri="{BB962C8B-B14F-4D97-AF65-F5344CB8AC3E}">
        <p14:creationId xmlns:p14="http://schemas.microsoft.com/office/powerpoint/2010/main" val="35225184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4133850" y="268429"/>
            <a:ext cx="4748213" cy="3249329"/>
          </a:xfrm>
          <a:prstGeom prst="rect">
            <a:avLst/>
          </a:prstGeom>
        </p:spPr>
      </p:pic>
      <p:sp>
        <p:nvSpPr>
          <p:cNvPr id="3" name="Title 2"/>
          <p:cNvSpPr>
            <a:spLocks noGrp="1"/>
          </p:cNvSpPr>
          <p:nvPr>
            <p:ph type="title"/>
          </p:nvPr>
        </p:nvSpPr>
        <p:spPr/>
        <p:txBody>
          <a:bodyPr/>
          <a:lstStyle/>
          <a:p>
            <a:r>
              <a:rPr lang="en-GB" dirty="0" smtClean="0"/>
              <a:t>Massacre in the </a:t>
            </a:r>
            <a:r>
              <a:rPr lang="en-GB" dirty="0" err="1" smtClean="0"/>
              <a:t>Katyn</a:t>
            </a:r>
            <a:r>
              <a:rPr lang="en-GB" dirty="0" smtClean="0"/>
              <a:t> Forest, 1939</a:t>
            </a:r>
            <a:r>
              <a:rPr lang="en-GB" dirty="0"/>
              <a:t/>
            </a:r>
            <a:br>
              <a:rPr lang="en-GB" dirty="0"/>
            </a:br>
            <a:endParaRPr lang="en-GB" dirty="0"/>
          </a:p>
        </p:txBody>
      </p:sp>
      <p:sp>
        <p:nvSpPr>
          <p:cNvPr id="4" name="Text Placeholder 3"/>
          <p:cNvSpPr>
            <a:spLocks noGrp="1"/>
          </p:cNvSpPr>
          <p:nvPr>
            <p:ph type="body" idx="1"/>
          </p:nvPr>
        </p:nvSpPr>
        <p:spPr/>
        <p:txBody>
          <a:bodyPr/>
          <a:lstStyle/>
          <a:p>
            <a:r>
              <a:rPr lang="en-GB" dirty="0"/>
              <a:t>The Soviet Union invaded eastern Poland in 1939 just 16 days after the Third Reich had invaded western Poland. Like the Gestapo the Soviet security police, the NKVD, also targeted the Polish elite and took many officers, civilians and soldiers prisoner. In April and May 1940, many of them were murdered. The most infamous location where they were buried was the </a:t>
            </a:r>
            <a:r>
              <a:rPr lang="en-GB" dirty="0" err="1"/>
              <a:t>Katyn</a:t>
            </a:r>
            <a:r>
              <a:rPr lang="en-GB" dirty="0"/>
              <a:t> forest. The number of victims is estimated to be around 22000. When Berlin received reports of bodies being found in the forest Goebbels recognised the propaganda value of denouncing the USSR and even brought in neutral Red Cross observers to investigate. The Kremlin denied the claim and blamed the SS for the killings</a:t>
            </a:r>
            <a:r>
              <a:rPr lang="en-GB" dirty="0" smtClean="0"/>
              <a:t>. It </a:t>
            </a:r>
            <a:r>
              <a:rPr lang="en-GB" dirty="0"/>
              <a:t>is not 2004 that an investigation by officials of the Russian Federation confirmed Soviet </a:t>
            </a:r>
            <a:r>
              <a:rPr lang="en-GB" dirty="0" err="1" smtClean="0"/>
              <a:t>responsability</a:t>
            </a:r>
            <a:r>
              <a:rPr lang="en-GB" dirty="0" smtClean="0"/>
              <a:t> </a:t>
            </a:r>
            <a:r>
              <a:rPr lang="en-GB" dirty="0"/>
              <a:t>for the massacre but denied that it was a war crime. </a:t>
            </a:r>
          </a:p>
          <a:p>
            <a:endParaRPr lang="en-GB" dirty="0"/>
          </a:p>
        </p:txBody>
      </p:sp>
      <p:sp>
        <p:nvSpPr>
          <p:cNvPr id="5" name="Text Placeholder 4"/>
          <p:cNvSpPr>
            <a:spLocks noGrp="1"/>
          </p:cNvSpPr>
          <p:nvPr>
            <p:ph type="body" idx="10"/>
          </p:nvPr>
        </p:nvSpPr>
        <p:spPr/>
        <p:txBody>
          <a:bodyPr/>
          <a:lstStyle/>
          <a:p>
            <a:r>
              <a:rPr lang="en-GB" dirty="0"/>
              <a:t>This picture of the site of the massacre in the </a:t>
            </a:r>
            <a:r>
              <a:rPr lang="en-GB" dirty="0" err="1"/>
              <a:t>Katyn</a:t>
            </a:r>
            <a:r>
              <a:rPr lang="en-GB" dirty="0"/>
              <a:t> Forest was taken by a German official photographer on 30 April 1943</a:t>
            </a:r>
            <a:r>
              <a:rPr lang="en-GB" dirty="0" smtClean="0"/>
              <a:t>.</a:t>
            </a:r>
            <a:br>
              <a:rPr lang="en-GB" dirty="0" smtClean="0"/>
            </a:br>
            <a:r>
              <a:rPr lang="en-GB" dirty="0" smtClean="0"/>
              <a:t> </a:t>
            </a:r>
            <a:br>
              <a:rPr lang="en-GB" dirty="0" smtClean="0"/>
            </a:br>
            <a:r>
              <a:rPr lang="en-GB" dirty="0" smtClean="0"/>
              <a:t>(Imperial </a:t>
            </a:r>
            <a:r>
              <a:rPr lang="en-GB" dirty="0"/>
              <a:t>War </a:t>
            </a:r>
            <a:r>
              <a:rPr lang="en-GB" dirty="0" smtClean="0"/>
              <a:t>Museum,© </a:t>
            </a:r>
            <a:r>
              <a:rPr lang="en-GB" dirty="0"/>
              <a:t>IWM (HU 106211</a:t>
            </a:r>
            <a:r>
              <a:rPr lang="en-GB" dirty="0" smtClean="0"/>
              <a:t>), Re-used </a:t>
            </a:r>
            <a:r>
              <a:rPr lang="en-GB" dirty="0"/>
              <a:t>under IWM Non Commercial </a:t>
            </a:r>
            <a:r>
              <a:rPr lang="en-GB" dirty="0" smtClean="0"/>
              <a:t>Licence)</a:t>
            </a:r>
            <a:endParaRPr lang="en-GB" dirty="0"/>
          </a:p>
        </p:txBody>
      </p:sp>
    </p:spTree>
    <p:extLst>
      <p:ext uri="{BB962C8B-B14F-4D97-AF65-F5344CB8AC3E}">
        <p14:creationId xmlns:p14="http://schemas.microsoft.com/office/powerpoint/2010/main" val="32489542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Katyn</a:t>
            </a:r>
            <a:r>
              <a:rPr lang="en-GB" dirty="0" smtClean="0"/>
              <a:t> Massacre, 1939</a:t>
            </a:r>
            <a:r>
              <a:rPr lang="en-GB" dirty="0"/>
              <a:t/>
            </a:r>
            <a:br>
              <a:rPr lang="en-GB" dirty="0"/>
            </a:br>
            <a:endParaRPr lang="en-GB" dirty="0"/>
          </a:p>
        </p:txBody>
      </p:sp>
      <p:pic>
        <p:nvPicPr>
          <p:cNvPr id="7" name="Content Placeholder 6"/>
          <p:cNvPicPr>
            <a:picLocks noGrp="1" noChangeAspect="1"/>
          </p:cNvPicPr>
          <p:nvPr>
            <p:ph sz="half" idx="2"/>
          </p:nvPr>
        </p:nvPicPr>
        <p:blipFill>
          <a:blip r:embed="rId2"/>
          <a:stretch>
            <a:fillRect/>
          </a:stretch>
        </p:blipFill>
        <p:spPr>
          <a:xfrm>
            <a:off x="228600" y="566212"/>
            <a:ext cx="4024313" cy="4681000"/>
          </a:xfrm>
          <a:prstGeom prst="rect">
            <a:avLst/>
          </a:prstGeom>
        </p:spPr>
      </p:pic>
      <p:sp>
        <p:nvSpPr>
          <p:cNvPr id="4" name="Text Placeholder 3"/>
          <p:cNvSpPr>
            <a:spLocks noGrp="1"/>
          </p:cNvSpPr>
          <p:nvPr>
            <p:ph type="body" idx="1"/>
          </p:nvPr>
        </p:nvSpPr>
        <p:spPr/>
        <p:txBody>
          <a:bodyPr/>
          <a:lstStyle/>
          <a:p>
            <a:r>
              <a:rPr lang="en-GB" dirty="0"/>
              <a:t>This map shows that part of Poland that was occupied by the Soviet Union in 1939 and the routes along which Polish people were deported to the Soviet Union. Six places are identified as certain locations of massacres, including the </a:t>
            </a:r>
            <a:r>
              <a:rPr lang="en-GB" dirty="0" err="1"/>
              <a:t>Katyn</a:t>
            </a:r>
            <a:r>
              <a:rPr lang="en-GB" dirty="0"/>
              <a:t> forest, and two other places are marked where there is circumstantial evidence that further massacres may have taken place.</a:t>
            </a:r>
          </a:p>
          <a:p>
            <a:endParaRPr lang="en-GB" dirty="0"/>
          </a:p>
        </p:txBody>
      </p:sp>
      <p:sp>
        <p:nvSpPr>
          <p:cNvPr id="5" name="Text Placeholder 4"/>
          <p:cNvSpPr>
            <a:spLocks noGrp="1"/>
          </p:cNvSpPr>
          <p:nvPr>
            <p:ph type="body" idx="10"/>
          </p:nvPr>
        </p:nvSpPr>
        <p:spPr/>
        <p:txBody>
          <a:bodyPr>
            <a:normAutofit/>
          </a:bodyPr>
          <a:lstStyle/>
          <a:p>
            <a:r>
              <a:rPr lang="en-GB" dirty="0" smtClean="0"/>
              <a:t>(Polish </a:t>
            </a:r>
            <a:r>
              <a:rPr lang="en-GB" dirty="0"/>
              <a:t>Institute of National </a:t>
            </a:r>
            <a:r>
              <a:rPr lang="en-GB" dirty="0" smtClean="0"/>
              <a:t>Remembrance, Wikimedia Commons, CC </a:t>
            </a:r>
            <a:r>
              <a:rPr lang="en-GB" dirty="0"/>
              <a:t>BY-SA 4.0 </a:t>
            </a:r>
            <a:r>
              <a:rPr lang="en-GB" dirty="0" smtClean="0"/>
              <a:t>International)</a:t>
            </a:r>
            <a:endParaRPr lang="en-GB" dirty="0"/>
          </a:p>
          <a:p>
            <a:endParaRPr lang="en-GB" dirty="0"/>
          </a:p>
        </p:txBody>
      </p:sp>
    </p:spTree>
    <p:extLst>
      <p:ext uri="{BB962C8B-B14F-4D97-AF65-F5344CB8AC3E}">
        <p14:creationId xmlns:p14="http://schemas.microsoft.com/office/powerpoint/2010/main" val="25084123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Operation Barbarossa, 1941</a:t>
            </a:r>
            <a:r>
              <a:rPr lang="en-GB" dirty="0"/>
              <a:t/>
            </a:r>
            <a:br>
              <a:rPr lang="en-GB" dirty="0"/>
            </a:br>
            <a:endParaRPr lang="en-GB" dirty="0"/>
          </a:p>
        </p:txBody>
      </p:sp>
      <p:pic>
        <p:nvPicPr>
          <p:cNvPr id="6" name="Content Placeholder 5"/>
          <p:cNvPicPr>
            <a:picLocks noGrp="1" noChangeAspect="1"/>
          </p:cNvPicPr>
          <p:nvPr>
            <p:ph sz="half" idx="2"/>
          </p:nvPr>
        </p:nvPicPr>
        <p:blipFill>
          <a:blip r:embed="rId2"/>
          <a:stretch>
            <a:fillRect/>
          </a:stretch>
        </p:blipFill>
        <p:spPr>
          <a:xfrm>
            <a:off x="4857750" y="334652"/>
            <a:ext cx="4024313" cy="5144121"/>
          </a:xfrm>
          <a:prstGeom prst="rect">
            <a:avLst/>
          </a:prstGeom>
        </p:spPr>
      </p:pic>
      <p:sp>
        <p:nvSpPr>
          <p:cNvPr id="4" name="Text Placeholder 3"/>
          <p:cNvSpPr>
            <a:spLocks noGrp="1"/>
          </p:cNvSpPr>
          <p:nvPr>
            <p:ph type="body" idx="1"/>
          </p:nvPr>
        </p:nvSpPr>
        <p:spPr/>
        <p:txBody>
          <a:bodyPr/>
          <a:lstStyle/>
          <a:p>
            <a:r>
              <a:rPr lang="en-GB" dirty="0"/>
              <a:t>On 22 June 1941 the Third Reich launched Operation Barbarossa against the Soviet Union. The advance was rapid and by 28 June German forces were attacking </a:t>
            </a:r>
            <a:r>
              <a:rPr lang="en-GB" dirty="0" err="1"/>
              <a:t>Lviv</a:t>
            </a:r>
            <a:r>
              <a:rPr lang="en-GB" dirty="0"/>
              <a:t> in eastern Poland (now Ukraine). Many ethnic Poles had already been deported further east by the NKVD, others were in temporary prisons waiting for deportation. These were now killed by the NKVD because they no longer had time to arrange for their deportation. It is estimated that around 4000 Poles were killed.</a:t>
            </a:r>
          </a:p>
          <a:p>
            <a:r>
              <a:rPr lang="en-GB" dirty="0"/>
              <a:t>Here we see the civilian survivors looking for family members amongst the dead.</a:t>
            </a:r>
          </a:p>
          <a:p>
            <a:endParaRPr lang="en-GB" dirty="0"/>
          </a:p>
        </p:txBody>
      </p:sp>
      <p:sp>
        <p:nvSpPr>
          <p:cNvPr id="5" name="Text Placeholder 4"/>
          <p:cNvSpPr>
            <a:spLocks noGrp="1"/>
          </p:cNvSpPr>
          <p:nvPr>
            <p:ph type="body" idx="10"/>
          </p:nvPr>
        </p:nvSpPr>
        <p:spPr/>
        <p:txBody>
          <a:bodyPr/>
          <a:lstStyle/>
          <a:p>
            <a:r>
              <a:rPr lang="en-GB" dirty="0"/>
              <a:t>(</a:t>
            </a:r>
            <a:r>
              <a:rPr lang="en-GB" dirty="0" smtClean="0"/>
              <a:t>Wikimedia Commons, Public </a:t>
            </a:r>
            <a:r>
              <a:rPr lang="en-GB" dirty="0"/>
              <a:t>Domain </a:t>
            </a:r>
            <a:r>
              <a:rPr lang="en-GB" dirty="0" smtClean="0"/>
              <a:t>in USA)</a:t>
            </a:r>
            <a:endParaRPr lang="en-GB" dirty="0"/>
          </a:p>
        </p:txBody>
      </p:sp>
    </p:spTree>
    <p:extLst>
      <p:ext uri="{BB962C8B-B14F-4D97-AF65-F5344CB8AC3E}">
        <p14:creationId xmlns:p14="http://schemas.microsoft.com/office/powerpoint/2010/main" val="1582869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272415" y="228600"/>
            <a:ext cx="4660583" cy="3328988"/>
          </a:xfrm>
          <a:prstGeom prst="rect">
            <a:avLst/>
          </a:prstGeom>
        </p:spPr>
      </p:pic>
      <p:sp>
        <p:nvSpPr>
          <p:cNvPr id="2" name="Title 1"/>
          <p:cNvSpPr>
            <a:spLocks noGrp="1"/>
          </p:cNvSpPr>
          <p:nvPr>
            <p:ph type="title"/>
          </p:nvPr>
        </p:nvSpPr>
        <p:spPr/>
        <p:txBody>
          <a:bodyPr/>
          <a:lstStyle/>
          <a:p>
            <a:r>
              <a:rPr lang="en-GB" dirty="0" smtClean="0"/>
              <a:t>Massacre of ethnic German and Austrian minorities, 1941-43</a:t>
            </a:r>
            <a:r>
              <a:rPr lang="en-GB" dirty="0"/>
              <a:t/>
            </a:r>
            <a:br>
              <a:rPr lang="en-GB" dirty="0"/>
            </a:br>
            <a:endParaRPr lang="en-GB" dirty="0"/>
          </a:p>
        </p:txBody>
      </p:sp>
      <p:sp>
        <p:nvSpPr>
          <p:cNvPr id="4" name="Text Placeholder 3"/>
          <p:cNvSpPr>
            <a:spLocks noGrp="1"/>
          </p:cNvSpPr>
          <p:nvPr>
            <p:ph type="body" idx="1"/>
          </p:nvPr>
        </p:nvSpPr>
        <p:spPr/>
        <p:txBody>
          <a:bodyPr>
            <a:normAutofit/>
          </a:bodyPr>
          <a:lstStyle/>
          <a:p>
            <a:r>
              <a:rPr lang="en-GB" dirty="0"/>
              <a:t>The city of </a:t>
            </a:r>
            <a:r>
              <a:rPr lang="en-GB" dirty="0" err="1"/>
              <a:t>Ternopil</a:t>
            </a:r>
            <a:r>
              <a:rPr lang="en-GB" dirty="0"/>
              <a:t> (</a:t>
            </a:r>
            <a:r>
              <a:rPr lang="en-GB" dirty="0" err="1"/>
              <a:t>Tarnopol</a:t>
            </a:r>
            <a:r>
              <a:rPr lang="en-GB" dirty="0"/>
              <a:t>) in Western Ukraine had an ethnic German and Austrian minority that could be traced back to the time when the city was part of Habsburg Galicia. In addition to ethnic Poles who had been rounded up in the city for deportation to the USSR the NKVD had also rounded up members of the German minority. Now, on 10 July 1941 as German forces advanced towards the city, the NKVD massacred the ethnic Germans they were holding. </a:t>
            </a:r>
          </a:p>
          <a:p>
            <a:r>
              <a:rPr lang="en-GB" dirty="0"/>
              <a:t>It is an indicator of the horror and brutality of the war in occupied Poland and Ukraine in 1941-43 that no sooner had German forces occupied </a:t>
            </a:r>
            <a:r>
              <a:rPr lang="en-GB" dirty="0" err="1"/>
              <a:t>Ternopil</a:t>
            </a:r>
            <a:r>
              <a:rPr lang="en-GB" dirty="0"/>
              <a:t> than the SS began rounding up Jews for deportation to the Extermination camps. </a:t>
            </a:r>
          </a:p>
          <a:p>
            <a:endParaRPr lang="en-GB" dirty="0"/>
          </a:p>
        </p:txBody>
      </p:sp>
      <p:sp>
        <p:nvSpPr>
          <p:cNvPr id="5" name="Text Placeholder 4"/>
          <p:cNvSpPr>
            <a:spLocks noGrp="1"/>
          </p:cNvSpPr>
          <p:nvPr>
            <p:ph type="body" idx="10"/>
          </p:nvPr>
        </p:nvSpPr>
        <p:spPr/>
        <p:txBody>
          <a:bodyPr>
            <a:normAutofit/>
          </a:bodyPr>
          <a:lstStyle/>
          <a:p>
            <a:r>
              <a:rPr lang="en-GB" dirty="0"/>
              <a:t>Here we see their relatives trying to identify dead family </a:t>
            </a:r>
            <a:r>
              <a:rPr lang="en-GB" dirty="0" smtClean="0"/>
              <a:t>members.</a:t>
            </a:r>
            <a:endParaRPr lang="en-GB" dirty="0"/>
          </a:p>
          <a:p>
            <a:r>
              <a:rPr lang="en-GB" dirty="0"/>
              <a:t>(</a:t>
            </a:r>
            <a:r>
              <a:rPr lang="en-GB" dirty="0" smtClean="0"/>
              <a:t>German </a:t>
            </a:r>
            <a:r>
              <a:rPr lang="en-GB" dirty="0"/>
              <a:t>Federal </a:t>
            </a:r>
            <a:r>
              <a:rPr lang="en-GB" dirty="0" smtClean="0"/>
              <a:t>Archive, </a:t>
            </a:r>
            <a:r>
              <a:rPr lang="en-GB" dirty="0" err="1" smtClean="0"/>
              <a:t>Bundesarchiv</a:t>
            </a:r>
            <a:r>
              <a:rPr lang="en-GB" dirty="0"/>
              <a:t>, </a:t>
            </a:r>
            <a:r>
              <a:rPr lang="en-GB" dirty="0" err="1"/>
              <a:t>Bild</a:t>
            </a:r>
            <a:r>
              <a:rPr lang="en-GB" dirty="0"/>
              <a:t> </a:t>
            </a:r>
            <a:r>
              <a:rPr lang="en-GB" dirty="0" smtClean="0"/>
              <a:t>146-1981-150-34A, </a:t>
            </a:r>
            <a:r>
              <a:rPr lang="en-GB" dirty="0" err="1" smtClean="0"/>
              <a:t>Hübner</a:t>
            </a:r>
            <a:r>
              <a:rPr lang="en-GB" dirty="0" smtClean="0"/>
              <a:t>, </a:t>
            </a:r>
            <a:r>
              <a:rPr lang="en-GB" dirty="0"/>
              <a:t>CC-BY-SA </a:t>
            </a:r>
            <a:r>
              <a:rPr lang="en-GB" dirty="0" smtClean="0"/>
              <a:t>3.0)</a:t>
            </a:r>
            <a:endParaRPr lang="en-GB" dirty="0"/>
          </a:p>
        </p:txBody>
      </p:sp>
    </p:spTree>
    <p:extLst>
      <p:ext uri="{BB962C8B-B14F-4D97-AF65-F5344CB8AC3E}">
        <p14:creationId xmlns:p14="http://schemas.microsoft.com/office/powerpoint/2010/main" val="4153727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Increased Jewish Emigration, 1930s</a:t>
            </a:r>
            <a:br>
              <a:rPr lang="en-GB" dirty="0" smtClean="0"/>
            </a:br>
            <a:endParaRPr lang="en-GB" dirty="0"/>
          </a:p>
        </p:txBody>
      </p:sp>
      <p:pic>
        <p:nvPicPr>
          <p:cNvPr id="6" name="Content Placeholder 5"/>
          <p:cNvPicPr>
            <a:picLocks noGrp="1" noChangeAspect="1"/>
          </p:cNvPicPr>
          <p:nvPr>
            <p:ph type="pic" sz="quarter" idx="11"/>
          </p:nvPr>
        </p:nvPicPr>
        <p:blipFill>
          <a:blip r:embed="rId2"/>
          <a:srcRect t="1234" b="1234"/>
          <a:stretch>
            <a:fillRect/>
          </a:stretch>
        </p:blipFill>
        <p:spPr/>
      </p:pic>
      <p:sp>
        <p:nvSpPr>
          <p:cNvPr id="4" name="Text Placeholder 3"/>
          <p:cNvSpPr>
            <a:spLocks noGrp="1"/>
          </p:cNvSpPr>
          <p:nvPr>
            <p:ph type="body" idx="1"/>
          </p:nvPr>
        </p:nvSpPr>
        <p:spPr/>
        <p:txBody>
          <a:bodyPr/>
          <a:lstStyle/>
          <a:p>
            <a:r>
              <a:rPr lang="en-GB" dirty="0" smtClean="0"/>
              <a:t>The rising tide of anti-Semitism in pre-war Germany led to a massive increase in Jewish emigration in the 1930s. Many went to Palestine. Around 300000 applied for visas to the United States but since 1924 the US Government had operated a quota system and by 1940 only 90000 Jews had been able to settle in the USA. Around 40000 emigrated to the United Kingdom. Another 100000 emigrated to other parts of Western Europe but then had to move on again after War was declared. The first wave of Jewish emigrants, in the mid-1930s, tended to be from professional and business backgrounds. </a:t>
            </a:r>
            <a:endParaRPr lang="en-GB" dirty="0"/>
          </a:p>
        </p:txBody>
      </p:sp>
      <p:sp>
        <p:nvSpPr>
          <p:cNvPr id="5" name="Text Placeholder 4"/>
          <p:cNvSpPr>
            <a:spLocks noGrp="1"/>
          </p:cNvSpPr>
          <p:nvPr>
            <p:ph type="body" idx="10"/>
          </p:nvPr>
        </p:nvSpPr>
        <p:spPr/>
        <p:txBody>
          <a:bodyPr>
            <a:normAutofit/>
          </a:bodyPr>
          <a:lstStyle/>
          <a:p>
            <a:r>
              <a:rPr lang="en-GB" dirty="0" smtClean="0"/>
              <a:t>Here we see the property of a Jewish family in Berlin being loaded on to a removals van for a move to the United States, 1 August 1939. </a:t>
            </a:r>
          </a:p>
          <a:p>
            <a:r>
              <a:rPr lang="en-GB" dirty="0" smtClean="0"/>
              <a:t>(German Federal Archive, </a:t>
            </a:r>
            <a:r>
              <a:rPr lang="en-GB" dirty="0" err="1" smtClean="0"/>
              <a:t>Bundesarchiv</a:t>
            </a:r>
            <a:r>
              <a:rPr lang="en-GB" dirty="0" smtClean="0"/>
              <a:t>, </a:t>
            </a:r>
            <a:r>
              <a:rPr lang="en-GB" dirty="0" err="1" smtClean="0"/>
              <a:t>Bild</a:t>
            </a:r>
            <a:r>
              <a:rPr lang="en-GB" dirty="0" smtClean="0"/>
              <a:t> 183-E03468, CC-BY-SA 3.0)</a:t>
            </a:r>
            <a:endParaRPr lang="en-GB" dirty="0"/>
          </a:p>
        </p:txBody>
      </p:sp>
    </p:spTree>
    <p:extLst>
      <p:ext uri="{BB962C8B-B14F-4D97-AF65-F5344CB8AC3E}">
        <p14:creationId xmlns:p14="http://schemas.microsoft.com/office/powerpoint/2010/main" val="22744204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4133850" y="366396"/>
            <a:ext cx="4748213" cy="3053396"/>
          </a:xfrm>
          <a:prstGeom prst="rect">
            <a:avLst/>
          </a:prstGeom>
        </p:spPr>
      </p:pic>
      <p:sp>
        <p:nvSpPr>
          <p:cNvPr id="3" name="Title 2"/>
          <p:cNvSpPr>
            <a:spLocks noGrp="1"/>
          </p:cNvSpPr>
          <p:nvPr>
            <p:ph type="title"/>
          </p:nvPr>
        </p:nvSpPr>
        <p:spPr/>
        <p:txBody>
          <a:bodyPr/>
          <a:lstStyle/>
          <a:p>
            <a:r>
              <a:rPr lang="en-GB" dirty="0" smtClean="0"/>
              <a:t>Soviet deportations and ‘’anti-Soviet elements’’, 1939-40</a:t>
            </a:r>
            <a:r>
              <a:rPr lang="en-GB" dirty="0"/>
              <a:t/>
            </a:r>
            <a:br>
              <a:rPr lang="en-GB" dirty="0"/>
            </a:br>
            <a:endParaRPr lang="en-GB" dirty="0"/>
          </a:p>
        </p:txBody>
      </p:sp>
      <p:sp>
        <p:nvSpPr>
          <p:cNvPr id="4" name="Text Placeholder 3"/>
          <p:cNvSpPr>
            <a:spLocks noGrp="1"/>
          </p:cNvSpPr>
          <p:nvPr>
            <p:ph type="body" idx="1"/>
          </p:nvPr>
        </p:nvSpPr>
        <p:spPr/>
        <p:txBody>
          <a:bodyPr/>
          <a:lstStyle/>
          <a:p>
            <a:r>
              <a:rPr lang="en-GB" dirty="0"/>
              <a:t>In addition to the deportation and massacres of Poles and ethnic Germans during the Soviet occupation of eastern Poland in 1939-40, so-called “anti-Soviet elements” amongst the populations in the Soviet-occupied Baltic states were also identified for deportation. The men were sent to the penal labour camps of the Gulag in Siberia. The women and children were sent to forced settlements in remote areas of the USSR where they had to fend for themselves. In June 1941, thousands of Latvians, Estonians and Lithuanians were forcibly deported in this way. The mortality rate amongst the deportees was very high. </a:t>
            </a:r>
          </a:p>
          <a:p>
            <a:endParaRPr lang="en-GB" dirty="0"/>
          </a:p>
        </p:txBody>
      </p:sp>
      <p:sp>
        <p:nvSpPr>
          <p:cNvPr id="5" name="Text Placeholder 4"/>
          <p:cNvSpPr>
            <a:spLocks noGrp="1"/>
          </p:cNvSpPr>
          <p:nvPr>
            <p:ph type="body" idx="10"/>
          </p:nvPr>
        </p:nvSpPr>
        <p:spPr/>
        <p:txBody>
          <a:bodyPr/>
          <a:lstStyle/>
          <a:p>
            <a:r>
              <a:rPr lang="en-GB" dirty="0"/>
              <a:t>This photograph shows Latvians being taken to the Soviet Union in freight trucks in June </a:t>
            </a:r>
            <a:r>
              <a:rPr lang="en-GB" dirty="0" smtClean="0"/>
              <a:t>1941.</a:t>
            </a:r>
            <a:br>
              <a:rPr lang="en-GB" dirty="0" smtClean="0"/>
            </a:br>
            <a:r>
              <a:rPr lang="en-GB" dirty="0" smtClean="0"/>
              <a:t/>
            </a:r>
            <a:br>
              <a:rPr lang="en-GB" dirty="0" smtClean="0"/>
            </a:br>
            <a:r>
              <a:rPr lang="en-GB" dirty="0" smtClean="0"/>
              <a:t>(Wikimedia Commons, </a:t>
            </a:r>
            <a:r>
              <a:rPr lang="en-GB" dirty="0" smtClean="0"/>
              <a:t>Public Domain </a:t>
            </a:r>
            <a:r>
              <a:rPr lang="en-GB" dirty="0" smtClean="0"/>
              <a:t>in Russia)</a:t>
            </a:r>
            <a:endParaRPr lang="en-GB" dirty="0"/>
          </a:p>
        </p:txBody>
      </p:sp>
    </p:spTree>
    <p:extLst>
      <p:ext uri="{BB962C8B-B14F-4D97-AF65-F5344CB8AC3E}">
        <p14:creationId xmlns:p14="http://schemas.microsoft.com/office/powerpoint/2010/main" val="14036385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381873" y="228600"/>
            <a:ext cx="4441666" cy="3328988"/>
          </a:xfrm>
          <a:prstGeom prst="rect">
            <a:avLst/>
          </a:prstGeom>
        </p:spPr>
      </p:pic>
      <p:sp>
        <p:nvSpPr>
          <p:cNvPr id="3" name="Title 2"/>
          <p:cNvSpPr>
            <a:spLocks noGrp="1"/>
          </p:cNvSpPr>
          <p:nvPr>
            <p:ph type="title"/>
          </p:nvPr>
        </p:nvSpPr>
        <p:spPr/>
        <p:txBody>
          <a:bodyPr/>
          <a:lstStyle/>
          <a:p>
            <a:r>
              <a:rPr lang="en-GB" dirty="0" smtClean="0"/>
              <a:t>Internal deportations in the USSR, 1942-1944</a:t>
            </a:r>
            <a:r>
              <a:rPr lang="en-GB" dirty="0"/>
              <a:t/>
            </a:r>
            <a:br>
              <a:rPr lang="en-GB" dirty="0"/>
            </a:br>
            <a:endParaRPr lang="en-GB" dirty="0"/>
          </a:p>
        </p:txBody>
      </p:sp>
      <p:sp>
        <p:nvSpPr>
          <p:cNvPr id="4" name="Text Placeholder 3"/>
          <p:cNvSpPr>
            <a:spLocks noGrp="1"/>
          </p:cNvSpPr>
          <p:nvPr>
            <p:ph type="body" idx="1"/>
          </p:nvPr>
        </p:nvSpPr>
        <p:spPr/>
        <p:txBody>
          <a:bodyPr/>
          <a:lstStyle/>
          <a:p>
            <a:r>
              <a:rPr lang="en-GB" dirty="0"/>
              <a:t>Between 1942 and 1944 there were also internal  deportations enforced on ethnic minorities in the USSR, such as the </a:t>
            </a:r>
            <a:r>
              <a:rPr lang="en-GB" dirty="0" err="1"/>
              <a:t>Kalmyks</a:t>
            </a:r>
            <a:r>
              <a:rPr lang="en-GB" dirty="0"/>
              <a:t>, the  Crimean Tatars, the Black Sea Germans, Finns, Chechens, Ingush, Koreans and others.</a:t>
            </a:r>
          </a:p>
          <a:p>
            <a:r>
              <a:rPr lang="en-GB" dirty="0"/>
              <a:t>This picture shows the memorial commemoration in Kiev of the Crimean Tatars. In May 1944 around 230000 Tatars were deported to Uzbekistan. According to the Kremlin at the time this was a punishment for </a:t>
            </a:r>
            <a:r>
              <a:rPr lang="en-GB" dirty="0" smtClean="0"/>
              <a:t>collaboration </a:t>
            </a:r>
            <a:r>
              <a:rPr lang="en-GB" dirty="0"/>
              <a:t>with the Nazis when they occupied the Ukraine in 1942-43. Estimates of </a:t>
            </a:r>
            <a:r>
              <a:rPr lang="en-GB" dirty="0" smtClean="0"/>
              <a:t>the </a:t>
            </a:r>
            <a:r>
              <a:rPr lang="en-GB" dirty="0"/>
              <a:t>number who died in exile or during the deportation vary from the NKVD figure of 30000 to an estimate of over 100000 by Tatar sources as reported by historian Mark </a:t>
            </a:r>
            <a:r>
              <a:rPr lang="en-GB" dirty="0" err="1"/>
              <a:t>Levene</a:t>
            </a:r>
            <a:r>
              <a:rPr lang="en-GB" dirty="0"/>
              <a:t> in The Crisis of Genocide, Vol 2, OUP (2013) p.333.</a:t>
            </a:r>
          </a:p>
          <a:p>
            <a:endParaRPr lang="en-GB" dirty="0"/>
          </a:p>
        </p:txBody>
      </p:sp>
      <p:sp>
        <p:nvSpPr>
          <p:cNvPr id="5" name="Text Placeholder 4"/>
          <p:cNvSpPr>
            <a:spLocks noGrp="1"/>
          </p:cNvSpPr>
          <p:nvPr>
            <p:ph type="body" idx="10"/>
          </p:nvPr>
        </p:nvSpPr>
        <p:spPr/>
        <p:txBody>
          <a:bodyPr/>
          <a:lstStyle/>
          <a:p>
            <a:endParaRPr lang="en-GB" dirty="0"/>
          </a:p>
          <a:p>
            <a:r>
              <a:rPr lang="en-GB" dirty="0" smtClean="0"/>
              <a:t>(Wikimedia Commons, </a:t>
            </a:r>
            <a:r>
              <a:rPr lang="en-GB" dirty="0" err="1"/>
              <a:t>Visem</a:t>
            </a:r>
            <a:r>
              <a:rPr lang="en-GB" dirty="0"/>
              <a:t> (</a:t>
            </a:r>
            <a:r>
              <a:rPr lang="en-GB" dirty="0" smtClean="0"/>
              <a:t>2016), CC </a:t>
            </a:r>
            <a:r>
              <a:rPr lang="en-GB" dirty="0"/>
              <a:t>BY-SA 4.0 </a:t>
            </a:r>
            <a:r>
              <a:rPr lang="en-GB" dirty="0" smtClean="0"/>
              <a:t>International)</a:t>
            </a:r>
            <a:endParaRPr lang="en-GB" dirty="0"/>
          </a:p>
        </p:txBody>
      </p:sp>
    </p:spTree>
    <p:extLst>
      <p:ext uri="{BB962C8B-B14F-4D97-AF65-F5344CB8AC3E}">
        <p14:creationId xmlns:p14="http://schemas.microsoft.com/office/powerpoint/2010/main" val="40511061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Extermination Programmes</a:t>
            </a:r>
            <a:endParaRPr lang="en-GB" dirty="0"/>
          </a:p>
        </p:txBody>
      </p:sp>
      <p:sp>
        <p:nvSpPr>
          <p:cNvPr id="3" name="Text Placeholder 2"/>
          <p:cNvSpPr>
            <a:spLocks noGrp="1"/>
          </p:cNvSpPr>
          <p:nvPr>
            <p:ph type="body" idx="1"/>
          </p:nvPr>
        </p:nvSpPr>
        <p:spPr/>
        <p:txBody>
          <a:bodyPr/>
          <a:lstStyle/>
          <a:p>
            <a:r>
              <a:rPr lang="en-GB" dirty="0" smtClean="0"/>
              <a:t>This source collection was created by Bob </a:t>
            </a:r>
            <a:r>
              <a:rPr lang="en-GB" dirty="0" err="1" smtClean="0"/>
              <a:t>Stradling</a:t>
            </a:r>
            <a:r>
              <a:rPr lang="en-GB" dirty="0" smtClean="0"/>
              <a:t> of the </a:t>
            </a:r>
            <a:r>
              <a:rPr lang="en-GB" dirty="0" err="1" smtClean="0"/>
              <a:t>Historiana</a:t>
            </a:r>
            <a:r>
              <a:rPr lang="en-GB" dirty="0" smtClean="0"/>
              <a:t> editing team.</a:t>
            </a:r>
          </a:p>
        </p:txBody>
      </p:sp>
      <p:pic>
        <p:nvPicPr>
          <p:cNvPr id="10" name="Picture Placeholder 9"/>
          <p:cNvPicPr>
            <a:picLocks noGrp="1" noChangeAspect="1"/>
          </p:cNvPicPr>
          <p:nvPr>
            <p:ph type="pic" sz="quarter" idx="12"/>
          </p:nvPr>
        </p:nvPicPr>
        <p:blipFill>
          <a:blip r:embed="rId2"/>
          <a:srcRect l="8554" r="8554"/>
          <a:stretch>
            <a:fillRect/>
          </a:stretch>
        </p:blipFill>
        <p:spPr/>
      </p:pic>
      <p:sp>
        <p:nvSpPr>
          <p:cNvPr id="5" name="Text Placeholder 4"/>
          <p:cNvSpPr>
            <a:spLocks noGrp="1"/>
          </p:cNvSpPr>
          <p:nvPr>
            <p:ph type="body" idx="15"/>
          </p:nvPr>
        </p:nvSpPr>
        <p:spPr/>
        <p:txBody>
          <a:bodyPr/>
          <a:lstStyle/>
          <a:p>
            <a:r>
              <a:rPr lang="en-GB" smtClean="0"/>
              <a:t>(United States Holocaust Memorial)</a:t>
            </a:r>
            <a:endParaRPr lang="en-GB" dirty="0"/>
          </a:p>
        </p:txBody>
      </p:sp>
      <p:pic>
        <p:nvPicPr>
          <p:cNvPr id="11" name="Content Placeholder 10"/>
          <p:cNvPicPr>
            <a:picLocks noGrp="1" noChangeAspect="1"/>
          </p:cNvPicPr>
          <p:nvPr>
            <p:ph sz="quarter" idx="18"/>
          </p:nvPr>
        </p:nvPicPr>
        <p:blipFill>
          <a:blip r:embed="rId3">
            <a:extLst>
              <a:ext uri="{28A0092B-C50C-407E-A947-70E740481C1C}">
                <a14:useLocalDpi xmlns:a14="http://schemas.microsoft.com/office/drawing/2010/main" val="0"/>
              </a:ext>
            </a:extLst>
          </a:blip>
          <a:stretch>
            <a:fillRect/>
          </a:stretch>
        </p:blipFill>
        <p:spPr>
          <a:xfrm>
            <a:off x="5097463" y="2912491"/>
            <a:ext cx="1371600" cy="505968"/>
          </a:xfrm>
        </p:spPr>
      </p:pic>
      <p:pic>
        <p:nvPicPr>
          <p:cNvPr id="12" name="Content Placeholder 11"/>
          <p:cNvPicPr>
            <a:picLocks noGrp="1" noChangeAspect="1"/>
          </p:cNvPicPr>
          <p:nvPr>
            <p:ph sz="quarter" idx="19"/>
          </p:nvPr>
        </p:nvPicPr>
        <p:blipFill>
          <a:blip r:embed="rId4">
            <a:extLst>
              <a:ext uri="{28A0092B-C50C-407E-A947-70E740481C1C}">
                <a14:useLocalDpi xmlns:a14="http://schemas.microsoft.com/office/drawing/2010/main" val="0"/>
              </a:ext>
            </a:extLst>
          </a:blip>
          <a:stretch>
            <a:fillRect/>
          </a:stretch>
        </p:blipFill>
        <p:spPr>
          <a:xfrm>
            <a:off x="5009004" y="3686469"/>
            <a:ext cx="1548518" cy="548688"/>
          </a:xfrm>
        </p:spPr>
      </p:pic>
      <p:pic>
        <p:nvPicPr>
          <p:cNvPr id="13" name="Content Placeholder 12"/>
          <p:cNvPicPr>
            <a:picLocks noGrp="1" noChangeAspect="1"/>
          </p:cNvPicPr>
          <p:nvPr>
            <p:ph sz="quarter" idx="20"/>
          </p:nvPr>
        </p:nvPicPr>
        <p:blipFill>
          <a:blip r:embed="rId5">
            <a:extLst>
              <a:ext uri="{28A0092B-C50C-407E-A947-70E740481C1C}">
                <a14:useLocalDpi xmlns:a14="http://schemas.microsoft.com/office/drawing/2010/main" val="0"/>
              </a:ext>
            </a:extLst>
          </a:blip>
          <a:stretch>
            <a:fillRect/>
          </a:stretch>
        </p:blipFill>
        <p:spPr>
          <a:xfrm>
            <a:off x="7193471" y="5457190"/>
            <a:ext cx="1548384" cy="579120"/>
          </a:xfrm>
        </p:spPr>
      </p:pic>
    </p:spTree>
    <p:extLst>
      <p:ext uri="{BB962C8B-B14F-4D97-AF65-F5344CB8AC3E}">
        <p14:creationId xmlns:p14="http://schemas.microsoft.com/office/powerpoint/2010/main" val="42241475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1747</TotalTime>
  <Words>12226</Words>
  <Application>Microsoft Office PowerPoint</Application>
  <PresentationFormat>On-screen Show (4:3)</PresentationFormat>
  <Paragraphs>329</Paragraphs>
  <Slides>92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92</vt:i4>
      </vt:variant>
    </vt:vector>
  </HeadingPairs>
  <TitlesOfParts>
    <vt:vector size="96" baseType="lpstr">
      <vt:lpstr>Arial</vt:lpstr>
      <vt:lpstr>Calibri</vt:lpstr>
      <vt:lpstr>Trebuchet MS</vt:lpstr>
      <vt:lpstr>Office Theme</vt:lpstr>
      <vt:lpstr>PowerPoint Presentation</vt:lpstr>
      <vt:lpstr>German anti-Semitic policies, 1933-1939</vt:lpstr>
      <vt:lpstr>Anti-Semitism in the Third Reich, 1933-1939 </vt:lpstr>
      <vt:lpstr>Anti-Jewish boycott in the Third Reich, 1933-1939 </vt:lpstr>
      <vt:lpstr>Kristallnacht in the Third Reich, 1933-1939 </vt:lpstr>
      <vt:lpstr>Austrian Jews, 1933-1939 </vt:lpstr>
      <vt:lpstr>Reinhard Heydrich, 1938 </vt:lpstr>
      <vt:lpstr>The First Mass Deportation, 1938  </vt:lpstr>
      <vt:lpstr>Increased Jewish Emigration, 1930s </vt:lpstr>
      <vt:lpstr>‘Reisepass’  in the 1930s </vt:lpstr>
      <vt:lpstr>‘Kindertransport’ ,1939 </vt:lpstr>
      <vt:lpstr>The emergence of a systematic extermination policy</vt:lpstr>
      <vt:lpstr>Local raid in south eastern Germany for deportation, 1937</vt:lpstr>
      <vt:lpstr>German forces invading Western Poland </vt:lpstr>
      <vt:lpstr>Polish Victims</vt:lpstr>
      <vt:lpstr>Operation Tannenberg, 1939 </vt:lpstr>
      <vt:lpstr>The Nazi Euthenasia Programme, 1939 </vt:lpstr>
      <vt:lpstr>Warsaw Ghetto, 1941 </vt:lpstr>
      <vt:lpstr>Announcement of death penalty </vt:lpstr>
      <vt:lpstr>Implementation of mass shootings on the Eastern Front </vt:lpstr>
      <vt:lpstr>Liepāja massacres, 1941 </vt:lpstr>
      <vt:lpstr>Massacre in Babi Yar, 1941 </vt:lpstr>
      <vt:lpstr>The Massacre in Odessa, 1941 </vt:lpstr>
      <vt:lpstr>‘Wannsee Villa’ and implementation of ‘ Final Solution’  </vt:lpstr>
      <vt:lpstr>Implementing the “Final Solution”</vt:lpstr>
      <vt:lpstr>Implementing the “Final Solution” - Continued</vt:lpstr>
      <vt:lpstr>‘Greater Germany’ </vt:lpstr>
      <vt:lpstr>Letter to SS Gruppenführer Heydrich, Berlin, 31 July 1941 </vt:lpstr>
      <vt:lpstr>Camps and Ghettos in Poland </vt:lpstr>
      <vt:lpstr>Extermination camp Treblinka II, 1942</vt:lpstr>
      <vt:lpstr>Awareness of the Allied governments of Third Reich Policy, 1942 </vt:lpstr>
      <vt:lpstr>Operation Reinhard, 1942 </vt:lpstr>
      <vt:lpstr>‘Operation Harvest Festival, 1943’  </vt:lpstr>
      <vt:lpstr>Transit Camp, SS-Samellager Mecheln</vt:lpstr>
      <vt:lpstr>Auschwitz-Birkenau</vt:lpstr>
      <vt:lpstr>Extermination in Auschwitz II –Birkenau, 1941 </vt:lpstr>
      <vt:lpstr>Hungarian Jews arriving at Auschwitz II-Birkenau camp, 1944 </vt:lpstr>
      <vt:lpstr>‘Remembering the atrocities’  </vt:lpstr>
      <vt:lpstr>The Majdanek Concentration Camp, Poland </vt:lpstr>
      <vt:lpstr>Testimony by an inmate of Majdanek </vt:lpstr>
      <vt:lpstr>Mass grave at Chelmno extermination camp</vt:lpstr>
      <vt:lpstr>First concentration camp, Dachau, 1933 </vt:lpstr>
      <vt:lpstr>‘Mobile gas chambers’ </vt:lpstr>
      <vt:lpstr>‘Crematorium’  </vt:lpstr>
      <vt:lpstr>‘Gas pellets found at the Majdanek death camp, Poland’ </vt:lpstr>
      <vt:lpstr>“Umschlagplatz”  </vt:lpstr>
      <vt:lpstr>The Warsaw ghetto ‘’Umschlagplatz’’, 1942 </vt:lpstr>
      <vt:lpstr>Jewish Armed Resistance in Warsaw Ghetto, 1943</vt:lpstr>
      <vt:lpstr>Suppression of Warsaw Uprising, 1943 </vt:lpstr>
      <vt:lpstr>Reports by the SS, 1943 </vt:lpstr>
      <vt:lpstr>Jewish families sheltering during uprising, 1943. </vt:lpstr>
      <vt:lpstr>Himmler’s speech, 1943 </vt:lpstr>
      <vt:lpstr>The victims</vt:lpstr>
      <vt:lpstr>The victims - Continued</vt:lpstr>
      <vt:lpstr>German families gathering, 1928 </vt:lpstr>
      <vt:lpstr>Dutch Jewish family, 1914 </vt:lpstr>
      <vt:lpstr>Two Jewish brothers, Kovno Ghetto in Kaunas, Lithuania, 1944 </vt:lpstr>
      <vt:lpstr>Czeslowa Kwoka </vt:lpstr>
      <vt:lpstr>Forced labour camp, Plaszow, Poland </vt:lpstr>
      <vt:lpstr>Soviet prisoners of war at Mauthausen Concentration Camp, 1941 </vt:lpstr>
      <vt:lpstr>Medical experiments </vt:lpstr>
      <vt:lpstr>Nazi propaganda  </vt:lpstr>
      <vt:lpstr>Nazi euthanasia programma and Psychiatric hospitals </vt:lpstr>
      <vt:lpstr>‘Widernatürlicher Unzucht’’, 1944 </vt:lpstr>
      <vt:lpstr>Homosexual “crimes”  </vt:lpstr>
      <vt:lpstr>Dachau camp crematorium, 1945 </vt:lpstr>
      <vt:lpstr>Mittelbau-Dora camp, Germany, 1945 </vt:lpstr>
      <vt:lpstr>Liberation and the Red Cross, 1945 </vt:lpstr>
      <vt:lpstr>“Die Rampe”, 1980 </vt:lpstr>
      <vt:lpstr>Victims of Arrow Cross Militiamen </vt:lpstr>
      <vt:lpstr>Liberating surviving inmates of the Bergen-Belsen concentration camp </vt:lpstr>
      <vt:lpstr>Child survivors of Auschwitz , 1945 </vt:lpstr>
      <vt:lpstr>Holocaust Denial </vt:lpstr>
      <vt:lpstr>Those who tried to help</vt:lpstr>
      <vt:lpstr>Those who tried to help – Continued</vt:lpstr>
      <vt:lpstr>Irena Sendler </vt:lpstr>
      <vt:lpstr>George Ferdinand Duckwitz </vt:lpstr>
      <vt:lpstr>Raoull Wallenberg </vt:lpstr>
      <vt:lpstr>Oskar Schindler </vt:lpstr>
      <vt:lpstr>Angel Sanz-Briz </vt:lpstr>
      <vt:lpstr>Turkish Diplomats </vt:lpstr>
      <vt:lpstr>Soviet deportations &amp; exterminations, 1930-1945</vt:lpstr>
      <vt:lpstr>Soviet deportations &amp; exterminations, 1930-1945 - Continued</vt:lpstr>
      <vt:lpstr>Collectivisation in Soviet Union, 1927 </vt:lpstr>
      <vt:lpstr>‘’The Killing by Starvation’’, 1930s </vt:lpstr>
      <vt:lpstr>Massacre in the Katyn Forest, 1939 </vt:lpstr>
      <vt:lpstr>Katyn Massacre, 1939 </vt:lpstr>
      <vt:lpstr>Operation Barbarossa, 1941 </vt:lpstr>
      <vt:lpstr>Massacre of ethnic German and Austrian minorities, 1941-43 </vt:lpstr>
      <vt:lpstr>Soviet deportations and ‘’anti-Soviet elements’’, 1939-40 </vt:lpstr>
      <vt:lpstr>Internal deportations in the USSR, 1942-1944 </vt:lpstr>
      <vt:lpstr>Extermination Programmes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Stegers</dc:creator>
  <cp:lastModifiedBy>Henrik Hartmann</cp:lastModifiedBy>
  <cp:revision>142</cp:revision>
  <dcterms:created xsi:type="dcterms:W3CDTF">2016-11-02T14:57:32Z</dcterms:created>
  <dcterms:modified xsi:type="dcterms:W3CDTF">2017-05-15T13:23:05Z</dcterms:modified>
</cp:coreProperties>
</file>