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5"/>
    <p:restoredTop sz="93045"/>
  </p:normalViewPr>
  <p:slideViewPr>
    <p:cSldViewPr snapToGrid="0" snapToObjects="1">
      <p:cViewPr varScale="1">
        <p:scale>
          <a:sx n="67" d="100"/>
          <a:sy n="67" d="100"/>
        </p:scale>
        <p:origin x="17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7F29A-43CB-674F-87CE-7E9D75B798F0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83817-8BA3-5A4E-8ECC-B2FB61B6B0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687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DA18-E4FC-F54B-8074-01D70C716542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D4A6-E5B6-5949-9E20-FEA95C7DEC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6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DA18-E4FC-F54B-8074-01D70C716542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D4A6-E5B6-5949-9E20-FEA95C7DEC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45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DA18-E4FC-F54B-8074-01D70C716542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D4A6-E5B6-5949-9E20-FEA95C7DEC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2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DA18-E4FC-F54B-8074-01D70C716542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D4A6-E5B6-5949-9E20-FEA95C7DEC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17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DA18-E4FC-F54B-8074-01D70C716542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D4A6-E5B6-5949-9E20-FEA95C7DEC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11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DA18-E4FC-F54B-8074-01D70C716542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D4A6-E5B6-5949-9E20-FEA95C7DEC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977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DA18-E4FC-F54B-8074-01D70C716542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D4A6-E5B6-5949-9E20-FEA95C7DEC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87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DA18-E4FC-F54B-8074-01D70C716542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D4A6-E5B6-5949-9E20-FEA95C7DEC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5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DA18-E4FC-F54B-8074-01D70C716542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D4A6-E5B6-5949-9E20-FEA95C7DEC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198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DA18-E4FC-F54B-8074-01D70C716542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D4A6-E5B6-5949-9E20-FEA95C7DEC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2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DA18-E4FC-F54B-8074-01D70C716542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D4A6-E5B6-5949-9E20-FEA95C7DEC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924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3DA18-E4FC-F54B-8074-01D70C716542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FD4A6-E5B6-5949-9E20-FEA95C7DEC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76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8.jp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9.jp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g"/><Relationship Id="rId5" Type="http://schemas.openxmlformats.org/officeDocument/2006/relationships/image" Target="../media/image1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g"/><Relationship Id="rId5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g"/><Relationship Id="rId5" Type="http://schemas.openxmlformats.org/officeDocument/2006/relationships/image" Target="../media/image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g"/><Relationship Id="rId5" Type="http://schemas.openxmlformats.org/officeDocument/2006/relationships/image" Target="../media/image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g"/><Relationship Id="rId5" Type="http://schemas.openxmlformats.org/officeDocument/2006/relationships/image" Target="../media/image1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7.jp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g"/><Relationship Id="rId5" Type="http://schemas.openxmlformats.org/officeDocument/2006/relationships/image" Target="../media/image1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Painted Hall</a:t>
            </a:r>
            <a:br>
              <a:rPr lang="en-US" dirty="0" smtClean="0"/>
            </a:br>
            <a:r>
              <a:rPr lang="en-US" dirty="0" smtClean="0"/>
              <a:t>at</a:t>
            </a:r>
            <a:br>
              <a:rPr lang="en-US" dirty="0" smtClean="0"/>
            </a:br>
            <a:r>
              <a:rPr lang="en-US" dirty="0" smtClean="0"/>
              <a:t>ORNC Greenwich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 presentation by volunteer Tony Hier April 2024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1600" y="715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174"/>
            <a:ext cx="10515600" cy="1325563"/>
          </a:xfrm>
        </p:spPr>
        <p:txBody>
          <a:bodyPr/>
          <a:lstStyle/>
          <a:p>
            <a:r>
              <a:rPr lang="en-US" dirty="0" smtClean="0"/>
              <a:t>The Upper Hall </a:t>
            </a:r>
            <a:r>
              <a:rPr lang="mr-IN" dirty="0" smtClean="0"/>
              <a:t>–</a:t>
            </a:r>
            <a:r>
              <a:rPr lang="en-US" dirty="0" smtClean="0"/>
              <a:t> Ceiling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8243" y="1615737"/>
            <a:ext cx="45355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Queen Anne and Prince George of Denmark</a:t>
            </a:r>
          </a:p>
          <a:p>
            <a:endParaRPr lang="en-US" dirty="0"/>
          </a:p>
          <a:p>
            <a:r>
              <a:rPr lang="en-US" dirty="0" smtClean="0"/>
              <a:t>A more modest gathering of allegorical character proves visual continuity Hercules, Concord, Wing figures of Victory</a:t>
            </a:r>
          </a:p>
          <a:p>
            <a:endParaRPr lang="en-US" dirty="0"/>
          </a:p>
          <a:p>
            <a:r>
              <a:rPr lang="en-US" dirty="0" smtClean="0"/>
              <a:t>Prince George as Lord High Admiral is presented a trident by Neptune</a:t>
            </a:r>
          </a:p>
          <a:p>
            <a:endParaRPr lang="en-US" dirty="0"/>
          </a:p>
          <a:p>
            <a:r>
              <a:rPr lang="en-US" dirty="0" smtClean="0"/>
              <a:t>Eight muscular male representations support the illusionary ceiling</a:t>
            </a:r>
          </a:p>
          <a:p>
            <a:endParaRPr lang="en-US" dirty="0"/>
          </a:p>
          <a:p>
            <a:r>
              <a:rPr lang="en-US" dirty="0" smtClean="0"/>
              <a:t>Flora and fauna of the four continents Europe, Africa, Americas and Asia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0779" y="546556"/>
            <a:ext cx="812800" cy="8128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15737"/>
            <a:ext cx="4931833" cy="3698875"/>
          </a:xfrm>
        </p:spPr>
      </p:pic>
    </p:spTree>
    <p:extLst>
      <p:ext uri="{BB962C8B-B14F-4D97-AF65-F5344CB8AC3E}">
        <p14:creationId xmlns:p14="http://schemas.microsoft.com/office/powerpoint/2010/main" val="11047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000"/>
    </mc:Choice>
    <mc:Fallback xmlns="">
      <p:transition spd="slow" advClick="0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174"/>
            <a:ext cx="10515600" cy="1325563"/>
          </a:xfrm>
        </p:spPr>
        <p:txBody>
          <a:bodyPr/>
          <a:lstStyle/>
          <a:p>
            <a:r>
              <a:rPr lang="en-US" dirty="0" smtClean="0"/>
              <a:t>The Upper Hall </a:t>
            </a:r>
            <a:r>
              <a:rPr lang="mr-IN" dirty="0" smtClean="0"/>
              <a:t>–</a:t>
            </a:r>
            <a:r>
              <a:rPr lang="en-US" dirty="0" smtClean="0"/>
              <a:t> The West Wall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8243" y="1615737"/>
            <a:ext cx="453555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Hanoverian's </a:t>
            </a:r>
            <a:r>
              <a:rPr lang="en-US" dirty="0" smtClean="0"/>
              <a:t>52</a:t>
            </a:r>
            <a:r>
              <a:rPr lang="en-US" baseline="30000" dirty="0" smtClean="0"/>
              <a:t>nd</a:t>
            </a:r>
            <a:r>
              <a:rPr lang="en-US" dirty="0" smtClean="0"/>
              <a:t> in line to the Throne</a:t>
            </a:r>
          </a:p>
          <a:p>
            <a:endParaRPr lang="en-US" dirty="0"/>
          </a:p>
          <a:p>
            <a:r>
              <a:rPr lang="en-US" dirty="0" smtClean="0"/>
              <a:t>Succession the result of the Bill of Rights 1689 and the Act of Settlement 1701</a:t>
            </a:r>
          </a:p>
          <a:p>
            <a:endParaRPr lang="en-US" dirty="0"/>
          </a:p>
          <a:p>
            <a:r>
              <a:rPr lang="en-US" dirty="0" smtClean="0"/>
              <a:t>Triumphal Arches and </a:t>
            </a:r>
            <a:r>
              <a:rPr lang="en-US" dirty="0" smtClean="0"/>
              <a:t>guilded</a:t>
            </a:r>
            <a:r>
              <a:rPr lang="en-US" dirty="0" smtClean="0"/>
              <a:t> columns and capitals</a:t>
            </a:r>
          </a:p>
          <a:p>
            <a:endParaRPr lang="en-US" dirty="0"/>
          </a:p>
          <a:p>
            <a:r>
              <a:rPr lang="en-US" dirty="0" smtClean="0"/>
              <a:t>George I, George II, Frederick, Caroline, Sophia and Sophia</a:t>
            </a:r>
          </a:p>
          <a:p>
            <a:endParaRPr lang="en-US" dirty="0"/>
          </a:p>
          <a:p>
            <a:r>
              <a:rPr lang="en-US" dirty="0" smtClean="0"/>
              <a:t>Allegorical </a:t>
            </a:r>
            <a:r>
              <a:rPr lang="en-US" dirty="0"/>
              <a:t>f</a:t>
            </a:r>
            <a:r>
              <a:rPr lang="en-US" dirty="0" smtClean="0"/>
              <a:t>igures of stability, Time, Justice and Providence , Peace and Plenty at the feet of the grandchildren </a:t>
            </a:r>
            <a:r>
              <a:rPr lang="mr-IN" dirty="0" smtClean="0"/>
              <a:t>–</a:t>
            </a:r>
            <a:r>
              <a:rPr lang="en-US" dirty="0" smtClean="0"/>
              <a:t> a golden Age of plenty</a:t>
            </a:r>
          </a:p>
          <a:p>
            <a:endParaRPr lang="en-US" dirty="0"/>
          </a:p>
          <a:p>
            <a:r>
              <a:rPr lang="en-US" dirty="0" smtClean="0"/>
              <a:t>Victory holds a trident and a scroll</a:t>
            </a:r>
          </a:p>
          <a:p>
            <a:endParaRPr lang="en-US" dirty="0"/>
          </a:p>
          <a:p>
            <a:r>
              <a:rPr lang="en-US" dirty="0" smtClean="0"/>
              <a:t>Thornhill representation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8695" y="423779"/>
            <a:ext cx="812800" cy="8128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59" y="1615737"/>
            <a:ext cx="4703684" cy="3527763"/>
          </a:xfrm>
        </p:spPr>
      </p:pic>
    </p:spTree>
    <p:extLst>
      <p:ext uri="{BB962C8B-B14F-4D97-AF65-F5344CB8AC3E}">
        <p14:creationId xmlns:p14="http://schemas.microsoft.com/office/powerpoint/2010/main" val="5612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5450"/>
    </mc:Choice>
    <mc:Fallback xmlns="">
      <p:transition spd="slow" advClick="0" advTm="165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174"/>
            <a:ext cx="10515600" cy="1325563"/>
          </a:xfrm>
        </p:spPr>
        <p:txBody>
          <a:bodyPr/>
          <a:lstStyle/>
          <a:p>
            <a:r>
              <a:rPr lang="en-US" dirty="0" smtClean="0"/>
              <a:t>The Upper Hall </a:t>
            </a:r>
            <a:r>
              <a:rPr lang="mr-IN" dirty="0" smtClean="0"/>
              <a:t>–</a:t>
            </a:r>
            <a:r>
              <a:rPr lang="en-US" dirty="0" smtClean="0"/>
              <a:t> The Side walls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18749" y="1374893"/>
            <a:ext cx="33350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two succession</a:t>
            </a:r>
          </a:p>
          <a:p>
            <a:endParaRPr lang="en-US" dirty="0"/>
          </a:p>
          <a:p>
            <a:r>
              <a:rPr lang="en-US" dirty="0" smtClean="0"/>
              <a:t>William lands at </a:t>
            </a:r>
            <a:r>
              <a:rPr lang="en-US" dirty="0" smtClean="0"/>
              <a:t>Torbay</a:t>
            </a:r>
            <a:r>
              <a:rPr lang="en-US" dirty="0" smtClean="0"/>
              <a:t> in 1688 welcomed by Britannia, Reason and Love whilst Jupiter observes that England expects great things</a:t>
            </a:r>
          </a:p>
          <a:p>
            <a:endParaRPr lang="en-US" dirty="0"/>
          </a:p>
          <a:p>
            <a:r>
              <a:rPr lang="en-US" dirty="0" smtClean="0"/>
              <a:t>The landing of King George at Greenwich in a chariot escorted by St George </a:t>
            </a:r>
            <a:r>
              <a:rPr lang="mr-IN" dirty="0" smtClean="0"/>
              <a:t>–</a:t>
            </a:r>
            <a:r>
              <a:rPr lang="en-US" dirty="0" smtClean="0"/>
              <a:t> Religion, Liberty, Truth and Justice</a:t>
            </a:r>
          </a:p>
          <a:p>
            <a:endParaRPr lang="en-US" dirty="0"/>
          </a:p>
          <a:p>
            <a:r>
              <a:rPr lang="en-US" dirty="0" smtClean="0"/>
              <a:t>King Charles building, Thames and failed </a:t>
            </a:r>
            <a:r>
              <a:rPr lang="en-US" dirty="0"/>
              <a:t>J</a:t>
            </a:r>
            <a:r>
              <a:rPr lang="en-US" dirty="0" smtClean="0"/>
              <a:t>acobite uprising 1715</a:t>
            </a:r>
          </a:p>
          <a:p>
            <a:endParaRPr lang="en-US" dirty="0"/>
          </a:p>
          <a:p>
            <a:r>
              <a:rPr lang="en-US" dirty="0" smtClean="0"/>
              <a:t>Visual continuity</a:t>
            </a:r>
          </a:p>
          <a:p>
            <a:endParaRPr lang="en-US" dirty="0"/>
          </a:p>
          <a:p>
            <a:r>
              <a:rPr lang="en-US" dirty="0" smtClean="0"/>
              <a:t>Nelson lying in state before his funeral after the Battle of Trafalgar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0779" y="546556"/>
            <a:ext cx="812800" cy="8128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15737"/>
            <a:ext cx="3263503" cy="435133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474" y="1615737"/>
            <a:ext cx="3263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7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2320"/>
    </mc:Choice>
    <mc:Fallback xmlns="">
      <p:transition spd="slow" advClick="0" advTm="152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174"/>
            <a:ext cx="10515600" cy="1325563"/>
          </a:xfrm>
        </p:spPr>
        <p:txBody>
          <a:bodyPr/>
          <a:lstStyle/>
          <a:p>
            <a:r>
              <a:rPr lang="en-US" dirty="0" smtClean="0"/>
              <a:t>Painted Hall ORNC Greenwich</a:t>
            </a:r>
            <a:br>
              <a:rPr lang="en-US" dirty="0" smtClean="0"/>
            </a:br>
            <a:r>
              <a:rPr lang="en-US" dirty="0" smtClean="0"/>
              <a:t>A significant footnote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8243" y="1615737"/>
            <a:ext cx="45355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Propaganda of Monarchy, Militarism and </a:t>
            </a:r>
            <a:r>
              <a:rPr lang="en-US" dirty="0" smtClean="0"/>
              <a:t>Mercantilism </a:t>
            </a:r>
            <a:r>
              <a:rPr lang="mr-IN" dirty="0" smtClean="0"/>
              <a:t>–</a:t>
            </a:r>
            <a:r>
              <a:rPr lang="en-US" dirty="0" smtClean="0"/>
              <a:t>Dominant narrative</a:t>
            </a:r>
          </a:p>
          <a:p>
            <a:endParaRPr lang="en-US" dirty="0"/>
          </a:p>
          <a:p>
            <a:r>
              <a:rPr lang="en-US" dirty="0" smtClean="0"/>
              <a:t>Whose narratives are neglected</a:t>
            </a:r>
          </a:p>
          <a:p>
            <a:r>
              <a:rPr lang="en-US" dirty="0" smtClean="0"/>
              <a:t>1 Opponents of the two successions</a:t>
            </a:r>
          </a:p>
          <a:p>
            <a:r>
              <a:rPr lang="en-US" dirty="0" smtClean="0"/>
              <a:t>2 Victims of the wars of successions</a:t>
            </a:r>
          </a:p>
          <a:p>
            <a:r>
              <a:rPr lang="en-US" dirty="0" smtClean="0"/>
              <a:t>3 Those who opposed monarchical, aristocratic and mercantile elites</a:t>
            </a:r>
          </a:p>
          <a:p>
            <a:r>
              <a:rPr lang="en-US" dirty="0" smtClean="0"/>
              <a:t>4  Indigenous and First Nation people of the Empire</a:t>
            </a:r>
          </a:p>
          <a:p>
            <a:r>
              <a:rPr lang="en-US" dirty="0" smtClean="0"/>
              <a:t>5 The victims of the Transatlantic slave trade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15736"/>
            <a:ext cx="5571124" cy="3159463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2901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3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5050"/>
    </mc:Choice>
    <mc:Fallback xmlns="">
      <p:transition spd="slow" advClick="0" advTm="125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174"/>
            <a:ext cx="10515600" cy="1325563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15737"/>
            <a:ext cx="4648200" cy="4648200"/>
          </a:xfrm>
        </p:spPr>
      </p:pic>
      <p:sp>
        <p:nvSpPr>
          <p:cNvPr id="6" name="TextBox 5"/>
          <p:cNvSpPr txBox="1"/>
          <p:nvPr/>
        </p:nvSpPr>
        <p:spPr>
          <a:xfrm>
            <a:off x="6817895" y="1615737"/>
            <a:ext cx="47805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Greeting</a:t>
            </a:r>
          </a:p>
          <a:p>
            <a:endParaRPr lang="en-US" dirty="0"/>
          </a:p>
          <a:p>
            <a:r>
              <a:rPr lang="en-US" dirty="0" smtClean="0"/>
              <a:t>2 My name is Tony</a:t>
            </a:r>
          </a:p>
          <a:p>
            <a:endParaRPr lang="en-US" dirty="0"/>
          </a:p>
          <a:p>
            <a:r>
              <a:rPr lang="en-US" dirty="0" smtClean="0"/>
              <a:t>3 Some basics</a:t>
            </a:r>
          </a:p>
          <a:p>
            <a:endParaRPr lang="en-US" dirty="0"/>
          </a:p>
          <a:p>
            <a:r>
              <a:rPr lang="en-US" dirty="0" smtClean="0"/>
              <a:t>4 Four phases</a:t>
            </a:r>
          </a:p>
          <a:p>
            <a:endParaRPr lang="en-US" dirty="0"/>
          </a:p>
          <a:p>
            <a:r>
              <a:rPr lang="en-US" dirty="0" smtClean="0"/>
              <a:t>5 A challenge - Imagine</a:t>
            </a:r>
          </a:p>
          <a:p>
            <a:endParaRPr lang="en-US" dirty="0"/>
          </a:p>
          <a:p>
            <a:r>
              <a:rPr lang="en-US" dirty="0" smtClean="0"/>
              <a:t>6 Overview of the Hall</a:t>
            </a:r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5137" y="2901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2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10"/>
    </mc:Choice>
    <mc:Fallback xmlns="">
      <p:transition spd="slow" advClick="0" advTm="180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174"/>
            <a:ext cx="10515600" cy="1325563"/>
          </a:xfrm>
        </p:spPr>
        <p:txBody>
          <a:bodyPr/>
          <a:lstStyle/>
          <a:p>
            <a:r>
              <a:rPr lang="en-US" dirty="0" smtClean="0"/>
              <a:t>Vestibule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8243" y="1615737"/>
            <a:ext cx="45355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Drum and Dome </a:t>
            </a:r>
            <a:r>
              <a:rPr lang="mr-IN" dirty="0" smtClean="0"/>
              <a:t>–</a:t>
            </a:r>
            <a:r>
              <a:rPr lang="en-US" dirty="0" smtClean="0"/>
              <a:t> compass, winds and the Order of the Garter</a:t>
            </a:r>
          </a:p>
          <a:p>
            <a:endParaRPr lang="en-US" dirty="0"/>
          </a:p>
          <a:p>
            <a:r>
              <a:rPr lang="en-US" dirty="0" smtClean="0"/>
              <a:t>Large painted tablets</a:t>
            </a:r>
          </a:p>
          <a:p>
            <a:endParaRPr lang="en-US" dirty="0"/>
          </a:p>
          <a:p>
            <a:r>
              <a:rPr lang="en-US" dirty="0" smtClean="0"/>
              <a:t>The benefactors and the sixpence levy on the wages of sailors</a:t>
            </a:r>
          </a:p>
          <a:p>
            <a:endParaRPr lang="en-US" dirty="0"/>
          </a:p>
          <a:p>
            <a:r>
              <a:rPr lang="en-US" dirty="0" smtClean="0"/>
              <a:t>Role of John Evelyn </a:t>
            </a:r>
            <a:r>
              <a:rPr lang="mr-IN" dirty="0" smtClean="0"/>
              <a:t>–</a:t>
            </a:r>
            <a:r>
              <a:rPr lang="en-US" dirty="0" smtClean="0"/>
              <a:t> balance the books</a:t>
            </a:r>
          </a:p>
          <a:p>
            <a:endParaRPr lang="en-US" dirty="0"/>
          </a:p>
          <a:p>
            <a:r>
              <a:rPr lang="en-US" dirty="0" smtClean="0"/>
              <a:t>Master Mason </a:t>
            </a:r>
            <a:r>
              <a:rPr lang="mr-IN" dirty="0" smtClean="0"/>
              <a:t>–</a:t>
            </a:r>
            <a:r>
              <a:rPr lang="en-US" dirty="0" smtClean="0"/>
              <a:t> Strong, Master </a:t>
            </a:r>
            <a:r>
              <a:rPr lang="en-US" dirty="0"/>
              <a:t>B</a:t>
            </a:r>
            <a:r>
              <a:rPr lang="en-US" dirty="0" smtClean="0"/>
              <a:t>ricklayer </a:t>
            </a:r>
            <a:r>
              <a:rPr lang="en-US" dirty="0" smtClean="0"/>
              <a:t>Billinghurst</a:t>
            </a:r>
            <a:r>
              <a:rPr lang="en-US" dirty="0" smtClean="0"/>
              <a:t>, Master Carver Jones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15736"/>
            <a:ext cx="5176520" cy="3444739"/>
          </a:xfr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0968" y="546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4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8480"/>
    </mc:Choice>
    <mc:Fallback xmlns="">
      <p:transition spd="slow" advClick="0" advTm="10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174"/>
            <a:ext cx="10515600" cy="1325563"/>
          </a:xfrm>
        </p:spPr>
        <p:txBody>
          <a:bodyPr/>
          <a:lstStyle/>
          <a:p>
            <a:r>
              <a:rPr lang="en-US" dirty="0" smtClean="0"/>
              <a:t>The Lower Hall - Overview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8243" y="1615737"/>
            <a:ext cx="45355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center </a:t>
            </a:r>
            <a:r>
              <a:rPr lang="en-US" dirty="0" smtClean="0"/>
              <a:t>piece </a:t>
            </a:r>
            <a:r>
              <a:rPr lang="mr-IN" dirty="0" smtClean="0"/>
              <a:t>–</a:t>
            </a:r>
            <a:r>
              <a:rPr lang="en-US" dirty="0" smtClean="0"/>
              <a:t> Thornhills monumental allegorical mural painting placed in a grand architectural setting</a:t>
            </a:r>
          </a:p>
          <a:p>
            <a:endParaRPr lang="en-US" dirty="0"/>
          </a:p>
          <a:p>
            <a:r>
              <a:rPr lang="en-US" dirty="0" smtClean="0"/>
              <a:t>Two classical </a:t>
            </a:r>
            <a:r>
              <a:rPr lang="en-US" dirty="0" smtClean="0"/>
              <a:t>Triumphal </a:t>
            </a:r>
            <a:r>
              <a:rPr lang="en-US" dirty="0" smtClean="0"/>
              <a:t>Arches</a:t>
            </a:r>
          </a:p>
          <a:p>
            <a:endParaRPr lang="en-US" dirty="0"/>
          </a:p>
          <a:p>
            <a:r>
              <a:rPr lang="en-US" dirty="0" smtClean="0"/>
              <a:t>An illusionary ceiling with a plentiful cast of characters each playing their part in the compositions title “The triumph of peace and liberty over tyranny and arbitrary power”</a:t>
            </a:r>
          </a:p>
          <a:p>
            <a:endParaRPr lang="en-US" dirty="0"/>
          </a:p>
          <a:p>
            <a:r>
              <a:rPr lang="en-US" dirty="0" smtClean="0"/>
              <a:t>Justifies the succession of William and Mary after the invasion o0f 1688 and the Glorious Revolution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15736"/>
            <a:ext cx="5571124" cy="3159463"/>
          </a:xfr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4077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8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100"/>
    </mc:Choice>
    <mc:Fallback xmlns="">
      <p:transition spd="slow" advClick="0" advTm="6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174"/>
            <a:ext cx="10515600" cy="1325563"/>
          </a:xfrm>
        </p:spPr>
        <p:txBody>
          <a:bodyPr/>
          <a:lstStyle/>
          <a:p>
            <a:r>
              <a:rPr lang="en-US" dirty="0" smtClean="0"/>
              <a:t>The Lower Hall </a:t>
            </a:r>
            <a:r>
              <a:rPr lang="mr-IN" dirty="0" smtClean="0"/>
              <a:t>–</a:t>
            </a:r>
            <a:r>
              <a:rPr lang="en-US" dirty="0" smtClean="0"/>
              <a:t> Triumphal Arch 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8243" y="1615737"/>
            <a:ext cx="45355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Triumphal Arch</a:t>
            </a:r>
          </a:p>
          <a:p>
            <a:endParaRPr lang="en-US" dirty="0"/>
          </a:p>
          <a:p>
            <a:r>
              <a:rPr lang="en-US" dirty="0" smtClean="0"/>
              <a:t>Neptune and Cybele</a:t>
            </a:r>
          </a:p>
          <a:p>
            <a:endParaRPr lang="en-US" dirty="0"/>
          </a:p>
          <a:p>
            <a:r>
              <a:rPr lang="en-US" dirty="0" smtClean="0"/>
              <a:t>The Spanish Galleon </a:t>
            </a:r>
            <a:r>
              <a:rPr lang="mr-IN" dirty="0" smtClean="0"/>
              <a:t>–</a:t>
            </a:r>
            <a:r>
              <a:rPr lang="en-US" dirty="0" smtClean="0"/>
              <a:t> 1704</a:t>
            </a:r>
          </a:p>
          <a:p>
            <a:endParaRPr lang="en-US" dirty="0"/>
          </a:p>
          <a:p>
            <a:r>
              <a:rPr lang="en-US" dirty="0" smtClean="0"/>
              <a:t>Humber, Avon and Seven</a:t>
            </a:r>
          </a:p>
          <a:p>
            <a:endParaRPr lang="en-US" dirty="0"/>
          </a:p>
          <a:p>
            <a:r>
              <a:rPr lang="en-US" dirty="0" smtClean="0"/>
              <a:t>Tyco </a:t>
            </a:r>
            <a:r>
              <a:rPr lang="en-US" dirty="0" smtClean="0"/>
              <a:t>Brau</a:t>
            </a:r>
            <a:r>
              <a:rPr lang="en-US" dirty="0" smtClean="0"/>
              <a:t>, Newton, Copernicus, James </a:t>
            </a:r>
            <a:r>
              <a:rPr lang="en-US" dirty="0" smtClean="0"/>
              <a:t>Flamstead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Diana the Goddess of the Moon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1000" y="546555"/>
            <a:ext cx="812800" cy="8128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30" y="1615737"/>
            <a:ext cx="5110084" cy="3832563"/>
          </a:xfrm>
        </p:spPr>
      </p:pic>
    </p:spTree>
    <p:extLst>
      <p:ext uri="{BB962C8B-B14F-4D97-AF65-F5344CB8AC3E}">
        <p14:creationId xmlns:p14="http://schemas.microsoft.com/office/powerpoint/2010/main" val="740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5350"/>
    </mc:Choice>
    <mc:Fallback xmlns="">
      <p:transition spd="slow" advClick="0" advTm="9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174"/>
            <a:ext cx="10515600" cy="1325563"/>
          </a:xfrm>
        </p:spPr>
        <p:txBody>
          <a:bodyPr/>
          <a:lstStyle/>
          <a:p>
            <a:r>
              <a:rPr lang="en-US" dirty="0" smtClean="0"/>
              <a:t>The Lower Hall </a:t>
            </a:r>
            <a:r>
              <a:rPr lang="mr-IN" dirty="0" smtClean="0"/>
              <a:t>–</a:t>
            </a:r>
            <a:r>
              <a:rPr lang="en-US" dirty="0" smtClean="0"/>
              <a:t> Trimmings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8243" y="1615737"/>
            <a:ext cx="45355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Fictitious </a:t>
            </a:r>
            <a:r>
              <a:rPr lang="en-US" dirty="0" smtClean="0"/>
              <a:t>architectural setting </a:t>
            </a:r>
            <a:r>
              <a:rPr lang="mr-IN" dirty="0" smtClean="0"/>
              <a:t>–</a:t>
            </a:r>
            <a:r>
              <a:rPr lang="en-US" dirty="0" smtClean="0"/>
              <a:t> blur the boundaries between reality and fiction</a:t>
            </a:r>
          </a:p>
          <a:p>
            <a:endParaRPr lang="en-US" dirty="0"/>
          </a:p>
          <a:p>
            <a:r>
              <a:rPr lang="en-US" dirty="0" smtClean="0"/>
              <a:t>16 </a:t>
            </a:r>
            <a:r>
              <a:rPr lang="en-US" dirty="0" smtClean="0"/>
              <a:t>guilded</a:t>
            </a:r>
            <a:r>
              <a:rPr lang="en-US" dirty="0" smtClean="0"/>
              <a:t> columns and capitals supporting the entablature align the hall </a:t>
            </a:r>
            <a:r>
              <a:rPr lang="mr-IN" dirty="0" smtClean="0"/>
              <a:t>–</a:t>
            </a:r>
            <a:r>
              <a:rPr lang="en-US" dirty="0" smtClean="0"/>
              <a:t> painted rather than carved</a:t>
            </a:r>
          </a:p>
          <a:p>
            <a:endParaRPr lang="en-US" dirty="0"/>
          </a:p>
          <a:p>
            <a:r>
              <a:rPr lang="en-US" dirty="0" smtClean="0"/>
              <a:t>A painted motif painted in shades of grey to resemble sculpture with all the tools and instruments of the mariners trade</a:t>
            </a:r>
          </a:p>
          <a:p>
            <a:endParaRPr lang="en-US" dirty="0"/>
          </a:p>
          <a:p>
            <a:r>
              <a:rPr lang="en-US" dirty="0" smtClean="0"/>
              <a:t>Queen </a:t>
            </a:r>
            <a:r>
              <a:rPr lang="en-US" dirty="0"/>
              <a:t>M</a:t>
            </a:r>
            <a:r>
              <a:rPr lang="en-US" dirty="0" smtClean="0"/>
              <a:t>ary is celebrated in the </a:t>
            </a:r>
            <a:r>
              <a:rPr lang="en-US" dirty="0"/>
              <a:t>L</a:t>
            </a:r>
            <a:r>
              <a:rPr lang="en-US" dirty="0" smtClean="0"/>
              <a:t>atin Inscription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15736"/>
            <a:ext cx="5571124" cy="3159463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546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2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100"/>
    </mc:Choice>
    <mc:Fallback xmlns="">
      <p:transition spd="slow" advClick="0" advTm="7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174"/>
            <a:ext cx="10515600" cy="1325563"/>
          </a:xfrm>
        </p:spPr>
        <p:txBody>
          <a:bodyPr/>
          <a:lstStyle/>
          <a:p>
            <a:r>
              <a:rPr lang="en-US" dirty="0" smtClean="0"/>
              <a:t>The Lower Hall </a:t>
            </a:r>
            <a:r>
              <a:rPr lang="mr-IN" dirty="0" smtClean="0"/>
              <a:t>–</a:t>
            </a:r>
            <a:r>
              <a:rPr lang="en-US" dirty="0" smtClean="0"/>
              <a:t> The Centre piece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8243" y="1615737"/>
            <a:ext cx="45355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Apollo</a:t>
            </a:r>
          </a:p>
          <a:p>
            <a:endParaRPr lang="en-US" dirty="0"/>
          </a:p>
          <a:p>
            <a:r>
              <a:rPr lang="en-US" dirty="0" smtClean="0"/>
              <a:t>William and Mary </a:t>
            </a:r>
            <a:r>
              <a:rPr lang="mr-IN" dirty="0" smtClean="0"/>
              <a:t>–</a:t>
            </a:r>
            <a:r>
              <a:rPr lang="en-US" dirty="0" smtClean="0"/>
              <a:t> Glorious revolution 1688</a:t>
            </a:r>
          </a:p>
          <a:p>
            <a:endParaRPr lang="en-US" dirty="0"/>
          </a:p>
          <a:p>
            <a:r>
              <a:rPr lang="en-US" dirty="0" smtClean="0"/>
              <a:t>Significance </a:t>
            </a:r>
            <a:r>
              <a:rPr lang="mr-IN" dirty="0" smtClean="0"/>
              <a:t>–</a:t>
            </a:r>
            <a:r>
              <a:rPr lang="en-US" dirty="0" smtClean="0"/>
              <a:t> Parliamentary accountability and Protestant succession</a:t>
            </a:r>
          </a:p>
          <a:p>
            <a:endParaRPr lang="en-US" dirty="0"/>
          </a:p>
          <a:p>
            <a:r>
              <a:rPr lang="en-US" dirty="0" smtClean="0"/>
              <a:t>William’s posture</a:t>
            </a:r>
          </a:p>
          <a:p>
            <a:endParaRPr lang="en-US" dirty="0"/>
          </a:p>
          <a:p>
            <a:r>
              <a:rPr lang="en-US" dirty="0" smtClean="0"/>
              <a:t>Allegorical characters of good governance</a:t>
            </a:r>
          </a:p>
          <a:p>
            <a:endParaRPr lang="en-US" dirty="0"/>
          </a:p>
          <a:p>
            <a:r>
              <a:rPr lang="en-US" dirty="0" smtClean="0"/>
              <a:t>Louis XIV</a:t>
            </a:r>
          </a:p>
          <a:p>
            <a:endParaRPr lang="en-US" dirty="0"/>
          </a:p>
          <a:p>
            <a:r>
              <a:rPr lang="en-US" dirty="0" smtClean="0"/>
              <a:t>The perimeter </a:t>
            </a:r>
            <a:r>
              <a:rPr lang="mr-IN" dirty="0" smtClean="0"/>
              <a:t>–</a:t>
            </a:r>
            <a:r>
              <a:rPr lang="en-US" dirty="0" smtClean="0"/>
              <a:t> Zodiac and seasons</a:t>
            </a:r>
          </a:p>
          <a:p>
            <a:endParaRPr lang="en-US" dirty="0"/>
          </a:p>
          <a:p>
            <a:r>
              <a:rPr lang="en-US" dirty="0" smtClean="0"/>
              <a:t>A word on John Worley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0779" y="546556"/>
            <a:ext cx="812800" cy="8128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30" y="1615737"/>
            <a:ext cx="5491084" cy="4118313"/>
          </a:xfrm>
        </p:spPr>
      </p:pic>
    </p:spTree>
    <p:extLst>
      <p:ext uri="{BB962C8B-B14F-4D97-AF65-F5344CB8AC3E}">
        <p14:creationId xmlns:p14="http://schemas.microsoft.com/office/powerpoint/2010/main" val="143281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6360"/>
    </mc:Choice>
    <mc:Fallback xmlns="">
      <p:transition spd="slow" advClick="0" advTm="216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174"/>
            <a:ext cx="10515600" cy="1325563"/>
          </a:xfrm>
        </p:spPr>
        <p:txBody>
          <a:bodyPr/>
          <a:lstStyle/>
          <a:p>
            <a:r>
              <a:rPr lang="en-US" dirty="0" smtClean="0"/>
              <a:t>The Lower Hall </a:t>
            </a:r>
            <a:r>
              <a:rPr lang="mr-IN" dirty="0" smtClean="0"/>
              <a:t>–</a:t>
            </a:r>
            <a:r>
              <a:rPr lang="en-US" dirty="0" smtClean="0"/>
              <a:t> Triumphal Arch 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8243" y="1615737"/>
            <a:ext cx="453555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second triumphal arch flaked by Juno (Air) and Jupiter (Fire)</a:t>
            </a:r>
          </a:p>
          <a:p>
            <a:endParaRPr lang="en-US" dirty="0"/>
          </a:p>
          <a:p>
            <a:r>
              <a:rPr lang="en-US" dirty="0" smtClean="0"/>
              <a:t>The Blenheim</a:t>
            </a:r>
          </a:p>
          <a:p>
            <a:endParaRPr lang="en-US" dirty="0"/>
          </a:p>
          <a:p>
            <a:r>
              <a:rPr lang="en-US" dirty="0" smtClean="0"/>
              <a:t>City of London and the rivers Isis, Thames and Tyne </a:t>
            </a:r>
            <a:r>
              <a:rPr lang="mr-IN" dirty="0" smtClean="0"/>
              <a:t>–</a:t>
            </a:r>
            <a:r>
              <a:rPr lang="en-US" dirty="0" smtClean="0"/>
              <a:t> the arteries of trade for Britain’s voracious colonial appetite</a:t>
            </a:r>
          </a:p>
          <a:p>
            <a:endParaRPr lang="en-US" dirty="0"/>
          </a:p>
          <a:p>
            <a:r>
              <a:rPr lang="en-US" dirty="0" smtClean="0"/>
              <a:t>Archimedes, Galileo, Navigation and astronomy</a:t>
            </a:r>
          </a:p>
          <a:p>
            <a:endParaRPr lang="en-US" dirty="0"/>
          </a:p>
          <a:p>
            <a:r>
              <a:rPr lang="en-US" dirty="0" smtClean="0"/>
              <a:t>The Proscenium Arch with the crest of William and </a:t>
            </a:r>
            <a:r>
              <a:rPr lang="en-US" dirty="0"/>
              <a:t>M</a:t>
            </a:r>
            <a:r>
              <a:rPr lang="en-US" dirty="0" smtClean="0"/>
              <a:t>ary flanked by Mars and </a:t>
            </a:r>
            <a:r>
              <a:rPr lang="en-US" dirty="0" smtClean="0"/>
              <a:t>Menira</a:t>
            </a:r>
            <a:r>
              <a:rPr lang="en-US" dirty="0" smtClean="0"/>
              <a:t> the God and goddess of war.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3074" y="407736"/>
            <a:ext cx="812800" cy="8128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85" y="1615737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332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2220"/>
    </mc:Choice>
    <mc:Fallback xmlns="">
      <p:transition spd="slow" advClick="0" advTm="122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174"/>
            <a:ext cx="10515600" cy="1325563"/>
          </a:xfrm>
        </p:spPr>
        <p:txBody>
          <a:bodyPr/>
          <a:lstStyle/>
          <a:p>
            <a:r>
              <a:rPr lang="en-US" dirty="0" smtClean="0"/>
              <a:t>The Upper Hall </a:t>
            </a:r>
            <a:r>
              <a:rPr lang="mr-IN" dirty="0" smtClean="0"/>
              <a:t>–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8243" y="1615737"/>
            <a:ext cx="45355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second commission 1717-26</a:t>
            </a:r>
          </a:p>
          <a:p>
            <a:endParaRPr lang="en-US" dirty="0"/>
          </a:p>
          <a:p>
            <a:r>
              <a:rPr lang="en-US" dirty="0" smtClean="0"/>
              <a:t>Originally for Anne, but now dedicated to the </a:t>
            </a:r>
            <a:r>
              <a:rPr lang="en-US" dirty="0" smtClean="0"/>
              <a:t>Hanoverian's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Continuation of </a:t>
            </a:r>
            <a:r>
              <a:rPr lang="en-US" dirty="0" smtClean="0"/>
              <a:t>fictitious </a:t>
            </a:r>
            <a:r>
              <a:rPr lang="en-US" dirty="0" smtClean="0"/>
              <a:t>architectural setting, elaborate cast of Monarchical characters along with allegorical and mythological representations</a:t>
            </a:r>
          </a:p>
          <a:p>
            <a:endParaRPr lang="en-US" dirty="0"/>
          </a:p>
          <a:p>
            <a:r>
              <a:rPr lang="en-US" dirty="0" smtClean="0"/>
              <a:t>4 further compositions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15736"/>
            <a:ext cx="5571124" cy="3159463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3692" y="546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3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2320"/>
    </mc:Choice>
    <mc:Fallback xmlns="">
      <p:transition spd="slow" advClick="0" advTm="92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690</Words>
  <Application>Microsoft Macintosh PowerPoint</Application>
  <PresentationFormat>Widescreen</PresentationFormat>
  <Paragraphs>132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Calibri Light</vt:lpstr>
      <vt:lpstr>Mangal</vt:lpstr>
      <vt:lpstr>Arial</vt:lpstr>
      <vt:lpstr>Office Theme</vt:lpstr>
      <vt:lpstr>The Painted Hall at ORNC Greenwich</vt:lpstr>
      <vt:lpstr>Introduction</vt:lpstr>
      <vt:lpstr>Vestibule</vt:lpstr>
      <vt:lpstr>The Lower Hall - Overview</vt:lpstr>
      <vt:lpstr>The Lower Hall – Triumphal Arch 1</vt:lpstr>
      <vt:lpstr>The Lower Hall – Trimmings</vt:lpstr>
      <vt:lpstr>The Lower Hall – The Centre piece</vt:lpstr>
      <vt:lpstr>The Lower Hall – Triumphal Arch 2</vt:lpstr>
      <vt:lpstr>The Upper Hall – Overview</vt:lpstr>
      <vt:lpstr>The Upper Hall – Ceiling</vt:lpstr>
      <vt:lpstr>The Upper Hall – The West Wall</vt:lpstr>
      <vt:lpstr>The Upper Hall – The Side walls</vt:lpstr>
      <vt:lpstr>Painted Hall ORNC Greenwich A significant footnote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Painted Hall at ORNC Greenwich</dc:title>
  <dc:creator>Anthony Hier</dc:creator>
  <cp:lastModifiedBy>Anthony Hier</cp:lastModifiedBy>
  <cp:revision>25</cp:revision>
  <dcterms:created xsi:type="dcterms:W3CDTF">2024-04-11T09:51:32Z</dcterms:created>
  <dcterms:modified xsi:type="dcterms:W3CDTF">2024-04-11T19:30:09Z</dcterms:modified>
</cp:coreProperties>
</file>