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306" r:id="rId2"/>
    <p:sldId id="256" r:id="rId3"/>
    <p:sldId id="307" r:id="rId4"/>
    <p:sldId id="308" r:id="rId5"/>
    <p:sldId id="320" r:id="rId6"/>
    <p:sldId id="315" r:id="rId7"/>
    <p:sldId id="318" r:id="rId8"/>
    <p:sldId id="317" r:id="rId9"/>
    <p:sldId id="319" r:id="rId10"/>
    <p:sldId id="310" r:id="rId11"/>
    <p:sldId id="311" r:id="rId12"/>
    <p:sldId id="321" r:id="rId13"/>
    <p:sldId id="322" r:id="rId14"/>
    <p:sldId id="261" r:id="rId15"/>
  </p:sldIdLst>
  <p:sldSz cx="9144000" cy="6858000" type="screen4x3"/>
  <p:notesSz cx="6858000" cy="9144000"/>
  <p:embeddedFontLst>
    <p:embeddedFont>
      <p:font typeface="Oswald" panose="00000500000000000000" pitchFamily="2" charset="0"/>
      <p:regular r:id="rId17"/>
      <p:bold r:id="rId18"/>
    </p:embeddedFont>
    <p:embeddedFont>
      <p:font typeface="Quicksand"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D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1EB449-8618-E267-5EF7-7125F9C5C1FB}" v="4" dt="2019-09-02T13:27:48.935"/>
    <p1510:client id="{E6917E56-2222-576F-82D4-51F9DEF1958D}" v="22" dt="2019-09-02T13:36:07.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26" autoAdjust="0"/>
  </p:normalViewPr>
  <p:slideViewPr>
    <p:cSldViewPr snapToGrid="0">
      <p:cViewPr varScale="1">
        <p:scale>
          <a:sx n="81" d="100"/>
          <a:sy n="81" d="100"/>
        </p:scale>
        <p:origin x="126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JL02\AppData\Local\Microsoft\Windows\INetCache\Content.Outlook\7S3Q3IRP\Sexual%20Harassment%20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JL02\AppData\Local\Microsoft\Windows\INetCache\Content.Outlook\7S3Q3IRP\Sexual%20Harassment%20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STJL02\AppData\Local\Microsoft\Windows\INetCache\Content.Outlook\7S3Q3IRP\Sexual%20Harassment%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TJL02\AppData\Local\Microsoft\Windows\INetCache\Content.Outlook\7S3Q3IRP\Sexual%20Harassment%20Analy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TJL02\AppData\Local\Microsoft\Windows\INetCache\Content.Outlook\7S3Q3IRP\Sexual%20Harassment%20Analysi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STJL02\AppData\Local\Microsoft\Windows\INetCache\Content.Outlook\7S3Q3IRP\Sexual%20Harassment%20Analysis.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oleObject" Target="file:///C:\Users\STJL02\AppData\Local\Microsoft\Windows\INetCache\Content.Outlook\7S3Q3IRP\Sexual%20Harassment%20Analysis.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STJL02\AppData\Local\Microsoft\Windows\INetCache\Content.Outlook\7S3Q3IRP\Sexual%20Harassment%20Analysi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Analysis.xlsx]Frequency M!PivotTable2</c:name>
    <c:fmtId val="-1"/>
  </c:pivotSource>
  <c:chart>
    <c:title>
      <c:tx>
        <c:rich>
          <a:bodyPr rot="0" spcFirstLastPara="1" vertOverflow="ellipsis" vert="horz" wrap="square" anchor="ctr" anchorCtr="1"/>
          <a:lstStyle/>
          <a:p>
            <a:pPr>
              <a:defRPr sz="1600" b="1" i="0" u="none" strike="noStrike" kern="1200" baseline="0">
                <a:solidFill>
                  <a:schemeClr val="bg2"/>
                </a:solidFill>
                <a:latin typeface="+mn-lt"/>
                <a:ea typeface="+mn-ea"/>
                <a:cs typeface="+mn-cs"/>
              </a:defRPr>
            </a:pPr>
            <a:r>
              <a:rPr lang="en-US" sz="1600" dirty="0"/>
              <a:t>Boys answered: </a:t>
            </a:r>
          </a:p>
        </c:rich>
      </c:tx>
      <c:layout>
        <c:manualLayout>
          <c:xMode val="edge"/>
          <c:yMode val="edge"/>
          <c:x val="3.3266579866493069E-2"/>
          <c:y val="4.530035560071121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bg2"/>
              </a:solidFill>
              <a:latin typeface="+mn-lt"/>
              <a:ea typeface="+mn-ea"/>
              <a:cs typeface="+mn-cs"/>
            </a:defRPr>
          </a:pPr>
          <a:endParaRPr lang="en-US"/>
        </a:p>
      </c:txPr>
    </c:title>
    <c:autoTitleDeleted val="0"/>
    <c:pivotFmts>
      <c:pivotFmt>
        <c:idx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marker>
          <c:symbol val="circle"/>
          <c:size val="6"/>
        </c:marker>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3"/>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4"/>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5"/>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6"/>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7"/>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8"/>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9"/>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1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11"/>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
        <c:idx val="1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pivotFmt>
    </c:pivotFmts>
    <c:plotArea>
      <c:layout/>
      <c:pieChart>
        <c:varyColors val="1"/>
        <c:ser>
          <c:idx val="0"/>
          <c:order val="0"/>
          <c:tx>
            <c:strRef>
              <c:f>'Frequency M'!$B$3</c:f>
              <c:strCache>
                <c:ptCount val="1"/>
                <c:pt idx="0">
                  <c:v>Total</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B619-4A96-934F-0C1C86E86CA1}"/>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B619-4A96-934F-0C1C86E86CA1}"/>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B619-4A96-934F-0C1C86E86CA1}"/>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B619-4A96-934F-0C1C86E86CA1}"/>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9-B619-4A96-934F-0C1C86E86CA1}"/>
              </c:ext>
            </c:extLst>
          </c:dPt>
          <c:dLbls>
            <c:dLbl>
              <c:idx val="2"/>
              <c:layout>
                <c:manualLayout>
                  <c:x val="4.1620371584146151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619-4A96-934F-0C1C86E86CA1}"/>
                </c:ext>
              </c:extLst>
            </c:dLbl>
            <c:dLbl>
              <c:idx val="3"/>
              <c:layout>
                <c:manualLayout>
                  <c:x val="-3.0138889767829972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619-4A96-934F-0C1C86E86CA1}"/>
                </c:ext>
              </c:extLst>
            </c:dLbl>
            <c:spPr>
              <a:noFill/>
              <a:ln>
                <a:noFill/>
              </a:ln>
              <a:effectLst/>
            </c:spPr>
            <c:txPr>
              <a:bodyPr rot="0" spcFirstLastPara="1" vertOverflow="ellipsis" vert="horz" wrap="square" anchor="ctr" anchorCtr="1"/>
              <a:lstStyle/>
              <a:p>
                <a:pPr>
                  <a:defRPr sz="1400" b="0" i="0" u="none" strike="noStrike" kern="1200" baseline="0">
                    <a:solidFill>
                      <a:schemeClr val="bg2"/>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'Frequency M'!$A$4:$A$9</c:f>
              <c:strCache>
                <c:ptCount val="5"/>
                <c:pt idx="0">
                  <c:v>It happens every day</c:v>
                </c:pt>
                <c:pt idx="1">
                  <c:v>It happens every other week</c:v>
                </c:pt>
                <c:pt idx="2">
                  <c:v>It happens once a month</c:v>
                </c:pt>
                <c:pt idx="3">
                  <c:v>It happens once a week</c:v>
                </c:pt>
                <c:pt idx="4">
                  <c:v>It never happens</c:v>
                </c:pt>
              </c:strCache>
            </c:strRef>
          </c:cat>
          <c:val>
            <c:numRef>
              <c:f>'Frequency M'!$B$4:$B$9</c:f>
              <c:numCache>
                <c:formatCode>General</c:formatCode>
                <c:ptCount val="5"/>
                <c:pt idx="0">
                  <c:v>36</c:v>
                </c:pt>
                <c:pt idx="1">
                  <c:v>17</c:v>
                </c:pt>
                <c:pt idx="2">
                  <c:v>30</c:v>
                </c:pt>
                <c:pt idx="3">
                  <c:v>22</c:v>
                </c:pt>
                <c:pt idx="4">
                  <c:v>63</c:v>
                </c:pt>
              </c:numCache>
            </c:numRef>
          </c:val>
          <c:extLst>
            <c:ext xmlns:c16="http://schemas.microsoft.com/office/drawing/2014/chart" uri="{C3380CC4-5D6E-409C-BE32-E72D297353CC}">
              <c16:uniqueId val="{0000000A-B619-4A96-934F-0C1C86E86CA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bg2"/>
          </a:solidFill>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Analysis.xlsx]Frequency F!PivotTable1</c:name>
    <c:fmtId val="-1"/>
  </c:pivotSource>
  <c:chart>
    <c:title>
      <c:tx>
        <c:rich>
          <a:bodyPr rot="0" spcFirstLastPara="1" vertOverflow="ellipsis" vert="horz" wrap="square" anchor="ctr" anchorCtr="1"/>
          <a:lstStyle/>
          <a:p>
            <a:pPr>
              <a:defRPr sz="1600" b="0" i="0" u="none" strike="noStrike" kern="1200" spc="0" baseline="0">
                <a:solidFill>
                  <a:schemeClr val="bg2"/>
                </a:solidFill>
                <a:latin typeface="+mn-lt"/>
                <a:ea typeface="+mn-ea"/>
                <a:cs typeface="+mn-cs"/>
              </a:defRPr>
            </a:pPr>
            <a:r>
              <a:rPr lang="en-US" sz="1600" b="1" dirty="0"/>
              <a:t>Girls answered</a:t>
            </a:r>
            <a:r>
              <a:rPr lang="en-US" sz="1600" dirty="0"/>
              <a:t>: </a:t>
            </a:r>
          </a:p>
        </c:rich>
      </c:tx>
      <c:layout>
        <c:manualLayout>
          <c:xMode val="edge"/>
          <c:yMode val="edge"/>
          <c:x val="1.9781749806932519E-2"/>
          <c:y val="5.7709766582350004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bg2"/>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2"/>
        <c:spPr>
          <a:solidFill>
            <a:schemeClr val="accent2"/>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3"/>
        <c:spPr>
          <a:solidFill>
            <a:schemeClr val="accent3"/>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4"/>
        <c:spPr>
          <a:solidFill>
            <a:schemeClr val="accent4"/>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5"/>
        <c:spPr>
          <a:solidFill>
            <a:schemeClr val="accent5"/>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s>
    <c:plotArea>
      <c:layout>
        <c:manualLayout>
          <c:layoutTarget val="inner"/>
          <c:xMode val="edge"/>
          <c:yMode val="edge"/>
          <c:x val="0.33553596869340901"/>
          <c:y val="0.28885157584115123"/>
          <c:w val="0.35669298625964213"/>
          <c:h val="0.58287735995103263"/>
        </c:manualLayout>
      </c:layout>
      <c:pieChart>
        <c:varyColors val="1"/>
        <c:ser>
          <c:idx val="0"/>
          <c:order val="0"/>
          <c:tx>
            <c:strRef>
              <c:f>'Frequency F'!$B$3</c:f>
              <c:strCache>
                <c:ptCount val="1"/>
                <c:pt idx="0">
                  <c:v>Total</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1F-4798-AC29-DE1B3E71E51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1F-4798-AC29-DE1B3E71E51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81F-4798-AC29-DE1B3E71E51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81F-4798-AC29-DE1B3E71E51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81F-4798-AC29-DE1B3E71E516}"/>
              </c:ext>
            </c:extLst>
          </c:dPt>
          <c:dLbls>
            <c:dLbl>
              <c:idx val="2"/>
              <c:layout>
                <c:manualLayout>
                  <c:x val="-7.112702962659205E-2"/>
                  <c:y val="-4.498156287200549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81F-4798-AC29-DE1B3E71E516}"/>
                </c:ext>
              </c:extLst>
            </c:dLbl>
            <c:dLbl>
              <c:idx val="3"/>
              <c:layout>
                <c:manualLayout>
                  <c:x val="-1.1380324740254728E-2"/>
                  <c:y val="-9.895943831841208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81F-4798-AC29-DE1B3E71E516}"/>
                </c:ext>
              </c:extLst>
            </c:dLbl>
            <c:spPr>
              <a:noFill/>
              <a:ln>
                <a:noFill/>
              </a:ln>
              <a:effectLst/>
            </c:spPr>
            <c:txPr>
              <a:bodyPr rot="0" spcFirstLastPara="1" vertOverflow="ellipsis" vert="horz" wrap="square" anchor="ctr" anchorCtr="1"/>
              <a:lstStyle/>
              <a:p>
                <a:pPr>
                  <a:defRPr sz="1400" b="0" i="0" u="none" strike="noStrike" kern="1200" baseline="0">
                    <a:solidFill>
                      <a:schemeClr val="bg2"/>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'Frequency F'!$A$4:$A$9</c:f>
              <c:strCache>
                <c:ptCount val="5"/>
                <c:pt idx="0">
                  <c:v>It happens every day</c:v>
                </c:pt>
                <c:pt idx="1">
                  <c:v>It happens every other week</c:v>
                </c:pt>
                <c:pt idx="2">
                  <c:v>It happens once a month</c:v>
                </c:pt>
                <c:pt idx="3">
                  <c:v>It happens once a week</c:v>
                </c:pt>
                <c:pt idx="4">
                  <c:v>It never happens</c:v>
                </c:pt>
              </c:strCache>
            </c:strRef>
          </c:cat>
          <c:val>
            <c:numRef>
              <c:f>'Frequency F'!$B$4:$B$9</c:f>
              <c:numCache>
                <c:formatCode>General</c:formatCode>
                <c:ptCount val="5"/>
                <c:pt idx="0">
                  <c:v>67</c:v>
                </c:pt>
                <c:pt idx="1">
                  <c:v>21</c:v>
                </c:pt>
                <c:pt idx="2">
                  <c:v>34</c:v>
                </c:pt>
                <c:pt idx="3">
                  <c:v>42</c:v>
                </c:pt>
                <c:pt idx="4">
                  <c:v>34</c:v>
                </c:pt>
              </c:numCache>
            </c:numRef>
          </c:val>
          <c:extLst>
            <c:ext xmlns:c16="http://schemas.microsoft.com/office/drawing/2014/chart" uri="{C3380CC4-5D6E-409C-BE32-E72D297353CC}">
              <c16:uniqueId val="{0000000A-581F-4798-AC29-DE1B3E71E516}"/>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solidFill>
            <a:schemeClr val="bg2"/>
          </a:solidFill>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Analysis.xlsx]Challenges M!PivotTable2</c:name>
    <c:fmtId val="-1"/>
  </c:pivotSource>
  <c:chart>
    <c:title>
      <c:tx>
        <c:rich>
          <a:bodyPr rot="0" spcFirstLastPara="1" vertOverflow="ellipsis" vert="horz" wrap="square" anchor="ctr" anchorCtr="1"/>
          <a:lstStyle/>
          <a:p>
            <a:pPr>
              <a:defRPr sz="1600" b="1" i="0" u="none" strike="noStrike" kern="1200" spc="0" baseline="0">
                <a:solidFill>
                  <a:schemeClr val="bg2"/>
                </a:solidFill>
                <a:latin typeface="+mn-lt"/>
                <a:ea typeface="+mn-ea"/>
                <a:cs typeface="+mn-cs"/>
              </a:defRPr>
            </a:pPr>
            <a:r>
              <a:rPr lang="en-US" sz="1600" b="1" dirty="0">
                <a:solidFill>
                  <a:schemeClr val="bg2"/>
                </a:solidFill>
              </a:rPr>
              <a:t>Boys answered: </a:t>
            </a:r>
          </a:p>
        </c:rich>
      </c:tx>
      <c:layout>
        <c:manualLayout>
          <c:xMode val="edge"/>
          <c:yMode val="edge"/>
          <c:x val="0.12574300087489063"/>
          <c:y val="3.4995625546806658E-2"/>
        </c:manualLayout>
      </c:layout>
      <c:overlay val="0"/>
      <c:spPr>
        <a:noFill/>
        <a:ln>
          <a:noFill/>
        </a:ln>
        <a:effectLst/>
      </c:sp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4"/>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3"/>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'Challenges M'!$B$3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ACF-448C-BCB7-E685658B97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ACF-448C-BCB7-E685658B97D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ACF-448C-BCB7-E685658B97D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ACF-448C-BCB7-E685658B97D5}"/>
              </c:ext>
            </c:extLst>
          </c:dPt>
          <c:dLbls>
            <c:dLbl>
              <c:idx val="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2"/>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6ACF-448C-BCB7-E685658B97D5}"/>
                </c:ext>
              </c:extLst>
            </c:dLbl>
            <c:dLbl>
              <c:idx val="3"/>
              <c:layout>
                <c:manualLayout>
                  <c:x val="-0.24421583709491326"/>
                  <c:y val="-1.4686207126651541E-2"/>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2"/>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4791666666666667"/>
                      <c:h val="0.27430555555555558"/>
                    </c:manualLayout>
                  </c15:layout>
                </c:ext>
                <c:ext xmlns:c16="http://schemas.microsoft.com/office/drawing/2014/chart" uri="{C3380CC4-5D6E-409C-BE32-E72D297353CC}">
                  <c16:uniqueId val="{00000007-6ACF-448C-BCB7-E685658B97D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2"/>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'Challenges M'!$A$4:$A$8</c:f>
              <c:strCache>
                <c:ptCount val="4"/>
                <c:pt idx="0">
                  <c:v>Kind of, most cases of sexual abuse/harassment are challenged.</c:v>
                </c:pt>
                <c:pt idx="1">
                  <c:v>Not at all, none of this behaviour is challenged.</c:v>
                </c:pt>
                <c:pt idx="2">
                  <c:v>Not really, only some cases of sexual abuse/harassment are challenged.</c:v>
                </c:pt>
                <c:pt idx="3">
                  <c:v>Yes, all sexual abuse/harassment is challenged.</c:v>
                </c:pt>
              </c:strCache>
            </c:strRef>
          </c:cat>
          <c:val>
            <c:numRef>
              <c:f>'Challenges M'!$B$4:$B$8</c:f>
              <c:numCache>
                <c:formatCode>General</c:formatCode>
                <c:ptCount val="4"/>
                <c:pt idx="0">
                  <c:v>56</c:v>
                </c:pt>
                <c:pt idx="1">
                  <c:v>20</c:v>
                </c:pt>
                <c:pt idx="2">
                  <c:v>35</c:v>
                </c:pt>
                <c:pt idx="3">
                  <c:v>63</c:v>
                </c:pt>
              </c:numCache>
            </c:numRef>
          </c:val>
          <c:extLst>
            <c:ext xmlns:c16="http://schemas.microsoft.com/office/drawing/2014/chart" uri="{C3380CC4-5D6E-409C-BE32-E72D297353CC}">
              <c16:uniqueId val="{00000008-6ACF-448C-BCB7-E685658B97D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Analysis.xlsx]Challenges F!PivotTable1</c:name>
    <c:fmtId val="-1"/>
  </c:pivotSource>
  <c:chart>
    <c:title>
      <c:tx>
        <c:rich>
          <a:bodyPr rot="0" vert="horz"/>
          <a:lstStyle/>
          <a:p>
            <a:pPr>
              <a:defRPr sz="1600"/>
            </a:pPr>
            <a:r>
              <a:rPr lang="en-US" sz="1600" dirty="0"/>
              <a:t>Girls answered: </a:t>
            </a:r>
          </a:p>
        </c:rich>
      </c:tx>
      <c:layout>
        <c:manualLayout>
          <c:xMode val="edge"/>
          <c:yMode val="edge"/>
          <c:x val="2.4840491576982135E-2"/>
          <c:y val="3.0378147851138595E-2"/>
        </c:manualLayout>
      </c:layout>
      <c:overlay val="0"/>
      <c:spPr>
        <a:noFill/>
        <a:ln>
          <a:noFill/>
        </a:ln>
        <a:effectLst/>
      </c:sp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4"/>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3"/>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2"/>
          </a:solidFill>
          <a:ln w="19050">
            <a:solidFill>
              <a:schemeClr val="lt1"/>
            </a:solidFill>
          </a:ln>
          <a:effectLst/>
        </c:spPr>
        <c:dLbl>
          <c:idx val="0"/>
          <c:layout>
            <c:manualLayout>
              <c:x val="8.888899825021862E-2"/>
              <c:y val="-2.383894721493146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6359733158355203"/>
                  <c:h val="0.21731481481481482"/>
                </c:manualLayout>
              </c15:layout>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dLbl>
          <c:idx val="0"/>
          <c:layout>
            <c:manualLayout>
              <c:x val="8.888899825021862E-2"/>
              <c:y val="-2.383894721493146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6359733158355203"/>
                  <c:h val="0.21731481481481482"/>
                </c:manualLayout>
              </c15:layout>
            </c:ext>
          </c:extLst>
        </c:dLbl>
      </c:pivotFmt>
      <c:pivotFmt>
        <c:idx val="8"/>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dLbl>
          <c:idx val="0"/>
          <c:layout>
            <c:manualLayout>
              <c:x val="8.888899825021862E-2"/>
              <c:y val="-2.3838947214931468E-2"/>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6359733158355203"/>
                  <c:h val="0.21731481481481482"/>
                </c:manualLayout>
              </c15:layout>
            </c:ext>
          </c:extLst>
        </c:dLbl>
      </c:pivotFmt>
      <c:pivotFmt>
        <c:idx val="13"/>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'Challenges F'!$B$3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9C2-4172-85B8-65DB064C178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9C2-4172-85B8-65DB064C178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9C2-4172-85B8-65DB064C178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9C2-4172-85B8-65DB064C1789}"/>
              </c:ext>
            </c:extLst>
          </c:dPt>
          <c:dLbls>
            <c:dLbl>
              <c:idx val="0"/>
              <c:spPr>
                <a:noFill/>
                <a:ln>
                  <a:noFill/>
                </a:ln>
                <a:effectLst/>
              </c:spPr>
              <c:txPr>
                <a:bodyPr rot="0" vert="horz"/>
                <a:lstStyle/>
                <a:p>
                  <a:pPr>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F9C2-4172-85B8-65DB064C1789}"/>
                </c:ext>
              </c:extLst>
            </c:dLbl>
            <c:dLbl>
              <c:idx val="1"/>
              <c:layout>
                <c:manualLayout>
                  <c:x val="8.888899825021862E-2"/>
                  <c:y val="-2.3838947214931468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359733158355203"/>
                      <c:h val="0.21731481481481482"/>
                    </c:manualLayout>
                  </c15:layout>
                </c:ext>
                <c:ext xmlns:c16="http://schemas.microsoft.com/office/drawing/2014/chart" uri="{C3380CC4-5D6E-409C-BE32-E72D297353CC}">
                  <c16:uniqueId val="{00000003-F9C2-4172-85B8-65DB064C1789}"/>
                </c:ext>
              </c:extLst>
            </c:dLbl>
            <c:dLbl>
              <c:idx val="2"/>
              <c:spPr>
                <a:noFill/>
                <a:ln>
                  <a:noFill/>
                </a:ln>
                <a:effectLst/>
              </c:spPr>
              <c:txPr>
                <a:bodyPr rot="0" vert="horz"/>
                <a:lstStyle/>
                <a:p>
                  <a:pPr>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F9C2-4172-85B8-65DB064C1789}"/>
                </c:ext>
              </c:extLst>
            </c:dLbl>
            <c:dLbl>
              <c:idx val="3"/>
              <c:layout>
                <c:manualLayout>
                  <c:x val="-2.8871391076115475E-2"/>
                  <c:y val="8.4388351772484119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159733158355203"/>
                      <c:h val="0.27287037037037037"/>
                    </c:manualLayout>
                  </c15:layout>
                </c:ext>
                <c:ext xmlns:c16="http://schemas.microsoft.com/office/drawing/2014/chart" uri="{C3380CC4-5D6E-409C-BE32-E72D297353CC}">
                  <c16:uniqueId val="{00000007-F9C2-4172-85B8-65DB064C1789}"/>
                </c:ext>
              </c:extLst>
            </c:dLbl>
            <c:spPr>
              <a:noFill/>
              <a:ln>
                <a:noFill/>
              </a:ln>
              <a:effectLst/>
            </c:spPr>
            <c:txPr>
              <a:bodyPr rot="0" vert="horz"/>
              <a:lstStyle/>
              <a:p>
                <a:pPr>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'Challenges F'!$A$4:$A$8</c:f>
              <c:strCache>
                <c:ptCount val="4"/>
                <c:pt idx="0">
                  <c:v>Kind of, most cases of sexual abuse/harassment are challenged.</c:v>
                </c:pt>
                <c:pt idx="1">
                  <c:v>Not at all, none of this behaviour is challenged.</c:v>
                </c:pt>
                <c:pt idx="2">
                  <c:v>Not really, only some cases of sexual abuse/harassment are challenged.</c:v>
                </c:pt>
                <c:pt idx="3">
                  <c:v>Yes, all sexual abuse/harassment is challenged.</c:v>
                </c:pt>
              </c:strCache>
            </c:strRef>
          </c:cat>
          <c:val>
            <c:numRef>
              <c:f>'Challenges F'!$B$4:$B$8</c:f>
              <c:numCache>
                <c:formatCode>General</c:formatCode>
                <c:ptCount val="4"/>
                <c:pt idx="0">
                  <c:v>78</c:v>
                </c:pt>
                <c:pt idx="1">
                  <c:v>23</c:v>
                </c:pt>
                <c:pt idx="2">
                  <c:v>68</c:v>
                </c:pt>
                <c:pt idx="3">
                  <c:v>32</c:v>
                </c:pt>
              </c:numCache>
            </c:numRef>
          </c:val>
          <c:extLst>
            <c:ext xmlns:c16="http://schemas.microsoft.com/office/drawing/2014/chart" uri="{C3380CC4-5D6E-409C-BE32-E72D297353CC}">
              <c16:uniqueId val="{00000008-F9C2-4172-85B8-65DB064C1789}"/>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bg2"/>
          </a:solidFill>
        </a:defRPr>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Analysis.xlsx]Support M!PivotTable2</c:name>
    <c:fmtId val="-1"/>
  </c:pivotSource>
  <c:chart>
    <c:title>
      <c:tx>
        <c:rich>
          <a:bodyPr rot="0" vert="horz"/>
          <a:lstStyle/>
          <a:p>
            <a:pPr>
              <a:defRPr sz="1600"/>
            </a:pPr>
            <a:r>
              <a:rPr lang="en-US" sz="1600" dirty="0"/>
              <a:t>Boys answered: </a:t>
            </a:r>
          </a:p>
        </c:rich>
      </c:tx>
      <c:layout>
        <c:manualLayout>
          <c:xMode val="edge"/>
          <c:yMode val="edge"/>
          <c:x val="3.818351112280631E-2"/>
          <c:y val="2.0687388874777751E-2"/>
        </c:manualLayout>
      </c:layout>
      <c:overlay val="0"/>
      <c:spPr>
        <a:noFill/>
        <a:ln>
          <a:noFill/>
        </a:ln>
        <a:effectLst/>
      </c:sp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4"/>
          </a:solidFill>
          <a:ln w="19050">
            <a:solidFill>
              <a:schemeClr val="lt1"/>
            </a:solidFill>
          </a:ln>
          <a:effectLst/>
        </c:spPr>
        <c:dLbl>
          <c:idx val="0"/>
          <c:layout>
            <c:manualLayout>
              <c:x val="-1.3138560870740043E-2"/>
              <c:y val="-0.22917737946463684"/>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3"/>
          </a:solidFill>
          <a:ln w="19050">
            <a:solidFill>
              <a:schemeClr val="lt1"/>
            </a:solidFill>
          </a:ln>
          <a:effectLst/>
        </c:spPr>
        <c:dLbl>
          <c:idx val="0"/>
          <c:layout>
            <c:manualLayout>
              <c:x val="-0.19747140276941602"/>
              <c:y val="-4.4477439765090408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429861529199278"/>
                  <c:h val="0.30521642619311878"/>
                </c:manualLayout>
              </c15:layout>
            </c:ext>
          </c:extLst>
        </c:dLbl>
      </c:pivotFmt>
      <c:pivotFmt>
        <c:idx val="3"/>
        <c:spPr>
          <a:solidFill>
            <a:schemeClr val="accent2"/>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dLbl>
          <c:idx val="0"/>
          <c:layout>
            <c:manualLayout>
              <c:x val="-0.19747140276941602"/>
              <c:y val="-4.4477439765090408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429861529199278"/>
                  <c:h val="0.30521642619311878"/>
                </c:manualLayout>
              </c15:layout>
            </c:ext>
          </c:extLst>
        </c:dLbl>
      </c:pivotFmt>
      <c:pivotFmt>
        <c:idx val="8"/>
        <c:spPr>
          <a:solidFill>
            <a:schemeClr val="accent1"/>
          </a:solidFill>
          <a:ln w="19050">
            <a:solidFill>
              <a:schemeClr val="lt1"/>
            </a:solidFill>
          </a:ln>
          <a:effectLst/>
        </c:spPr>
        <c:dLbl>
          <c:idx val="0"/>
          <c:layout>
            <c:manualLayout>
              <c:x val="-1.3138560870740043E-2"/>
              <c:y val="-0.22917737946463684"/>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dLbl>
          <c:idx val="0"/>
          <c:layout>
            <c:manualLayout>
              <c:x val="-0.19747140276941602"/>
              <c:y val="-4.4477439765090408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6429861529199278"/>
                  <c:h val="0.30521642619311878"/>
                </c:manualLayout>
              </c15:layout>
            </c:ext>
          </c:extLst>
        </c:dLbl>
      </c:pivotFmt>
      <c:pivotFmt>
        <c:idx val="13"/>
        <c:spPr>
          <a:solidFill>
            <a:schemeClr val="accent1"/>
          </a:solidFill>
          <a:ln w="19050">
            <a:solidFill>
              <a:schemeClr val="lt1"/>
            </a:solidFill>
          </a:ln>
          <a:effectLst/>
        </c:spPr>
        <c:dLbl>
          <c:idx val="0"/>
          <c:layout>
            <c:manualLayout>
              <c:x val="-1.3138560870740043E-2"/>
              <c:y val="-0.22917737946463684"/>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'Support M'!$B$3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55-472A-8132-5F23378432A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855-472A-8132-5F23378432A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855-472A-8132-5F23378432A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855-472A-8132-5F23378432AA}"/>
              </c:ext>
            </c:extLst>
          </c:dPt>
          <c:dLbls>
            <c:dLbl>
              <c:idx val="0"/>
              <c:layout>
                <c:manualLayout>
                  <c:x val="7.4763779527559054E-2"/>
                  <c:y val="3.479577693237783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855-472A-8132-5F23378432AA}"/>
                </c:ext>
              </c:extLst>
            </c:dLbl>
            <c:dLbl>
              <c:idx val="1"/>
              <c:spPr>
                <a:noFill/>
                <a:ln>
                  <a:noFill/>
                </a:ln>
                <a:effectLst/>
              </c:spPr>
              <c:txPr>
                <a:bodyPr rot="0" vert="horz"/>
                <a:lstStyle/>
                <a:p>
                  <a:pPr>
                    <a:defRPr sz="1400"/>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E855-472A-8132-5F23378432AA}"/>
                </c:ext>
              </c:extLst>
            </c:dLbl>
            <c:dLbl>
              <c:idx val="2"/>
              <c:layout>
                <c:manualLayout>
                  <c:x val="-0.24006780964718741"/>
                  <c:y val="-1.6881667513335027E-2"/>
                </c:manualLayout>
              </c:layout>
              <c:showLegendKey val="0"/>
              <c:showVal val="0"/>
              <c:showCatName val="1"/>
              <c:showSerName val="0"/>
              <c:showPercent val="1"/>
              <c:showBubbleSize val="0"/>
              <c:extLst>
                <c:ext xmlns:c15="http://schemas.microsoft.com/office/drawing/2012/chart" uri="{CE6537A1-D6FC-4f65-9D91-7224C49458BB}">
                  <c15:layout>
                    <c:manualLayout>
                      <c:w val="0.26429861529199278"/>
                      <c:h val="0.30521642619311878"/>
                    </c:manualLayout>
                  </c15:layout>
                </c:ext>
                <c:ext xmlns:c16="http://schemas.microsoft.com/office/drawing/2014/chart" uri="{C3380CC4-5D6E-409C-BE32-E72D297353CC}">
                  <c16:uniqueId val="{00000005-E855-472A-8132-5F23378432AA}"/>
                </c:ext>
              </c:extLst>
            </c:dLbl>
            <c:dLbl>
              <c:idx val="3"/>
              <c:layout>
                <c:manualLayout>
                  <c:x val="-4.6217467091422736E-2"/>
                  <c:y val="-0.127614726870078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855-472A-8132-5F23378432AA}"/>
                </c:ext>
              </c:extLst>
            </c:dLbl>
            <c:spPr>
              <a:noFill/>
              <a:ln>
                <a:noFill/>
              </a:ln>
              <a:effectLst/>
            </c:spPr>
            <c:txPr>
              <a:bodyPr rot="0" vert="horz"/>
              <a:lstStyle/>
              <a:p>
                <a:pPr>
                  <a:defRPr sz="1400"/>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'Support M'!$A$4:$A$8</c:f>
              <c:strCache>
                <c:ptCount val="4"/>
                <c:pt idx="0">
                  <c:v>Kind of, I know what to do but I don't feel confident.</c:v>
                </c:pt>
                <c:pt idx="1">
                  <c:v>No, teachers aren't approachable and I'm worried about what will happen.</c:v>
                </c:pt>
                <c:pt idx="2">
                  <c:v>Not at all, nothing will happen and I will be excluded by friends.</c:v>
                </c:pt>
                <c:pt idx="3">
                  <c:v>Yes, I know where to go and I feel safe doing so.</c:v>
                </c:pt>
              </c:strCache>
            </c:strRef>
          </c:cat>
          <c:val>
            <c:numRef>
              <c:f>'Support M'!$B$4:$B$8</c:f>
              <c:numCache>
                <c:formatCode>General</c:formatCode>
                <c:ptCount val="4"/>
                <c:pt idx="0">
                  <c:v>56</c:v>
                </c:pt>
                <c:pt idx="1">
                  <c:v>24</c:v>
                </c:pt>
                <c:pt idx="2">
                  <c:v>19</c:v>
                </c:pt>
                <c:pt idx="3">
                  <c:v>72</c:v>
                </c:pt>
              </c:numCache>
            </c:numRef>
          </c:val>
          <c:extLst>
            <c:ext xmlns:c16="http://schemas.microsoft.com/office/drawing/2014/chart" uri="{C3380CC4-5D6E-409C-BE32-E72D297353CC}">
              <c16:uniqueId val="{00000008-E855-472A-8132-5F23378432A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100">
          <a:solidFill>
            <a:schemeClr val="bg2"/>
          </a:solidFill>
        </a:defRPr>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Analysis.xlsx]Support F!PivotTable1</c:name>
    <c:fmtId val="-1"/>
  </c:pivotSource>
  <c:chart>
    <c:title>
      <c:tx>
        <c:rich>
          <a:bodyPr rot="0" spcFirstLastPara="1" vertOverflow="ellipsis" vert="horz" wrap="square" anchor="ctr" anchorCtr="1"/>
          <a:lstStyle/>
          <a:p>
            <a:pPr>
              <a:defRPr sz="1600" b="1" i="0" u="none" strike="noStrike" kern="1200" spc="0" baseline="0">
                <a:solidFill>
                  <a:schemeClr val="bg2"/>
                </a:solidFill>
                <a:latin typeface="+mn-lt"/>
                <a:ea typeface="+mn-ea"/>
                <a:cs typeface="+mn-cs"/>
              </a:defRPr>
            </a:pPr>
            <a:r>
              <a:rPr lang="en-US" sz="1600" b="1" dirty="0"/>
              <a:t>Girls answered: </a:t>
            </a:r>
          </a:p>
        </c:rich>
      </c:tx>
      <c:layout>
        <c:manualLayout>
          <c:xMode val="edge"/>
          <c:yMode val="edge"/>
          <c:x val="2.4656449825834072E-2"/>
          <c:y val="5.8130892915114744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bg2"/>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2"/>
        <c:spPr>
          <a:solidFill>
            <a:schemeClr val="accent2"/>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3"/>
        <c:spPr>
          <a:solidFill>
            <a:schemeClr val="accent3"/>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4"/>
        <c:spPr>
          <a:solidFill>
            <a:schemeClr val="accent4"/>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xForSave val="1"/>
            </c:ext>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'Support F'!$B$4</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E33-4DF0-AF19-1C56738F32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E33-4DF0-AF19-1C56738F32A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E33-4DF0-AF19-1C56738F32A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E33-4DF0-AF19-1C56738F32A3}"/>
              </c:ext>
            </c:extLst>
          </c:dPt>
          <c:dLbls>
            <c:dLbl>
              <c:idx val="0"/>
              <c:dLblPos val="out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E33-4DF0-AF19-1C56738F32A3}"/>
                </c:ext>
              </c:extLst>
            </c:dLbl>
            <c:dLbl>
              <c:idx val="1"/>
              <c:layout>
                <c:manualLayout>
                  <c:x val="-5.143805477747812E-2"/>
                  <c:y val="-9.1552752750003691E-17"/>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E33-4DF0-AF19-1C56738F32A3}"/>
                </c:ext>
              </c:extLst>
            </c:dLbl>
            <c:dLbl>
              <c:idx val="2"/>
              <c:layout>
                <c:manualLayout>
                  <c:x val="-0.17146018259159365"/>
                  <c:y val="-9.987688404569018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E33-4DF0-AF19-1C56738F32A3}"/>
                </c:ext>
              </c:extLst>
            </c:dLbl>
            <c:dLbl>
              <c:idx val="3"/>
              <c:layout>
                <c:manualLayout>
                  <c:x val="6.8588910823941557E-2"/>
                  <c:y val="4.119744519649203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7679999999999993"/>
                      <c:h val="0.23837464761349275"/>
                    </c:manualLayout>
                  </c15:layout>
                </c:ext>
                <c:ext xmlns:c16="http://schemas.microsoft.com/office/drawing/2014/chart" uri="{C3380CC4-5D6E-409C-BE32-E72D297353CC}">
                  <c16:uniqueId val="{00000007-5E33-4DF0-AF19-1C56738F32A3}"/>
                </c:ext>
              </c:extLst>
            </c:dLbl>
            <c:spPr>
              <a:noFill/>
              <a:ln>
                <a:noFill/>
              </a:ln>
              <a:effectLst/>
            </c:spPr>
            <c:txPr>
              <a:bodyPr rot="0" spcFirstLastPara="1" vertOverflow="ellipsis" vert="horz" wrap="square" anchor="ctr" anchorCtr="1"/>
              <a:lstStyle/>
              <a:p>
                <a:pPr>
                  <a:defRPr sz="1400" b="0" i="0" u="none" strike="noStrike" kern="1200" baseline="0">
                    <a:solidFill>
                      <a:schemeClr val="bg2"/>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'Support F'!$A$5:$A$9</c:f>
              <c:strCache>
                <c:ptCount val="4"/>
                <c:pt idx="0">
                  <c:v>Kind of, I know what to do but I don't feel confident.</c:v>
                </c:pt>
                <c:pt idx="1">
                  <c:v>No, teachers aren't approachable and I'm worried about what will happen.</c:v>
                </c:pt>
                <c:pt idx="2">
                  <c:v>Not at all, nothing will happen and I will be excluded by friends.</c:v>
                </c:pt>
                <c:pt idx="3">
                  <c:v>Yes, I know where to go and I feel safe doing so.</c:v>
                </c:pt>
              </c:strCache>
            </c:strRef>
          </c:cat>
          <c:val>
            <c:numRef>
              <c:f>'Support F'!$B$5:$B$9</c:f>
              <c:numCache>
                <c:formatCode>General</c:formatCode>
                <c:ptCount val="4"/>
                <c:pt idx="0">
                  <c:v>104</c:v>
                </c:pt>
                <c:pt idx="1">
                  <c:v>42</c:v>
                </c:pt>
                <c:pt idx="2">
                  <c:v>15</c:v>
                </c:pt>
                <c:pt idx="3">
                  <c:v>40</c:v>
                </c:pt>
              </c:numCache>
            </c:numRef>
          </c:val>
          <c:extLst>
            <c:ext xmlns:c16="http://schemas.microsoft.com/office/drawing/2014/chart" uri="{C3380CC4-5D6E-409C-BE32-E72D297353CC}">
              <c16:uniqueId val="{00000008-5E33-4DF0-AF19-1C56738F32A3}"/>
            </c:ext>
          </c:extLst>
        </c:ser>
        <c:dLbls>
          <c:dLblPos val="in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solidFill>
            <a:schemeClr val="bg2"/>
          </a:solidFill>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Analysis.xlsx]Consequences M!PivotTable2</c:name>
    <c:fmtId val="-1"/>
  </c:pivotSource>
  <c:chart>
    <c:title>
      <c:tx>
        <c:rich>
          <a:bodyPr rot="0" vert="horz"/>
          <a:lstStyle/>
          <a:p>
            <a:pPr>
              <a:defRPr sz="1600"/>
            </a:pPr>
            <a:r>
              <a:rPr lang="en-GB" sz="1600" dirty="0"/>
              <a:t>Boys answered:</a:t>
            </a:r>
          </a:p>
        </c:rich>
      </c:tx>
      <c:layout>
        <c:manualLayout>
          <c:xMode val="edge"/>
          <c:yMode val="edge"/>
          <c:x val="3.1688255129592981E-2"/>
          <c:y val="3.9625122745397305E-2"/>
        </c:manualLayout>
      </c:layout>
      <c:overlay val="0"/>
      <c:spPr>
        <a:noFill/>
        <a:ln>
          <a:noFill/>
        </a:ln>
        <a:effectLst/>
      </c:sp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layout>
            <c:manualLayout>
              <c:x val="5.9972659667541228E-3"/>
              <c:y val="-9.006270049577136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9283333333333328"/>
                  <c:h val="0.2964122193059201"/>
                </c:manualLayout>
              </c15:layout>
            </c:ext>
          </c:extLst>
        </c:dLbl>
      </c:pivotFmt>
      <c:pivotFmt>
        <c:idx val="2"/>
        <c:spPr>
          <a:solidFill>
            <a:schemeClr val="accent2"/>
          </a:solidFill>
          <a:ln w="19050">
            <a:solidFill>
              <a:schemeClr val="lt1"/>
            </a:solidFill>
          </a:ln>
          <a:effectLst/>
        </c:spPr>
        <c:dLbl>
          <c:idx val="0"/>
          <c:layout>
            <c:manualLayout>
              <c:x val="3.4561570428696411E-2"/>
              <c:y val="-0.18865886555847186"/>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3"/>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4"/>
          </a:solidFill>
          <a:ln w="19050">
            <a:solidFill>
              <a:schemeClr val="lt1"/>
            </a:solidFill>
          </a:ln>
          <a:effectLst/>
        </c:spPr>
        <c:dLbl>
          <c:idx val="0"/>
          <c:layout>
            <c:manualLayout>
              <c:x val="-4.8009623797025371E-2"/>
              <c:y val="-0.19164114902303878"/>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dLbl>
          <c:idx val="0"/>
          <c:layout>
            <c:manualLayout>
              <c:x val="5.9972659667541228E-3"/>
              <c:y val="-9.006270049577136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9283333333333328"/>
                  <c:h val="0.2964122193059201"/>
                </c:manualLayout>
              </c15:layout>
            </c:ext>
          </c:extLst>
        </c:dLbl>
      </c:pivotFmt>
      <c:pivotFmt>
        <c:idx val="7"/>
        <c:spPr>
          <a:solidFill>
            <a:schemeClr val="accent1"/>
          </a:solidFill>
          <a:ln w="19050">
            <a:solidFill>
              <a:schemeClr val="lt1"/>
            </a:solidFill>
          </a:ln>
          <a:effectLst/>
        </c:spPr>
        <c:dLbl>
          <c:idx val="0"/>
          <c:layout>
            <c:manualLayout>
              <c:x val="3.4561570428696411E-2"/>
              <c:y val="-0.18865886555847186"/>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dLbl>
          <c:idx val="0"/>
          <c:layout>
            <c:manualLayout>
              <c:x val="-4.8009623797025371E-2"/>
              <c:y val="-0.19164114902303878"/>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dLbl>
          <c:idx val="0"/>
          <c:layout>
            <c:manualLayout>
              <c:x val="5.9972659667541228E-3"/>
              <c:y val="-9.006270049577136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9283333333333328"/>
                  <c:h val="0.2964122193059201"/>
                </c:manualLayout>
              </c15:layout>
            </c:ext>
          </c:extLst>
        </c:dLbl>
      </c:pivotFmt>
      <c:pivotFmt>
        <c:idx val="12"/>
        <c:spPr>
          <a:solidFill>
            <a:schemeClr val="accent1"/>
          </a:solidFill>
          <a:ln w="19050">
            <a:solidFill>
              <a:schemeClr val="lt1"/>
            </a:solidFill>
          </a:ln>
          <a:effectLst/>
        </c:spPr>
        <c:dLbl>
          <c:idx val="0"/>
          <c:layout>
            <c:manualLayout>
              <c:x val="3.4561570428696411E-2"/>
              <c:y val="-0.18865886555847186"/>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dLbl>
          <c:idx val="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dLbl>
          <c:idx val="0"/>
          <c:layout>
            <c:manualLayout>
              <c:x val="-4.8009623797025371E-2"/>
              <c:y val="-0.19164114902303878"/>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s>
    <c:plotArea>
      <c:layout>
        <c:manualLayout>
          <c:layoutTarget val="inner"/>
          <c:xMode val="edge"/>
          <c:yMode val="edge"/>
          <c:x val="0.3126758530183727"/>
          <c:y val="0.32172608632254301"/>
          <c:w val="0.27464829396325458"/>
          <c:h val="0.45774715660542431"/>
        </c:manualLayout>
      </c:layout>
      <c:pieChart>
        <c:varyColors val="1"/>
        <c:ser>
          <c:idx val="0"/>
          <c:order val="0"/>
          <c:tx>
            <c:strRef>
              <c:f>'Consequences M'!$B$3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851-4CD9-8B89-BFE7846F6D6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851-4CD9-8B89-BFE7846F6D6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851-4CD9-8B89-BFE7846F6D6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851-4CD9-8B89-BFE7846F6D66}"/>
              </c:ext>
            </c:extLst>
          </c:dPt>
          <c:dLbls>
            <c:dLbl>
              <c:idx val="0"/>
              <c:layout>
                <c:manualLayout>
                  <c:x val="5.9972659667541228E-3"/>
                  <c:y val="-9.006270049577136E-3"/>
                </c:manualLayout>
              </c:layout>
              <c:showLegendKey val="0"/>
              <c:showVal val="0"/>
              <c:showCatName val="1"/>
              <c:showSerName val="0"/>
              <c:showPercent val="1"/>
              <c:showBubbleSize val="0"/>
              <c:extLst>
                <c:ext xmlns:c15="http://schemas.microsoft.com/office/drawing/2012/chart" uri="{CE6537A1-D6FC-4f65-9D91-7224C49458BB}">
                  <c15:layout>
                    <c:manualLayout>
                      <c:w val="0.29283333333333328"/>
                      <c:h val="0.2964122193059201"/>
                    </c:manualLayout>
                  </c15:layout>
                </c:ext>
                <c:ext xmlns:c16="http://schemas.microsoft.com/office/drawing/2014/chart" uri="{C3380CC4-5D6E-409C-BE32-E72D297353CC}">
                  <c16:uniqueId val="{00000001-9851-4CD9-8B89-BFE7846F6D66}"/>
                </c:ext>
              </c:extLst>
            </c:dLbl>
            <c:dLbl>
              <c:idx val="1"/>
              <c:layout>
                <c:manualLayout>
                  <c:x val="3.4561570428696411E-2"/>
                  <c:y val="-0.1886588655584718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851-4CD9-8B89-BFE7846F6D66}"/>
                </c:ext>
              </c:extLst>
            </c:dLbl>
            <c:dLbl>
              <c:idx val="2"/>
              <c:spPr>
                <a:noFill/>
                <a:ln>
                  <a:noFill/>
                </a:ln>
                <a:effectLst/>
              </c:spPr>
              <c:txPr>
                <a:bodyPr rot="0" vert="horz"/>
                <a:lstStyle/>
                <a:p>
                  <a:pPr>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9851-4CD9-8B89-BFE7846F6D66}"/>
                </c:ext>
              </c:extLst>
            </c:dLbl>
            <c:dLbl>
              <c:idx val="3"/>
              <c:layout>
                <c:manualLayout>
                  <c:x val="-4.8009623797025371E-2"/>
                  <c:y val="-0.1916411490230387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851-4CD9-8B89-BFE7846F6D66}"/>
                </c:ext>
              </c:extLst>
            </c:dLbl>
            <c:spPr>
              <a:noFill/>
              <a:ln>
                <a:noFill/>
              </a:ln>
              <a:effectLst/>
            </c:spPr>
            <c:txPr>
              <a:bodyPr rot="0" vert="horz"/>
              <a:lstStyle/>
              <a:p>
                <a:pPr>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'Consequences M'!$A$4:$A$8</c:f>
              <c:strCache>
                <c:ptCount val="4"/>
                <c:pt idx="0">
                  <c:v>Kind of, sometimes people are let off.</c:v>
                </c:pt>
                <c:pt idx="1">
                  <c:v>No, most teachers just tell them off.</c:v>
                </c:pt>
                <c:pt idx="2">
                  <c:v>Not at all, the behaviour is barely addressed.</c:v>
                </c:pt>
                <c:pt idx="3">
                  <c:v>Yes, the behaviour is dealt with appropriately.</c:v>
                </c:pt>
              </c:strCache>
            </c:strRef>
          </c:cat>
          <c:val>
            <c:numRef>
              <c:f>'Consequences M'!$B$4:$B$8</c:f>
              <c:numCache>
                <c:formatCode>General</c:formatCode>
                <c:ptCount val="4"/>
                <c:pt idx="0">
                  <c:v>45</c:v>
                </c:pt>
                <c:pt idx="1">
                  <c:v>21</c:v>
                </c:pt>
                <c:pt idx="2">
                  <c:v>22</c:v>
                </c:pt>
                <c:pt idx="3">
                  <c:v>85</c:v>
                </c:pt>
              </c:numCache>
            </c:numRef>
          </c:val>
          <c:extLst>
            <c:ext xmlns:c16="http://schemas.microsoft.com/office/drawing/2014/chart" uri="{C3380CC4-5D6E-409C-BE32-E72D297353CC}">
              <c16:uniqueId val="{00000008-9851-4CD9-8B89-BFE7846F6D6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400">
          <a:solidFill>
            <a:schemeClr val="bg2"/>
          </a:solidFill>
        </a:defRPr>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[Sexual Harassment Analysis.xlsx]Consequences F!PivotTable1</c:name>
    <c:fmtId val="-1"/>
  </c:pivotSource>
  <c:chart>
    <c:title>
      <c:tx>
        <c:rich>
          <a:bodyPr rot="0" spcFirstLastPara="1" vertOverflow="ellipsis" vert="horz" wrap="square" anchor="ctr" anchorCtr="1"/>
          <a:lstStyle/>
          <a:p>
            <a:pPr>
              <a:defRPr sz="1600" b="1" i="0" u="none" strike="noStrike" kern="1200" spc="0" baseline="0">
                <a:solidFill>
                  <a:schemeClr val="bg2"/>
                </a:solidFill>
                <a:latin typeface="+mn-lt"/>
                <a:ea typeface="+mn-ea"/>
                <a:cs typeface="+mn-cs"/>
              </a:defRPr>
            </a:pPr>
            <a:r>
              <a:rPr lang="en-US" sz="1600" b="1" dirty="0"/>
              <a:t>Girls answered: </a:t>
            </a:r>
          </a:p>
        </c:rich>
      </c:tx>
      <c:layout>
        <c:manualLayout>
          <c:xMode val="edge"/>
          <c:yMode val="edge"/>
          <c:x val="3.5078150090154588E-2"/>
          <c:y val="0.38685884990195185"/>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bg2"/>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dLbl>
          <c:idx val="0"/>
          <c:layout>
            <c:manualLayout>
              <c:x val="0.10555555555555556"/>
              <c:y val="-0.134259259259259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2"/>
          </a:solidFill>
          <a:ln w="19050">
            <a:solidFill>
              <a:schemeClr val="lt1"/>
            </a:solidFill>
          </a:ln>
          <a:effectLst/>
        </c:spPr>
        <c:dLbl>
          <c:idx val="0"/>
          <c:layout>
            <c:manualLayout>
              <c:x val="0.23333333333333334"/>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3"/>
        <c:spPr>
          <a:solidFill>
            <a:schemeClr val="accent3"/>
          </a:solidFill>
          <a:ln w="19050">
            <a:solidFill>
              <a:schemeClr val="lt1"/>
            </a:solidFill>
          </a:ln>
          <a:effectLst/>
        </c:spPr>
        <c:dLbl>
          <c:idx val="0"/>
          <c:layout>
            <c:manualLayout>
              <c:x val="-0.20833333333333337"/>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4"/>
        <c:spPr>
          <a:solidFill>
            <a:schemeClr val="accent4"/>
          </a:solidFill>
          <a:ln w="19050">
            <a:solidFill>
              <a:schemeClr val="lt1"/>
            </a:solidFill>
          </a:ln>
          <a:effectLst/>
        </c:spPr>
        <c:dLbl>
          <c:idx val="0"/>
          <c:layout>
            <c:manualLayout>
              <c:x val="-0.1111111111111111"/>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dLbl>
          <c:idx val="0"/>
          <c:layout>
            <c:manualLayout>
              <c:x val="0.10555555555555556"/>
              <c:y val="-0.134259259259259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dLbl>
          <c:idx val="0"/>
          <c:layout>
            <c:manualLayout>
              <c:x val="0.23333333333333334"/>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dLbl>
          <c:idx val="0"/>
          <c:layout>
            <c:manualLayout>
              <c:x val="-0.20833333333333337"/>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dLbl>
          <c:idx val="0"/>
          <c:layout>
            <c:manualLayout>
              <c:x val="-0.1111111111111111"/>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extLst>
        </c:dLbl>
      </c:pivotFmt>
      <c:pivotFmt>
        <c:idx val="11"/>
        <c:spPr>
          <a:solidFill>
            <a:schemeClr val="accent1"/>
          </a:solidFill>
          <a:ln w="19050">
            <a:solidFill>
              <a:schemeClr val="lt1"/>
            </a:solidFill>
          </a:ln>
          <a:effectLst/>
        </c:spPr>
        <c:dLbl>
          <c:idx val="0"/>
          <c:layout>
            <c:manualLayout>
              <c:x val="0.10555555555555556"/>
              <c:y val="-0.134259259259259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dLbl>
          <c:idx val="0"/>
          <c:layout>
            <c:manualLayout>
              <c:x val="0.23333333333333334"/>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3"/>
        <c:spPr>
          <a:solidFill>
            <a:schemeClr val="accent1"/>
          </a:solidFill>
          <a:ln w="19050">
            <a:solidFill>
              <a:schemeClr val="lt1"/>
            </a:solidFill>
          </a:ln>
          <a:effectLst/>
        </c:spPr>
        <c:dLbl>
          <c:idx val="0"/>
          <c:layout>
            <c:manualLayout>
              <c:x val="-0.20833333333333337"/>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dLbl>
          <c:idx val="0"/>
          <c:layout>
            <c:manualLayout>
              <c:x val="-0.1111111111111111"/>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'Consequences F'!$B$4</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BD0-412D-B67D-015E21BE194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BD0-412D-B67D-015E21BE194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BD0-412D-B67D-015E21BE194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BD0-412D-B67D-015E21BE194E}"/>
              </c:ext>
            </c:extLst>
          </c:dPt>
          <c:dLbls>
            <c:dLbl>
              <c:idx val="0"/>
              <c:layout>
                <c:manualLayout>
                  <c:x val="0.10555555555555556"/>
                  <c:y val="-0.134259259259259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BD0-412D-B67D-015E21BE194E}"/>
                </c:ext>
              </c:extLst>
            </c:dLbl>
            <c:dLbl>
              <c:idx val="1"/>
              <c:layout>
                <c:manualLayout>
                  <c:x val="0.23333333333333334"/>
                  <c:y val="-4.629629629629629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BD0-412D-B67D-015E21BE194E}"/>
                </c:ext>
              </c:extLst>
            </c:dLbl>
            <c:dLbl>
              <c:idx val="2"/>
              <c:layout>
                <c:manualLayout>
                  <c:x val="-0.20833333333333337"/>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BD0-412D-B67D-015E21BE194E}"/>
                </c:ext>
              </c:extLst>
            </c:dLbl>
            <c:dLbl>
              <c:idx val="3"/>
              <c:layout>
                <c:manualLayout>
                  <c:x val="-0.1111111111111111"/>
                  <c:y val="4.629629629629629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5BD0-412D-B67D-015E21BE194E}"/>
                </c:ext>
              </c:extLst>
            </c:dLbl>
            <c:spPr>
              <a:noFill/>
              <a:ln>
                <a:noFill/>
              </a:ln>
              <a:effectLst/>
            </c:spPr>
            <c:txPr>
              <a:bodyPr rot="0" spcFirstLastPara="1" vertOverflow="ellipsis" vert="horz" wrap="square" anchor="ctr" anchorCtr="1"/>
              <a:lstStyle/>
              <a:p>
                <a:pPr>
                  <a:defRPr sz="1400" b="0" i="0" u="none" strike="noStrike" kern="1200" baseline="0">
                    <a:solidFill>
                      <a:schemeClr val="bg2"/>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'Consequences F'!$A$5:$A$9</c:f>
              <c:strCache>
                <c:ptCount val="4"/>
                <c:pt idx="0">
                  <c:v>Kind of, sometimes people are let off.</c:v>
                </c:pt>
                <c:pt idx="1">
                  <c:v>No, most teachers just tell them off.</c:v>
                </c:pt>
                <c:pt idx="2">
                  <c:v>Not at all, the behaviour is barely addressed.</c:v>
                </c:pt>
                <c:pt idx="3">
                  <c:v>Yes, the behaviour is dealt with appropriately.</c:v>
                </c:pt>
              </c:strCache>
            </c:strRef>
          </c:cat>
          <c:val>
            <c:numRef>
              <c:f>'Consequences F'!$B$5:$B$9</c:f>
              <c:numCache>
                <c:formatCode>General</c:formatCode>
                <c:ptCount val="4"/>
                <c:pt idx="0">
                  <c:v>72</c:v>
                </c:pt>
                <c:pt idx="1">
                  <c:v>47</c:v>
                </c:pt>
                <c:pt idx="2">
                  <c:v>33</c:v>
                </c:pt>
                <c:pt idx="3">
                  <c:v>48</c:v>
                </c:pt>
              </c:numCache>
            </c:numRef>
          </c:val>
          <c:extLst>
            <c:ext xmlns:c16="http://schemas.microsoft.com/office/drawing/2014/chart" uri="{C3380CC4-5D6E-409C-BE32-E72D297353CC}">
              <c16:uniqueId val="{00000008-5BD0-412D-B67D-015E21BE194E}"/>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solidFill>
            <a:schemeClr val="bg2"/>
          </a:solidFill>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indent="0">
              <a:buNone/>
            </a:pPr>
            <a:r>
              <a:rPr lang="en-GB" dirty="0"/>
              <a:t>Questions to facilitate the discussion • Have you ever heard this phrase being used? • When is the phrase used? • What is the phrase implying or communicating? • How might the phrase make someone feel? • What stereotypes does the phrase draw on?</a:t>
            </a:r>
          </a:p>
        </p:txBody>
      </p:sp>
    </p:spTree>
    <p:extLst>
      <p:ext uri="{BB962C8B-B14F-4D97-AF65-F5344CB8AC3E}">
        <p14:creationId xmlns:p14="http://schemas.microsoft.com/office/powerpoint/2010/main" val="2907923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31086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AA968C-4EDE-4728-9EF1-B4F304B4EC60}" type="slidenum">
              <a:rPr lang="en-GB" smtClean="0"/>
              <a:t>3</a:t>
            </a:fld>
            <a:endParaRPr lang="en-GB" dirty="0"/>
          </a:p>
        </p:txBody>
      </p:sp>
    </p:spTree>
    <p:extLst>
      <p:ext uri="{BB962C8B-B14F-4D97-AF65-F5344CB8AC3E}">
        <p14:creationId xmlns:p14="http://schemas.microsoft.com/office/powerpoint/2010/main" val="241247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5175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567183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3672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a:t>Please spend</a:t>
            </a:r>
            <a:r>
              <a:rPr lang="en-GB" baseline="0" dirty="0"/>
              <a:t> some time making it clear what the expectations are and why we have them. </a:t>
            </a:r>
            <a:endParaRPr lang="en-GB" dirty="0"/>
          </a:p>
        </p:txBody>
      </p:sp>
    </p:spTree>
    <p:extLst>
      <p:ext uri="{BB962C8B-B14F-4D97-AF65-F5344CB8AC3E}">
        <p14:creationId xmlns:p14="http://schemas.microsoft.com/office/powerpoint/2010/main" val="775208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0906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328866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43152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p:nvPr/>
        </p:nvSpPr>
        <p:spPr>
          <a:xfrm rot="10800000">
            <a:off x="4226100" y="2389800"/>
            <a:ext cx="691799" cy="717299"/>
          </a:xfrm>
          <a:prstGeom prst="triangle">
            <a:avLst>
              <a:gd name="adj" fmla="val 50000"/>
            </a:avLst>
          </a:prstGeom>
          <a:solidFill>
            <a:schemeClr val="accent5"/>
          </a:solidFill>
          <a:ln>
            <a:noFill/>
          </a:ln>
        </p:spPr>
        <p:txBody>
          <a:bodyPr lIns="91425" tIns="91425" rIns="91425" bIns="91425" anchor="ctr" anchorCtr="0">
            <a:noAutofit/>
          </a:bodyPr>
          <a:lstStyle/>
          <a:p>
            <a:pPr lvl="0">
              <a:spcBef>
                <a:spcPts val="0"/>
              </a:spcBef>
              <a:buNone/>
            </a:pPr>
            <a:endParaRPr dirty="0"/>
          </a:p>
        </p:txBody>
      </p:sp>
      <p:sp>
        <p:nvSpPr>
          <p:cNvPr id="12" name="Shape 12"/>
          <p:cNvSpPr/>
          <p:nvPr/>
        </p:nvSpPr>
        <p:spPr>
          <a:xfrm>
            <a:off x="0" y="0"/>
            <a:ext cx="9144000" cy="2588999"/>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dirty="0"/>
          </a:p>
        </p:txBody>
      </p:sp>
      <p:sp>
        <p:nvSpPr>
          <p:cNvPr id="13" name="Shape 13"/>
          <p:cNvSpPr txBox="1">
            <a:spLocks noGrp="1"/>
          </p:cNvSpPr>
          <p:nvPr>
            <p:ph type="ctrTitle"/>
          </p:nvPr>
        </p:nvSpPr>
        <p:spPr>
          <a:xfrm>
            <a:off x="411175" y="387447"/>
            <a:ext cx="8282399" cy="2002500"/>
          </a:xfrm>
          <a:prstGeom prst="rect">
            <a:avLst/>
          </a:prstGeom>
        </p:spPr>
        <p:txBody>
          <a:bodyPr lIns="91425" tIns="91425" rIns="91425" bIns="91425" anchor="b" anchorCtr="0"/>
          <a:lstStyle>
            <a:lvl1pPr lvl="0" algn="ctr">
              <a:spcBef>
                <a:spcPts val="0"/>
              </a:spcBef>
              <a:buClr>
                <a:schemeClr val="lt1"/>
              </a:buClr>
              <a:buSzPct val="100000"/>
              <a:defRPr sz="6000" b="1">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a:endParaRPr/>
          </a:p>
        </p:txBody>
      </p:sp>
      <p:sp>
        <p:nvSpPr>
          <p:cNvPr id="14" name="Shape 14"/>
          <p:cNvSpPr txBox="1">
            <a:spLocks noGrp="1"/>
          </p:cNvSpPr>
          <p:nvPr>
            <p:ph type="subTitle" idx="1"/>
          </p:nvPr>
        </p:nvSpPr>
        <p:spPr>
          <a:xfrm>
            <a:off x="411175" y="2588550"/>
            <a:ext cx="8282399" cy="2002500"/>
          </a:xfrm>
          <a:prstGeom prst="rect">
            <a:avLst/>
          </a:prstGeom>
        </p:spPr>
        <p:txBody>
          <a:bodyPr lIns="91425" tIns="91425" rIns="91425" bIns="91425" anchor="ctr" anchorCtr="0"/>
          <a:lstStyle>
            <a:lvl1pPr lvl="0" algn="ctr">
              <a:lnSpc>
                <a:spcPct val="100000"/>
              </a:lnSpc>
              <a:spcBef>
                <a:spcPts val="0"/>
              </a:spcBef>
              <a:spcAft>
                <a:spcPts val="0"/>
              </a:spcAft>
              <a:buSzPct val="100000"/>
              <a:buFont typeface="Quicksand"/>
              <a:buNone/>
              <a:defRPr sz="3600">
                <a:latin typeface="Quicksand"/>
                <a:ea typeface="Quicksand"/>
                <a:cs typeface="Quicksand"/>
                <a:sym typeface="Quicksan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pic>
        <p:nvPicPr>
          <p:cNvPr id="15" name="Shape 15"/>
          <p:cNvPicPr preferRelativeResize="0"/>
          <p:nvPr/>
        </p:nvPicPr>
        <p:blipFill rotWithShape="1">
          <a:blip r:embed="rId2">
            <a:alphaModFix amt="41000"/>
          </a:blip>
          <a:srcRect l="1826" t="63661" r="1517"/>
          <a:stretch/>
        </p:blipFill>
        <p:spPr>
          <a:xfrm>
            <a:off x="0" y="-1"/>
            <a:ext cx="9144000" cy="3458474"/>
          </a:xfrm>
          <a:prstGeom prst="rect">
            <a:avLst/>
          </a:prstGeom>
          <a:noFill/>
          <a:ln>
            <a:noFill/>
          </a:ln>
        </p:spPr>
      </p:pic>
      <p:sp>
        <p:nvSpPr>
          <p:cNvPr id="16" name="Shape 16"/>
          <p:cNvSpPr/>
          <p:nvPr/>
        </p:nvSpPr>
        <p:spPr>
          <a:xfrm>
            <a:off x="287575" y="6370000"/>
            <a:ext cx="3398400" cy="3399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572350" y="199925"/>
            <a:ext cx="8036700" cy="9780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p:nvPr/>
        </p:nvSpPr>
        <p:spPr>
          <a:xfrm>
            <a:off x="287575" y="6317725"/>
            <a:ext cx="3503100" cy="4182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357225"/>
            <a:ext cx="2807999"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5" name="Shape 35"/>
          <p:cNvSpPr txBox="1">
            <a:spLocks noGrp="1"/>
          </p:cNvSpPr>
          <p:nvPr>
            <p:ph type="body" idx="1"/>
          </p:nvPr>
        </p:nvSpPr>
        <p:spPr>
          <a:xfrm>
            <a:off x="311700" y="1560425"/>
            <a:ext cx="3968100" cy="3934499"/>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p:nvPr/>
        </p:nvSpPr>
        <p:spPr>
          <a:xfrm>
            <a:off x="252700" y="6352575"/>
            <a:ext cx="3424800" cy="3747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Main point">
    <p:bg>
      <p:bgPr>
        <a:solidFill>
          <a:srgbClr val="FFFFFF"/>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705200"/>
            <a:ext cx="5678099" cy="5447699"/>
          </a:xfrm>
          <a:prstGeom prst="rect">
            <a:avLst/>
          </a:prstGeom>
        </p:spPr>
        <p:txBody>
          <a:bodyPr lIns="91425" tIns="91425" rIns="91425" bIns="91425" anchor="ctr" anchorCtr="0"/>
          <a:lstStyle>
            <a:lvl1pPr lvl="0">
              <a:spcBef>
                <a:spcPts val="0"/>
              </a:spcBef>
              <a:buClr>
                <a:schemeClr val="accent5"/>
              </a:buClr>
              <a:buSzPct val="100000"/>
              <a:defRPr sz="5400">
                <a:solidFill>
                  <a:schemeClr val="accent5"/>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a:endParaRPr/>
          </a:p>
        </p:txBody>
      </p:sp>
      <p:sp>
        <p:nvSpPr>
          <p:cNvPr id="39" name="Shape 39"/>
          <p:cNvSpPr/>
          <p:nvPr/>
        </p:nvSpPr>
        <p:spPr>
          <a:xfrm>
            <a:off x="305000" y="6413575"/>
            <a:ext cx="3477000" cy="3399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accent5"/>
        </a:solidFill>
        <a:effectLst/>
      </p:bgPr>
    </p:bg>
    <p:spTree>
      <p:nvGrpSpPr>
        <p:cNvPr id="1" name="Shape 40"/>
        <p:cNvGrpSpPr/>
        <p:nvPr/>
      </p:nvGrpSpPr>
      <p:grpSpPr>
        <a:xfrm>
          <a:off x="0" y="0"/>
          <a:ext cx="0" cy="0"/>
          <a:chOff x="0" y="0"/>
          <a:chExt cx="0" cy="0"/>
        </a:xfrm>
      </p:grpSpPr>
      <p:sp>
        <p:nvSpPr>
          <p:cNvPr id="41" name="Shape 41"/>
          <p:cNvSpPr/>
          <p:nvPr/>
        </p:nvSpPr>
        <p:spPr>
          <a:xfrm>
            <a:off x="4572000" y="233"/>
            <a:ext cx="4572000" cy="6858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dirty="0"/>
          </a:p>
        </p:txBody>
      </p:sp>
      <p:sp>
        <p:nvSpPr>
          <p:cNvPr id="42" name="Shape 42"/>
          <p:cNvSpPr txBox="1">
            <a:spLocks noGrp="1"/>
          </p:cNvSpPr>
          <p:nvPr>
            <p:ph type="title"/>
          </p:nvPr>
        </p:nvSpPr>
        <p:spPr>
          <a:xfrm>
            <a:off x="265500" y="1438333"/>
            <a:ext cx="4045199" cy="2385599"/>
          </a:xfrm>
          <a:prstGeom prst="rect">
            <a:avLst/>
          </a:prstGeom>
        </p:spPr>
        <p:txBody>
          <a:bodyPr lIns="91425" tIns="91425" rIns="91425" bIns="91425" anchor="b" anchorCtr="0"/>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a:endParaRPr/>
          </a:p>
        </p:txBody>
      </p:sp>
      <p:sp>
        <p:nvSpPr>
          <p:cNvPr id="43" name="Shape 43"/>
          <p:cNvSpPr txBox="1">
            <a:spLocks noGrp="1"/>
          </p:cNvSpPr>
          <p:nvPr>
            <p:ph type="subTitle" idx="1"/>
          </p:nvPr>
        </p:nvSpPr>
        <p:spPr>
          <a:xfrm>
            <a:off x="265500" y="3895201"/>
            <a:ext cx="4045199" cy="1793999"/>
          </a:xfrm>
          <a:prstGeom prst="rect">
            <a:avLst/>
          </a:prstGeom>
        </p:spPr>
        <p:txBody>
          <a:bodyPr lIns="91425" tIns="91425" rIns="91425" bIns="91425" anchor="t" anchorCtr="0"/>
          <a:lstStyle>
            <a:lvl1pPr lvl="0" algn="ctr">
              <a:lnSpc>
                <a:spcPct val="100000"/>
              </a:lnSpc>
              <a:spcBef>
                <a:spcPts val="0"/>
              </a:spcBef>
              <a:spcAft>
                <a:spcPts val="0"/>
              </a:spcAft>
              <a:buClr>
                <a:schemeClr val="lt1"/>
              </a:buClr>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4" name="Shape 44"/>
          <p:cNvSpPr txBox="1">
            <a:spLocks noGrp="1"/>
          </p:cNvSpPr>
          <p:nvPr>
            <p:ph type="body" idx="2"/>
          </p:nvPr>
        </p:nvSpPr>
        <p:spPr>
          <a:xfrm>
            <a:off x="4939500" y="965600"/>
            <a:ext cx="3837000" cy="49269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p:nvPr/>
        </p:nvSpPr>
        <p:spPr>
          <a:xfrm>
            <a:off x="200425" y="6274150"/>
            <a:ext cx="3799500" cy="488100"/>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5329741"/>
            <a:ext cx="5998800" cy="806700"/>
          </a:xfrm>
          <a:prstGeom prst="rect">
            <a:avLst/>
          </a:prstGeom>
        </p:spPr>
        <p:txBody>
          <a:bodyPr lIns="91425" tIns="91425" rIns="91425" bIns="91425" anchor="ctr" anchorCtr="0"/>
          <a:lstStyle>
            <a:lvl1pPr lvl="0">
              <a:lnSpc>
                <a:spcPct val="100000"/>
              </a:lnSpc>
              <a:spcBef>
                <a:spcPts val="0"/>
              </a:spcBef>
              <a:spcAft>
                <a:spcPts val="0"/>
              </a:spcAft>
              <a:buSzPct val="100000"/>
              <a:buFont typeface="Quicksand"/>
              <a:buNone/>
              <a:defRPr sz="2100">
                <a:latin typeface="Quicksand"/>
                <a:ea typeface="Quicksand"/>
                <a:cs typeface="Quicksand"/>
                <a:sym typeface="Quicksand"/>
              </a:defRPr>
            </a:lvl1pPr>
          </a:lstStyle>
          <a:p>
            <a:endParaRPr/>
          </a:p>
        </p:txBody>
      </p:sp>
      <p:sp>
        <p:nvSpPr>
          <p:cNvPr id="48" name="Shape 48"/>
          <p:cNvSpPr/>
          <p:nvPr/>
        </p:nvSpPr>
        <p:spPr>
          <a:xfrm>
            <a:off x="305000" y="6370000"/>
            <a:ext cx="3398400" cy="3573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292927"/>
            <a:ext cx="8520599" cy="1734300"/>
          </a:xfrm>
          <a:prstGeom prst="rect">
            <a:avLst/>
          </a:prstGeom>
        </p:spPr>
        <p:txBody>
          <a:bodyPr lIns="91425" tIns="91425" rIns="91425" bIns="91425" anchor="b" anchorCtr="0"/>
          <a:lstStyle>
            <a:lvl1pPr lvl="0">
              <a:spcBef>
                <a:spcPts val="0"/>
              </a:spcBef>
              <a:buClr>
                <a:srgbClr val="434343"/>
              </a:buClr>
              <a:buSzPct val="100000"/>
              <a:defRPr sz="12000">
                <a:solidFill>
                  <a:srgbClr val="434343"/>
                </a:solidFill>
              </a:defRPr>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a:endParaRPr/>
          </a:p>
        </p:txBody>
      </p:sp>
      <p:sp>
        <p:nvSpPr>
          <p:cNvPr id="51" name="Shape 51"/>
          <p:cNvSpPr txBox="1">
            <a:spLocks noGrp="1"/>
          </p:cNvSpPr>
          <p:nvPr>
            <p:ph type="body" idx="1"/>
          </p:nvPr>
        </p:nvSpPr>
        <p:spPr>
          <a:xfrm>
            <a:off x="623400" y="1890866"/>
            <a:ext cx="8520599" cy="1734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2" name="Shape 52"/>
          <p:cNvSpPr/>
          <p:nvPr/>
        </p:nvSpPr>
        <p:spPr>
          <a:xfrm>
            <a:off x="305000" y="6317725"/>
            <a:ext cx="3415800" cy="4008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A0463F-F081-4FDC-B9FA-659E9DF0D617}" type="datetimeFigureOut">
              <a:rPr lang="en-GB" smtClean="0"/>
              <a:t>26/02/2022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7B90107-3C26-4EDA-9DD9-A39B4C3D61AB}" type="slidenum">
              <a:rPr lang="en-GB" smtClean="0"/>
              <a:t>‹#›</a:t>
            </a:fld>
            <a:endParaRPr lang="en-GB" dirty="0"/>
          </a:p>
        </p:txBody>
      </p:sp>
    </p:spTree>
    <p:extLst>
      <p:ext uri="{BB962C8B-B14F-4D97-AF65-F5344CB8AC3E}">
        <p14:creationId xmlns:p14="http://schemas.microsoft.com/office/powerpoint/2010/main" val="1614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572350" y="199925"/>
            <a:ext cx="8036700" cy="978000"/>
          </a:xfrm>
          <a:prstGeom prst="rect">
            <a:avLst/>
          </a:prstGeom>
          <a:noFill/>
          <a:ln>
            <a:noFill/>
          </a:ln>
        </p:spPr>
        <p:txBody>
          <a:bodyPr lIns="91425" tIns="91425" rIns="91425" bIns="91425" anchor="b" anchorCtr="0"/>
          <a:lstStyle>
            <a:lvl1pPr lvl="0">
              <a:spcBef>
                <a:spcPts val="0"/>
              </a:spcBef>
              <a:buClr>
                <a:schemeClr val="dk2"/>
              </a:buClr>
              <a:buSzPct val="100000"/>
              <a:buFont typeface="Quicksand"/>
              <a:buNone/>
              <a:defRPr sz="3000" b="1">
                <a:solidFill>
                  <a:schemeClr val="dk2"/>
                </a:solidFill>
                <a:latin typeface="Quicksand"/>
                <a:ea typeface="Quicksand"/>
                <a:cs typeface="Quicksand"/>
                <a:sym typeface="Quicksan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631233"/>
            <a:ext cx="8520599" cy="41330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pic>
        <p:nvPicPr>
          <p:cNvPr id="8" name="Shape 8"/>
          <p:cNvPicPr preferRelativeResize="0"/>
          <p:nvPr/>
        </p:nvPicPr>
        <p:blipFill rotWithShape="1">
          <a:blip r:embed="rId10">
            <a:alphaModFix/>
          </a:blip>
          <a:srcRect l="19439" t="4547" r="9249" b="47124"/>
          <a:stretch/>
        </p:blipFill>
        <p:spPr>
          <a:xfrm>
            <a:off x="7577960" y="5764325"/>
            <a:ext cx="1443190" cy="977999"/>
          </a:xfrm>
          <a:prstGeom prst="rect">
            <a:avLst/>
          </a:prstGeom>
          <a:noFill/>
          <a:ln>
            <a:noFill/>
          </a:ln>
        </p:spPr>
      </p:pic>
      <p:sp>
        <p:nvSpPr>
          <p:cNvPr id="9" name="Shape 9"/>
          <p:cNvSpPr txBox="1"/>
          <p:nvPr/>
        </p:nvSpPr>
        <p:spPr>
          <a:xfrm>
            <a:off x="311700" y="6047550"/>
            <a:ext cx="6867000" cy="694499"/>
          </a:xfrm>
          <a:prstGeom prst="rect">
            <a:avLst/>
          </a:prstGeom>
          <a:noFill/>
          <a:ln>
            <a:noFill/>
          </a:ln>
        </p:spPr>
        <p:txBody>
          <a:bodyPr lIns="91425" tIns="91425" rIns="91425" bIns="91425" anchor="t" anchorCtr="0">
            <a:noAutofit/>
          </a:bodyPr>
          <a:lstStyle/>
          <a:p>
            <a:pPr lvl="0" rtl="0">
              <a:spcBef>
                <a:spcPts val="0"/>
              </a:spcBef>
              <a:buNone/>
            </a:pPr>
            <a:endParaRPr sz="1800" dirty="0">
              <a:latin typeface="Quicksand"/>
              <a:ea typeface="Quicksand"/>
              <a:cs typeface="Quicksand"/>
              <a:sym typeface="Quicksand"/>
            </a:endParaRPr>
          </a:p>
          <a:p>
            <a:pPr lvl="0" rtl="0">
              <a:spcBef>
                <a:spcPts val="0"/>
              </a:spcBef>
              <a:buNone/>
            </a:pPr>
            <a:r>
              <a:rPr lang="en-GB" sz="1800" b="1" dirty="0">
                <a:solidFill>
                  <a:srgbClr val="666666"/>
                </a:solidFill>
                <a:latin typeface="Quicksand"/>
                <a:ea typeface="Quicksand"/>
                <a:cs typeface="Quicksand"/>
                <a:sym typeface="Quicksand"/>
              </a:rPr>
              <a:t>CPD PRESENTATION</a:t>
            </a:r>
            <a:r>
              <a:rPr lang="en-GB" sz="1800" dirty="0">
                <a:solidFill>
                  <a:srgbClr val="666666"/>
                </a:solidFill>
                <a:latin typeface="Quicksand"/>
                <a:ea typeface="Quicksand"/>
                <a:cs typeface="Quicksand"/>
                <a:sym typeface="Quicksand"/>
              </a:rPr>
              <a:t> 2015-16</a:t>
            </a: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3" r:id="rId3"/>
    <p:sldLayoutId id="2147483654" r:id="rId4"/>
    <p:sldLayoutId id="2147483655" r:id="rId5"/>
    <p:sldLayoutId id="2147483656" r:id="rId6"/>
    <p:sldLayoutId id="2147483657" r:id="rId7"/>
    <p:sldLayoutId id="214748366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chart" Target="../charts/chart2.xml"/><Relationship Id="rId4" Type="http://schemas.openxmlformats.org/officeDocument/2006/relationships/image" Target="../media/image4.png"/><Relationship Id="rId9" Type="http://schemas.openxmlformats.org/officeDocument/2006/relationships/chart" Target="../charts/chart1.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chart" Target="../charts/chart4.xml"/><Relationship Id="rId4" Type="http://schemas.openxmlformats.org/officeDocument/2006/relationships/image" Target="../media/image4.png"/><Relationship Id="rId9" Type="http://schemas.openxmlformats.org/officeDocument/2006/relationships/chart" Target="../charts/chart3.xml"/></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chart" Target="../charts/chart6.xml"/><Relationship Id="rId4" Type="http://schemas.openxmlformats.org/officeDocument/2006/relationships/image" Target="../media/image4.png"/><Relationship Id="rId9" Type="http://schemas.openxmlformats.org/officeDocument/2006/relationships/chart" Target="../charts/chart5.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chart" Target="../charts/chart8.xml"/><Relationship Id="rId4" Type="http://schemas.openxmlformats.org/officeDocument/2006/relationships/image" Target="../media/image4.png"/><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90250" y="705200"/>
            <a:ext cx="8217815" cy="5447699"/>
          </a:xfrm>
        </p:spPr>
        <p:txBody>
          <a:bodyPr/>
          <a:lstStyle/>
          <a:p>
            <a:r>
              <a:rPr lang="en-GB" sz="1800" dirty="0">
                <a:latin typeface="+mn-lt"/>
              </a:rPr>
              <a:t>Teacher Notes</a:t>
            </a:r>
            <a:br>
              <a:rPr lang="en-GB" sz="1800" dirty="0">
                <a:latin typeface="+mn-lt"/>
              </a:rPr>
            </a:br>
            <a:br>
              <a:rPr lang="en-GB" sz="1800" dirty="0">
                <a:latin typeface="+mn-lt"/>
              </a:rPr>
            </a:br>
            <a:r>
              <a:rPr lang="en-GB" sz="1800" dirty="0">
                <a:latin typeface="+mn-lt"/>
              </a:rPr>
              <a:t>The following is as reminder of the results that came as a result of the last Community Day last year, Choose to Challenge. There is a full explanation of the day on the first slide, after which are the results of the survey carried out. You can share this with your students to highlight the need for a change in behaviours and to discuss solutions they may come up with.</a:t>
            </a:r>
            <a:br>
              <a:rPr lang="en-GB" sz="1800" dirty="0">
                <a:latin typeface="+mn-lt"/>
              </a:rPr>
            </a:br>
            <a:br>
              <a:rPr lang="en-GB" sz="1800" dirty="0">
                <a:latin typeface="+mn-lt"/>
              </a:rPr>
            </a:br>
            <a:r>
              <a:rPr lang="en-GB" sz="1800" dirty="0">
                <a:latin typeface="+mn-lt"/>
              </a:rPr>
              <a:t>Ideas generated should be sent to Michelle Springer or Abi Cook. We will then work through these ideas with the relevant Ambassador Groups.</a:t>
            </a:r>
            <a:br>
              <a:rPr lang="en-GB" sz="1600" dirty="0">
                <a:latin typeface="+mn-lt"/>
              </a:rPr>
            </a:br>
            <a:br>
              <a:rPr lang="en-GB" sz="1600" dirty="0">
                <a:latin typeface="+mn-lt"/>
              </a:rPr>
            </a:br>
            <a:br>
              <a:rPr lang="en-GB" sz="1600" dirty="0">
                <a:latin typeface="+mn-lt"/>
              </a:rPr>
            </a:br>
            <a:endParaRPr lang="en-GB" sz="1600" dirty="0">
              <a:latin typeface="+mn-lt"/>
            </a:endParaRPr>
          </a:p>
        </p:txBody>
      </p:sp>
    </p:spTree>
    <p:extLst>
      <p:ext uri="{BB962C8B-B14F-4D97-AF65-F5344CB8AC3E}">
        <p14:creationId xmlns:p14="http://schemas.microsoft.com/office/powerpoint/2010/main" val="147310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00" y="235551"/>
            <a:ext cx="8036700" cy="978000"/>
          </a:xfrm>
          <a:solidFill>
            <a:schemeClr val="accent5">
              <a:lumMod val="60000"/>
              <a:lumOff val="40000"/>
            </a:schemeClr>
          </a:solidFill>
        </p:spPr>
        <p:txBody>
          <a:bodyPr/>
          <a:lstStyle/>
          <a:p>
            <a:r>
              <a:rPr lang="en-GB" dirty="0"/>
              <a:t>Commitment to Change</a:t>
            </a:r>
          </a:p>
        </p:txBody>
      </p:sp>
      <p:sp>
        <p:nvSpPr>
          <p:cNvPr id="3" name="Content Placeholder 2"/>
          <p:cNvSpPr>
            <a:spLocks noGrp="1"/>
          </p:cNvSpPr>
          <p:nvPr>
            <p:ph idx="1"/>
          </p:nvPr>
        </p:nvSpPr>
        <p:spPr>
          <a:xfrm>
            <a:off x="475900" y="1368188"/>
            <a:ext cx="8229600" cy="4853136"/>
          </a:xfrm>
          <a:ln>
            <a:solidFill>
              <a:schemeClr val="accent5">
                <a:lumMod val="50000"/>
              </a:schemeClr>
            </a:solidFill>
          </a:ln>
        </p:spPr>
        <p:txBody>
          <a:bodyPr>
            <a:normAutofit/>
          </a:bodyPr>
          <a:lstStyle/>
          <a:p>
            <a:r>
              <a:rPr lang="en-GB" sz="2000" dirty="0">
                <a:latin typeface="Quicksand" panose="020B0604020202020204" charset="0"/>
              </a:rPr>
              <a:t>If we are going to make a commitment to change, we need to really listen to each other. </a:t>
            </a:r>
          </a:p>
          <a:p>
            <a:r>
              <a:rPr lang="en-GB" sz="2000" dirty="0">
                <a:latin typeface="Quicksand" panose="020B0604020202020204" charset="0"/>
              </a:rPr>
              <a:t>Some things to remember: </a:t>
            </a:r>
          </a:p>
          <a:p>
            <a:pPr marL="342900" indent="-342900">
              <a:buFont typeface="Arial" panose="020B0604020202020204" pitchFamily="34" charset="0"/>
              <a:buChar char="•"/>
            </a:pPr>
            <a:r>
              <a:rPr lang="en-GB" sz="2000" dirty="0">
                <a:latin typeface="Quicksand" panose="020B0604020202020204" charset="0"/>
              </a:rPr>
              <a:t>We all have something to learn from each other’s experience. Don’t judge the experiences of others. </a:t>
            </a:r>
          </a:p>
          <a:p>
            <a:pPr marL="342900" indent="-342900">
              <a:buFont typeface="Arial" panose="020B0604020202020204" pitchFamily="34" charset="0"/>
              <a:buChar char="•"/>
            </a:pPr>
            <a:r>
              <a:rPr lang="en-GB" sz="2000" dirty="0">
                <a:latin typeface="Quicksand" panose="020B0604020202020204" charset="0"/>
              </a:rPr>
              <a:t>We are making a commitment to change</a:t>
            </a:r>
          </a:p>
          <a:p>
            <a:pPr marL="342900" indent="-342900">
              <a:buFont typeface="Arial" panose="020B0604020202020204" pitchFamily="34" charset="0"/>
              <a:buChar char="•"/>
            </a:pPr>
            <a:r>
              <a:rPr lang="en-GB" sz="2000" dirty="0">
                <a:latin typeface="Quicksand" panose="020B0604020202020204" charset="0"/>
              </a:rPr>
              <a:t>We all have work to do</a:t>
            </a:r>
          </a:p>
          <a:p>
            <a:pPr marL="342900" indent="-342900">
              <a:buFont typeface="Arial" panose="020B0604020202020204" pitchFamily="34" charset="0"/>
              <a:buChar char="•"/>
            </a:pPr>
            <a:r>
              <a:rPr lang="en-GB" sz="2000" dirty="0">
                <a:latin typeface="Quicksand" panose="020B0604020202020204" charset="0"/>
              </a:rPr>
              <a:t>We MUST show Tallis Character when we’re listening to each other.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10481" y="1532693"/>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291004"/>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65758" y="2799440"/>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69153" y="4375489"/>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680659" y="1368188"/>
            <a:ext cx="995083" cy="995083"/>
          </a:xfrm>
          <a:prstGeom prst="rect">
            <a:avLst/>
          </a:prstGeom>
        </p:spPr>
      </p:pic>
      <p:pic>
        <p:nvPicPr>
          <p:cNvPr id="10" name="Picture 9"/>
          <p:cNvPicPr>
            <a:picLocks noChangeAspect="1"/>
          </p:cNvPicPr>
          <p:nvPr/>
        </p:nvPicPr>
        <p:blipFill>
          <a:blip r:embed="rId9"/>
          <a:stretch>
            <a:fillRect/>
          </a:stretch>
        </p:blipFill>
        <p:spPr>
          <a:xfrm>
            <a:off x="7589152" y="5574214"/>
            <a:ext cx="1445342" cy="1294220"/>
          </a:xfrm>
          <a:prstGeom prst="rect">
            <a:avLst/>
          </a:prstGeom>
        </p:spPr>
      </p:pic>
      <p:sp>
        <p:nvSpPr>
          <p:cNvPr id="11" name="TextBox 10"/>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9042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00" y="235551"/>
            <a:ext cx="8036700" cy="978000"/>
          </a:xfrm>
          <a:solidFill>
            <a:schemeClr val="accent5">
              <a:lumMod val="60000"/>
              <a:lumOff val="40000"/>
            </a:schemeClr>
          </a:solidFill>
        </p:spPr>
        <p:txBody>
          <a:bodyPr/>
          <a:lstStyle/>
          <a:p>
            <a:r>
              <a:rPr lang="en-GB" dirty="0"/>
              <a:t>Optional Task 1 – Sexual Harassment Scenarios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3263" y="1494237"/>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145791"/>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65758" y="2799440"/>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51166" y="4072583"/>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71611" y="1649297"/>
            <a:ext cx="995083" cy="995083"/>
          </a:xfrm>
          <a:prstGeom prst="rect">
            <a:avLst/>
          </a:prstGeom>
        </p:spPr>
      </p:pic>
      <p:pic>
        <p:nvPicPr>
          <p:cNvPr id="10" name="Picture 9"/>
          <p:cNvPicPr>
            <a:picLocks noChangeAspect="1"/>
          </p:cNvPicPr>
          <p:nvPr/>
        </p:nvPicPr>
        <p:blipFill>
          <a:blip r:embed="rId9"/>
          <a:stretch>
            <a:fillRect/>
          </a:stretch>
        </p:blipFill>
        <p:spPr>
          <a:xfrm>
            <a:off x="7589152" y="5574214"/>
            <a:ext cx="1445342" cy="1294220"/>
          </a:xfrm>
          <a:prstGeom prst="rect">
            <a:avLst/>
          </a:prstGeom>
        </p:spPr>
      </p:pic>
      <p:sp>
        <p:nvSpPr>
          <p:cNvPr id="12" name="TextBox 11"/>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pic>
        <p:nvPicPr>
          <p:cNvPr id="6" name="Picture 5">
            <a:extLst>
              <a:ext uri="{FF2B5EF4-FFF2-40B4-BE49-F238E27FC236}">
                <a16:creationId xmlns:a16="http://schemas.microsoft.com/office/drawing/2014/main" id="{53DCFB3A-3BFD-4315-A620-A04DA8081E9B}"/>
              </a:ext>
            </a:extLst>
          </p:cNvPr>
          <p:cNvPicPr>
            <a:picLocks noChangeAspect="1"/>
          </p:cNvPicPr>
          <p:nvPr/>
        </p:nvPicPr>
        <p:blipFill>
          <a:blip r:embed="rId10"/>
          <a:stretch>
            <a:fillRect/>
          </a:stretch>
        </p:blipFill>
        <p:spPr>
          <a:xfrm>
            <a:off x="241763" y="1250192"/>
            <a:ext cx="7311571" cy="5566228"/>
          </a:xfrm>
          <a:prstGeom prst="rect">
            <a:avLst/>
          </a:prstGeom>
        </p:spPr>
      </p:pic>
    </p:spTree>
    <p:extLst>
      <p:ext uri="{BB962C8B-B14F-4D97-AF65-F5344CB8AC3E}">
        <p14:creationId xmlns:p14="http://schemas.microsoft.com/office/powerpoint/2010/main" val="135597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r>
              <a:rPr lang="en-GB" dirty="0"/>
              <a:t>Optional Task 2 – What to do about sexist language?</a:t>
            </a:r>
          </a:p>
        </p:txBody>
      </p:sp>
      <p:sp>
        <p:nvSpPr>
          <p:cNvPr id="7" name="Content Placeholder 6">
            <a:extLst>
              <a:ext uri="{FF2B5EF4-FFF2-40B4-BE49-F238E27FC236}">
                <a16:creationId xmlns:a16="http://schemas.microsoft.com/office/drawing/2014/main" id="{195DCBFD-8E90-495C-B305-DDD00B169BFC}"/>
              </a:ext>
            </a:extLst>
          </p:cNvPr>
          <p:cNvSpPr>
            <a:spLocks noGrp="1"/>
          </p:cNvSpPr>
          <p:nvPr>
            <p:ph idx="1"/>
          </p:nvPr>
        </p:nvSpPr>
        <p:spPr>
          <a:xfrm>
            <a:off x="311700" y="1631233"/>
            <a:ext cx="8520599" cy="5026842"/>
          </a:xfrm>
        </p:spPr>
        <p:txBody>
          <a:bodyPr/>
          <a:lstStyle/>
          <a:p>
            <a:r>
              <a:rPr lang="es-ES" dirty="0">
                <a:latin typeface="Quicksand" panose="020B0604020202020204" charset="0"/>
              </a:rPr>
              <a:t>What is sexist language?</a:t>
            </a:r>
          </a:p>
          <a:p>
            <a:r>
              <a:rPr lang="es-ES" dirty="0">
                <a:latin typeface="Quicksand" panose="020B0604020202020204" charset="0"/>
              </a:rPr>
              <a:t>Why is sexist language harmful?</a:t>
            </a:r>
          </a:p>
          <a:p>
            <a:r>
              <a:rPr lang="es-ES" dirty="0">
                <a:latin typeface="Quicksand" panose="020B0604020202020204" charset="0"/>
              </a:rPr>
              <a:t>Allocate one side of the classroom as Very Harmful and the other side as Not At All Harmful.</a:t>
            </a:r>
          </a:p>
          <a:p>
            <a:r>
              <a:rPr lang="es-ES" dirty="0">
                <a:latin typeface="Quicksand" panose="020B0604020202020204" charset="0"/>
              </a:rPr>
              <a:t>Look at the phrases on the next slide</a:t>
            </a:r>
          </a:p>
          <a:p>
            <a:r>
              <a:rPr lang="es-ES" dirty="0">
                <a:latin typeface="Quicksand" panose="020B0604020202020204" charset="0"/>
              </a:rPr>
              <a:t>For each phrase, students will decide where on a scale they think the phrase is, and stand in a space on that continuum.</a:t>
            </a:r>
          </a:p>
          <a:p>
            <a:r>
              <a:rPr lang="es-ES" dirty="0">
                <a:latin typeface="Quicksand" panose="020B0604020202020204" charset="0"/>
              </a:rPr>
              <a:t>Students need to be able to justify their decisions.</a:t>
            </a:r>
          </a:p>
          <a:p>
            <a:r>
              <a:rPr lang="es-ES" dirty="0">
                <a:latin typeface="Quicksand" panose="020B0604020202020204" charset="0"/>
              </a:rPr>
              <a:t>They can move positions at any point if they change their mind</a:t>
            </a:r>
            <a:endParaRPr lang="en-GB" dirty="0">
              <a:latin typeface="Quicksand" panose="020B060402020202020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3263" y="1494237"/>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145791"/>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65758" y="2799440"/>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51166" y="4072583"/>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71611" y="1649297"/>
            <a:ext cx="995083" cy="995083"/>
          </a:xfrm>
          <a:prstGeom prst="rect">
            <a:avLst/>
          </a:prstGeom>
        </p:spPr>
      </p:pic>
      <p:pic>
        <p:nvPicPr>
          <p:cNvPr id="10" name="Picture 9"/>
          <p:cNvPicPr>
            <a:picLocks noChangeAspect="1"/>
          </p:cNvPicPr>
          <p:nvPr/>
        </p:nvPicPr>
        <p:blipFill>
          <a:blip r:embed="rId9"/>
          <a:stretch>
            <a:fillRect/>
          </a:stretch>
        </p:blipFill>
        <p:spPr>
          <a:xfrm>
            <a:off x="7589152" y="5574214"/>
            <a:ext cx="1445342" cy="1294220"/>
          </a:xfrm>
          <a:prstGeom prst="rect">
            <a:avLst/>
          </a:prstGeom>
        </p:spPr>
      </p:pic>
      <p:sp>
        <p:nvSpPr>
          <p:cNvPr id="12" name="TextBox 11"/>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174281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807F99A6-902D-4659-9F90-6F51A9F96DC6}"/>
              </a:ext>
            </a:extLst>
          </p:cNvPr>
          <p:cNvPicPr>
            <a:picLocks noChangeAspect="1"/>
          </p:cNvPicPr>
          <p:nvPr/>
        </p:nvPicPr>
        <p:blipFill>
          <a:blip r:embed="rId2"/>
          <a:stretch>
            <a:fillRect/>
          </a:stretch>
        </p:blipFill>
        <p:spPr>
          <a:xfrm>
            <a:off x="0" y="310470"/>
            <a:ext cx="9144000" cy="6453187"/>
          </a:xfrm>
          <a:prstGeom prst="rect">
            <a:avLst/>
          </a:prstGeom>
        </p:spPr>
      </p:pic>
    </p:spTree>
    <p:extLst>
      <p:ext uri="{BB962C8B-B14F-4D97-AF65-F5344CB8AC3E}">
        <p14:creationId xmlns:p14="http://schemas.microsoft.com/office/powerpoint/2010/main" val="420769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Shape 60"/>
          <p:cNvSpPr txBox="1">
            <a:spLocks noGrp="1"/>
          </p:cNvSpPr>
          <p:nvPr>
            <p:ph type="ctrTitle"/>
          </p:nvPr>
        </p:nvSpPr>
        <p:spPr>
          <a:xfrm>
            <a:off x="411175" y="387447"/>
            <a:ext cx="8282399" cy="2002500"/>
          </a:xfrm>
          <a:prstGeom prst="rect">
            <a:avLst/>
          </a:prstGeom>
        </p:spPr>
        <p:txBody>
          <a:bodyPr lIns="91425" tIns="91425" rIns="91425" bIns="91425" anchor="b" anchorCtr="0">
            <a:noAutofit/>
          </a:bodyPr>
          <a:lstStyle/>
          <a:p>
            <a:pPr lvl="0">
              <a:spcBef>
                <a:spcPts val="0"/>
              </a:spcBef>
              <a:buNone/>
            </a:pPr>
            <a:r>
              <a:rPr lang="en-GB" sz="5400" dirty="0"/>
              <a:t>Break the Bias</a:t>
            </a:r>
            <a:endParaRPr lang="en-GB" sz="5400" dirty="0">
              <a:sym typeface="Quicksand"/>
            </a:endParaRPr>
          </a:p>
        </p:txBody>
      </p:sp>
      <p:sp>
        <p:nvSpPr>
          <p:cNvPr id="61" name="Shape 61"/>
          <p:cNvSpPr txBox="1">
            <a:spLocks noGrp="1"/>
          </p:cNvSpPr>
          <p:nvPr>
            <p:ph type="subTitle" idx="1"/>
          </p:nvPr>
        </p:nvSpPr>
        <p:spPr>
          <a:xfrm>
            <a:off x="411174" y="3247971"/>
            <a:ext cx="8282399" cy="2392337"/>
          </a:xfrm>
          <a:prstGeom prst="rect">
            <a:avLst/>
          </a:prstGeom>
        </p:spPr>
        <p:txBody>
          <a:bodyPr lIns="91425" tIns="91425" rIns="91425" bIns="91425" anchor="ctr" anchorCtr="0">
            <a:noAutofit/>
          </a:bodyPr>
          <a:lstStyle/>
          <a:p>
            <a:pPr lvl="0"/>
            <a:r>
              <a:rPr lang="es-ES" dirty="0"/>
              <a:t>Write a commitment statment as a class starting “We will break the bias by…”</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49" y="5631872"/>
            <a:ext cx="1051709" cy="1051709"/>
          </a:xfrm>
          <a:prstGeom prst="rect">
            <a:avLst/>
          </a:prstGeom>
        </p:spPr>
      </p:pic>
    </p:spTree>
    <p:extLst>
      <p:ext uri="{BB962C8B-B14F-4D97-AF65-F5344CB8AC3E}">
        <p14:creationId xmlns:p14="http://schemas.microsoft.com/office/powerpoint/2010/main" val="311571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Shape 60"/>
          <p:cNvSpPr txBox="1">
            <a:spLocks noGrp="1"/>
          </p:cNvSpPr>
          <p:nvPr>
            <p:ph type="ctrTitle"/>
          </p:nvPr>
        </p:nvSpPr>
        <p:spPr>
          <a:xfrm>
            <a:off x="411175" y="387447"/>
            <a:ext cx="8282399" cy="2002500"/>
          </a:xfrm>
          <a:prstGeom prst="rect">
            <a:avLst/>
          </a:prstGeom>
        </p:spPr>
        <p:txBody>
          <a:bodyPr lIns="91425" tIns="91425" rIns="91425" bIns="91425" anchor="b" anchorCtr="0">
            <a:noAutofit/>
          </a:bodyPr>
          <a:lstStyle/>
          <a:p>
            <a:pPr lvl="0">
              <a:spcBef>
                <a:spcPts val="0"/>
              </a:spcBef>
              <a:buNone/>
            </a:pPr>
            <a:r>
              <a:rPr lang="en-GB" sz="4800" dirty="0"/>
              <a:t>IWD 2022 campaign theme: #BreakTheBias</a:t>
            </a:r>
          </a:p>
        </p:txBody>
      </p:sp>
      <p:sp>
        <p:nvSpPr>
          <p:cNvPr id="7" name="Shape 61"/>
          <p:cNvSpPr txBox="1">
            <a:spLocks noGrp="1"/>
          </p:cNvSpPr>
          <p:nvPr>
            <p:ph type="subTitle" idx="1"/>
          </p:nvPr>
        </p:nvSpPr>
        <p:spPr>
          <a:xfrm>
            <a:off x="411174" y="3930143"/>
            <a:ext cx="8282399" cy="2392337"/>
          </a:xfrm>
          <a:prstGeom prst="rect">
            <a:avLst/>
          </a:prstGeom>
        </p:spPr>
        <p:txBody>
          <a:bodyPr lIns="91425" tIns="91425" rIns="91425" bIns="91425" anchor="ctr" anchorCtr="0">
            <a:noAutofit/>
          </a:bodyPr>
          <a:lstStyle/>
          <a:p>
            <a:r>
              <a:rPr lang="en-GB" sz="2800" b="0" i="0" dirty="0">
                <a:solidFill>
                  <a:srgbClr val="212529"/>
                </a:solidFill>
                <a:effectLst/>
                <a:latin typeface="-apple-system"/>
              </a:rPr>
              <a:t>Imagine a gender equal world.</a:t>
            </a:r>
          </a:p>
          <a:p>
            <a:r>
              <a:rPr lang="en-GB" sz="2800" b="0" i="0" dirty="0">
                <a:solidFill>
                  <a:srgbClr val="212529"/>
                </a:solidFill>
                <a:effectLst/>
                <a:latin typeface="-apple-system"/>
              </a:rPr>
              <a:t>A world free of bias, stereotypes, and discrimination.</a:t>
            </a:r>
          </a:p>
          <a:p>
            <a:r>
              <a:rPr lang="en-GB" sz="2800" b="0" i="0" dirty="0">
                <a:solidFill>
                  <a:srgbClr val="212529"/>
                </a:solidFill>
                <a:effectLst/>
                <a:latin typeface="-apple-system"/>
              </a:rPr>
              <a:t>A world that is diverse, equitable, and inclusive.</a:t>
            </a:r>
          </a:p>
          <a:p>
            <a:r>
              <a:rPr lang="en-GB" sz="2800" b="0" i="0" dirty="0">
                <a:solidFill>
                  <a:srgbClr val="212529"/>
                </a:solidFill>
                <a:effectLst/>
                <a:latin typeface="-apple-system"/>
              </a:rPr>
              <a:t>A world where difference is valued and celebrated.</a:t>
            </a:r>
          </a:p>
          <a:p>
            <a:r>
              <a:rPr lang="en-GB" sz="2800" b="0" i="0" dirty="0">
                <a:solidFill>
                  <a:srgbClr val="212529"/>
                </a:solidFill>
                <a:effectLst/>
                <a:latin typeface="-apple-system"/>
              </a:rPr>
              <a:t>Together we can forge women's equality.</a:t>
            </a:r>
          </a:p>
          <a:p>
            <a:r>
              <a:rPr lang="en-GB" sz="2800" b="0" i="0" dirty="0">
                <a:solidFill>
                  <a:srgbClr val="212529"/>
                </a:solidFill>
                <a:effectLst/>
                <a:latin typeface="-apple-system"/>
              </a:rPr>
              <a:t>Collectively we can all </a:t>
            </a:r>
            <a:r>
              <a:rPr lang="en-GB" sz="2800" b="1" i="0" dirty="0">
                <a:solidFill>
                  <a:srgbClr val="212529"/>
                </a:solidFill>
                <a:effectLst/>
                <a:latin typeface="-apple-system"/>
              </a:rPr>
              <a:t>#BreakTheBias</a:t>
            </a:r>
            <a:r>
              <a:rPr lang="en-GB" sz="2800" b="0" i="0" dirty="0">
                <a:solidFill>
                  <a:srgbClr val="212529"/>
                </a:solidFill>
                <a:effectLst/>
                <a:latin typeface="-apple-system"/>
              </a:rPr>
              <a:t>.</a:t>
            </a:r>
            <a:br>
              <a:rPr lang="en-GB" b="0" i="0" dirty="0">
                <a:solidFill>
                  <a:srgbClr val="212529"/>
                </a:solidFill>
                <a:effectLst/>
                <a:latin typeface="-apple-system"/>
              </a:rPr>
            </a:br>
            <a:r>
              <a:rPr lang="en-GB" b="0" i="0" dirty="0">
                <a:solidFill>
                  <a:srgbClr val="212529"/>
                </a:solidFill>
                <a:effectLst/>
                <a:latin typeface="-apple-system"/>
              </a:rPr>
              <a:t> </a:t>
            </a:r>
          </a:p>
          <a:p>
            <a:pPr lvl="0"/>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1978" y="696686"/>
            <a:ext cx="7772400" cy="1302974"/>
          </a:xfrm>
          <a:solidFill>
            <a:schemeClr val="accent5">
              <a:lumMod val="75000"/>
            </a:schemeClr>
          </a:solidFill>
          <a:ln>
            <a:noFill/>
          </a:ln>
        </p:spPr>
        <p:txBody>
          <a:bodyPr/>
          <a:lstStyle/>
          <a:p>
            <a:r>
              <a:rPr lang="en-GB" sz="4800" dirty="0"/>
              <a:t>Break the Bias</a:t>
            </a:r>
          </a:p>
        </p:txBody>
      </p:sp>
      <p:sp>
        <p:nvSpPr>
          <p:cNvPr id="3" name="Subtitle 2"/>
          <p:cNvSpPr>
            <a:spLocks noGrp="1"/>
          </p:cNvSpPr>
          <p:nvPr>
            <p:ph type="subTitle" idx="1"/>
          </p:nvPr>
        </p:nvSpPr>
        <p:spPr>
          <a:xfrm>
            <a:off x="0" y="2590801"/>
            <a:ext cx="9144000" cy="4267200"/>
          </a:xfrm>
          <a:solidFill>
            <a:schemeClr val="accent5">
              <a:lumMod val="60000"/>
              <a:lumOff val="40000"/>
            </a:schemeClr>
          </a:solidFill>
        </p:spPr>
        <p:txBody>
          <a:bodyPr>
            <a:normAutofit/>
          </a:bodyPr>
          <a:lstStyle/>
          <a:p>
            <a:pPr lvl="0"/>
            <a:r>
              <a:rPr lang="en-GB" b="1" dirty="0">
                <a:solidFill>
                  <a:schemeClr val="bg2"/>
                </a:solidFill>
              </a:rPr>
              <a:t>Learning Objectives: </a:t>
            </a:r>
          </a:p>
          <a:p>
            <a:pPr lvl="0"/>
            <a:r>
              <a:rPr lang="en-GB" dirty="0">
                <a:solidFill>
                  <a:schemeClr val="bg2"/>
                </a:solidFill>
              </a:rPr>
              <a:t>to understand one of the areas in which gender bias occurs at Tallis</a:t>
            </a:r>
          </a:p>
          <a:p>
            <a:pPr lvl="0"/>
            <a:r>
              <a:rPr lang="en-GB" dirty="0">
                <a:solidFill>
                  <a:schemeClr val="bg2"/>
                </a:solidFill>
              </a:rPr>
              <a:t>to consider ways that we can work together to Break the Bias </a:t>
            </a:r>
          </a:p>
          <a:p>
            <a:pPr lvl="0"/>
            <a:endParaRPr lang="en-GB" dirty="0">
              <a:solidFill>
                <a:schemeClr val="bg2"/>
              </a:solidFill>
            </a:endParaRPr>
          </a:p>
        </p:txBody>
      </p:sp>
    </p:spTree>
    <p:extLst>
      <p:ext uri="{BB962C8B-B14F-4D97-AF65-F5344CB8AC3E}">
        <p14:creationId xmlns:p14="http://schemas.microsoft.com/office/powerpoint/2010/main" val="18021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00" y="235551"/>
            <a:ext cx="8036700" cy="978000"/>
          </a:xfrm>
          <a:solidFill>
            <a:schemeClr val="accent5">
              <a:lumMod val="60000"/>
              <a:lumOff val="40000"/>
            </a:schemeClr>
          </a:solidFill>
        </p:spPr>
        <p:txBody>
          <a:bodyPr/>
          <a:lstStyle/>
          <a:p>
            <a:r>
              <a:rPr lang="en-GB" dirty="0"/>
              <a:t>Choose to Challenge 2021</a:t>
            </a:r>
          </a:p>
        </p:txBody>
      </p:sp>
      <p:sp>
        <p:nvSpPr>
          <p:cNvPr id="3" name="Content Placeholder 2"/>
          <p:cNvSpPr>
            <a:spLocks noGrp="1"/>
          </p:cNvSpPr>
          <p:nvPr>
            <p:ph idx="1"/>
          </p:nvPr>
        </p:nvSpPr>
        <p:spPr>
          <a:xfrm>
            <a:off x="475900" y="1368188"/>
            <a:ext cx="8229600" cy="4582670"/>
          </a:xfrm>
          <a:ln>
            <a:solidFill>
              <a:schemeClr val="accent5">
                <a:lumMod val="50000"/>
              </a:schemeClr>
            </a:solidFill>
          </a:ln>
        </p:spPr>
        <p:txBody>
          <a:bodyPr>
            <a:normAutofit fontScale="92500" lnSpcReduction="20000"/>
          </a:bodyPr>
          <a:lstStyle/>
          <a:p>
            <a:r>
              <a:rPr lang="en-GB" sz="2000" dirty="0">
                <a:latin typeface="Quicksand" panose="020B0604020202020204" charset="0"/>
              </a:rPr>
              <a:t>In summer 2021, we had a whole school community day with the theme ‘Choose to Challenge.’ </a:t>
            </a:r>
          </a:p>
          <a:p>
            <a:r>
              <a:rPr lang="en-GB" sz="2000" dirty="0">
                <a:latin typeface="Quicksand" panose="020B0604020202020204" charset="0"/>
              </a:rPr>
              <a:t>The aim of the day was to start important conversations about gender inequality at Tallis and misogyny in British culture. </a:t>
            </a:r>
          </a:p>
          <a:p>
            <a:r>
              <a:rPr lang="en-GB" sz="2000" dirty="0">
                <a:latin typeface="Quicksand" panose="020B0604020202020204" charset="0"/>
              </a:rPr>
              <a:t>Students spent the day discussing misogyny, harassment and what changes we need to see in separate groups. </a:t>
            </a:r>
          </a:p>
          <a:p>
            <a:r>
              <a:rPr lang="en-GB" sz="2000" dirty="0">
                <a:latin typeface="Quicksand" panose="020B0604020202020204" charset="0"/>
              </a:rPr>
              <a:t>At the end of the day, each tutor group made a pledge to ‘Choose to Challenge’ an aspect of gender inequality. </a:t>
            </a:r>
          </a:p>
          <a:p>
            <a:r>
              <a:rPr lang="en-GB" sz="2000" dirty="0">
                <a:latin typeface="Quicksand" panose="020B0604020202020204" charset="0"/>
              </a:rPr>
              <a:t>We have been continuing this conversation throughout Community Day today. </a:t>
            </a:r>
          </a:p>
          <a:p>
            <a:r>
              <a:rPr lang="en-GB" sz="2000" dirty="0">
                <a:latin typeface="Quicksand" panose="020B0604020202020204" charset="0"/>
              </a:rPr>
              <a:t>Before Community Day 2021, we asked students some questions and the results of these were discussed on the day.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495" y="1213551"/>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291004"/>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65758" y="2907656"/>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69153" y="4375489"/>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94123" y="1368188"/>
            <a:ext cx="995083" cy="995083"/>
          </a:xfrm>
          <a:prstGeom prst="rect">
            <a:avLst/>
          </a:prstGeom>
        </p:spPr>
      </p:pic>
      <p:pic>
        <p:nvPicPr>
          <p:cNvPr id="10" name="Picture 9"/>
          <p:cNvPicPr>
            <a:picLocks noChangeAspect="1"/>
          </p:cNvPicPr>
          <p:nvPr/>
        </p:nvPicPr>
        <p:blipFill>
          <a:blip r:embed="rId9"/>
          <a:stretch>
            <a:fillRect/>
          </a:stretch>
        </p:blipFill>
        <p:spPr>
          <a:xfrm>
            <a:off x="7617616" y="5561285"/>
            <a:ext cx="1445342" cy="1294220"/>
          </a:xfrm>
          <a:prstGeom prst="rect">
            <a:avLst/>
          </a:prstGeom>
        </p:spPr>
      </p:pic>
      <p:sp>
        <p:nvSpPr>
          <p:cNvPr id="5" name="TextBox 4"/>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279060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12BC84-BE77-4925-BF3D-9C0047B154BF}"/>
              </a:ext>
            </a:extLst>
          </p:cNvPr>
          <p:cNvSpPr>
            <a:spLocks noGrp="1"/>
          </p:cNvSpPr>
          <p:nvPr>
            <p:ph type="title"/>
          </p:nvPr>
        </p:nvSpPr>
        <p:spPr/>
        <p:txBody>
          <a:bodyPr/>
          <a:lstStyle/>
          <a:p>
            <a:r>
              <a:rPr lang="en-GB" dirty="0"/>
              <a:t>Examine the following slides</a:t>
            </a:r>
          </a:p>
        </p:txBody>
      </p:sp>
      <p:sp>
        <p:nvSpPr>
          <p:cNvPr id="5" name="Subtitle 4">
            <a:extLst>
              <a:ext uri="{FF2B5EF4-FFF2-40B4-BE49-F238E27FC236}">
                <a16:creationId xmlns:a16="http://schemas.microsoft.com/office/drawing/2014/main" id="{14DAAB39-5AA7-438B-A6C4-735A0A344609}"/>
              </a:ext>
            </a:extLst>
          </p:cNvPr>
          <p:cNvSpPr>
            <a:spLocks noGrp="1"/>
          </p:cNvSpPr>
          <p:nvPr>
            <p:ph type="subTitle" idx="1"/>
          </p:nvPr>
        </p:nvSpPr>
        <p:spPr/>
        <p:txBody>
          <a:bodyPr/>
          <a:lstStyle/>
          <a:p>
            <a:r>
              <a:rPr lang="en-GB" sz="2400" dirty="0"/>
              <a:t>The slides show the responses to some of the questions asked prior to the Choose to Challenge Community Day last year</a:t>
            </a:r>
          </a:p>
        </p:txBody>
      </p:sp>
      <p:sp>
        <p:nvSpPr>
          <p:cNvPr id="6" name="Text Placeholder 5">
            <a:extLst>
              <a:ext uri="{FF2B5EF4-FFF2-40B4-BE49-F238E27FC236}">
                <a16:creationId xmlns:a16="http://schemas.microsoft.com/office/drawing/2014/main" id="{8480E19D-9BFA-41C3-A95D-AF2F5A7A5D6E}"/>
              </a:ext>
            </a:extLst>
          </p:cNvPr>
          <p:cNvSpPr>
            <a:spLocks noGrp="1"/>
          </p:cNvSpPr>
          <p:nvPr>
            <p:ph type="body" idx="2"/>
          </p:nvPr>
        </p:nvSpPr>
        <p:spPr/>
        <p:txBody>
          <a:bodyPr/>
          <a:lstStyle/>
          <a:p>
            <a:r>
              <a:rPr lang="en-GB" sz="2000" dirty="0"/>
              <a:t>You could consider the following;</a:t>
            </a:r>
          </a:p>
          <a:p>
            <a:pPr marL="342900" indent="-342900">
              <a:buFont typeface="Arial" panose="020B0604020202020204" pitchFamily="34" charset="0"/>
              <a:buChar char="•"/>
            </a:pPr>
            <a:r>
              <a:rPr lang="en-GB" sz="2000" dirty="0"/>
              <a:t>What are the differences between the responses of boys and girls?</a:t>
            </a:r>
          </a:p>
          <a:p>
            <a:pPr marL="342900" indent="-342900">
              <a:buFont typeface="Arial" panose="020B0604020202020204" pitchFamily="34" charset="0"/>
              <a:buChar char="•"/>
            </a:pPr>
            <a:r>
              <a:rPr lang="en-GB" sz="2000" dirty="0"/>
              <a:t>What are the similarities?</a:t>
            </a:r>
          </a:p>
          <a:p>
            <a:pPr marL="342900" indent="-342900">
              <a:buFont typeface="Arial" panose="020B0604020202020204" pitchFamily="34" charset="0"/>
              <a:buChar char="•"/>
            </a:pPr>
            <a:r>
              <a:rPr lang="en-GB" sz="2000" dirty="0"/>
              <a:t>Why are there differences in the responses depending on whether you are male or female?</a:t>
            </a:r>
          </a:p>
          <a:p>
            <a:pPr marL="342900" indent="-342900">
              <a:buFont typeface="Arial" panose="020B0604020202020204" pitchFamily="34" charset="0"/>
              <a:buChar char="•"/>
            </a:pPr>
            <a:r>
              <a:rPr lang="en-GB" sz="2000" dirty="0"/>
              <a:t>Do you think that anything has changed since the last Community Day? If so, what?</a:t>
            </a:r>
          </a:p>
          <a:p>
            <a:pPr marL="342900" indent="-342900">
              <a:buFont typeface="Arial" panose="020B0604020202020204" pitchFamily="34" charset="0"/>
              <a:buChar char="•"/>
            </a:pPr>
            <a:r>
              <a:rPr lang="en-GB" sz="2000" dirty="0"/>
              <a:t>What still needs to be done?</a:t>
            </a:r>
          </a:p>
        </p:txBody>
      </p:sp>
    </p:spTree>
    <p:extLst>
      <p:ext uri="{BB962C8B-B14F-4D97-AF65-F5344CB8AC3E}">
        <p14:creationId xmlns:p14="http://schemas.microsoft.com/office/powerpoint/2010/main" val="104283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50" y="258318"/>
            <a:ext cx="8036700" cy="978000"/>
          </a:xfrm>
          <a:solidFill>
            <a:schemeClr val="accent5">
              <a:lumMod val="60000"/>
              <a:lumOff val="40000"/>
            </a:schemeClr>
          </a:solidFill>
        </p:spPr>
        <p:txBody>
          <a:bodyPr/>
          <a:lstStyle/>
          <a:p>
            <a:r>
              <a:rPr lang="en-GB" dirty="0"/>
              <a:t>How often does sexual harassment happen at Tallis?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495" y="1213551"/>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291004"/>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07891" y="2687116"/>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69153" y="4375489"/>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94123" y="1368188"/>
            <a:ext cx="995083" cy="995083"/>
          </a:xfrm>
          <a:prstGeom prst="rect">
            <a:avLst/>
          </a:prstGeom>
        </p:spPr>
      </p:pic>
      <p:sp>
        <p:nvSpPr>
          <p:cNvPr id="5" name="TextBox 4"/>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graphicFrame>
        <p:nvGraphicFramePr>
          <p:cNvPr id="12" name="Chart 11">
            <a:extLst>
              <a:ext uri="{FF2B5EF4-FFF2-40B4-BE49-F238E27FC236}">
                <a16:creationId xmlns:a16="http://schemas.microsoft.com/office/drawing/2014/main" id="{4FD5C0D1-0A7E-4CF2-865C-0A85026ECF1F}"/>
              </a:ext>
            </a:extLst>
          </p:cNvPr>
          <p:cNvGraphicFramePr/>
          <p:nvPr>
            <p:extLst>
              <p:ext uri="{D42A27DB-BD31-4B8C-83A1-F6EECF244321}">
                <p14:modId xmlns:p14="http://schemas.microsoft.com/office/powerpoint/2010/main" val="4225172222"/>
              </p:ext>
            </p:extLst>
          </p:nvPr>
        </p:nvGraphicFramePr>
        <p:xfrm>
          <a:off x="137652" y="1215055"/>
          <a:ext cx="8849032" cy="270801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3" name="Chart 12">
            <a:extLst>
              <a:ext uri="{FF2B5EF4-FFF2-40B4-BE49-F238E27FC236}">
                <a16:creationId xmlns:a16="http://schemas.microsoft.com/office/drawing/2014/main" id="{76022FBD-3C4A-4510-B517-2FB4D7BD864E}"/>
              </a:ext>
            </a:extLst>
          </p:cNvPr>
          <p:cNvGraphicFramePr/>
          <p:nvPr>
            <p:extLst>
              <p:ext uri="{D42A27DB-BD31-4B8C-83A1-F6EECF244321}">
                <p14:modId xmlns:p14="http://schemas.microsoft.com/office/powerpoint/2010/main" val="1871975695"/>
              </p:ext>
            </p:extLst>
          </p:nvPr>
        </p:nvGraphicFramePr>
        <p:xfrm>
          <a:off x="137653" y="3979127"/>
          <a:ext cx="8927689" cy="2823379"/>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221743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50" y="258318"/>
            <a:ext cx="8036700" cy="978000"/>
          </a:xfrm>
          <a:solidFill>
            <a:schemeClr val="accent5">
              <a:lumMod val="60000"/>
              <a:lumOff val="40000"/>
            </a:schemeClr>
          </a:solidFill>
        </p:spPr>
        <p:txBody>
          <a:bodyPr/>
          <a:lstStyle/>
          <a:p>
            <a:r>
              <a:rPr lang="en-GB" dirty="0"/>
              <a:t>Do you feel that sexual harassment is challenged at Tallis?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495" y="1213551"/>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291004"/>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971448" y="2799440"/>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69153" y="4375489"/>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94123" y="1368188"/>
            <a:ext cx="995083" cy="995083"/>
          </a:xfrm>
          <a:prstGeom prst="rect">
            <a:avLst/>
          </a:prstGeom>
        </p:spPr>
      </p:pic>
      <p:sp>
        <p:nvSpPr>
          <p:cNvPr id="5" name="TextBox 4"/>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graphicFrame>
        <p:nvGraphicFramePr>
          <p:cNvPr id="11" name="Chart 10">
            <a:extLst>
              <a:ext uri="{FF2B5EF4-FFF2-40B4-BE49-F238E27FC236}">
                <a16:creationId xmlns:a16="http://schemas.microsoft.com/office/drawing/2014/main" id="{08BB23E3-D888-4999-B8FF-97D2892A4A47}"/>
              </a:ext>
            </a:extLst>
          </p:cNvPr>
          <p:cNvGraphicFramePr/>
          <p:nvPr>
            <p:extLst>
              <p:ext uri="{D42A27DB-BD31-4B8C-83A1-F6EECF244321}">
                <p14:modId xmlns:p14="http://schemas.microsoft.com/office/powerpoint/2010/main" val="1404412280"/>
              </p:ext>
            </p:extLst>
          </p:nvPr>
        </p:nvGraphicFramePr>
        <p:xfrm>
          <a:off x="137651" y="1259084"/>
          <a:ext cx="8878529" cy="277942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3" name="Chart 12">
            <a:extLst>
              <a:ext uri="{FF2B5EF4-FFF2-40B4-BE49-F238E27FC236}">
                <a16:creationId xmlns:a16="http://schemas.microsoft.com/office/drawing/2014/main" id="{50D873E4-786D-4166-ADCC-4EF017C8CE14}"/>
              </a:ext>
            </a:extLst>
          </p:cNvPr>
          <p:cNvGraphicFramePr/>
          <p:nvPr>
            <p:extLst>
              <p:ext uri="{D42A27DB-BD31-4B8C-83A1-F6EECF244321}">
                <p14:modId xmlns:p14="http://schemas.microsoft.com/office/powerpoint/2010/main" val="3407655710"/>
              </p:ext>
            </p:extLst>
          </p:nvPr>
        </p:nvGraphicFramePr>
        <p:xfrm>
          <a:off x="137653" y="4038512"/>
          <a:ext cx="8878528" cy="2735914"/>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150492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50" y="258318"/>
            <a:ext cx="8036700" cy="978000"/>
          </a:xfrm>
          <a:solidFill>
            <a:schemeClr val="accent5">
              <a:lumMod val="60000"/>
              <a:lumOff val="40000"/>
            </a:schemeClr>
          </a:solidFill>
        </p:spPr>
        <p:txBody>
          <a:bodyPr/>
          <a:lstStyle/>
          <a:p>
            <a:r>
              <a:rPr lang="en-GB" dirty="0"/>
              <a:t>Does Tallis offer adequate support for reporting sexual harassment?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495" y="1213551"/>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291004"/>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65758" y="2854147"/>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69153" y="4375489"/>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94123" y="1368188"/>
            <a:ext cx="995083" cy="995083"/>
          </a:xfrm>
          <a:prstGeom prst="rect">
            <a:avLst/>
          </a:prstGeom>
        </p:spPr>
      </p:pic>
      <p:sp>
        <p:nvSpPr>
          <p:cNvPr id="5" name="TextBox 4"/>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graphicFrame>
        <p:nvGraphicFramePr>
          <p:cNvPr id="11" name="Chart 10">
            <a:extLst>
              <a:ext uri="{FF2B5EF4-FFF2-40B4-BE49-F238E27FC236}">
                <a16:creationId xmlns:a16="http://schemas.microsoft.com/office/drawing/2014/main" id="{2C6B2CC4-76A4-4EE5-9A53-B8BED5373947}"/>
              </a:ext>
            </a:extLst>
          </p:cNvPr>
          <p:cNvGraphicFramePr/>
          <p:nvPr>
            <p:extLst>
              <p:ext uri="{D42A27DB-BD31-4B8C-83A1-F6EECF244321}">
                <p14:modId xmlns:p14="http://schemas.microsoft.com/office/powerpoint/2010/main" val="3536786646"/>
              </p:ext>
            </p:extLst>
          </p:nvPr>
        </p:nvGraphicFramePr>
        <p:xfrm>
          <a:off x="137651" y="1259085"/>
          <a:ext cx="8888362" cy="270331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4" name="Chart 13">
            <a:extLst>
              <a:ext uri="{FF2B5EF4-FFF2-40B4-BE49-F238E27FC236}">
                <a16:creationId xmlns:a16="http://schemas.microsoft.com/office/drawing/2014/main" id="{60FBBBF3-33B4-4D57-BB9A-175E406EAA53}"/>
              </a:ext>
            </a:extLst>
          </p:cNvPr>
          <p:cNvGraphicFramePr/>
          <p:nvPr>
            <p:extLst>
              <p:ext uri="{D42A27DB-BD31-4B8C-83A1-F6EECF244321}">
                <p14:modId xmlns:p14="http://schemas.microsoft.com/office/powerpoint/2010/main" val="143794270"/>
              </p:ext>
            </p:extLst>
          </p:nvPr>
        </p:nvGraphicFramePr>
        <p:xfrm>
          <a:off x="137652" y="3985168"/>
          <a:ext cx="8888361" cy="2798772"/>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235656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350" y="258318"/>
            <a:ext cx="8036700" cy="978000"/>
          </a:xfrm>
          <a:solidFill>
            <a:schemeClr val="accent5">
              <a:lumMod val="60000"/>
              <a:lumOff val="40000"/>
            </a:schemeClr>
          </a:solidFill>
        </p:spPr>
        <p:txBody>
          <a:bodyPr/>
          <a:lstStyle/>
          <a:p>
            <a:r>
              <a:rPr lang="en-GB" dirty="0"/>
              <a:t>Do you feel there are adequate consequences for sexual harassment?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0495" y="1213551"/>
            <a:ext cx="1037396" cy="1037396"/>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261" y="4291004"/>
            <a:ext cx="919398" cy="919398"/>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56850" y="2984457"/>
            <a:ext cx="923448" cy="923448"/>
          </a:xfrm>
          <a:prstGeom prst="rect">
            <a:avLst/>
          </a:prstGeom>
        </p:spPr>
      </p:pic>
      <p:pic>
        <p:nvPicPr>
          <p:cNvPr id="17" name="Pictur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761261" y="2799440"/>
            <a:ext cx="1032862" cy="1032862"/>
          </a:xfrm>
          <a:prstGeom prst="rect">
            <a:avLst/>
          </a:prstGeom>
        </p:spPr>
      </p:pic>
      <p:pic>
        <p:nvPicPr>
          <p:cNvPr id="18" name="Picture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69153" y="4375489"/>
            <a:ext cx="937606" cy="937606"/>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94123" y="1368188"/>
            <a:ext cx="995083" cy="995083"/>
          </a:xfrm>
          <a:prstGeom prst="rect">
            <a:avLst/>
          </a:prstGeom>
        </p:spPr>
      </p:pic>
      <p:sp>
        <p:nvSpPr>
          <p:cNvPr id="5" name="TextBox 4"/>
          <p:cNvSpPr txBox="1"/>
          <p:nvPr/>
        </p:nvSpPr>
        <p:spPr>
          <a:xfrm>
            <a:off x="137652" y="6375961"/>
            <a:ext cx="4257366" cy="482040"/>
          </a:xfrm>
          <a:prstGeom prst="rect">
            <a:avLst/>
          </a:prstGeom>
          <a:solidFill>
            <a:schemeClr val="bg1"/>
          </a:solidFill>
        </p:spPr>
        <p:txBody>
          <a:bodyPr wrap="square" rtlCol="0">
            <a:spAutoFit/>
          </a:bodyPr>
          <a:lstStyle/>
          <a:p>
            <a:endParaRPr lang="en-GB" dirty="0"/>
          </a:p>
        </p:txBody>
      </p:sp>
      <p:graphicFrame>
        <p:nvGraphicFramePr>
          <p:cNvPr id="12" name="Chart 11">
            <a:extLst>
              <a:ext uri="{FF2B5EF4-FFF2-40B4-BE49-F238E27FC236}">
                <a16:creationId xmlns:a16="http://schemas.microsoft.com/office/drawing/2014/main" id="{BC64F535-C556-497F-BDAE-7976C9A6ECBB}"/>
              </a:ext>
            </a:extLst>
          </p:cNvPr>
          <p:cNvGraphicFramePr/>
          <p:nvPr>
            <p:extLst>
              <p:ext uri="{D42A27DB-BD31-4B8C-83A1-F6EECF244321}">
                <p14:modId xmlns:p14="http://schemas.microsoft.com/office/powerpoint/2010/main" val="3441666794"/>
              </p:ext>
            </p:extLst>
          </p:nvPr>
        </p:nvGraphicFramePr>
        <p:xfrm>
          <a:off x="137652" y="1236318"/>
          <a:ext cx="8899158" cy="267158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3" name="Chart 12">
            <a:extLst>
              <a:ext uri="{FF2B5EF4-FFF2-40B4-BE49-F238E27FC236}">
                <a16:creationId xmlns:a16="http://schemas.microsoft.com/office/drawing/2014/main" id="{96837139-0EC8-438D-9207-B13F1A516BA5}"/>
              </a:ext>
            </a:extLst>
          </p:cNvPr>
          <p:cNvGraphicFramePr/>
          <p:nvPr>
            <p:extLst>
              <p:ext uri="{D42A27DB-BD31-4B8C-83A1-F6EECF244321}">
                <p14:modId xmlns:p14="http://schemas.microsoft.com/office/powerpoint/2010/main" val="2797776128"/>
              </p:ext>
            </p:extLst>
          </p:nvPr>
        </p:nvGraphicFramePr>
        <p:xfrm>
          <a:off x="137652" y="3928210"/>
          <a:ext cx="8899158" cy="2778737"/>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854906173"/>
      </p:ext>
    </p:extLst>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4936</TotalTime>
  <Words>813</Words>
  <Application>Microsoft Office PowerPoint</Application>
  <PresentationFormat>On-screen Show (4:3)</PresentationFormat>
  <Paragraphs>86</Paragraphs>
  <Slides>14</Slides>
  <Notes>11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Oswald</vt:lpstr>
      <vt:lpstr>-apple-system</vt:lpstr>
      <vt:lpstr>Quicksand</vt:lpstr>
      <vt:lpstr>CPD presentation template 2015-16</vt:lpstr>
      <vt:lpstr>Teacher Notes  The following is as reminder of the results that came as a result of the last Community Day last year, Choose to Challenge. There is a full explanation of the day on the first slide, after which are the results of the survey carried out. You can share this with your students to highlight the need for a change in behaviours and to discuss solutions they may come up with.  Ideas generated should be sent to Michelle Springer or Abi Cook. We will then work through these ideas with the relevant Ambassador Groups.   </vt:lpstr>
      <vt:lpstr>IWD 2022 campaign theme: #BreakTheBias</vt:lpstr>
      <vt:lpstr>Break the Bias</vt:lpstr>
      <vt:lpstr>Choose to Challenge 2021</vt:lpstr>
      <vt:lpstr>Examine the following slides</vt:lpstr>
      <vt:lpstr>How often does sexual harassment happen at Tallis? </vt:lpstr>
      <vt:lpstr>Do you feel that sexual harassment is challenged at Tallis? </vt:lpstr>
      <vt:lpstr>Does Tallis offer adequate support for reporting sexual harassment? </vt:lpstr>
      <vt:lpstr>Do you feel there are adequate consequences for sexual harassment? </vt:lpstr>
      <vt:lpstr>Commitment to Change</vt:lpstr>
      <vt:lpstr>Optional Task 1 – Sexual Harassment Scenarios</vt:lpstr>
      <vt:lpstr>Optional Task 2 – What to do about sexist language?</vt:lpstr>
      <vt:lpstr>PowerPoint Presentation</vt:lpstr>
      <vt:lpstr>Break the Bias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 Tallis</dc:title>
  <dc:creator>Michelle</dc:creator>
  <cp:lastModifiedBy>Michelle Springer</cp:lastModifiedBy>
  <cp:revision>64</cp:revision>
  <dcterms:modified xsi:type="dcterms:W3CDTF">2022-02-26T17:32:30Z</dcterms:modified>
</cp:coreProperties>
</file>