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5143500" cx="9144000"/>
  <p:notesSz cx="6858000" cy="9144000"/>
  <p:embeddedFontLst>
    <p:embeddedFont>
      <p:font typeface="Playfair Display"/>
      <p:regular r:id="rId17"/>
      <p:bold r:id="rId18"/>
      <p:italic r:id="rId19"/>
      <p:boldItalic r:id="rId20"/>
    </p:embeddedFont>
    <p:embeddedFont>
      <p:font typeface="Montserrat"/>
      <p:regular r:id="rId21"/>
      <p:bold r:id="rId22"/>
    </p:embeddedFont>
    <p:embeddedFont>
      <p:font typeface="Source Code Pro"/>
      <p:regular r:id="rId23"/>
      <p:bold r:id="rId24"/>
    </p:embeddedFont>
    <p:embeddedFont>
      <p:font typeface="Oswald"/>
      <p:regular r:id="rId25"/>
      <p:bold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font" Target="fonts/PlayfairDisplay-boldItalic.fntdata"/><Relationship Id="rId22" Type="http://schemas.openxmlformats.org/officeDocument/2006/relationships/font" Target="fonts/Montserrat-bold.fntdata"/><Relationship Id="rId21" Type="http://schemas.openxmlformats.org/officeDocument/2006/relationships/font" Target="fonts/Montserrat-regular.fntdata"/><Relationship Id="rId24" Type="http://schemas.openxmlformats.org/officeDocument/2006/relationships/font" Target="fonts/SourceCodePro-bold.fntdata"/><Relationship Id="rId23" Type="http://schemas.openxmlformats.org/officeDocument/2006/relationships/font" Target="fonts/SourceCodePro-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Oswald-bold.fntdata"/><Relationship Id="rId25" Type="http://schemas.openxmlformats.org/officeDocument/2006/relationships/font" Target="fonts/Oswald-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PlayfairDisplay-regular.fntdata"/><Relationship Id="rId16" Type="http://schemas.openxmlformats.org/officeDocument/2006/relationships/slide" Target="slides/slide12.xml"/><Relationship Id="rId19" Type="http://schemas.openxmlformats.org/officeDocument/2006/relationships/font" Target="fonts/PlayfairDisplay-italic.fntdata"/><Relationship Id="rId18" Type="http://schemas.openxmlformats.org/officeDocument/2006/relationships/font" Target="fonts/PlayfairDisplay-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 name="Shape 54"/>
        <p:cNvGrpSpPr/>
        <p:nvPr/>
      </p:nvGrpSpPr>
      <p:grpSpPr>
        <a:xfrm>
          <a:off x="0" y="0"/>
          <a:ext cx="0" cy="0"/>
          <a:chOff x="0" y="0"/>
          <a:chExt cx="0" cy="0"/>
        </a:xfrm>
      </p:grpSpPr>
      <p:sp>
        <p:nvSpPr>
          <p:cNvPr id="55" name="Shape 55"/>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6" name="Shape 5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5" name="Shape 11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0" name="Shape 120"/>
        <p:cNvGrpSpPr/>
        <p:nvPr/>
      </p:nvGrpSpPr>
      <p:grpSpPr>
        <a:xfrm>
          <a:off x="0" y="0"/>
          <a:ext cx="0" cy="0"/>
          <a:chOff x="0" y="0"/>
          <a:chExt cx="0" cy="0"/>
        </a:xfrm>
      </p:grpSpPr>
      <p:sp>
        <p:nvSpPr>
          <p:cNvPr id="121" name="Shape 1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2" name="Shape 12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6" name="Shape 126"/>
        <p:cNvGrpSpPr/>
        <p:nvPr/>
      </p:nvGrpSpPr>
      <p:grpSpPr>
        <a:xfrm>
          <a:off x="0" y="0"/>
          <a:ext cx="0" cy="0"/>
          <a:chOff x="0" y="0"/>
          <a:chExt cx="0" cy="0"/>
        </a:xfrm>
      </p:grpSpPr>
      <p:sp>
        <p:nvSpPr>
          <p:cNvPr id="127" name="Shape 12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8" name="Shape 12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 name="Shape 60"/>
        <p:cNvGrpSpPr/>
        <p:nvPr/>
      </p:nvGrpSpPr>
      <p:grpSpPr>
        <a:xfrm>
          <a:off x="0" y="0"/>
          <a:ext cx="0" cy="0"/>
          <a:chOff x="0" y="0"/>
          <a:chExt cx="0" cy="0"/>
        </a:xfrm>
      </p:grpSpPr>
      <p:sp>
        <p:nvSpPr>
          <p:cNvPr id="61" name="Shape 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2" name="Shape 6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7" name="Shape 6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9" name="Shape 99"/>
        <p:cNvGrpSpPr/>
        <p:nvPr/>
      </p:nvGrpSpPr>
      <p:grpSpPr>
        <a:xfrm>
          <a:off x="0" y="0"/>
          <a:ext cx="0" cy="0"/>
          <a:chOff x="0" y="0"/>
          <a:chExt cx="0" cy="0"/>
        </a:xfrm>
      </p:grpSpPr>
      <p:sp>
        <p:nvSpPr>
          <p:cNvPr id="100" name="Shape 1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1" name="Shape 10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9" name="Shape 10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sp>
        <p:nvSpPr>
          <p:cNvPr id="10" name="Shape 10"/>
          <p:cNvSpPr/>
          <p:nvPr/>
        </p:nvSpPr>
        <p:spPr>
          <a:xfrm>
            <a:off x="4286250" y="0"/>
            <a:ext cx="72300" cy="5143500"/>
          </a:xfrm>
          <a:prstGeom prst="rect">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11" name="Shape 11"/>
          <p:cNvSpPr/>
          <p:nvPr/>
        </p:nvSpPr>
        <p:spPr>
          <a:xfrm>
            <a:off x="4358475" y="0"/>
            <a:ext cx="3853200" cy="5143500"/>
          </a:xfrm>
          <a:prstGeom prst="rect">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12" name="Shape 12"/>
          <p:cNvSpPr txBox="1"/>
          <p:nvPr>
            <p:ph type="ctrTitle"/>
          </p:nvPr>
        </p:nvSpPr>
        <p:spPr>
          <a:xfrm>
            <a:off x="344250" y="1403850"/>
            <a:ext cx="8455500" cy="2146800"/>
          </a:xfrm>
          <a:prstGeom prst="rect">
            <a:avLst/>
          </a:prstGeom>
          <a:solidFill>
            <a:srgbClr val="FFFFFF"/>
          </a:solidFill>
        </p:spPr>
        <p:txBody>
          <a:bodyPr anchorCtr="0" anchor="ctr" bIns="91425" lIns="91425" rIns="91425" tIns="91425"/>
          <a:lstStyle>
            <a:lvl1pPr lvl="0" algn="ctr">
              <a:spcBef>
                <a:spcPts val="0"/>
              </a:spcBef>
              <a:buSzPct val="100000"/>
              <a:buFont typeface="Playfair Display"/>
              <a:defRPr b="1" sz="6800">
                <a:latin typeface="Playfair Display"/>
                <a:ea typeface="Playfair Display"/>
                <a:cs typeface="Playfair Display"/>
                <a:sym typeface="Playfair Display"/>
              </a:defRPr>
            </a:lvl1pPr>
            <a:lvl2pPr lvl="1" algn="ctr">
              <a:spcBef>
                <a:spcPts val="0"/>
              </a:spcBef>
              <a:buSzPct val="100000"/>
              <a:buFont typeface="Playfair Display"/>
              <a:defRPr b="1" sz="6800">
                <a:latin typeface="Playfair Display"/>
                <a:ea typeface="Playfair Display"/>
                <a:cs typeface="Playfair Display"/>
                <a:sym typeface="Playfair Display"/>
              </a:defRPr>
            </a:lvl2pPr>
            <a:lvl3pPr lvl="2" algn="ctr">
              <a:spcBef>
                <a:spcPts val="0"/>
              </a:spcBef>
              <a:buSzPct val="100000"/>
              <a:buFont typeface="Playfair Display"/>
              <a:defRPr b="1" sz="6800">
                <a:latin typeface="Playfair Display"/>
                <a:ea typeface="Playfair Display"/>
                <a:cs typeface="Playfair Display"/>
                <a:sym typeface="Playfair Display"/>
              </a:defRPr>
            </a:lvl3pPr>
            <a:lvl4pPr lvl="3" algn="ctr">
              <a:spcBef>
                <a:spcPts val="0"/>
              </a:spcBef>
              <a:buSzPct val="100000"/>
              <a:buFont typeface="Playfair Display"/>
              <a:defRPr b="1" sz="6800">
                <a:latin typeface="Playfair Display"/>
                <a:ea typeface="Playfair Display"/>
                <a:cs typeface="Playfair Display"/>
                <a:sym typeface="Playfair Display"/>
              </a:defRPr>
            </a:lvl4pPr>
            <a:lvl5pPr lvl="4" algn="ctr">
              <a:spcBef>
                <a:spcPts val="0"/>
              </a:spcBef>
              <a:buSzPct val="100000"/>
              <a:buFont typeface="Playfair Display"/>
              <a:defRPr b="1" sz="6800">
                <a:latin typeface="Playfair Display"/>
                <a:ea typeface="Playfair Display"/>
                <a:cs typeface="Playfair Display"/>
                <a:sym typeface="Playfair Display"/>
              </a:defRPr>
            </a:lvl5pPr>
            <a:lvl6pPr lvl="5" algn="ctr">
              <a:spcBef>
                <a:spcPts val="0"/>
              </a:spcBef>
              <a:buSzPct val="100000"/>
              <a:buFont typeface="Playfair Display"/>
              <a:defRPr b="1" sz="6800">
                <a:latin typeface="Playfair Display"/>
                <a:ea typeface="Playfair Display"/>
                <a:cs typeface="Playfair Display"/>
                <a:sym typeface="Playfair Display"/>
              </a:defRPr>
            </a:lvl6pPr>
            <a:lvl7pPr lvl="6" algn="ctr">
              <a:spcBef>
                <a:spcPts val="0"/>
              </a:spcBef>
              <a:buSzPct val="100000"/>
              <a:buFont typeface="Playfair Display"/>
              <a:defRPr b="1" sz="6800">
                <a:latin typeface="Playfair Display"/>
                <a:ea typeface="Playfair Display"/>
                <a:cs typeface="Playfair Display"/>
                <a:sym typeface="Playfair Display"/>
              </a:defRPr>
            </a:lvl7pPr>
            <a:lvl8pPr lvl="7" algn="ctr">
              <a:spcBef>
                <a:spcPts val="0"/>
              </a:spcBef>
              <a:buSzPct val="100000"/>
              <a:buFont typeface="Playfair Display"/>
              <a:defRPr b="1" sz="6800">
                <a:latin typeface="Playfair Display"/>
                <a:ea typeface="Playfair Display"/>
                <a:cs typeface="Playfair Display"/>
                <a:sym typeface="Playfair Display"/>
              </a:defRPr>
            </a:lvl8pPr>
            <a:lvl9pPr lvl="8" algn="ctr">
              <a:spcBef>
                <a:spcPts val="0"/>
              </a:spcBef>
              <a:buSzPct val="100000"/>
              <a:buFont typeface="Playfair Display"/>
              <a:defRPr b="1" sz="6800">
                <a:latin typeface="Playfair Display"/>
                <a:ea typeface="Playfair Display"/>
                <a:cs typeface="Playfair Display"/>
                <a:sym typeface="Playfair Display"/>
              </a:defRPr>
            </a:lvl9pPr>
          </a:lstStyle>
          <a:p/>
        </p:txBody>
      </p:sp>
      <p:sp>
        <p:nvSpPr>
          <p:cNvPr id="13" name="Shape 13"/>
          <p:cNvSpPr txBox="1"/>
          <p:nvPr>
            <p:ph idx="1" type="subTitle"/>
          </p:nvPr>
        </p:nvSpPr>
        <p:spPr>
          <a:xfrm>
            <a:off x="344250" y="3550650"/>
            <a:ext cx="4910100" cy="577800"/>
          </a:xfrm>
          <a:prstGeom prst="rect">
            <a:avLst/>
          </a:prstGeom>
          <a:solidFill>
            <a:schemeClr val="dk2"/>
          </a:solidFill>
        </p:spPr>
        <p:txBody>
          <a:bodyPr anchorCtr="0" anchor="ctr" bIns="91425" lIns="91425" rIns="91425" tIns="91425"/>
          <a:lstStyle>
            <a:lvl1pPr lvl="0">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1pPr>
            <a:lvl2pPr lvl="1">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2pPr>
            <a:lvl3pPr lvl="2">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3pPr>
            <a:lvl4pPr lvl="3">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4pPr>
            <a:lvl5pPr lvl="4">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5pPr>
            <a:lvl6pPr lvl="5">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6pPr>
            <a:lvl7pPr lvl="6">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7pPr>
            <a:lvl8pPr lvl="7">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8pPr>
            <a:lvl9pPr lvl="8">
              <a:lnSpc>
                <a:spcPct val="100000"/>
              </a:lnSpc>
              <a:spcBef>
                <a:spcPts val="0"/>
              </a:spcBef>
              <a:spcAft>
                <a:spcPts val="0"/>
              </a:spcAft>
              <a:buClr>
                <a:schemeClr val="lt1"/>
              </a:buClr>
              <a:buSzPct val="100000"/>
              <a:buFont typeface="Montserrat"/>
              <a:buNone/>
              <a:defRPr b="1" sz="2400">
                <a:solidFill>
                  <a:schemeClr val="lt1"/>
                </a:solidFill>
                <a:latin typeface="Montserrat"/>
                <a:ea typeface="Montserrat"/>
                <a:cs typeface="Montserrat"/>
                <a:sym typeface="Montserrat"/>
              </a:defRPr>
            </a:lvl9pPr>
          </a:lstStyle>
          <a:p/>
        </p:txBody>
      </p:sp>
      <p:sp>
        <p:nvSpPr>
          <p:cNvPr id="14" name="Shape 14"/>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8" name="Shape 48"/>
        <p:cNvGrpSpPr/>
        <p:nvPr/>
      </p:nvGrpSpPr>
      <p:grpSpPr>
        <a:xfrm>
          <a:off x="0" y="0"/>
          <a:ext cx="0" cy="0"/>
          <a:chOff x="0" y="0"/>
          <a:chExt cx="0" cy="0"/>
        </a:xfrm>
      </p:grpSpPr>
      <p:sp>
        <p:nvSpPr>
          <p:cNvPr id="49" name="Shape 49"/>
          <p:cNvSpPr txBox="1"/>
          <p:nvPr>
            <p:ph type="title"/>
          </p:nvPr>
        </p:nvSpPr>
        <p:spPr>
          <a:xfrm>
            <a:off x="311700" y="999925"/>
            <a:ext cx="8520600" cy="2146200"/>
          </a:xfrm>
          <a:prstGeom prst="rect">
            <a:avLst/>
          </a:prstGeom>
        </p:spPr>
        <p:txBody>
          <a:bodyPr anchorCtr="0" anchor="b" bIns="91425" lIns="91425" rIns="91425" tIns="91425"/>
          <a:lstStyle>
            <a:lvl1pPr lvl="0" algn="ctr">
              <a:spcBef>
                <a:spcPts val="0"/>
              </a:spcBef>
              <a:buSzPct val="100000"/>
              <a:buFont typeface="Montserrat"/>
              <a:defRPr sz="14000">
                <a:latin typeface="Montserrat"/>
                <a:ea typeface="Montserrat"/>
                <a:cs typeface="Montserrat"/>
                <a:sym typeface="Montserrat"/>
              </a:defRPr>
            </a:lvl1pPr>
            <a:lvl2pPr lvl="1" algn="ctr">
              <a:spcBef>
                <a:spcPts val="0"/>
              </a:spcBef>
              <a:buSzPct val="100000"/>
              <a:buFont typeface="Montserrat"/>
              <a:defRPr sz="14000">
                <a:latin typeface="Montserrat"/>
                <a:ea typeface="Montserrat"/>
                <a:cs typeface="Montserrat"/>
                <a:sym typeface="Montserrat"/>
              </a:defRPr>
            </a:lvl2pPr>
            <a:lvl3pPr lvl="2" algn="ctr">
              <a:spcBef>
                <a:spcPts val="0"/>
              </a:spcBef>
              <a:buSzPct val="100000"/>
              <a:buFont typeface="Montserrat"/>
              <a:defRPr sz="14000">
                <a:latin typeface="Montserrat"/>
                <a:ea typeface="Montserrat"/>
                <a:cs typeface="Montserrat"/>
                <a:sym typeface="Montserrat"/>
              </a:defRPr>
            </a:lvl3pPr>
            <a:lvl4pPr lvl="3" algn="ctr">
              <a:spcBef>
                <a:spcPts val="0"/>
              </a:spcBef>
              <a:buSzPct val="100000"/>
              <a:buFont typeface="Montserrat"/>
              <a:defRPr sz="14000">
                <a:latin typeface="Montserrat"/>
                <a:ea typeface="Montserrat"/>
                <a:cs typeface="Montserrat"/>
                <a:sym typeface="Montserrat"/>
              </a:defRPr>
            </a:lvl4pPr>
            <a:lvl5pPr lvl="4" algn="ctr">
              <a:spcBef>
                <a:spcPts val="0"/>
              </a:spcBef>
              <a:buSzPct val="100000"/>
              <a:buFont typeface="Montserrat"/>
              <a:defRPr sz="14000">
                <a:latin typeface="Montserrat"/>
                <a:ea typeface="Montserrat"/>
                <a:cs typeface="Montserrat"/>
                <a:sym typeface="Montserrat"/>
              </a:defRPr>
            </a:lvl5pPr>
            <a:lvl6pPr lvl="5" algn="ctr">
              <a:spcBef>
                <a:spcPts val="0"/>
              </a:spcBef>
              <a:buSzPct val="100000"/>
              <a:buFont typeface="Montserrat"/>
              <a:defRPr sz="14000">
                <a:latin typeface="Montserrat"/>
                <a:ea typeface="Montserrat"/>
                <a:cs typeface="Montserrat"/>
                <a:sym typeface="Montserrat"/>
              </a:defRPr>
            </a:lvl6pPr>
            <a:lvl7pPr lvl="6" algn="ctr">
              <a:spcBef>
                <a:spcPts val="0"/>
              </a:spcBef>
              <a:buSzPct val="100000"/>
              <a:buFont typeface="Montserrat"/>
              <a:defRPr sz="14000">
                <a:latin typeface="Montserrat"/>
                <a:ea typeface="Montserrat"/>
                <a:cs typeface="Montserrat"/>
                <a:sym typeface="Montserrat"/>
              </a:defRPr>
            </a:lvl7pPr>
            <a:lvl8pPr lvl="7" algn="ctr">
              <a:spcBef>
                <a:spcPts val="0"/>
              </a:spcBef>
              <a:buSzPct val="100000"/>
              <a:buFont typeface="Montserrat"/>
              <a:defRPr sz="14000">
                <a:latin typeface="Montserrat"/>
                <a:ea typeface="Montserrat"/>
                <a:cs typeface="Montserrat"/>
                <a:sym typeface="Montserrat"/>
              </a:defRPr>
            </a:lvl8pPr>
            <a:lvl9pPr lvl="8" algn="ctr">
              <a:spcBef>
                <a:spcPts val="0"/>
              </a:spcBef>
              <a:buSzPct val="100000"/>
              <a:buFont typeface="Montserrat"/>
              <a:defRPr sz="14000">
                <a:latin typeface="Montserrat"/>
                <a:ea typeface="Montserrat"/>
                <a:cs typeface="Montserrat"/>
                <a:sym typeface="Montserrat"/>
              </a:defRPr>
            </a:lvl9pPr>
          </a:lstStyle>
          <a:p/>
        </p:txBody>
      </p:sp>
      <p:sp>
        <p:nvSpPr>
          <p:cNvPr id="50" name="Shape 50"/>
          <p:cNvSpPr txBox="1"/>
          <p:nvPr>
            <p:ph idx="1" type="body"/>
          </p:nvPr>
        </p:nvSpPr>
        <p:spPr>
          <a:xfrm>
            <a:off x="311700" y="32284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1" name="Shape 51"/>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2" name="Shape 52"/>
        <p:cNvGrpSpPr/>
        <p:nvPr/>
      </p:nvGrpSpPr>
      <p:grpSpPr>
        <a:xfrm>
          <a:off x="0" y="0"/>
          <a:ext cx="0" cy="0"/>
          <a:chOff x="0" y="0"/>
          <a:chExt cx="0" cy="0"/>
        </a:xfrm>
      </p:grpSpPr>
      <p:sp>
        <p:nvSpPr>
          <p:cNvPr id="53" name="Shape 53"/>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accent5"/>
        </a:solidFill>
      </p:bgPr>
    </p:bg>
    <p:spTree>
      <p:nvGrpSpPr>
        <p:cNvPr id="15" name="Shape 15"/>
        <p:cNvGrpSpPr/>
        <p:nvPr/>
      </p:nvGrpSpPr>
      <p:grpSpPr>
        <a:xfrm>
          <a:off x="0" y="0"/>
          <a:ext cx="0" cy="0"/>
          <a:chOff x="0" y="0"/>
          <a:chExt cx="0" cy="0"/>
        </a:xfrm>
      </p:grpSpPr>
      <p:sp>
        <p:nvSpPr>
          <p:cNvPr id="16" name="Shape 16"/>
          <p:cNvSpPr/>
          <p:nvPr/>
        </p:nvSpPr>
        <p:spPr>
          <a:xfrm rot="5400000">
            <a:off x="4550700" y="-498600"/>
            <a:ext cx="42600" cy="8455800"/>
          </a:xfrm>
          <a:prstGeom prst="rect">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17" name="Shape 17"/>
          <p:cNvSpPr txBox="1"/>
          <p:nvPr>
            <p:ph type="title"/>
          </p:nvPr>
        </p:nvSpPr>
        <p:spPr>
          <a:xfrm>
            <a:off x="344250" y="1403850"/>
            <a:ext cx="8455500" cy="2146800"/>
          </a:xfrm>
          <a:prstGeom prst="rect">
            <a:avLst/>
          </a:prstGeom>
          <a:solidFill>
            <a:srgbClr val="FFFFFF"/>
          </a:solidFill>
        </p:spPr>
        <p:txBody>
          <a:bodyPr anchorCtr="0" anchor="ctr" bIns="91425" lIns="91425" rIns="91425" tIns="91425"/>
          <a:lstStyle>
            <a:lvl1pPr lvl="0" algn="ctr">
              <a:spcBef>
                <a:spcPts val="0"/>
              </a:spcBef>
              <a:buSzPct val="100000"/>
              <a:buFont typeface="Playfair Display"/>
              <a:defRPr b="1" sz="4800">
                <a:latin typeface="Playfair Display"/>
                <a:ea typeface="Playfair Display"/>
                <a:cs typeface="Playfair Display"/>
                <a:sym typeface="Playfair Display"/>
              </a:defRPr>
            </a:lvl1pPr>
            <a:lvl2pPr lvl="1" algn="ctr">
              <a:spcBef>
                <a:spcPts val="0"/>
              </a:spcBef>
              <a:buSzPct val="100000"/>
              <a:buFont typeface="Playfair Display"/>
              <a:defRPr b="1" sz="4800">
                <a:latin typeface="Playfair Display"/>
                <a:ea typeface="Playfair Display"/>
                <a:cs typeface="Playfair Display"/>
                <a:sym typeface="Playfair Display"/>
              </a:defRPr>
            </a:lvl2pPr>
            <a:lvl3pPr lvl="2" algn="ctr">
              <a:spcBef>
                <a:spcPts val="0"/>
              </a:spcBef>
              <a:buSzPct val="100000"/>
              <a:buFont typeface="Playfair Display"/>
              <a:defRPr b="1" sz="4800">
                <a:latin typeface="Playfair Display"/>
                <a:ea typeface="Playfair Display"/>
                <a:cs typeface="Playfair Display"/>
                <a:sym typeface="Playfair Display"/>
              </a:defRPr>
            </a:lvl3pPr>
            <a:lvl4pPr lvl="3" algn="ctr">
              <a:spcBef>
                <a:spcPts val="0"/>
              </a:spcBef>
              <a:buSzPct val="100000"/>
              <a:buFont typeface="Playfair Display"/>
              <a:defRPr b="1" sz="4800">
                <a:latin typeface="Playfair Display"/>
                <a:ea typeface="Playfair Display"/>
                <a:cs typeface="Playfair Display"/>
                <a:sym typeface="Playfair Display"/>
              </a:defRPr>
            </a:lvl4pPr>
            <a:lvl5pPr lvl="4" algn="ctr">
              <a:spcBef>
                <a:spcPts val="0"/>
              </a:spcBef>
              <a:buSzPct val="100000"/>
              <a:buFont typeface="Playfair Display"/>
              <a:defRPr b="1" sz="4800">
                <a:latin typeface="Playfair Display"/>
                <a:ea typeface="Playfair Display"/>
                <a:cs typeface="Playfair Display"/>
                <a:sym typeface="Playfair Display"/>
              </a:defRPr>
            </a:lvl5pPr>
            <a:lvl6pPr lvl="5" algn="ctr">
              <a:spcBef>
                <a:spcPts val="0"/>
              </a:spcBef>
              <a:buSzPct val="100000"/>
              <a:buFont typeface="Playfair Display"/>
              <a:defRPr b="1" sz="4800">
                <a:latin typeface="Playfair Display"/>
                <a:ea typeface="Playfair Display"/>
                <a:cs typeface="Playfair Display"/>
                <a:sym typeface="Playfair Display"/>
              </a:defRPr>
            </a:lvl6pPr>
            <a:lvl7pPr lvl="6" algn="ctr">
              <a:spcBef>
                <a:spcPts val="0"/>
              </a:spcBef>
              <a:buSzPct val="100000"/>
              <a:buFont typeface="Playfair Display"/>
              <a:defRPr b="1" sz="4800">
                <a:latin typeface="Playfair Display"/>
                <a:ea typeface="Playfair Display"/>
                <a:cs typeface="Playfair Display"/>
                <a:sym typeface="Playfair Display"/>
              </a:defRPr>
            </a:lvl7pPr>
            <a:lvl8pPr lvl="7" algn="ctr">
              <a:spcBef>
                <a:spcPts val="0"/>
              </a:spcBef>
              <a:buSzPct val="100000"/>
              <a:buFont typeface="Playfair Display"/>
              <a:defRPr b="1" sz="4800">
                <a:latin typeface="Playfair Display"/>
                <a:ea typeface="Playfair Display"/>
                <a:cs typeface="Playfair Display"/>
                <a:sym typeface="Playfair Display"/>
              </a:defRPr>
            </a:lvl8pPr>
            <a:lvl9pPr lvl="8" algn="ctr">
              <a:spcBef>
                <a:spcPts val="0"/>
              </a:spcBef>
              <a:buSzPct val="100000"/>
              <a:buFont typeface="Playfair Display"/>
              <a:defRPr b="1" sz="4800">
                <a:latin typeface="Playfair Display"/>
                <a:ea typeface="Playfair Display"/>
                <a:cs typeface="Playfair Display"/>
                <a:sym typeface="Playfair Display"/>
              </a:defRPr>
            </a:lvl9pPr>
          </a:lstStyle>
          <a:p/>
        </p:txBody>
      </p:sp>
      <p:sp>
        <p:nvSpPr>
          <p:cNvPr id="18" name="Shape 18"/>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9" name="Shape 19"/>
        <p:cNvGrpSpPr/>
        <p:nvPr/>
      </p:nvGrpSpPr>
      <p:grpSpPr>
        <a:xfrm>
          <a:off x="0" y="0"/>
          <a:ext cx="0" cy="0"/>
          <a:chOff x="0" y="0"/>
          <a:chExt cx="0" cy="0"/>
        </a:xfrm>
      </p:grpSpPr>
      <p:sp>
        <p:nvSpPr>
          <p:cNvPr id="20" name="Shape 20"/>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1" name="Shape 21"/>
          <p:cNvSpPr txBox="1"/>
          <p:nvPr>
            <p:ph idx="1" type="body"/>
          </p:nvPr>
        </p:nvSpPr>
        <p:spPr>
          <a:xfrm>
            <a:off x="311700" y="1234075"/>
            <a:ext cx="8520600" cy="3334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3" name="Shape 23"/>
        <p:cNvGrpSpPr/>
        <p:nvPr/>
      </p:nvGrpSpPr>
      <p:grpSpPr>
        <a:xfrm>
          <a:off x="0" y="0"/>
          <a:ext cx="0" cy="0"/>
          <a:chOff x="0" y="0"/>
          <a:chExt cx="0" cy="0"/>
        </a:xfrm>
      </p:grpSpPr>
      <p:sp>
        <p:nvSpPr>
          <p:cNvPr id="24" name="Shape 24"/>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5" name="Shape 25"/>
          <p:cNvSpPr txBox="1"/>
          <p:nvPr>
            <p:ph idx="1" type="body"/>
          </p:nvPr>
        </p:nvSpPr>
        <p:spPr>
          <a:xfrm>
            <a:off x="311700" y="1234050"/>
            <a:ext cx="3999900" cy="33348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6" name="Shape 26"/>
          <p:cNvSpPr txBox="1"/>
          <p:nvPr>
            <p:ph idx="2" type="body"/>
          </p:nvPr>
        </p:nvSpPr>
        <p:spPr>
          <a:xfrm>
            <a:off x="4832400" y="1234050"/>
            <a:ext cx="3999900" cy="33348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8" name="Shape 28"/>
        <p:cNvGrpSpPr/>
        <p:nvPr/>
      </p:nvGrpSpPr>
      <p:grpSpPr>
        <a:xfrm>
          <a:off x="0" y="0"/>
          <a:ext cx="0" cy="0"/>
          <a:chOff x="0" y="0"/>
          <a:chExt cx="0" cy="0"/>
        </a:xfrm>
      </p:grpSpPr>
      <p:sp>
        <p:nvSpPr>
          <p:cNvPr id="29" name="Shape 29"/>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0" name="Shape 30"/>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1" name="Shape 31"/>
        <p:cNvGrpSpPr/>
        <p:nvPr/>
      </p:nvGrpSpPr>
      <p:grpSpPr>
        <a:xfrm>
          <a:off x="0" y="0"/>
          <a:ext cx="0" cy="0"/>
          <a:chOff x="0" y="0"/>
          <a:chExt cx="0" cy="0"/>
        </a:xfrm>
      </p:grpSpPr>
      <p:sp>
        <p:nvSpPr>
          <p:cNvPr id="32" name="Shape 32"/>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3" name="Shape 33"/>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4" name="Shape 34"/>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3"/>
        </a:solidFill>
      </p:bgPr>
    </p:bg>
    <p:spTree>
      <p:nvGrpSpPr>
        <p:cNvPr id="35" name="Shape 35"/>
        <p:cNvGrpSpPr/>
        <p:nvPr/>
      </p:nvGrpSpPr>
      <p:grpSpPr>
        <a:xfrm>
          <a:off x="0" y="0"/>
          <a:ext cx="0" cy="0"/>
          <a:chOff x="0" y="0"/>
          <a:chExt cx="0" cy="0"/>
        </a:xfrm>
      </p:grpSpPr>
      <p:sp>
        <p:nvSpPr>
          <p:cNvPr id="36" name="Shape 36"/>
          <p:cNvSpPr txBox="1"/>
          <p:nvPr>
            <p:ph type="title"/>
          </p:nvPr>
        </p:nvSpPr>
        <p:spPr>
          <a:xfrm>
            <a:off x="490250" y="526350"/>
            <a:ext cx="5618700" cy="4090800"/>
          </a:xfrm>
          <a:prstGeom prst="rect">
            <a:avLst/>
          </a:prstGeom>
        </p:spPr>
        <p:txBody>
          <a:bodyPr anchorCtr="0" anchor="ctr" bIns="91425" lIns="91425" rIns="91425" tIns="91425"/>
          <a:lstStyle>
            <a:lvl1pPr lvl="0">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1pPr>
            <a:lvl2pPr lvl="1">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2pPr>
            <a:lvl3pPr lvl="2">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3pPr>
            <a:lvl4pPr lvl="3">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4pPr>
            <a:lvl5pPr lvl="4">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5pPr>
            <a:lvl6pPr lvl="5">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6pPr>
            <a:lvl7pPr lvl="6">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7pPr>
            <a:lvl8pPr lvl="7">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8pPr>
            <a:lvl9pPr lvl="8">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9pPr>
          </a:lstStyle>
          <a:p/>
        </p:txBody>
      </p:sp>
      <p:sp>
        <p:nvSpPr>
          <p:cNvPr id="37" name="Shape 37"/>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8" name="Shape 38"/>
        <p:cNvGrpSpPr/>
        <p:nvPr/>
      </p:nvGrpSpPr>
      <p:grpSpPr>
        <a:xfrm>
          <a:off x="0" y="0"/>
          <a:ext cx="0" cy="0"/>
          <a:chOff x="0" y="0"/>
          <a:chExt cx="0" cy="0"/>
        </a:xfrm>
      </p:grpSpPr>
      <p:sp>
        <p:nvSpPr>
          <p:cNvPr id="39" name="Shape 39"/>
          <p:cNvSpPr/>
          <p:nvPr/>
        </p:nvSpPr>
        <p:spPr>
          <a:xfrm>
            <a:off x="4572000" y="-7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0" name="Shape 40"/>
          <p:cNvCxnSpPr/>
          <p:nvPr/>
        </p:nvCxnSpPr>
        <p:spPr>
          <a:xfrm>
            <a:off x="5029675" y="4495500"/>
            <a:ext cx="468300" cy="0"/>
          </a:xfrm>
          <a:prstGeom prst="straightConnector1">
            <a:avLst/>
          </a:prstGeom>
          <a:noFill/>
          <a:ln cap="flat" cmpd="sng" w="19050">
            <a:solidFill>
              <a:schemeClr val="dk2"/>
            </a:solidFill>
            <a:prstDash val="solid"/>
            <a:round/>
            <a:headEnd len="med" w="med" type="none"/>
            <a:tailEnd len="med" w="med" type="none"/>
          </a:ln>
        </p:spPr>
      </p:cxnSp>
      <p:sp>
        <p:nvSpPr>
          <p:cNvPr id="41" name="Shape 41"/>
          <p:cNvSpPr txBox="1"/>
          <p:nvPr>
            <p:ph type="title"/>
          </p:nvPr>
        </p:nvSpPr>
        <p:spPr>
          <a:xfrm>
            <a:off x="265500" y="1081675"/>
            <a:ext cx="4045200" cy="17862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2" name="Shape 42"/>
          <p:cNvSpPr txBox="1"/>
          <p:nvPr>
            <p:ph idx="1" type="subTitle"/>
          </p:nvPr>
        </p:nvSpPr>
        <p:spPr>
          <a:xfrm>
            <a:off x="265500" y="2921400"/>
            <a:ext cx="4045200" cy="13455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3" name="Shape 43"/>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4" name="Shape 44"/>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5" name="Shape 45"/>
        <p:cNvGrpSpPr/>
        <p:nvPr/>
      </p:nvGrpSpPr>
      <p:grpSpPr>
        <a:xfrm>
          <a:off x="0" y="0"/>
          <a:ext cx="0" cy="0"/>
          <a:chOff x="0" y="0"/>
          <a:chExt cx="0" cy="0"/>
        </a:xfrm>
      </p:grpSpPr>
      <p:sp>
        <p:nvSpPr>
          <p:cNvPr id="46" name="Shape 46"/>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7" name="Shape 47"/>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2"/>
              </a:buClr>
              <a:buSzPct val="100000"/>
              <a:buFont typeface="Oswald"/>
              <a:buNone/>
              <a:defRPr sz="3000">
                <a:solidFill>
                  <a:schemeClr val="dk2"/>
                </a:solidFill>
                <a:latin typeface="Oswald"/>
                <a:ea typeface="Oswald"/>
                <a:cs typeface="Oswald"/>
                <a:sym typeface="Oswald"/>
              </a:defRPr>
            </a:lvl1pPr>
            <a:lvl2pPr lvl="1">
              <a:spcBef>
                <a:spcPts val="0"/>
              </a:spcBef>
              <a:buClr>
                <a:schemeClr val="dk2"/>
              </a:buClr>
              <a:buSzPct val="100000"/>
              <a:buFont typeface="Oswald"/>
              <a:buNone/>
              <a:defRPr sz="3000">
                <a:solidFill>
                  <a:schemeClr val="dk2"/>
                </a:solidFill>
                <a:latin typeface="Oswald"/>
                <a:ea typeface="Oswald"/>
                <a:cs typeface="Oswald"/>
                <a:sym typeface="Oswald"/>
              </a:defRPr>
            </a:lvl2pPr>
            <a:lvl3pPr lvl="2">
              <a:spcBef>
                <a:spcPts val="0"/>
              </a:spcBef>
              <a:buClr>
                <a:schemeClr val="dk2"/>
              </a:buClr>
              <a:buSzPct val="100000"/>
              <a:buFont typeface="Oswald"/>
              <a:buNone/>
              <a:defRPr sz="3000">
                <a:solidFill>
                  <a:schemeClr val="dk2"/>
                </a:solidFill>
                <a:latin typeface="Oswald"/>
                <a:ea typeface="Oswald"/>
                <a:cs typeface="Oswald"/>
                <a:sym typeface="Oswald"/>
              </a:defRPr>
            </a:lvl3pPr>
            <a:lvl4pPr lvl="3">
              <a:spcBef>
                <a:spcPts val="0"/>
              </a:spcBef>
              <a:buClr>
                <a:schemeClr val="dk2"/>
              </a:buClr>
              <a:buSzPct val="100000"/>
              <a:buFont typeface="Oswald"/>
              <a:buNone/>
              <a:defRPr sz="3000">
                <a:solidFill>
                  <a:schemeClr val="dk2"/>
                </a:solidFill>
                <a:latin typeface="Oswald"/>
                <a:ea typeface="Oswald"/>
                <a:cs typeface="Oswald"/>
                <a:sym typeface="Oswald"/>
              </a:defRPr>
            </a:lvl4pPr>
            <a:lvl5pPr lvl="4">
              <a:spcBef>
                <a:spcPts val="0"/>
              </a:spcBef>
              <a:buClr>
                <a:schemeClr val="dk2"/>
              </a:buClr>
              <a:buSzPct val="100000"/>
              <a:buFont typeface="Oswald"/>
              <a:buNone/>
              <a:defRPr sz="3000">
                <a:solidFill>
                  <a:schemeClr val="dk2"/>
                </a:solidFill>
                <a:latin typeface="Oswald"/>
                <a:ea typeface="Oswald"/>
                <a:cs typeface="Oswald"/>
                <a:sym typeface="Oswald"/>
              </a:defRPr>
            </a:lvl5pPr>
            <a:lvl6pPr lvl="5">
              <a:spcBef>
                <a:spcPts val="0"/>
              </a:spcBef>
              <a:buClr>
                <a:schemeClr val="dk2"/>
              </a:buClr>
              <a:buSzPct val="100000"/>
              <a:buFont typeface="Oswald"/>
              <a:buNone/>
              <a:defRPr sz="3000">
                <a:solidFill>
                  <a:schemeClr val="dk2"/>
                </a:solidFill>
                <a:latin typeface="Oswald"/>
                <a:ea typeface="Oswald"/>
                <a:cs typeface="Oswald"/>
                <a:sym typeface="Oswald"/>
              </a:defRPr>
            </a:lvl6pPr>
            <a:lvl7pPr lvl="6">
              <a:spcBef>
                <a:spcPts val="0"/>
              </a:spcBef>
              <a:buClr>
                <a:schemeClr val="dk2"/>
              </a:buClr>
              <a:buSzPct val="100000"/>
              <a:buFont typeface="Oswald"/>
              <a:buNone/>
              <a:defRPr sz="3000">
                <a:solidFill>
                  <a:schemeClr val="dk2"/>
                </a:solidFill>
                <a:latin typeface="Oswald"/>
                <a:ea typeface="Oswald"/>
                <a:cs typeface="Oswald"/>
                <a:sym typeface="Oswald"/>
              </a:defRPr>
            </a:lvl7pPr>
            <a:lvl8pPr lvl="7">
              <a:spcBef>
                <a:spcPts val="0"/>
              </a:spcBef>
              <a:buClr>
                <a:schemeClr val="dk2"/>
              </a:buClr>
              <a:buSzPct val="100000"/>
              <a:buFont typeface="Oswald"/>
              <a:buNone/>
              <a:defRPr sz="3000">
                <a:solidFill>
                  <a:schemeClr val="dk2"/>
                </a:solidFill>
                <a:latin typeface="Oswald"/>
                <a:ea typeface="Oswald"/>
                <a:cs typeface="Oswald"/>
                <a:sym typeface="Oswald"/>
              </a:defRPr>
            </a:lvl8pPr>
            <a:lvl9pPr lvl="8">
              <a:spcBef>
                <a:spcPts val="0"/>
              </a:spcBef>
              <a:buClr>
                <a:schemeClr val="dk2"/>
              </a:buClr>
              <a:buSzPct val="100000"/>
              <a:buFont typeface="Oswald"/>
              <a:buNone/>
              <a:defRPr sz="3000">
                <a:solidFill>
                  <a:schemeClr val="dk2"/>
                </a:solidFill>
                <a:latin typeface="Oswald"/>
                <a:ea typeface="Oswald"/>
                <a:cs typeface="Oswald"/>
                <a:sym typeface="Oswald"/>
              </a:defRPr>
            </a:lvl9pPr>
          </a:lstStyle>
          <a:p/>
        </p:txBody>
      </p:sp>
      <p:sp>
        <p:nvSpPr>
          <p:cNvPr id="7" name="Shape 7"/>
          <p:cNvSpPr txBox="1"/>
          <p:nvPr>
            <p:ph idx="1" type="body"/>
          </p:nvPr>
        </p:nvSpPr>
        <p:spPr>
          <a:xfrm>
            <a:off x="311700" y="1234075"/>
            <a:ext cx="8520600" cy="33348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Playfair Display"/>
              <a:defRPr sz="1800">
                <a:solidFill>
                  <a:schemeClr val="dk2"/>
                </a:solidFill>
                <a:latin typeface="Playfair Display"/>
                <a:ea typeface="Playfair Display"/>
                <a:cs typeface="Playfair Display"/>
                <a:sym typeface="Playfair Display"/>
              </a:defRPr>
            </a:lvl1pPr>
            <a:lvl2pPr lvl="1">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2pPr>
            <a:lvl3pPr lvl="2">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3pPr>
            <a:lvl4pPr lvl="3">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4pPr>
            <a:lvl5pPr lvl="4">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5pPr>
            <a:lvl6pPr lvl="5">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6pPr>
            <a:lvl7pPr lvl="6">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7pPr>
            <a:lvl8pPr lvl="7">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8pPr>
            <a:lvl9pPr lvl="8">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9pPr>
          </a:lstStyle>
          <a:p/>
        </p:txBody>
      </p:sp>
      <p:sp>
        <p:nvSpPr>
          <p:cNvPr id="8" name="Shape 8"/>
          <p:cNvSpPr txBox="1"/>
          <p:nvPr>
            <p:ph idx="12" type="sldNum"/>
          </p:nvPr>
        </p:nvSpPr>
        <p:spPr>
          <a:xfrm>
            <a:off x="8497999" y="4688758"/>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GB" sz="1000">
                <a:solidFill>
                  <a:schemeClr val="dk2"/>
                </a:solidFill>
                <a:latin typeface="Playfair Display"/>
                <a:ea typeface="Playfair Display"/>
                <a:cs typeface="Playfair Display"/>
                <a:sym typeface="Playfair Display"/>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03.png"/><Relationship Id="rId4" Type="http://schemas.openxmlformats.org/officeDocument/2006/relationships/hyperlink" Target="http://youtube.com/v/B8VbAIKudNo" TargetMode="External"/><Relationship Id="rId5" Type="http://schemas.openxmlformats.org/officeDocument/2006/relationships/image" Target="../media/image06.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 Id="rId3" Type="http://schemas.openxmlformats.org/officeDocument/2006/relationships/image" Target="../media/image05.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0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00.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youtube.com/v/IV2su5WfZqA" TargetMode="External"/><Relationship Id="rId4" Type="http://schemas.openxmlformats.org/officeDocument/2006/relationships/image" Target="../media/image0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0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x="0" y="0"/>
          <a:ext cx="0" cy="0"/>
          <a:chOff x="0" y="0"/>
          <a:chExt cx="0" cy="0"/>
        </a:xfrm>
      </p:grpSpPr>
      <p:sp>
        <p:nvSpPr>
          <p:cNvPr id="58" name="Shape 58"/>
          <p:cNvSpPr txBox="1"/>
          <p:nvPr>
            <p:ph type="ctrTitle"/>
          </p:nvPr>
        </p:nvSpPr>
        <p:spPr>
          <a:xfrm>
            <a:off x="344250" y="1403850"/>
            <a:ext cx="8455500" cy="2146800"/>
          </a:xfrm>
          <a:prstGeom prst="rect">
            <a:avLst/>
          </a:prstGeom>
          <a:noFill/>
          <a:ln>
            <a:noFill/>
          </a:ln>
        </p:spPr>
        <p:txBody>
          <a:bodyPr anchorCtr="0" anchor="ctr" bIns="91425" lIns="91425" rIns="91425" tIns="91425">
            <a:noAutofit/>
          </a:bodyPr>
          <a:lstStyle/>
          <a:p>
            <a:pPr lvl="0">
              <a:spcBef>
                <a:spcPts val="0"/>
              </a:spcBef>
              <a:buNone/>
            </a:pPr>
            <a:r>
              <a:rPr lang="en-GB">
                <a:solidFill>
                  <a:srgbClr val="0C343D"/>
                </a:solidFill>
              </a:rPr>
              <a:t>Post revisionist view of the origins of the Cold War</a:t>
            </a:r>
          </a:p>
        </p:txBody>
      </p:sp>
      <p:sp>
        <p:nvSpPr>
          <p:cNvPr id="59" name="Shape 59"/>
          <p:cNvSpPr txBox="1"/>
          <p:nvPr>
            <p:ph idx="1" type="subTitle"/>
          </p:nvPr>
        </p:nvSpPr>
        <p:spPr>
          <a:xfrm>
            <a:off x="344250" y="4381925"/>
            <a:ext cx="4910100" cy="577800"/>
          </a:xfrm>
          <a:prstGeom prst="rect">
            <a:avLst/>
          </a:prstGeom>
        </p:spPr>
        <p:txBody>
          <a:bodyPr anchorCtr="0" anchor="ctr" bIns="91425" lIns="91425" rIns="91425" tIns="91425">
            <a:noAutofit/>
          </a:bodyPr>
          <a:lstStyle/>
          <a:p>
            <a:pPr lvl="0">
              <a:spcBef>
                <a:spcPts val="0"/>
              </a:spcBef>
              <a:buNone/>
            </a:pPr>
            <a:r>
              <a:rPr lang="en-GB"/>
              <a:t>BY BASMA, ARETHA, WILL</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58"/>
                                        </p:tgtEl>
                                        <p:attrNameLst>
                                          <p:attrName>style.visibility</p:attrName>
                                        </p:attrNameLst>
                                      </p:cBhvr>
                                      <p:to>
                                        <p:strVal val="visible"/>
                                      </p:to>
                                    </p:set>
                                    <p:anim calcmode="lin" valueType="num">
                                      <p:cBhvr additive="base">
                                        <p:cTn dur="1000"/>
                                        <p:tgtEl>
                                          <p:spTgt spid="58"/>
                                        </p:tgtEl>
                                        <p:attrNameLst>
                                          <p:attrName>ppt_w</p:attrName>
                                        </p:attrNameLst>
                                      </p:cBhvr>
                                      <p:tavLst>
                                        <p:tav fmla="" tm="0">
                                          <p:val>
                                            <p:strVal val="0"/>
                                          </p:val>
                                        </p:tav>
                                        <p:tav fmla="" tm="100000">
                                          <p:val>
                                            <p:strVal val="#ppt_w"/>
                                          </p:val>
                                        </p:tav>
                                      </p:tavLst>
                                    </p:anim>
                                    <p:anim calcmode="lin" valueType="num">
                                      <p:cBhvr additive="base">
                                        <p:cTn dur="1000"/>
                                        <p:tgtEl>
                                          <p:spTgt spid="58"/>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116" name="Shape 116"/>
        <p:cNvGrpSpPr/>
        <p:nvPr/>
      </p:nvGrpSpPr>
      <p:grpSpPr>
        <a:xfrm>
          <a:off x="0" y="0"/>
          <a:ext cx="0" cy="0"/>
          <a:chOff x="0" y="0"/>
          <a:chExt cx="0" cy="0"/>
        </a:xfrm>
      </p:grpSpPr>
      <p:sp>
        <p:nvSpPr>
          <p:cNvPr id="117" name="Shape 117"/>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GB"/>
              <a:t>   </a:t>
            </a:r>
          </a:p>
        </p:txBody>
      </p:sp>
      <p:sp>
        <p:nvSpPr>
          <p:cNvPr id="118" name="Shape 118"/>
          <p:cNvSpPr txBox="1"/>
          <p:nvPr>
            <p:ph idx="1" type="body"/>
          </p:nvPr>
        </p:nvSpPr>
        <p:spPr>
          <a:xfrm>
            <a:off x="311700" y="1234075"/>
            <a:ext cx="8520600" cy="3334800"/>
          </a:xfrm>
          <a:prstGeom prst="rect">
            <a:avLst/>
          </a:prstGeom>
        </p:spPr>
        <p:txBody>
          <a:bodyPr anchorCtr="0" anchor="t" bIns="91425" lIns="91425" rIns="91425" tIns="91425">
            <a:noAutofit/>
          </a:bodyPr>
          <a:lstStyle/>
          <a:p>
            <a:pPr lvl="0">
              <a:spcBef>
                <a:spcPts val="0"/>
              </a:spcBef>
              <a:buNone/>
            </a:pPr>
            <a:r>
              <a:rPr lang="en-GB"/>
              <a:t>         </a:t>
            </a:r>
          </a:p>
        </p:txBody>
      </p:sp>
      <p:sp>
        <p:nvSpPr>
          <p:cNvPr id="119" name="Shape 119">
            <a:hlinkClick r:id="rId4"/>
          </p:cNvPr>
          <p:cNvSpPr/>
          <p:nvPr/>
        </p:nvSpPr>
        <p:spPr>
          <a:xfrm>
            <a:off x="1432250" y="1070100"/>
            <a:ext cx="6152224" cy="3734375"/>
          </a:xfrm>
          <a:prstGeom prst="rect">
            <a:avLst/>
          </a:prstGeom>
          <a:blipFill>
            <a:blip r:embed="rId5">
              <a:alphaModFix/>
            </a:blip>
            <a:stretch>
              <a:fillRect/>
            </a:stretch>
          </a:blipFill>
          <a:ln>
            <a:noFill/>
          </a:ln>
        </p:spPr>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123" name="Shape 123"/>
        <p:cNvGrpSpPr/>
        <p:nvPr/>
      </p:nvGrpSpPr>
      <p:grpSpPr>
        <a:xfrm>
          <a:off x="0" y="0"/>
          <a:ext cx="0" cy="0"/>
          <a:chOff x="0" y="0"/>
          <a:chExt cx="0" cy="0"/>
        </a:xfrm>
      </p:grpSpPr>
      <p:sp>
        <p:nvSpPr>
          <p:cNvPr id="124" name="Shape 124"/>
          <p:cNvSpPr txBox="1"/>
          <p:nvPr>
            <p:ph idx="4294967295" type="title"/>
          </p:nvPr>
        </p:nvSpPr>
        <p:spPr>
          <a:xfrm>
            <a:off x="344250" y="1403850"/>
            <a:ext cx="8455500" cy="2146800"/>
          </a:xfrm>
          <a:prstGeom prst="rect">
            <a:avLst/>
          </a:prstGeom>
        </p:spPr>
        <p:txBody>
          <a:bodyPr anchorCtr="0" anchor="t" bIns="91425" lIns="91425" rIns="91425" tIns="91425">
            <a:noAutofit/>
          </a:bodyPr>
          <a:lstStyle/>
          <a:p>
            <a:pPr lvl="0">
              <a:spcBef>
                <a:spcPts val="0"/>
              </a:spcBef>
              <a:buNone/>
            </a:pPr>
            <a:r>
              <a:rPr lang="en-GB"/>
              <a:t>Other post revisionists </a:t>
            </a:r>
          </a:p>
        </p:txBody>
      </p:sp>
      <p:sp>
        <p:nvSpPr>
          <p:cNvPr id="125" name="Shape 125"/>
          <p:cNvSpPr txBox="1"/>
          <p:nvPr>
            <p:ph idx="4294967295" type="body"/>
          </p:nvPr>
        </p:nvSpPr>
        <p:spPr>
          <a:xfrm>
            <a:off x="864650" y="2574600"/>
            <a:ext cx="7797000" cy="2568900"/>
          </a:xfrm>
          <a:prstGeom prst="rect">
            <a:avLst/>
          </a:prstGeom>
          <a:solidFill>
            <a:srgbClr val="999999"/>
          </a:solidFill>
        </p:spPr>
        <p:txBody>
          <a:bodyPr anchorCtr="0" anchor="t" bIns="91425" lIns="91425" rIns="91425" tIns="91425">
            <a:noAutofit/>
          </a:bodyPr>
          <a:lstStyle/>
          <a:p>
            <a:pPr lvl="0">
              <a:spcBef>
                <a:spcPts val="0"/>
              </a:spcBef>
              <a:spcAft>
                <a:spcPts val="0"/>
              </a:spcAft>
              <a:buNone/>
            </a:pPr>
            <a:r>
              <a:rPr lang="en-GB">
                <a:solidFill>
                  <a:srgbClr val="000000"/>
                </a:solidFill>
                <a:latin typeface="Comic Sans MS"/>
                <a:ea typeface="Comic Sans MS"/>
                <a:cs typeface="Comic Sans MS"/>
                <a:sym typeface="Comic Sans MS"/>
              </a:rPr>
              <a:t>Martin P. Leffler, in his book: </a:t>
            </a:r>
            <a:r>
              <a:rPr i="1" lang="en-GB">
                <a:solidFill>
                  <a:srgbClr val="000000"/>
                </a:solidFill>
                <a:latin typeface="Comic Sans MS"/>
                <a:ea typeface="Comic Sans MS"/>
                <a:cs typeface="Comic Sans MS"/>
                <a:sym typeface="Comic Sans MS"/>
              </a:rPr>
              <a:t>A Preponderance of Power: National Security, the Truman Administration and the Cold War</a:t>
            </a:r>
            <a:r>
              <a:rPr lang="en-GB">
                <a:solidFill>
                  <a:srgbClr val="000000"/>
                </a:solidFill>
                <a:latin typeface="Comic Sans MS"/>
                <a:ea typeface="Comic Sans MS"/>
                <a:cs typeface="Comic Sans MS"/>
                <a:sym typeface="Comic Sans MS"/>
              </a:rPr>
              <a:t> (1992) saw the Cold War as a clash of two military establishments both seeking world domination.</a:t>
            </a:r>
          </a:p>
          <a:p>
            <a:pPr lvl="0" rtl="0">
              <a:spcBef>
                <a:spcPts val="0"/>
              </a:spcBef>
              <a:spcAft>
                <a:spcPts val="0"/>
              </a:spcAft>
              <a:buNone/>
            </a:pPr>
            <a:r>
              <a:t/>
            </a:r>
            <a:endParaRPr>
              <a:solidFill>
                <a:srgbClr val="000000"/>
              </a:solidFill>
              <a:latin typeface="Comic Sans MS"/>
              <a:ea typeface="Comic Sans MS"/>
              <a:cs typeface="Comic Sans MS"/>
              <a:sym typeface="Comic Sans MS"/>
            </a:endParaRPr>
          </a:p>
          <a:p>
            <a:pPr lvl="0">
              <a:spcBef>
                <a:spcPts val="0"/>
              </a:spcBef>
              <a:spcAft>
                <a:spcPts val="0"/>
              </a:spcAft>
              <a:buNone/>
            </a:pPr>
            <a:r>
              <a:rPr lang="en-GB">
                <a:solidFill>
                  <a:srgbClr val="000000"/>
                </a:solidFill>
                <a:latin typeface="Comic Sans MS"/>
                <a:ea typeface="Comic Sans MS"/>
                <a:cs typeface="Comic Sans MS"/>
                <a:sym typeface="Comic Sans MS"/>
              </a:rPr>
              <a:t>Marc Trachtenberg, </a:t>
            </a:r>
            <a:r>
              <a:rPr i="1" lang="en-GB">
                <a:solidFill>
                  <a:srgbClr val="000000"/>
                </a:solidFill>
                <a:latin typeface="Comic Sans MS"/>
                <a:ea typeface="Comic Sans MS"/>
                <a:cs typeface="Comic Sans MS"/>
                <a:sym typeface="Comic Sans MS"/>
              </a:rPr>
              <a:t>A Contested Peace: The Making of the European Settlement, 1945-1963</a:t>
            </a:r>
            <a:r>
              <a:rPr lang="en-GB">
                <a:solidFill>
                  <a:srgbClr val="000000"/>
                </a:solidFill>
                <a:latin typeface="Comic Sans MS"/>
                <a:ea typeface="Comic Sans MS"/>
                <a:cs typeface="Comic Sans MS"/>
                <a:sym typeface="Comic Sans MS"/>
              </a:rPr>
              <a:t> (1999) claimed that the Cold War was really about settling the German question in the aftermath of World War II.</a:t>
            </a:r>
          </a:p>
          <a:p>
            <a:pPr lvl="0">
              <a:spcBef>
                <a:spcPts val="0"/>
              </a:spcBef>
              <a:buNone/>
            </a:pPr>
            <a:r>
              <a:t/>
            </a:r>
            <a:endParaRPr>
              <a:latin typeface="Comic Sans MS"/>
              <a:ea typeface="Comic Sans MS"/>
              <a:cs typeface="Comic Sans MS"/>
              <a:sym typeface="Comic Sans MS"/>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9" name="Shape 129"/>
        <p:cNvGrpSpPr/>
        <p:nvPr/>
      </p:nvGrpSpPr>
      <p:grpSpPr>
        <a:xfrm>
          <a:off x="0" y="0"/>
          <a:ext cx="0" cy="0"/>
          <a:chOff x="0" y="0"/>
          <a:chExt cx="0" cy="0"/>
        </a:xfrm>
      </p:grpSpPr>
      <p:sp>
        <p:nvSpPr>
          <p:cNvPr id="130" name="Shape 13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GB"/>
              <a:t>   </a:t>
            </a:r>
          </a:p>
        </p:txBody>
      </p:sp>
      <p:sp>
        <p:nvSpPr>
          <p:cNvPr id="131" name="Shape 131"/>
          <p:cNvSpPr txBox="1"/>
          <p:nvPr>
            <p:ph idx="1" type="body"/>
          </p:nvPr>
        </p:nvSpPr>
        <p:spPr>
          <a:xfrm>
            <a:off x="311700" y="1234075"/>
            <a:ext cx="8520600" cy="3334800"/>
          </a:xfrm>
          <a:prstGeom prst="rect">
            <a:avLst/>
          </a:prstGeom>
        </p:spPr>
        <p:txBody>
          <a:bodyPr anchorCtr="0" anchor="t" bIns="91425" lIns="91425" rIns="91425" tIns="91425">
            <a:noAutofit/>
          </a:bodyPr>
          <a:lstStyle/>
          <a:p>
            <a:pPr lvl="0">
              <a:spcBef>
                <a:spcPts val="0"/>
              </a:spcBef>
              <a:buNone/>
            </a:pPr>
            <a:r>
              <a:t/>
            </a:r>
            <a:endParaRPr sz="2400"/>
          </a:p>
        </p:txBody>
      </p:sp>
      <p:pic>
        <p:nvPicPr>
          <p:cNvPr id="132" name="Shape 132"/>
          <p:cNvPicPr preferRelativeResize="0"/>
          <p:nvPr/>
        </p:nvPicPr>
        <p:blipFill>
          <a:blip r:embed="rId3">
            <a:alphaModFix/>
          </a:blip>
          <a:stretch>
            <a:fillRect/>
          </a:stretch>
        </p:blipFill>
        <p:spPr>
          <a:xfrm>
            <a:off x="9" y="-30250"/>
            <a:ext cx="9699861" cy="5204000"/>
          </a:xfrm>
          <a:prstGeom prst="rect">
            <a:avLst/>
          </a:prstGeom>
          <a:noFill/>
          <a:ln>
            <a:noFill/>
          </a:ln>
        </p:spPr>
      </p:pic>
      <p:sp>
        <p:nvSpPr>
          <p:cNvPr id="133" name="Shape 133"/>
          <p:cNvSpPr txBox="1"/>
          <p:nvPr/>
        </p:nvSpPr>
        <p:spPr>
          <a:xfrm>
            <a:off x="1488575" y="738225"/>
            <a:ext cx="7655400" cy="1863900"/>
          </a:xfrm>
          <a:prstGeom prst="rect">
            <a:avLst/>
          </a:prstGeom>
          <a:noFill/>
          <a:ln>
            <a:noFill/>
          </a:ln>
        </p:spPr>
        <p:txBody>
          <a:bodyPr anchorCtr="0" anchor="t" bIns="91425" lIns="91425" rIns="91425" tIns="91425">
            <a:noAutofit/>
          </a:bodyPr>
          <a:lstStyle/>
          <a:p>
            <a:pPr lvl="0" rtl="0">
              <a:lnSpc>
                <a:spcPct val="115000"/>
              </a:lnSpc>
              <a:spcBef>
                <a:spcPts val="0"/>
              </a:spcBef>
              <a:spcAft>
                <a:spcPts val="1600"/>
              </a:spcAft>
              <a:buClr>
                <a:schemeClr val="dk2"/>
              </a:buClr>
              <a:buSzPct val="45833"/>
              <a:buFont typeface="Arial"/>
              <a:buNone/>
            </a:pPr>
            <a:r>
              <a:rPr b="1" lang="en-GB" sz="2400">
                <a:solidFill>
                  <a:schemeClr val="dk2"/>
                </a:solidFill>
                <a:highlight>
                  <a:srgbClr val="FFFFFF"/>
                </a:highlight>
                <a:latin typeface="Times New Roman"/>
                <a:ea typeface="Times New Roman"/>
                <a:cs typeface="Times New Roman"/>
                <a:sym typeface="Times New Roman"/>
              </a:rPr>
              <a:t>The Cold War was caused by the conflicting interests of the United States</a:t>
            </a:r>
            <a:r>
              <a:rPr b="1" lang="en-GB" sz="2400">
                <a:solidFill>
                  <a:srgbClr val="000005"/>
                </a:solidFill>
                <a:highlight>
                  <a:srgbClr val="FFFFFF"/>
                </a:highlight>
                <a:latin typeface="Times New Roman"/>
                <a:ea typeface="Times New Roman"/>
                <a:cs typeface="Times New Roman"/>
                <a:sym typeface="Times New Roman"/>
              </a:rPr>
              <a:t> </a:t>
            </a:r>
            <a:r>
              <a:rPr b="1" lang="en-GB" sz="2400">
                <a:solidFill>
                  <a:schemeClr val="dk2"/>
                </a:solidFill>
                <a:highlight>
                  <a:srgbClr val="FFFFFF"/>
                </a:highlight>
                <a:latin typeface="Times New Roman"/>
                <a:ea typeface="Times New Roman"/>
                <a:cs typeface="Times New Roman"/>
                <a:sym typeface="Times New Roman"/>
              </a:rPr>
              <a:t>and the U.S.S.R., compounded by miscommunication and poor diplomacy. The differences in the cultures of the American political leaders and their moral and righteous justifications for diplomacy from Soviet leaders' communist expansionist policies led to the unraveling of the new international order nealy established in Roosevelt's wartime conferences with Churchill and Stalin.</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x="0" y="0"/>
          <a:ext cx="0" cy="0"/>
          <a:chOff x="0" y="0"/>
          <a:chExt cx="0" cy="0"/>
        </a:xfrm>
      </p:grpSpPr>
      <p:sp>
        <p:nvSpPr>
          <p:cNvPr id="64" name="Shape 64"/>
          <p:cNvSpPr txBox="1"/>
          <p:nvPr>
            <p:ph type="ctrTitle"/>
          </p:nvPr>
        </p:nvSpPr>
        <p:spPr>
          <a:xfrm>
            <a:off x="501550" y="1186000"/>
            <a:ext cx="8455500" cy="2904600"/>
          </a:xfrm>
          <a:prstGeom prst="rect">
            <a:avLst/>
          </a:prstGeom>
        </p:spPr>
        <p:txBody>
          <a:bodyPr anchorCtr="0" anchor="ctr" bIns="91425" lIns="91425" rIns="91425" tIns="91425">
            <a:noAutofit/>
          </a:bodyPr>
          <a:lstStyle/>
          <a:p>
            <a:pPr lvl="0" marR="292100" rtl="0" algn="l">
              <a:lnSpc>
                <a:spcPct val="150000"/>
              </a:lnSpc>
              <a:spcBef>
                <a:spcPts val="0"/>
              </a:spcBef>
              <a:buNone/>
            </a:pPr>
            <a:r>
              <a:rPr lang="en-GB" sz="1400">
                <a:solidFill>
                  <a:srgbClr val="000000"/>
                </a:solidFill>
                <a:latin typeface="Consolas"/>
                <a:ea typeface="Consolas"/>
                <a:cs typeface="Consolas"/>
                <a:sym typeface="Consolas"/>
              </a:rPr>
              <a:t>. Argued that the foundations of the Cold War were neither the fault of the U.S. nor the Soviet Union. </a:t>
            </a:r>
          </a:p>
          <a:p>
            <a:pPr lvl="0" marR="292100" rtl="0" algn="l">
              <a:lnSpc>
                <a:spcPct val="150000"/>
              </a:lnSpc>
              <a:spcBef>
                <a:spcPts val="0"/>
              </a:spcBef>
              <a:buNone/>
            </a:pPr>
            <a:r>
              <a:rPr lang="en-GB" sz="1400">
                <a:solidFill>
                  <a:srgbClr val="000000"/>
                </a:solidFill>
                <a:latin typeface="Consolas"/>
                <a:ea typeface="Consolas"/>
                <a:cs typeface="Consolas"/>
                <a:sym typeface="Consolas"/>
              </a:rPr>
              <a:t>. They viewed the Cold War as something inevitable. </a:t>
            </a:r>
          </a:p>
          <a:p>
            <a:pPr lvl="0" marR="292100" rtl="0" algn="l">
              <a:lnSpc>
                <a:spcPct val="150000"/>
              </a:lnSpc>
              <a:spcBef>
                <a:spcPts val="0"/>
              </a:spcBef>
              <a:buNone/>
            </a:pPr>
            <a:r>
              <a:rPr lang="en-GB" sz="1400">
                <a:solidFill>
                  <a:srgbClr val="000000"/>
                </a:solidFill>
                <a:latin typeface="Consolas"/>
                <a:ea typeface="Consolas"/>
                <a:cs typeface="Consolas"/>
                <a:sym typeface="Consolas"/>
              </a:rPr>
              <a:t>. The Cold War emerged from the power vacuum after World War II, when the European countries were severely weakened by the war. </a:t>
            </a:r>
          </a:p>
          <a:p>
            <a:pPr lvl="0" marR="292100" rtl="0" algn="l">
              <a:lnSpc>
                <a:spcPct val="150000"/>
              </a:lnSpc>
              <a:spcBef>
                <a:spcPts val="0"/>
              </a:spcBef>
              <a:buNone/>
            </a:pPr>
            <a:r>
              <a:rPr lang="en-GB" sz="1400">
                <a:solidFill>
                  <a:srgbClr val="000000"/>
                </a:solidFill>
                <a:latin typeface="Consolas"/>
                <a:ea typeface="Consolas"/>
                <a:cs typeface="Consolas"/>
                <a:sym typeface="Consolas"/>
              </a:rPr>
              <a:t>. The multipolar situation that had existed before the war had given way to a bipolar world. </a:t>
            </a:r>
          </a:p>
          <a:p>
            <a:pPr lvl="0">
              <a:spcBef>
                <a:spcPts val="0"/>
              </a:spcBef>
              <a:buNone/>
            </a:pPr>
            <a:r>
              <a:t/>
            </a:r>
            <a:endParaRPr sz="1100"/>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4"/>
                                        </p:tgtEl>
                                        <p:attrNameLst>
                                          <p:attrName>style.visibility</p:attrName>
                                        </p:attrNameLst>
                                      </p:cBhvr>
                                      <p:to>
                                        <p:strVal val="visible"/>
                                      </p:to>
                                    </p:set>
                                    <p:animEffect filter="fade" transition="in">
                                      <p:cBhvr>
                                        <p:cTn dur="1000"/>
                                        <p:tgtEl>
                                          <p:spTgt spid="6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x="0" y="0"/>
          <a:ext cx="0" cy="0"/>
          <a:chOff x="0" y="0"/>
          <a:chExt cx="0" cy="0"/>
        </a:xfrm>
      </p:grpSpPr>
      <p:sp>
        <p:nvSpPr>
          <p:cNvPr id="69" name="Shape 69"/>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GB"/>
              <a:t>The Yalta Conference, February 1945</a:t>
            </a:r>
          </a:p>
        </p:txBody>
      </p:sp>
      <p:sp>
        <p:nvSpPr>
          <p:cNvPr id="70" name="Shape 70"/>
          <p:cNvSpPr txBox="1"/>
          <p:nvPr>
            <p:ph idx="1" type="body"/>
          </p:nvPr>
        </p:nvSpPr>
        <p:spPr>
          <a:xfrm>
            <a:off x="311700" y="1234075"/>
            <a:ext cx="8520600" cy="1077600"/>
          </a:xfrm>
          <a:prstGeom prst="rect">
            <a:avLst/>
          </a:prstGeom>
        </p:spPr>
        <p:txBody>
          <a:bodyPr anchorCtr="0" anchor="t" bIns="91425" lIns="91425" rIns="91425" tIns="91425">
            <a:noAutofit/>
          </a:bodyPr>
          <a:lstStyle/>
          <a:p>
            <a:pPr lvl="0" rtl="0">
              <a:spcBef>
                <a:spcPts val="0"/>
              </a:spcBef>
              <a:buNone/>
            </a:pPr>
            <a:r>
              <a:rPr lang="en-GB">
                <a:latin typeface="Cambria"/>
                <a:ea typeface="Cambria"/>
                <a:cs typeface="Cambria"/>
                <a:sym typeface="Cambria"/>
              </a:rPr>
              <a:t>Differences arose over the future of Poland and Germany. The US and Britain accepted that Poland was in the Soviet sphere of influence.  </a:t>
            </a:r>
          </a:p>
          <a:p>
            <a:pPr lvl="0">
              <a:spcBef>
                <a:spcPts val="0"/>
              </a:spcBef>
              <a:buNone/>
            </a:pPr>
            <a:r>
              <a:rPr lang="en-GB">
                <a:latin typeface="Cambria"/>
                <a:ea typeface="Cambria"/>
                <a:cs typeface="Cambria"/>
                <a:sym typeface="Cambria"/>
              </a:rPr>
              <a:t>Some historians claim that this laid the foundations for a divided Europe.</a:t>
            </a:r>
          </a:p>
        </p:txBody>
      </p:sp>
      <p:sp>
        <p:nvSpPr>
          <p:cNvPr id="71" name="Shape 71"/>
          <p:cNvSpPr txBox="1"/>
          <p:nvPr/>
        </p:nvSpPr>
        <p:spPr>
          <a:xfrm>
            <a:off x="311700" y="2517300"/>
            <a:ext cx="5364600" cy="572700"/>
          </a:xfrm>
          <a:prstGeom prst="rect">
            <a:avLst/>
          </a:prstGeom>
          <a:noFill/>
          <a:ln>
            <a:noFill/>
          </a:ln>
        </p:spPr>
        <p:txBody>
          <a:bodyPr anchorCtr="0" anchor="t" bIns="91425" lIns="91425" rIns="91425" tIns="91425">
            <a:noAutofit/>
          </a:bodyPr>
          <a:lstStyle/>
          <a:p>
            <a:pPr lvl="0">
              <a:spcBef>
                <a:spcPts val="0"/>
              </a:spcBef>
              <a:buNone/>
            </a:pPr>
            <a:r>
              <a:rPr lang="en-GB" sz="3000">
                <a:highlight>
                  <a:srgbClr val="FFFF00"/>
                </a:highlight>
                <a:latin typeface="Oswald"/>
                <a:ea typeface="Oswald"/>
                <a:cs typeface="Oswald"/>
                <a:sym typeface="Oswald"/>
              </a:rPr>
              <a:t>The Potsdam Conference, July 1945</a:t>
            </a:r>
          </a:p>
        </p:txBody>
      </p:sp>
      <p:sp>
        <p:nvSpPr>
          <p:cNvPr id="72" name="Shape 72"/>
          <p:cNvSpPr txBox="1"/>
          <p:nvPr/>
        </p:nvSpPr>
        <p:spPr>
          <a:xfrm>
            <a:off x="254150" y="3364450"/>
            <a:ext cx="8181300" cy="1633800"/>
          </a:xfrm>
          <a:prstGeom prst="rect">
            <a:avLst/>
          </a:prstGeom>
          <a:noFill/>
          <a:ln>
            <a:noFill/>
          </a:ln>
        </p:spPr>
        <p:txBody>
          <a:bodyPr anchorCtr="0" anchor="t" bIns="91425" lIns="91425" rIns="91425" tIns="91425">
            <a:noAutofit/>
          </a:bodyPr>
          <a:lstStyle/>
          <a:p>
            <a:pPr lvl="0">
              <a:spcBef>
                <a:spcPts val="0"/>
              </a:spcBef>
              <a:buNone/>
            </a:pPr>
            <a:r>
              <a:rPr lang="en-GB" sz="1800">
                <a:latin typeface="Cambria"/>
                <a:ea typeface="Cambria"/>
                <a:cs typeface="Cambria"/>
                <a:sym typeface="Cambria"/>
              </a:rPr>
              <a:t>Divided Germany into 4 zones temporarily and established new borders for a Germany and Poland that suited Stalin. Key issues of the future of Germany weren’t solved.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x="0" y="0"/>
          <a:ext cx="0" cy="0"/>
          <a:chOff x="0" y="0"/>
          <a:chExt cx="0" cy="0"/>
        </a:xfrm>
      </p:grpSpPr>
      <p:sp>
        <p:nvSpPr>
          <p:cNvPr id="77" name="Shape 77"/>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GB"/>
              <a:t>The Kennan Telegram </a:t>
            </a:r>
          </a:p>
        </p:txBody>
      </p:sp>
      <p:sp>
        <p:nvSpPr>
          <p:cNvPr id="78" name="Shape 78"/>
          <p:cNvSpPr txBox="1"/>
          <p:nvPr>
            <p:ph idx="1" type="body"/>
          </p:nvPr>
        </p:nvSpPr>
        <p:spPr>
          <a:xfrm>
            <a:off x="311700" y="1234075"/>
            <a:ext cx="8520600" cy="920100"/>
          </a:xfrm>
          <a:prstGeom prst="rect">
            <a:avLst/>
          </a:prstGeom>
        </p:spPr>
        <p:txBody>
          <a:bodyPr anchorCtr="0" anchor="t" bIns="91425" lIns="91425" rIns="91425" tIns="91425">
            <a:noAutofit/>
          </a:bodyPr>
          <a:lstStyle/>
          <a:p>
            <a:pPr lvl="0">
              <a:spcBef>
                <a:spcPts val="0"/>
              </a:spcBef>
              <a:buNone/>
            </a:pPr>
            <a:r>
              <a:rPr lang="en-GB">
                <a:latin typeface="Cambria"/>
                <a:ea typeface="Cambria"/>
                <a:cs typeface="Cambria"/>
                <a:sym typeface="Cambria"/>
              </a:rPr>
              <a:t>Suggested policy of containment toward the communist Soviet, due to fears of the expansion of communism. </a:t>
            </a:r>
          </a:p>
        </p:txBody>
      </p:sp>
      <p:sp>
        <p:nvSpPr>
          <p:cNvPr id="79" name="Shape 79"/>
          <p:cNvSpPr txBox="1"/>
          <p:nvPr/>
        </p:nvSpPr>
        <p:spPr>
          <a:xfrm>
            <a:off x="350975" y="2287350"/>
            <a:ext cx="3836400" cy="750300"/>
          </a:xfrm>
          <a:prstGeom prst="rect">
            <a:avLst/>
          </a:prstGeom>
          <a:noFill/>
          <a:ln>
            <a:noFill/>
          </a:ln>
        </p:spPr>
        <p:txBody>
          <a:bodyPr anchorCtr="0" anchor="t" bIns="91425" lIns="91425" rIns="91425" tIns="91425">
            <a:noAutofit/>
          </a:bodyPr>
          <a:lstStyle/>
          <a:p>
            <a:pPr lvl="0">
              <a:spcBef>
                <a:spcPts val="0"/>
              </a:spcBef>
              <a:buNone/>
            </a:pPr>
            <a:r>
              <a:rPr lang="en-GB" sz="3000">
                <a:highlight>
                  <a:srgbClr val="FFFF00"/>
                </a:highlight>
                <a:latin typeface="Oswald"/>
                <a:ea typeface="Oswald"/>
                <a:cs typeface="Oswald"/>
                <a:sym typeface="Oswald"/>
              </a:rPr>
              <a:t>The Novikov Telegram</a:t>
            </a:r>
          </a:p>
        </p:txBody>
      </p:sp>
      <p:sp>
        <p:nvSpPr>
          <p:cNvPr id="80" name="Shape 80"/>
          <p:cNvSpPr txBox="1"/>
          <p:nvPr/>
        </p:nvSpPr>
        <p:spPr>
          <a:xfrm>
            <a:off x="338875" y="3134500"/>
            <a:ext cx="8048100" cy="750300"/>
          </a:xfrm>
          <a:prstGeom prst="rect">
            <a:avLst/>
          </a:prstGeom>
          <a:noFill/>
          <a:ln>
            <a:noFill/>
          </a:ln>
        </p:spPr>
        <p:txBody>
          <a:bodyPr anchorCtr="0" anchor="t" bIns="91425" lIns="91425" rIns="91425" tIns="91425">
            <a:noAutofit/>
          </a:bodyPr>
          <a:lstStyle/>
          <a:p>
            <a:pPr lvl="0">
              <a:spcBef>
                <a:spcPts val="0"/>
              </a:spcBef>
              <a:buNone/>
            </a:pPr>
            <a:r>
              <a:rPr lang="en-GB" sz="1800">
                <a:latin typeface="Cambria"/>
                <a:ea typeface="Cambria"/>
                <a:cs typeface="Cambria"/>
                <a:sym typeface="Cambria"/>
              </a:rPr>
              <a:t>Argued that the US was beginning to act like an imperial power.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x="0" y="0"/>
          <a:ext cx="0" cy="0"/>
          <a:chOff x="0" y="0"/>
          <a:chExt cx="0" cy="0"/>
        </a:xfrm>
      </p:grpSpPr>
      <p:sp>
        <p:nvSpPr>
          <p:cNvPr id="85" name="Shape 85"/>
          <p:cNvSpPr txBox="1"/>
          <p:nvPr>
            <p:ph type="title"/>
          </p:nvPr>
        </p:nvSpPr>
        <p:spPr>
          <a:xfrm>
            <a:off x="311700" y="445025"/>
            <a:ext cx="8520600" cy="572700"/>
          </a:xfrm>
          <a:prstGeom prst="rect">
            <a:avLst/>
          </a:prstGeom>
        </p:spPr>
        <p:txBody>
          <a:bodyPr anchorCtr="0" anchor="t" bIns="91425" lIns="91425" rIns="91425" tIns="91425">
            <a:noAutofit/>
          </a:bodyPr>
          <a:lstStyle/>
          <a:p>
            <a:pPr lvl="0">
              <a:lnSpc>
                <a:spcPct val="115000"/>
              </a:lnSpc>
              <a:spcBef>
                <a:spcPts val="0"/>
              </a:spcBef>
              <a:spcAft>
                <a:spcPts val="1600"/>
              </a:spcAft>
              <a:buNone/>
            </a:pPr>
            <a:r>
              <a:rPr b="1" lang="en-GB" sz="2400">
                <a:solidFill>
                  <a:schemeClr val="dk2"/>
                </a:solidFill>
                <a:latin typeface="Source Code Pro"/>
                <a:ea typeface="Source Code Pro"/>
                <a:cs typeface="Source Code Pro"/>
                <a:sym typeface="Source Code Pro"/>
              </a:rPr>
              <a:t>The Truman Doctrine</a:t>
            </a:r>
            <a:r>
              <a:rPr b="1" lang="en-GB" sz="2400">
                <a:latin typeface="Source Code Pro"/>
                <a:ea typeface="Source Code Pro"/>
                <a:cs typeface="Source Code Pro"/>
                <a:sym typeface="Source Code Pro"/>
              </a:rPr>
              <a:t> </a:t>
            </a:r>
            <a:r>
              <a:rPr b="1" lang="en-GB" sz="2400">
                <a:solidFill>
                  <a:schemeClr val="dk2"/>
                </a:solidFill>
                <a:latin typeface="Source Code Pro"/>
                <a:ea typeface="Source Code Pro"/>
                <a:cs typeface="Source Code Pro"/>
                <a:sym typeface="Source Code Pro"/>
              </a:rPr>
              <a:t>1947</a:t>
            </a:r>
            <a:r>
              <a:rPr b="0" lang="en-GB" sz="1800">
                <a:solidFill>
                  <a:schemeClr val="dk2"/>
                </a:solidFill>
                <a:latin typeface="Source Code Pro"/>
                <a:ea typeface="Source Code Pro"/>
                <a:cs typeface="Source Code Pro"/>
                <a:sym typeface="Source Code Pro"/>
              </a:rPr>
              <a:t> </a:t>
            </a:r>
          </a:p>
          <a:p>
            <a:pPr lvl="0">
              <a:spcBef>
                <a:spcPts val="0"/>
              </a:spcBef>
              <a:buNone/>
            </a:pPr>
            <a:r>
              <a:t/>
            </a:r>
            <a:endParaRPr/>
          </a:p>
        </p:txBody>
      </p:sp>
      <p:sp>
        <p:nvSpPr>
          <p:cNvPr id="86" name="Shape 86"/>
          <p:cNvSpPr txBox="1"/>
          <p:nvPr>
            <p:ph idx="1" type="body"/>
          </p:nvPr>
        </p:nvSpPr>
        <p:spPr>
          <a:xfrm>
            <a:off x="364300" y="1017725"/>
            <a:ext cx="8520600" cy="4007400"/>
          </a:xfrm>
          <a:prstGeom prst="rect">
            <a:avLst/>
          </a:prstGeom>
        </p:spPr>
        <p:txBody>
          <a:bodyPr anchorCtr="0" anchor="t" bIns="91425" lIns="91425" rIns="91425" tIns="91425">
            <a:noAutofit/>
          </a:bodyPr>
          <a:lstStyle/>
          <a:p>
            <a:pPr lvl="0">
              <a:spcBef>
                <a:spcPts val="0"/>
              </a:spcBef>
              <a:buNone/>
            </a:pPr>
            <a:r>
              <a:rPr b="1" lang="en-GB" sz="1400">
                <a:solidFill>
                  <a:srgbClr val="333333"/>
                </a:solidFill>
                <a:highlight>
                  <a:srgbClr val="FFFFFF"/>
                </a:highlight>
                <a:latin typeface="Consolas"/>
                <a:ea typeface="Consolas"/>
                <a:cs typeface="Consolas"/>
                <a:sym typeface="Consolas"/>
              </a:rPr>
              <a:t>. President Truman warned the American Congress that it was America's job to contain Communism - this became known as the Truman Doctrine - </a:t>
            </a:r>
          </a:p>
          <a:p>
            <a:pPr lvl="0">
              <a:spcBef>
                <a:spcPts val="0"/>
              </a:spcBef>
              <a:buNone/>
            </a:pPr>
            <a:r>
              <a:rPr b="1" lang="en-GB" sz="1400">
                <a:solidFill>
                  <a:srgbClr val="333333"/>
                </a:solidFill>
                <a:latin typeface="Consolas"/>
                <a:ea typeface="Consolas"/>
                <a:cs typeface="Consolas"/>
                <a:sym typeface="Consolas"/>
              </a:rPr>
              <a:t>. The Post-revisionist school of thought says that the speech itself was a somewhat accurate representation of the situation in Europe- particularly in regards to Greece and Turkey. The Truman Doctrine itself was highly incendiary, thus justifying Stalin's reaction to it (Cominform).</a:t>
            </a:r>
            <a:r>
              <a:rPr b="1" lang="en-GB">
                <a:solidFill>
                  <a:srgbClr val="333333"/>
                </a:solidFill>
                <a:latin typeface="Consolas"/>
                <a:ea typeface="Consolas"/>
                <a:cs typeface="Consolas"/>
                <a:sym typeface="Consolas"/>
              </a:rPr>
              <a:t> </a:t>
            </a:r>
          </a:p>
          <a:p>
            <a:pPr lvl="0">
              <a:spcBef>
                <a:spcPts val="0"/>
              </a:spcBef>
              <a:buNone/>
            </a:pPr>
            <a:r>
              <a:rPr b="1" lang="en-GB" sz="1400">
                <a:solidFill>
                  <a:srgbClr val="333333"/>
                </a:solidFill>
                <a:latin typeface="Consolas"/>
                <a:ea typeface="Consolas"/>
                <a:cs typeface="Consolas"/>
                <a:sym typeface="Consolas"/>
              </a:rPr>
              <a:t>. Both sides can be said to have been concerned primarily with their own security, and thus both sides can be said to have overreacted or mischaracterized the positions of themselves and the other side (largely as an effort to rally the public support behind them). </a:t>
            </a:r>
          </a:p>
          <a:p>
            <a:pPr lvl="0">
              <a:spcBef>
                <a:spcPts val="0"/>
              </a:spcBef>
              <a:buNone/>
            </a:pPr>
            <a:r>
              <a:rPr b="1" lang="en-GB" sz="1400">
                <a:solidFill>
                  <a:srgbClr val="333333"/>
                </a:solidFill>
                <a:latin typeface="Consolas"/>
                <a:ea typeface="Consolas"/>
                <a:cs typeface="Consolas"/>
                <a:sym typeface="Consolas"/>
              </a:rPr>
              <a:t>. In the post-revisionist viewpoint the natural conflict between the ideologies of communism and capitalism is also seen as a source of misunderstanding and misinterpretation which led to the start of the Cold War. </a:t>
            </a:r>
          </a:p>
          <a:p>
            <a:pPr lvl="0">
              <a:spcBef>
                <a:spcPts val="0"/>
              </a:spcBef>
              <a:buNone/>
            </a:pPr>
            <a:r>
              <a:t/>
            </a:r>
            <a:endParaRPr b="1">
              <a:solidFill>
                <a:srgbClr val="333333"/>
              </a:solidFill>
              <a:highlight>
                <a:srgbClr val="FFFFFF"/>
              </a:highlight>
              <a:latin typeface="Consolas"/>
              <a:ea typeface="Consolas"/>
              <a:cs typeface="Consolas"/>
              <a:sym typeface="Consolas"/>
            </a:endParaRPr>
          </a:p>
          <a:p>
            <a:pPr lvl="0">
              <a:spcBef>
                <a:spcPts val="0"/>
              </a:spcBef>
              <a:buClr>
                <a:schemeClr val="dk2"/>
              </a:buClr>
              <a:buSzPct val="61111"/>
              <a:buFont typeface="Arial"/>
              <a:buNone/>
            </a:pPr>
            <a:r>
              <a:rPr b="1" lang="en-GB">
                <a:solidFill>
                  <a:srgbClr val="333333"/>
                </a:solidFill>
                <a:highlight>
                  <a:srgbClr val="FFFFFF"/>
                </a:highlight>
                <a:latin typeface="Consolas"/>
                <a:ea typeface="Consolas"/>
                <a:cs typeface="Consolas"/>
                <a:sym typeface="Consolas"/>
              </a:rPr>
              <a:t> </a:t>
            </a:r>
          </a:p>
          <a:p>
            <a:pPr lvl="0">
              <a:spcBef>
                <a:spcPts val="0"/>
              </a:spcBef>
              <a:buNone/>
            </a:pPr>
            <a:r>
              <a:t/>
            </a:r>
            <a:endParaRPr b="1">
              <a:solidFill>
                <a:srgbClr val="333333"/>
              </a:solidFill>
              <a:highlight>
                <a:srgbClr val="FFFFFF"/>
              </a:highlight>
              <a:latin typeface="Consolas"/>
              <a:ea typeface="Consolas"/>
              <a:cs typeface="Consolas"/>
              <a:sym typeface="Consolas"/>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90" name="Shape 90"/>
        <p:cNvGrpSpPr/>
        <p:nvPr/>
      </p:nvGrpSpPr>
      <p:grpSpPr>
        <a:xfrm>
          <a:off x="0" y="0"/>
          <a:ext cx="0" cy="0"/>
          <a:chOff x="0" y="0"/>
          <a:chExt cx="0" cy="0"/>
        </a:xfrm>
      </p:grpSpPr>
      <p:sp>
        <p:nvSpPr>
          <p:cNvPr id="91" name="Shape 9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GB"/>
              <a:t>The Marshall Plan 1947</a:t>
            </a:r>
          </a:p>
        </p:txBody>
      </p:sp>
      <p:sp>
        <p:nvSpPr>
          <p:cNvPr id="92" name="Shape 92"/>
          <p:cNvSpPr txBox="1"/>
          <p:nvPr>
            <p:ph idx="1" type="body"/>
          </p:nvPr>
        </p:nvSpPr>
        <p:spPr>
          <a:xfrm>
            <a:off x="311700" y="1234075"/>
            <a:ext cx="8520600" cy="3334800"/>
          </a:xfrm>
          <a:prstGeom prst="rect">
            <a:avLst/>
          </a:prstGeom>
        </p:spPr>
        <p:txBody>
          <a:bodyPr anchorCtr="0" anchor="t" bIns="91425" lIns="91425" rIns="91425" tIns="91425">
            <a:noAutofit/>
          </a:bodyPr>
          <a:lstStyle/>
          <a:p>
            <a:pPr lvl="0">
              <a:spcBef>
                <a:spcPts val="0"/>
              </a:spcBef>
              <a:buClr>
                <a:schemeClr val="dk2"/>
              </a:buClr>
              <a:buSzPct val="78571"/>
              <a:buFont typeface="Arial"/>
              <a:buNone/>
            </a:pPr>
            <a:r>
              <a:rPr b="1" lang="en-GB" sz="1400">
                <a:solidFill>
                  <a:srgbClr val="333333"/>
                </a:solidFill>
                <a:latin typeface="Consolas"/>
                <a:ea typeface="Consolas"/>
                <a:cs typeface="Consolas"/>
                <a:sym typeface="Consolas"/>
              </a:rPr>
              <a:t>. General George Marshall came up with a plan to help Europe recover from the war using American money - this became known as the Marshall Plan</a:t>
            </a:r>
          </a:p>
          <a:p>
            <a:pPr lvl="0" marR="292100">
              <a:lnSpc>
                <a:spcPct val="150000"/>
              </a:lnSpc>
              <a:spcBef>
                <a:spcPts val="0"/>
              </a:spcBef>
              <a:spcAft>
                <a:spcPts val="0"/>
              </a:spcAft>
              <a:buNone/>
            </a:pPr>
            <a:r>
              <a:rPr b="1" lang="en-GB" sz="1400">
                <a:latin typeface="Consolas"/>
                <a:ea typeface="Consolas"/>
                <a:cs typeface="Consolas"/>
                <a:sym typeface="Consolas"/>
              </a:rPr>
              <a:t>. For both the United States and the Soviet Union it was unacceptable to let the other superpower dominate Europe, as this would seriously disrupt the balance of power. </a:t>
            </a:r>
          </a:p>
          <a:p>
            <a:pPr lvl="0" marR="292100">
              <a:lnSpc>
                <a:spcPct val="150000"/>
              </a:lnSpc>
              <a:spcBef>
                <a:spcPts val="0"/>
              </a:spcBef>
              <a:spcAft>
                <a:spcPts val="0"/>
              </a:spcAft>
              <a:buNone/>
            </a:pPr>
            <a:r>
              <a:rPr b="1" lang="en-GB" sz="1400">
                <a:latin typeface="Consolas"/>
                <a:ea typeface="Consolas"/>
                <a:cs typeface="Consolas"/>
                <a:sym typeface="Consolas"/>
              </a:rPr>
              <a:t>. Conflict over spheres of influence was therefore an inevitable result of considerations of national security.</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x="0" y="0"/>
          <a:ext cx="0" cy="0"/>
          <a:chOff x="0" y="0"/>
          <a:chExt cx="0" cy="0"/>
        </a:xfrm>
      </p:grpSpPr>
      <p:sp>
        <p:nvSpPr>
          <p:cNvPr id="97" name="Shape 97"/>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GB"/>
              <a:t>The establishment of Cominform Sept 1947</a:t>
            </a:r>
          </a:p>
        </p:txBody>
      </p:sp>
      <p:sp>
        <p:nvSpPr>
          <p:cNvPr id="98" name="Shape 98"/>
          <p:cNvSpPr txBox="1"/>
          <p:nvPr>
            <p:ph idx="1" type="body"/>
          </p:nvPr>
        </p:nvSpPr>
        <p:spPr>
          <a:xfrm>
            <a:off x="311700" y="1234075"/>
            <a:ext cx="8520600" cy="3740100"/>
          </a:xfrm>
          <a:prstGeom prst="rect">
            <a:avLst/>
          </a:prstGeom>
        </p:spPr>
        <p:txBody>
          <a:bodyPr anchorCtr="0" anchor="t" bIns="91425" lIns="91425" rIns="91425" tIns="91425">
            <a:noAutofit/>
          </a:bodyPr>
          <a:lstStyle/>
          <a:p>
            <a:pPr lvl="0">
              <a:spcBef>
                <a:spcPts val="0"/>
              </a:spcBef>
              <a:buNone/>
            </a:pPr>
            <a:r>
              <a:rPr b="1" lang="en-GB" sz="1400">
                <a:latin typeface="Consolas"/>
                <a:ea typeface="Consolas"/>
                <a:cs typeface="Consolas"/>
                <a:sym typeface="Consolas"/>
              </a:rPr>
              <a:t>. Stalin established Cominform as a tool of strengthening the communist bloc and to strengthening Soviet political control of that bloc.</a:t>
            </a:r>
          </a:p>
          <a:p>
            <a:pPr lvl="0">
              <a:spcBef>
                <a:spcPts val="0"/>
              </a:spcBef>
              <a:buNone/>
            </a:pPr>
            <a:r>
              <a:rPr b="1" lang="en-GB" sz="1400">
                <a:latin typeface="Consolas"/>
                <a:ea typeface="Consolas"/>
                <a:cs typeface="Consolas"/>
                <a:sym typeface="Consolas"/>
              </a:rPr>
              <a:t>. It introduced Soviet style economic policies including the state control of industry </a:t>
            </a:r>
          </a:p>
          <a:p>
            <a:pPr lvl="0">
              <a:spcBef>
                <a:spcPts val="0"/>
              </a:spcBef>
              <a:buNone/>
            </a:pPr>
            <a:r>
              <a:rPr b="1" lang="en-GB" sz="1400">
                <a:latin typeface="Consolas"/>
                <a:ea typeface="Consolas"/>
                <a:cs typeface="Consolas"/>
                <a:sym typeface="Consolas"/>
              </a:rPr>
              <a:t>. </a:t>
            </a:r>
            <a:r>
              <a:rPr b="1" i="1" lang="en-GB" sz="1400" u="sng">
                <a:latin typeface="Consolas"/>
                <a:ea typeface="Consolas"/>
                <a:cs typeface="Consolas"/>
                <a:sym typeface="Consolas"/>
              </a:rPr>
              <a:t>John Lewis Gaddis</a:t>
            </a:r>
            <a:r>
              <a:rPr b="1" lang="en-GB" sz="1400">
                <a:latin typeface="Consolas"/>
                <a:ea typeface="Consolas"/>
                <a:cs typeface="Consolas"/>
                <a:sym typeface="Consolas"/>
              </a:rPr>
              <a:t> focuses on some shared culpability and that "neither side can bear sole responsibility for the onset of the Cold War." He did, however, emphasize the constraints imposed on U.S. policy makers due to the complications of domestic politics and later that it took men, responding unpredictably to circumstances, to forge the chain of causation; and it took [Stalin] in particular, responding predictably to his own authoritarian, paranoid, and narcissistic predisposition, to lock it into place.</a:t>
            </a:r>
          </a:p>
          <a:p>
            <a:pPr lvl="0">
              <a:spcBef>
                <a:spcPts val="0"/>
              </a:spcBef>
              <a:buNone/>
            </a:pPr>
            <a:r>
              <a:t/>
            </a:r>
            <a:endParaRPr sz="1400">
              <a:latin typeface="Consolas"/>
              <a:ea typeface="Consolas"/>
              <a:cs typeface="Consolas"/>
              <a:sym typeface="Consolas"/>
            </a:endParaRPr>
          </a:p>
          <a:p>
            <a:pPr lvl="0">
              <a:spcBef>
                <a:spcPts val="0"/>
              </a:spcBef>
              <a:buClr>
                <a:schemeClr val="dk2"/>
              </a:buClr>
              <a:buSzPct val="78571"/>
              <a:buFont typeface="Arial"/>
              <a:buNone/>
            </a:pPr>
            <a:r>
              <a:t/>
            </a:r>
            <a:endParaRPr sz="1400">
              <a:latin typeface="Consolas"/>
              <a:ea typeface="Consolas"/>
              <a:cs typeface="Consolas"/>
              <a:sym typeface="Consolas"/>
            </a:endParaRPr>
          </a:p>
          <a:p>
            <a:pPr lvl="0">
              <a:spcBef>
                <a:spcPts val="0"/>
              </a:spcBef>
              <a:buClr>
                <a:schemeClr val="dk2"/>
              </a:buClr>
              <a:buSzPct val="61111"/>
              <a:buFont typeface="Arial"/>
              <a:buNone/>
            </a:pPr>
            <a:r>
              <a:t/>
            </a:r>
            <a:endParaRPr/>
          </a:p>
          <a:p>
            <a:pPr lvl="0">
              <a:spcBef>
                <a:spcPts val="0"/>
              </a:spcBef>
              <a:buNone/>
            </a:pPr>
            <a:r>
              <a:t/>
            </a:r>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 name="Shape 102"/>
        <p:cNvGrpSpPr/>
        <p:nvPr/>
      </p:nvGrpSpPr>
      <p:grpSpPr>
        <a:xfrm>
          <a:off x="0" y="0"/>
          <a:ext cx="0" cy="0"/>
          <a:chOff x="0" y="0"/>
          <a:chExt cx="0" cy="0"/>
        </a:xfrm>
      </p:grpSpPr>
      <p:sp>
        <p:nvSpPr>
          <p:cNvPr id="103" name="Shape 103"/>
          <p:cNvSpPr txBox="1"/>
          <p:nvPr/>
        </p:nvSpPr>
        <p:spPr>
          <a:xfrm>
            <a:off x="0" y="746300"/>
            <a:ext cx="1007400" cy="4087200"/>
          </a:xfrm>
          <a:prstGeom prst="rect">
            <a:avLst/>
          </a:prstGeom>
          <a:noFill/>
          <a:ln>
            <a:noFill/>
          </a:ln>
        </p:spPr>
        <p:txBody>
          <a:bodyPr anchorCtr="0" anchor="t" bIns="91425" lIns="91425" rIns="91425" tIns="91425">
            <a:noAutofit/>
          </a:bodyPr>
          <a:lstStyle/>
          <a:p>
            <a:pPr lvl="0">
              <a:spcBef>
                <a:spcPts val="0"/>
              </a:spcBef>
              <a:buNone/>
            </a:pPr>
            <a:r>
              <a:t/>
            </a:r>
            <a:endParaRPr/>
          </a:p>
        </p:txBody>
      </p:sp>
      <p:sp>
        <p:nvSpPr>
          <p:cNvPr id="104" name="Shape 104">
            <a:hlinkClick r:id="rId3"/>
          </p:cNvPr>
          <p:cNvSpPr/>
          <p:nvPr/>
        </p:nvSpPr>
        <p:spPr>
          <a:xfrm>
            <a:off x="1142990" y="38750"/>
            <a:ext cx="6858008" cy="5143500"/>
          </a:xfrm>
          <a:prstGeom prst="rect">
            <a:avLst/>
          </a:prstGeom>
          <a:blipFill>
            <a:blip r:embed="rId4">
              <a:alphaModFix/>
            </a:blip>
            <a:stretch>
              <a:fillRect/>
            </a:stretch>
          </a:blipFill>
          <a:ln>
            <a:noFill/>
          </a:ln>
        </p:spPr>
      </p:sp>
      <p:sp>
        <p:nvSpPr>
          <p:cNvPr id="105" name="Shape 105"/>
          <p:cNvSpPr txBox="1"/>
          <p:nvPr/>
        </p:nvSpPr>
        <p:spPr>
          <a:xfrm>
            <a:off x="229950" y="0"/>
            <a:ext cx="605100" cy="5143500"/>
          </a:xfrm>
          <a:prstGeom prst="rect">
            <a:avLst/>
          </a:prstGeom>
          <a:solidFill>
            <a:srgbClr val="FFFF00"/>
          </a:solidFill>
          <a:ln>
            <a:noFill/>
          </a:ln>
        </p:spPr>
        <p:txBody>
          <a:bodyPr anchorCtr="0" anchor="t" bIns="91425" lIns="91425" rIns="91425" tIns="91425">
            <a:noAutofit/>
          </a:bodyPr>
          <a:lstStyle/>
          <a:p>
            <a:pPr lvl="0">
              <a:spcBef>
                <a:spcPts val="0"/>
              </a:spcBef>
              <a:buNone/>
            </a:pPr>
            <a:r>
              <a:rPr lang="en-GB" sz="5500"/>
              <a:t>BERLIN</a:t>
            </a:r>
          </a:p>
        </p:txBody>
      </p:sp>
      <p:sp>
        <p:nvSpPr>
          <p:cNvPr id="106" name="Shape 106"/>
          <p:cNvSpPr txBox="1"/>
          <p:nvPr/>
        </p:nvSpPr>
        <p:spPr>
          <a:xfrm>
            <a:off x="8243350" y="38750"/>
            <a:ext cx="668100" cy="5143500"/>
          </a:xfrm>
          <a:prstGeom prst="rect">
            <a:avLst/>
          </a:prstGeom>
          <a:solidFill>
            <a:srgbClr val="FFFF00"/>
          </a:solidFill>
          <a:ln>
            <a:noFill/>
          </a:ln>
        </p:spPr>
        <p:txBody>
          <a:bodyPr anchorCtr="0" anchor="t" bIns="91425" lIns="91425" rIns="91425" tIns="91425">
            <a:noAutofit/>
          </a:bodyPr>
          <a:lstStyle/>
          <a:p>
            <a:pPr lvl="0">
              <a:spcBef>
                <a:spcPts val="0"/>
              </a:spcBef>
              <a:buNone/>
            </a:pPr>
            <a:r>
              <a:rPr lang="en-GB" sz="4200"/>
              <a:t>BLOCKADE</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110" name="Shape 110"/>
        <p:cNvGrpSpPr/>
        <p:nvPr/>
      </p:nvGrpSpPr>
      <p:grpSpPr>
        <a:xfrm>
          <a:off x="0" y="0"/>
          <a:ext cx="0" cy="0"/>
          <a:chOff x="0" y="0"/>
          <a:chExt cx="0" cy="0"/>
        </a:xfrm>
      </p:grpSpPr>
      <p:sp>
        <p:nvSpPr>
          <p:cNvPr id="111" name="Shape 11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GB"/>
              <a:t>John lewis Gaddis</a:t>
            </a:r>
          </a:p>
        </p:txBody>
      </p:sp>
      <p:sp>
        <p:nvSpPr>
          <p:cNvPr id="112" name="Shape 112"/>
          <p:cNvSpPr txBox="1"/>
          <p:nvPr>
            <p:ph idx="1" type="body"/>
          </p:nvPr>
        </p:nvSpPr>
        <p:spPr>
          <a:xfrm>
            <a:off x="311700" y="1210225"/>
            <a:ext cx="8520600" cy="3358800"/>
          </a:xfrm>
          <a:prstGeom prst="rect">
            <a:avLst/>
          </a:prstGeom>
          <a:ln cap="flat" cmpd="sng" w="9525">
            <a:solidFill>
              <a:srgbClr val="38761D"/>
            </a:solidFill>
            <a:prstDash val="solid"/>
            <a:round/>
            <a:headEnd len="med" w="med" type="none"/>
            <a:tailEnd len="med" w="med" type="none"/>
          </a:ln>
        </p:spPr>
        <p:txBody>
          <a:bodyPr anchorCtr="0" anchor="t" bIns="91425" lIns="91425" rIns="91425" tIns="91425">
            <a:noAutofit/>
          </a:bodyPr>
          <a:lstStyle/>
          <a:p>
            <a:pPr lvl="0">
              <a:spcBef>
                <a:spcPts val="0"/>
              </a:spcBef>
              <a:buNone/>
            </a:pPr>
            <a:r>
              <a:rPr b="1" lang="en-GB" sz="2400">
                <a:latin typeface="Verdana"/>
                <a:ea typeface="Verdana"/>
                <a:cs typeface="Verdana"/>
                <a:sym typeface="Verdana"/>
              </a:rPr>
              <a:t>believed that both America</a:t>
            </a:r>
            <a:r>
              <a:rPr b="1" lang="en-GB" sz="2400">
                <a:solidFill>
                  <a:srgbClr val="000005"/>
                </a:solidFill>
                <a:latin typeface="Verdana"/>
                <a:ea typeface="Verdana"/>
                <a:cs typeface="Verdana"/>
                <a:sym typeface="Verdana"/>
              </a:rPr>
              <a:t> </a:t>
            </a:r>
            <a:r>
              <a:rPr b="1" lang="en-GB" sz="2400">
                <a:latin typeface="Verdana"/>
                <a:ea typeface="Verdana"/>
                <a:cs typeface="Verdana"/>
                <a:sym typeface="Verdana"/>
              </a:rPr>
              <a:t>and Russia</a:t>
            </a:r>
            <a:r>
              <a:rPr b="1" lang="en-GB" sz="2400">
                <a:solidFill>
                  <a:srgbClr val="000005"/>
                </a:solidFill>
                <a:latin typeface="Verdana"/>
                <a:ea typeface="Verdana"/>
                <a:cs typeface="Verdana"/>
                <a:sym typeface="Verdana"/>
              </a:rPr>
              <a:t> </a:t>
            </a:r>
            <a:r>
              <a:rPr b="1" lang="en-GB" sz="2400">
                <a:latin typeface="Verdana"/>
                <a:ea typeface="Verdana"/>
                <a:cs typeface="Verdana"/>
                <a:sym typeface="Verdana"/>
              </a:rPr>
              <a:t>wanted to keep the peace after the war but that conflict was caused by mutual misunderstanding, reactivity, and above all the American inability to understand Stalin's fears and need to defend himself after the war.</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F9D58"/>
      </a:accent4>
      <a:accent5>
        <a:srgbClr val="01AFD1"/>
      </a:accent5>
      <a:accent6>
        <a:srgbClr val="9C27B0"/>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