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Bangers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Bangers-regular.fntdata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Relationship Id="rId4" Type="http://schemas.openxmlformats.org/officeDocument/2006/relationships/image" Target="../media/image01.png"/><Relationship Id="rId5" Type="http://schemas.openxmlformats.org/officeDocument/2006/relationships/image" Target="../media/image04.png"/><Relationship Id="rId6" Type="http://schemas.openxmlformats.org/officeDocument/2006/relationships/image" Target="../media/image02.png"/><Relationship Id="rId7" Type="http://schemas.openxmlformats.org/officeDocument/2006/relationships/image" Target="../media/image0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8.png"/><Relationship Id="rId4" Type="http://schemas.openxmlformats.org/officeDocument/2006/relationships/image" Target="../media/image0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 b="0" l="17260" r="23525" t="0"/>
          <a:stretch/>
        </p:blipFill>
        <p:spPr>
          <a:xfrm>
            <a:off x="7924550" y="3496075"/>
            <a:ext cx="1219449" cy="164742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>
            <p:ph type="ctrTitle"/>
          </p:nvPr>
        </p:nvSpPr>
        <p:spPr>
          <a:xfrm>
            <a:off x="311708" y="1501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 what extent was peaceful coexistence achieved?</a:t>
            </a:r>
          </a:p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311700" y="2506612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latin typeface="Bangers"/>
                <a:ea typeface="Bangers"/>
                <a:cs typeface="Bangers"/>
                <a:sym typeface="Bangers"/>
              </a:rPr>
              <a:t>Coexistence or conflict 1960-1962?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433200"/>
            <a:ext cx="1710300" cy="17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4524" y="3464638"/>
            <a:ext cx="1340030" cy="171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36818" y="3464637"/>
            <a:ext cx="2300250" cy="171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10300" y="3433200"/>
            <a:ext cx="3029681" cy="1710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" name="Shape 61"/>
          <p:cNvCxnSpPr/>
          <p:nvPr/>
        </p:nvCxnSpPr>
        <p:spPr>
          <a:xfrm>
            <a:off x="-12575" y="3458350"/>
            <a:ext cx="9167700" cy="0"/>
          </a:xfrm>
          <a:prstGeom prst="straightConnector1">
            <a:avLst/>
          </a:prstGeom>
          <a:noFill/>
          <a:ln cap="flat" cmpd="sng" w="1143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0" y="-150"/>
            <a:ext cx="1663200" cy="1062300"/>
          </a:xfrm>
          <a:prstGeom prst="rect">
            <a:avLst/>
          </a:prstGeom>
          <a:solidFill>
            <a:srgbClr val="FF0000"/>
          </a:solidFill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solidFill>
                  <a:srgbClr val="A2C4C9"/>
                </a:solidFill>
                <a:latin typeface="Bangers"/>
                <a:ea typeface="Bangers"/>
                <a:cs typeface="Bangers"/>
                <a:sym typeface="Bangers"/>
              </a:rPr>
              <a:t>1960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157725" y="1361900"/>
            <a:ext cx="4136700" cy="3441900"/>
          </a:xfrm>
          <a:prstGeom prst="rect">
            <a:avLst/>
          </a:prstGeom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 u="sng">
                <a:solidFill>
                  <a:srgbClr val="000000"/>
                </a:solidFill>
              </a:rPr>
              <a:t>Conflict</a:t>
            </a:r>
          </a:p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</a:rPr>
              <a:t>USSR Military alliance with Cuba</a:t>
            </a:r>
          </a:p>
          <a:p>
            <a:pPr indent="-292100" lvl="0" marL="457200" rtl="0">
              <a:spcBef>
                <a:spcPts val="0"/>
              </a:spcBef>
              <a:buClr>
                <a:srgbClr val="000000"/>
              </a:buClr>
              <a:buSzPct val="100000"/>
              <a:buChar char="➔"/>
            </a:pPr>
            <a:r>
              <a:rPr lang="en" sz="1000">
                <a:solidFill>
                  <a:srgbClr val="000000"/>
                </a:solidFill>
              </a:rPr>
              <a:t>Castro and Khrushchev alliance in the Western Hemisphere was immediately challenged by the United States </a:t>
            </a:r>
          </a:p>
          <a:p>
            <a:pPr indent="-292100" lvl="0" marL="457200" rtl="0">
              <a:spcBef>
                <a:spcPts val="0"/>
              </a:spcBef>
              <a:buClr>
                <a:srgbClr val="000000"/>
              </a:buClr>
              <a:buSzPct val="100000"/>
              <a:buChar char="➔"/>
            </a:pPr>
            <a:r>
              <a:rPr lang="en" sz="1000">
                <a:solidFill>
                  <a:srgbClr val="000000"/>
                </a:solidFill>
              </a:rPr>
              <a:t>it suggested a great leap of expansionism westwards.</a:t>
            </a:r>
          </a:p>
          <a:p>
            <a:pPr indent="-292100" lvl="0" marL="457200">
              <a:spcBef>
                <a:spcPts val="0"/>
              </a:spcBef>
              <a:buClr>
                <a:srgbClr val="000000"/>
              </a:buClr>
              <a:buSzPct val="100000"/>
              <a:buChar char="➔"/>
            </a:pPr>
            <a:r>
              <a:rPr lang="en" sz="1000">
                <a:solidFill>
                  <a:srgbClr val="000000"/>
                </a:solidFill>
              </a:rPr>
              <a:t> This alliance later on led to the Bay of Pigs incident and the Cuban missile crisis</a:t>
            </a:r>
          </a:p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</a:rPr>
              <a:t>U2 plane shot down in Russian airspace</a:t>
            </a:r>
            <a:r>
              <a:rPr lang="en" sz="1000">
                <a:solidFill>
                  <a:srgbClr val="000000"/>
                </a:solidFill>
              </a:rPr>
              <a:t> </a:t>
            </a:r>
          </a:p>
          <a:p>
            <a:pPr indent="-292100" lvl="0" marL="457200" rtl="0">
              <a:spcBef>
                <a:spcPts val="0"/>
              </a:spcBef>
              <a:buClr>
                <a:srgbClr val="000000"/>
              </a:buClr>
              <a:buSzPct val="100000"/>
              <a:buChar char="➔"/>
            </a:pPr>
            <a:r>
              <a:rPr lang="en" sz="1000">
                <a:solidFill>
                  <a:srgbClr val="000000"/>
                </a:solidFill>
              </a:rPr>
              <a:t>As the policy of open skies was rejected back in 1955 by the USSR it led to rapid increased conflict</a:t>
            </a:r>
          </a:p>
          <a:p>
            <a:pPr indent="-292100" lvl="0" marL="457200">
              <a:spcBef>
                <a:spcPts val="0"/>
              </a:spcBef>
              <a:buClr>
                <a:srgbClr val="000000"/>
              </a:buClr>
              <a:buSzPct val="100000"/>
              <a:buChar char="➔"/>
            </a:pPr>
            <a:r>
              <a:rPr lang="en" sz="1000">
                <a:solidFill>
                  <a:srgbClr val="000000"/>
                </a:solidFill>
              </a:rPr>
              <a:t>US rejected responsibility which enraged the USSR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4829100" y="1361900"/>
            <a:ext cx="4136700" cy="3441900"/>
          </a:xfrm>
          <a:prstGeom prst="rect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/>
              <a:t>Peaceful coexistence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u="sng"/>
          </a:p>
          <a:p>
            <a:pPr lvl="0">
              <a:spcBef>
                <a:spcPts val="0"/>
              </a:spcBef>
              <a:buNone/>
            </a:pPr>
            <a:r>
              <a:rPr lang="en"/>
              <a:t>The Paris Summit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92100" lvl="0" marL="914400" rtl="0">
              <a:spcBef>
                <a:spcPts val="0"/>
              </a:spcBef>
              <a:buSzPct val="100000"/>
              <a:buChar char="➔"/>
            </a:pPr>
            <a:r>
              <a:rPr lang="en" sz="1000"/>
              <a:t>Was an example of diplomacy</a:t>
            </a:r>
          </a:p>
          <a:p>
            <a:pPr indent="-292100" lvl="0" marL="914400">
              <a:spcBef>
                <a:spcPts val="0"/>
              </a:spcBef>
              <a:buSzPct val="100000"/>
              <a:buChar char="➔"/>
            </a:pPr>
            <a:r>
              <a:rPr lang="en" sz="1000"/>
              <a:t>However- it did not succeed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3250" y="0"/>
            <a:ext cx="1883300" cy="1062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6550" y="0"/>
            <a:ext cx="1883300" cy="1062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9850" y="0"/>
            <a:ext cx="1883300" cy="1062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0700" y="0"/>
            <a:ext cx="1883300" cy="106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0" y="0"/>
            <a:ext cx="2163300" cy="1017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>
                <a:solidFill>
                  <a:srgbClr val="A2C4C9"/>
                </a:solidFill>
                <a:latin typeface="Bangers"/>
                <a:ea typeface="Bangers"/>
                <a:cs typeface="Bangers"/>
                <a:sym typeface="Bangers"/>
              </a:rPr>
              <a:t>1961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0" y="1152475"/>
            <a:ext cx="4354800" cy="3990900"/>
          </a:xfrm>
          <a:prstGeom prst="rect">
            <a:avLst/>
          </a:prstGeom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 u="sng">
                <a:solidFill>
                  <a:srgbClr val="000000"/>
                </a:solidFill>
              </a:rPr>
              <a:t>Conflict</a:t>
            </a:r>
          </a:p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</a:rPr>
              <a:t>Bay of Pigs</a:t>
            </a:r>
          </a:p>
          <a:p>
            <a:pPr indent="-2921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➔"/>
            </a:pPr>
            <a:r>
              <a:rPr lang="en" sz="1000">
                <a:solidFill>
                  <a:schemeClr val="dk1"/>
                </a:solidFill>
              </a:rPr>
              <a:t>CIA planned to train Cuban exiles in order to take Cuba back</a:t>
            </a:r>
          </a:p>
          <a:p>
            <a:pPr indent="-2921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➔"/>
            </a:pPr>
            <a:r>
              <a:rPr lang="en" sz="1000">
                <a:solidFill>
                  <a:schemeClr val="dk1"/>
                </a:solidFill>
              </a:rPr>
              <a:t>Demonstrated US opposition to Soviet military alliance with Castro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</a:rPr>
              <a:t>V</a:t>
            </a:r>
            <a:r>
              <a:rPr lang="en" sz="1400">
                <a:solidFill>
                  <a:srgbClr val="000000"/>
                </a:solidFill>
              </a:rPr>
              <a:t>ienna Summit</a:t>
            </a:r>
          </a:p>
          <a:p>
            <a:pPr indent="-292100" lvl="0" marL="457200" rtl="0">
              <a:spcBef>
                <a:spcPts val="0"/>
              </a:spcBef>
              <a:buClr>
                <a:srgbClr val="000000"/>
              </a:buClr>
              <a:buSzPct val="100000"/>
              <a:buChar char="➔"/>
            </a:pPr>
            <a:r>
              <a:rPr lang="en" sz="1000">
                <a:solidFill>
                  <a:srgbClr val="000000"/>
                </a:solidFill>
              </a:rPr>
              <a:t>Khrushchev threatened the US with military </a:t>
            </a:r>
          </a:p>
          <a:p>
            <a:pPr indent="-292100" lvl="0" marL="457200" rtl="0">
              <a:spcBef>
                <a:spcPts val="0"/>
              </a:spcBef>
              <a:buClr>
                <a:srgbClr val="000000"/>
              </a:buClr>
              <a:buSzPct val="100000"/>
              <a:buChar char="➔"/>
            </a:pPr>
            <a:r>
              <a:rPr lang="en" sz="1000">
                <a:solidFill>
                  <a:srgbClr val="000000"/>
                </a:solidFill>
              </a:rPr>
              <a:t>It was a failure for Kennedy as it only increased hostility between spheres</a:t>
            </a:r>
          </a:p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</a:rPr>
              <a:t>Berlin Wall</a:t>
            </a:r>
          </a:p>
          <a:p>
            <a:pPr indent="-292100" lvl="0" marL="457200">
              <a:spcBef>
                <a:spcPts val="0"/>
              </a:spcBef>
              <a:buClr>
                <a:schemeClr val="dk1"/>
              </a:buClr>
              <a:buSzPct val="100000"/>
              <a:buChar char="➔"/>
            </a:pPr>
            <a:r>
              <a:rPr lang="en" sz="1000">
                <a:solidFill>
                  <a:schemeClr val="dk1"/>
                </a:solidFill>
              </a:rPr>
              <a:t>Constructed to save East Germany from economic collapse</a:t>
            </a:r>
          </a:p>
          <a:p>
            <a:pPr indent="-292100" lvl="0" marL="457200">
              <a:spcBef>
                <a:spcPts val="0"/>
              </a:spcBef>
              <a:buClr>
                <a:schemeClr val="dk1"/>
              </a:buClr>
              <a:buSzPct val="100000"/>
              <a:buChar char="➔"/>
            </a:pPr>
            <a:r>
              <a:rPr lang="en" sz="1000">
                <a:solidFill>
                  <a:schemeClr val="dk1"/>
                </a:solidFill>
              </a:rPr>
              <a:t>Suggests peaceful coexistence failed due to Germany being visibly divided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4622400" y="2753200"/>
            <a:ext cx="4354800" cy="2138700"/>
          </a:xfrm>
          <a:prstGeom prst="rect">
            <a:avLst/>
          </a:prstGeom>
          <a:ln cap="flat" cmpd="sng" w="2857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 u="sng">
                <a:solidFill>
                  <a:srgbClr val="000000"/>
                </a:solidFill>
              </a:rPr>
              <a:t>Peaceful coexistence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</a:rPr>
              <a:t>The Vienna Summit</a:t>
            </a:r>
          </a:p>
          <a:p>
            <a:pPr indent="-292100" lvl="0" marL="914400" rtl="0">
              <a:spcBef>
                <a:spcPts val="0"/>
              </a:spcBef>
              <a:buClr>
                <a:srgbClr val="000000"/>
              </a:buClr>
              <a:buSzPct val="100000"/>
              <a:buChar char="➔"/>
            </a:pPr>
            <a:r>
              <a:rPr lang="en" sz="1000">
                <a:solidFill>
                  <a:srgbClr val="000000"/>
                </a:solidFill>
              </a:rPr>
              <a:t>Was an example of attempted diplomacy and conciliation after the Bay of Pigs</a:t>
            </a:r>
          </a:p>
          <a:p>
            <a:pPr indent="-292100" lvl="0" marL="914400" rtl="0">
              <a:spcBef>
                <a:spcPts val="0"/>
              </a:spcBef>
              <a:buClr>
                <a:srgbClr val="000000"/>
              </a:buClr>
              <a:buSzPct val="100000"/>
              <a:buChar char="➔"/>
            </a:pPr>
            <a:r>
              <a:rPr lang="en" sz="1000">
                <a:solidFill>
                  <a:srgbClr val="000000"/>
                </a:solidFill>
              </a:rPr>
              <a:t>But it didn’t succeed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4622400" y="1152475"/>
            <a:ext cx="4354800" cy="1350000"/>
          </a:xfrm>
          <a:prstGeom prst="rect">
            <a:avLst/>
          </a:prstGeom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</a:rPr>
              <a:t>MAD (Mutually Assured Destruction)</a:t>
            </a:r>
          </a:p>
          <a:p>
            <a:pPr indent="-2921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➔"/>
            </a:pPr>
            <a:r>
              <a:rPr lang="en" sz="1000">
                <a:solidFill>
                  <a:schemeClr val="dk1"/>
                </a:solidFill>
              </a:rPr>
              <a:t>Unlimited budget of US overwhelmed Soviets</a:t>
            </a:r>
          </a:p>
          <a:p>
            <a:pPr indent="-2921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➔"/>
            </a:pPr>
            <a:r>
              <a:rPr lang="en" sz="1000">
                <a:solidFill>
                  <a:schemeClr val="dk1"/>
                </a:solidFill>
              </a:rPr>
              <a:t>Soviets had enough nuclear arms to destroy the US once</a:t>
            </a:r>
          </a:p>
          <a:p>
            <a:pPr indent="-2921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➔"/>
            </a:pPr>
            <a:r>
              <a:rPr lang="en" sz="1000">
                <a:solidFill>
                  <a:schemeClr val="dk1"/>
                </a:solidFill>
              </a:rPr>
              <a:t>Suggests they both were capable to wipe one another out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3400" y="-8"/>
            <a:ext cx="1802287" cy="101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9500" y="-8"/>
            <a:ext cx="1802287" cy="101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5600" y="-8"/>
            <a:ext cx="1802287" cy="101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1700" y="-8"/>
            <a:ext cx="1802287" cy="101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0" y="0"/>
            <a:ext cx="1591799" cy="1094100"/>
          </a:xfrm>
          <a:prstGeom prst="rect">
            <a:avLst/>
          </a:prstGeom>
          <a:solidFill>
            <a:srgbClr val="FF0000"/>
          </a:solidFill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>
                <a:solidFill>
                  <a:srgbClr val="A2C4C9"/>
                </a:solidFill>
                <a:latin typeface="Bangers"/>
                <a:ea typeface="Bangers"/>
                <a:cs typeface="Bangers"/>
                <a:sym typeface="Bangers"/>
              </a:rPr>
              <a:t>1962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221250" y="1384875"/>
            <a:ext cx="4039500" cy="3440700"/>
          </a:xfrm>
          <a:prstGeom prst="rect">
            <a:avLst/>
          </a:prstGeom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 u="sng">
                <a:solidFill>
                  <a:srgbClr val="000000"/>
                </a:solidFill>
              </a:rPr>
              <a:t>Conflict</a:t>
            </a:r>
          </a:p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</a:rPr>
              <a:t>Cuba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000000"/>
                </a:solidFill>
              </a:rPr>
              <a:t>U2 surveillance</a:t>
            </a:r>
          </a:p>
          <a:p>
            <a:pPr indent="-292100" lvl="0" marL="457200" rtl="0">
              <a:spcBef>
                <a:spcPts val="0"/>
              </a:spcBef>
              <a:buClr>
                <a:srgbClr val="000000"/>
              </a:buClr>
              <a:buSzPct val="100000"/>
              <a:buChar char="➔"/>
            </a:pPr>
            <a:r>
              <a:rPr lang="en" sz="1000">
                <a:solidFill>
                  <a:srgbClr val="000000"/>
                </a:solidFill>
              </a:rPr>
              <a:t>Kennedy concerned over Cuba</a:t>
            </a:r>
          </a:p>
          <a:p>
            <a:pPr indent="-292100" lvl="0" marL="457200" rtl="0">
              <a:spcBef>
                <a:spcPts val="0"/>
              </a:spcBef>
              <a:buClr>
                <a:srgbClr val="000000"/>
              </a:buClr>
              <a:buSzPct val="100000"/>
              <a:buChar char="➔"/>
            </a:pPr>
            <a:r>
              <a:rPr lang="en" sz="1000">
                <a:solidFill>
                  <a:srgbClr val="000000"/>
                </a:solidFill>
              </a:rPr>
              <a:t>24 missile pods located in Cuba</a:t>
            </a:r>
          </a:p>
          <a:p>
            <a:pPr indent="-292100" lvl="0" marL="457200" rtl="0">
              <a:spcBef>
                <a:spcPts val="0"/>
              </a:spcBef>
              <a:buClr>
                <a:srgbClr val="000000"/>
              </a:buClr>
              <a:buSzPct val="100000"/>
              <a:buChar char="➔"/>
            </a:pPr>
            <a:r>
              <a:rPr lang="en" sz="1000">
                <a:solidFill>
                  <a:srgbClr val="000000"/>
                </a:solidFill>
              </a:rPr>
              <a:t>Treated as a threat to the US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000000"/>
                </a:solidFill>
              </a:rPr>
              <a:t>Kennedy’s options</a:t>
            </a:r>
          </a:p>
          <a:p>
            <a:pPr indent="-292100" lvl="0" marL="457200" rtl="0">
              <a:spcBef>
                <a:spcPts val="0"/>
              </a:spcBef>
              <a:buClr>
                <a:srgbClr val="000000"/>
              </a:buClr>
              <a:buSzPct val="100000"/>
              <a:buChar char="➔"/>
            </a:pPr>
            <a:r>
              <a:rPr lang="en" sz="1000">
                <a:solidFill>
                  <a:srgbClr val="000000"/>
                </a:solidFill>
              </a:rPr>
              <a:t>General Taylor (Chairman of the joint chief of staff) recommended a surgical airstrike on Cuba.</a:t>
            </a:r>
          </a:p>
          <a:p>
            <a:pPr indent="-292100" lvl="0" marL="457200" rtl="0">
              <a:spcBef>
                <a:spcPts val="0"/>
              </a:spcBef>
              <a:buClr>
                <a:srgbClr val="000000"/>
              </a:buClr>
              <a:buSzPct val="100000"/>
              <a:buChar char="➔"/>
            </a:pPr>
            <a:r>
              <a:rPr lang="en" sz="1000">
                <a:solidFill>
                  <a:srgbClr val="000000"/>
                </a:solidFill>
              </a:rPr>
              <a:t>Kennedy's plan was to quarantine Cuba and prevent delivery of missiles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4646575" y="2958725"/>
            <a:ext cx="4276200" cy="2184900"/>
          </a:xfrm>
          <a:prstGeom prst="rect">
            <a:avLst/>
          </a:prstGeom>
          <a:ln cap="flat" cmpd="sng" w="2857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rgbClr val="000000"/>
                </a:solidFill>
              </a:rPr>
              <a:t>Peaceful coexistence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The end of the Cuban Missile Crisis</a:t>
            </a:r>
          </a:p>
          <a:p>
            <a:pPr indent="-3048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➔"/>
            </a:pPr>
            <a:r>
              <a:rPr lang="en" sz="1200">
                <a:solidFill>
                  <a:schemeClr val="dk1"/>
                </a:solidFill>
              </a:rPr>
              <a:t>Krushchev insisted missiles were for defense</a:t>
            </a:r>
          </a:p>
          <a:p>
            <a:pPr indent="-3048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➔"/>
            </a:pPr>
            <a:r>
              <a:rPr lang="en" sz="1200">
                <a:solidFill>
                  <a:schemeClr val="dk1"/>
                </a:solidFill>
              </a:rPr>
              <a:t>Krushchev indicated by letter 26th October that the missiles would be withdrawn</a:t>
            </a:r>
          </a:p>
          <a:p>
            <a:pPr indent="-3048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➔"/>
            </a:pPr>
            <a:r>
              <a:rPr lang="en" sz="1200">
                <a:solidFill>
                  <a:schemeClr val="dk1"/>
                </a:solidFill>
              </a:rPr>
              <a:t>Results in the Presidential Hotline</a:t>
            </a:r>
          </a:p>
          <a:p>
            <a:pPr indent="-304800" lvl="0" marL="457200">
              <a:spcBef>
                <a:spcPts val="0"/>
              </a:spcBef>
              <a:buClr>
                <a:schemeClr val="dk1"/>
              </a:buClr>
              <a:buSzPct val="100000"/>
              <a:buChar char="➔"/>
            </a:pPr>
            <a:r>
              <a:rPr lang="en" sz="1200">
                <a:solidFill>
                  <a:schemeClr val="dk1"/>
                </a:solidFill>
              </a:rPr>
              <a:t>Results in the Nuclear Test ban treaty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6800" y="0"/>
            <a:ext cx="874901" cy="1094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6899" y="0"/>
            <a:ext cx="874901" cy="1094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1799" y="0"/>
            <a:ext cx="874901" cy="1094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0499" y="0"/>
            <a:ext cx="874901" cy="1094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399" y="0"/>
            <a:ext cx="874901" cy="1094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4649" y="1325"/>
            <a:ext cx="874901" cy="1094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5799" y="0"/>
            <a:ext cx="874901" cy="1094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9999" y="0"/>
            <a:ext cx="874901" cy="1094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1799" y="0"/>
            <a:ext cx="874901" cy="109409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4646562" y="1384875"/>
            <a:ext cx="4276200" cy="1442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Cuban missile crisis as a whole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Char char="➔"/>
            </a:pPr>
            <a:r>
              <a:rPr lang="en" sz="1000">
                <a:solidFill>
                  <a:schemeClr val="dk1"/>
                </a:solidFill>
              </a:rPr>
              <a:t>The most extreme point of conflict between spheres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Char char="➔"/>
            </a:pPr>
            <a:r>
              <a:rPr lang="en" sz="1000">
                <a:solidFill>
                  <a:schemeClr val="dk1"/>
                </a:solidFill>
              </a:rPr>
              <a:t>Threatened US national security 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Char char="➔"/>
            </a:pPr>
            <a:r>
              <a:rPr lang="en" sz="1000">
                <a:solidFill>
                  <a:schemeClr val="dk1"/>
                </a:solidFill>
              </a:rPr>
              <a:t>Showed power and influence of communism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Char char="➔"/>
            </a:pPr>
            <a:r>
              <a:rPr lang="en" sz="1000">
                <a:solidFill>
                  <a:schemeClr val="dk1"/>
                </a:solidFill>
              </a:rPr>
              <a:t>Displayed signs of a potential nuclear war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0" y="0"/>
            <a:ext cx="2544600" cy="1031100"/>
          </a:xfrm>
          <a:prstGeom prst="rect">
            <a:avLst/>
          </a:prstGeom>
          <a:solidFill>
            <a:srgbClr val="FF0000"/>
          </a:solidFill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>
                <a:latin typeface="Bangers"/>
                <a:ea typeface="Bangers"/>
                <a:cs typeface="Bangers"/>
                <a:sym typeface="Bangers"/>
              </a:rPr>
              <a:t>Overall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797400" y="1753462"/>
            <a:ext cx="7549200" cy="1641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</a:rPr>
              <a:t>Overall, we feel that by 1961 </a:t>
            </a:r>
            <a:r>
              <a:rPr b="1" lang="en" sz="1400">
                <a:solidFill>
                  <a:srgbClr val="000000"/>
                </a:solidFill>
              </a:rPr>
              <a:t>Khrushchev had consolidated his position as a leader</a:t>
            </a:r>
            <a:r>
              <a:rPr lang="en" sz="1400">
                <a:solidFill>
                  <a:srgbClr val="000000"/>
                </a:solidFill>
              </a:rPr>
              <a:t> of the Soviet regime and once this stability in his role had been established, </a:t>
            </a:r>
            <a:r>
              <a:rPr b="1" lang="en" sz="1400">
                <a:solidFill>
                  <a:srgbClr val="000000"/>
                </a:solidFill>
              </a:rPr>
              <a:t>he was able to pressurise America, </a:t>
            </a:r>
            <a:r>
              <a:rPr lang="en" sz="1400">
                <a:solidFill>
                  <a:srgbClr val="000000"/>
                </a:solidFill>
              </a:rPr>
              <a:t>especially in 1962 with the</a:t>
            </a:r>
            <a:r>
              <a:rPr b="1" lang="en" sz="1400">
                <a:solidFill>
                  <a:srgbClr val="000000"/>
                </a:solidFill>
              </a:rPr>
              <a:t> Cuban Missile crisis.</a:t>
            </a:r>
            <a:r>
              <a:rPr lang="en" sz="1400">
                <a:solidFill>
                  <a:srgbClr val="000000"/>
                </a:solidFill>
              </a:rPr>
              <a:t> </a:t>
            </a:r>
            <a:r>
              <a:rPr b="1" lang="en" sz="1400">
                <a:solidFill>
                  <a:srgbClr val="000000"/>
                </a:solidFill>
              </a:rPr>
              <a:t>The U2 spy planes made peaceful coexistence difficult </a:t>
            </a:r>
            <a:r>
              <a:rPr lang="en" sz="1400">
                <a:solidFill>
                  <a:srgbClr val="000000"/>
                </a:solidFill>
              </a:rPr>
              <a:t>between the superpowers as this was a breach of Soviet National security. We feel that within the period as a whole, </a:t>
            </a:r>
            <a:r>
              <a:rPr b="1" lang="en" sz="1400">
                <a:solidFill>
                  <a:srgbClr val="000000"/>
                </a:solidFill>
              </a:rPr>
              <a:t>peaceful coexistence was undermined by growing tensions</a:t>
            </a:r>
            <a:r>
              <a:rPr lang="en" sz="1400">
                <a:solidFill>
                  <a:srgbClr val="000000"/>
                </a:solidFill>
              </a:rPr>
              <a:t> in areas such as Germany and Cuba. There are </a:t>
            </a:r>
            <a:r>
              <a:rPr b="1" lang="en" sz="1400">
                <a:solidFill>
                  <a:srgbClr val="000000"/>
                </a:solidFill>
              </a:rPr>
              <a:t>some continued attempts at peaceful coexistence</a:t>
            </a:r>
            <a:r>
              <a:rPr lang="en" sz="1400">
                <a:solidFill>
                  <a:srgbClr val="000000"/>
                </a:solidFill>
              </a:rPr>
              <a:t> which exists due to the </a:t>
            </a:r>
            <a:r>
              <a:rPr b="1" lang="en" sz="1400">
                <a:solidFill>
                  <a:srgbClr val="000000"/>
                </a:solidFill>
              </a:rPr>
              <a:t>presidential hotline</a:t>
            </a:r>
            <a:r>
              <a:rPr lang="en" sz="1400">
                <a:solidFill>
                  <a:srgbClr val="000000"/>
                </a:solidFill>
              </a:rPr>
              <a:t> and by the period 1962 were not at war with one another but </a:t>
            </a:r>
            <a:r>
              <a:rPr b="1" lang="en" sz="1400">
                <a:solidFill>
                  <a:srgbClr val="000000"/>
                </a:solidFill>
              </a:rPr>
              <a:t>as a whole there was increased tensions</a:t>
            </a:r>
            <a:r>
              <a:rPr lang="en" sz="1400">
                <a:solidFill>
                  <a:srgbClr val="000000"/>
                </a:solidFill>
              </a:rPr>
              <a:t> within the period.</a:t>
            </a:r>
          </a:p>
        </p:txBody>
      </p:sp>
      <p:grpSp>
        <p:nvGrpSpPr>
          <p:cNvPr id="108" name="Shape 108"/>
          <p:cNvGrpSpPr/>
          <p:nvPr/>
        </p:nvGrpSpPr>
        <p:grpSpPr>
          <a:xfrm>
            <a:off x="2544600" y="-4208"/>
            <a:ext cx="1540034" cy="1039523"/>
            <a:chOff x="3906675" y="69153"/>
            <a:chExt cx="1540034" cy="1039523"/>
          </a:xfrm>
        </p:grpSpPr>
        <p:pic>
          <p:nvPicPr>
            <p:cNvPr id="109" name="Shape 10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06675" y="69153"/>
              <a:ext cx="1540034" cy="10395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" name="Shape 110"/>
            <p:cNvSpPr txBox="1"/>
            <p:nvPr/>
          </p:nvSpPr>
          <p:spPr>
            <a:xfrm>
              <a:off x="4461010" y="69157"/>
              <a:ext cx="222000" cy="31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b="1" lang="en" sz="1800"/>
                <a:t>?</a:t>
              </a:r>
            </a:p>
          </p:txBody>
        </p:sp>
      </p:grpSp>
      <p:grpSp>
        <p:nvGrpSpPr>
          <p:cNvPr id="111" name="Shape 111"/>
          <p:cNvGrpSpPr/>
          <p:nvPr/>
        </p:nvGrpSpPr>
        <p:grpSpPr>
          <a:xfrm>
            <a:off x="4221912" y="-4208"/>
            <a:ext cx="1540034" cy="1039523"/>
            <a:chOff x="3906675" y="69153"/>
            <a:chExt cx="1540034" cy="1039523"/>
          </a:xfrm>
        </p:grpSpPr>
        <p:pic>
          <p:nvPicPr>
            <p:cNvPr id="112" name="Shape 11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06675" y="69153"/>
              <a:ext cx="1540034" cy="10395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Shape 113"/>
            <p:cNvSpPr txBox="1"/>
            <p:nvPr/>
          </p:nvSpPr>
          <p:spPr>
            <a:xfrm>
              <a:off x="4461010" y="69157"/>
              <a:ext cx="222000" cy="31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en" sz="1800"/>
                <a:t>?</a:t>
              </a:r>
            </a:p>
          </p:txBody>
        </p:sp>
      </p:grpSp>
      <p:grpSp>
        <p:nvGrpSpPr>
          <p:cNvPr id="114" name="Shape 114"/>
          <p:cNvGrpSpPr/>
          <p:nvPr/>
        </p:nvGrpSpPr>
        <p:grpSpPr>
          <a:xfrm>
            <a:off x="5899212" y="-4208"/>
            <a:ext cx="1540034" cy="1039523"/>
            <a:chOff x="3906675" y="69153"/>
            <a:chExt cx="1540034" cy="1039523"/>
          </a:xfrm>
        </p:grpSpPr>
        <p:pic>
          <p:nvPicPr>
            <p:cNvPr id="115" name="Shape 1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06675" y="69153"/>
              <a:ext cx="1540034" cy="10395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Shape 116"/>
            <p:cNvSpPr txBox="1"/>
            <p:nvPr/>
          </p:nvSpPr>
          <p:spPr>
            <a:xfrm>
              <a:off x="4461010" y="69157"/>
              <a:ext cx="222000" cy="31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en" sz="1800"/>
                <a:t>?</a:t>
              </a:r>
            </a:p>
          </p:txBody>
        </p:sp>
      </p:grpSp>
      <p:grpSp>
        <p:nvGrpSpPr>
          <p:cNvPr id="117" name="Shape 117"/>
          <p:cNvGrpSpPr/>
          <p:nvPr/>
        </p:nvGrpSpPr>
        <p:grpSpPr>
          <a:xfrm>
            <a:off x="7603975" y="-4208"/>
            <a:ext cx="1540034" cy="1039523"/>
            <a:chOff x="3906675" y="69153"/>
            <a:chExt cx="1540034" cy="1039523"/>
          </a:xfrm>
        </p:grpSpPr>
        <p:pic>
          <p:nvPicPr>
            <p:cNvPr id="118" name="Shape 1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06675" y="69153"/>
              <a:ext cx="1540034" cy="10395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Shape 119"/>
            <p:cNvSpPr txBox="1"/>
            <p:nvPr/>
          </p:nvSpPr>
          <p:spPr>
            <a:xfrm>
              <a:off x="4461010" y="69157"/>
              <a:ext cx="222000" cy="31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en" sz="1800"/>
                <a:t>?</a:t>
              </a:r>
            </a:p>
          </p:txBody>
        </p:sp>
      </p:grpSp>
      <p:pic>
        <p:nvPicPr>
          <p:cNvPr id="120" name="Shape 120"/>
          <p:cNvPicPr preferRelativeResize="0"/>
          <p:nvPr/>
        </p:nvPicPr>
        <p:blipFill rotWithShape="1">
          <a:blip r:embed="rId4">
            <a:alphaModFix/>
          </a:blip>
          <a:srcRect b="0" l="6349" r="0" t="0"/>
          <a:stretch/>
        </p:blipFill>
        <p:spPr>
          <a:xfrm>
            <a:off x="0" y="4046925"/>
            <a:ext cx="1848051" cy="111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3499" y="4046915"/>
            <a:ext cx="1973401" cy="1110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0700" y="4046915"/>
            <a:ext cx="1973401" cy="1110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2550" y="4046915"/>
            <a:ext cx="1973401" cy="1110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0600" y="4046915"/>
            <a:ext cx="1973401" cy="11100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Shape 125"/>
          <p:cNvCxnSpPr/>
          <p:nvPr/>
        </p:nvCxnSpPr>
        <p:spPr>
          <a:xfrm>
            <a:off x="-11850" y="4011675"/>
            <a:ext cx="9167700" cy="0"/>
          </a:xfrm>
          <a:prstGeom prst="straightConnector1">
            <a:avLst/>
          </a:prstGeom>
          <a:noFill/>
          <a:ln cap="flat" cmpd="sng" w="1143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26" name="Shape 126"/>
          <p:cNvCxnSpPr/>
          <p:nvPr/>
        </p:nvCxnSpPr>
        <p:spPr>
          <a:xfrm>
            <a:off x="-11850" y="3874850"/>
            <a:ext cx="9167700" cy="0"/>
          </a:xfrm>
          <a:prstGeom prst="straightConnector1">
            <a:avLst/>
          </a:prstGeom>
          <a:noFill/>
          <a:ln cap="flat" cmpd="sng" w="114300">
            <a:solidFill>
              <a:srgbClr val="3D85C6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401" y="0"/>
            <a:ext cx="771520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