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Bangers"/>
      <p:regular r:id="rId15"/>
    </p:embeddedFont>
    <p:embeddedFont>
      <p:font typeface="Amatic SC"/>
      <p:regular r:id="rId16"/>
      <p:bold r:id="rId17"/>
    </p:embeddedFont>
    <p:embeddedFont>
      <p:font typeface="Source Code Pro"/>
      <p:regular r:id="rId18"/>
      <p:bold r:id="rId19"/>
    </p:embeddedFont>
    <p:embeddedFont>
      <p:font typeface="Alfa Slab On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AlfaSlabOne-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Bangers-regular.fntdata"/><Relationship Id="rId14" Type="http://schemas.openxmlformats.org/officeDocument/2006/relationships/slide" Target="slides/slide10.xml"/><Relationship Id="rId17" Type="http://schemas.openxmlformats.org/officeDocument/2006/relationships/font" Target="fonts/AmaticSC-bold.fntdata"/><Relationship Id="rId16" Type="http://schemas.openxmlformats.org/officeDocument/2006/relationships/font" Target="fonts/AmaticSC-regular.fntdata"/><Relationship Id="rId5" Type="http://schemas.openxmlformats.org/officeDocument/2006/relationships/slide" Target="slides/slide1.xml"/><Relationship Id="rId19" Type="http://schemas.openxmlformats.org/officeDocument/2006/relationships/font" Target="fonts/SourceCodePro-bold.fntdata"/><Relationship Id="rId6" Type="http://schemas.openxmlformats.org/officeDocument/2006/relationships/slide" Target="slides/slide2.xml"/><Relationship Id="rId18" Type="http://schemas.openxmlformats.org/officeDocument/2006/relationships/font" Target="fonts/SourceCodePr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600" cy="2690400"/>
          </a:xfrm>
          <a:prstGeom prst="rect">
            <a:avLst/>
          </a:prstGeom>
        </p:spPr>
        <p:txBody>
          <a:bodyPr anchorCtr="0" anchor="ctr" bIns="91425" lIns="91425" rIns="91425" tIns="91425">
            <a:noAutofit/>
          </a:bodyPr>
          <a:lstStyle/>
          <a:p>
            <a:pPr lvl="0" algn="l">
              <a:spcBef>
                <a:spcPts val="0"/>
              </a:spcBef>
              <a:buNone/>
            </a:pPr>
            <a:r>
              <a:rPr b="0" lang="en-GB" sz="3600">
                <a:latin typeface="Alfa Slab One"/>
                <a:ea typeface="Alfa Slab One"/>
                <a:cs typeface="Alfa Slab One"/>
                <a:sym typeface="Alfa Slab One"/>
              </a:rPr>
              <a:t>To what extent was Peaceful coexistence achieved? </a:t>
            </a:r>
          </a:p>
        </p:txBody>
      </p:sp>
      <p:sp>
        <p:nvSpPr>
          <p:cNvPr id="57" name="Shape 57"/>
          <p:cNvSpPr txBox="1"/>
          <p:nvPr>
            <p:ph idx="1" type="subTitle"/>
          </p:nvPr>
        </p:nvSpPr>
        <p:spPr>
          <a:xfrm>
            <a:off x="311700" y="3890400"/>
            <a:ext cx="8520600" cy="706200"/>
          </a:xfrm>
          <a:prstGeom prst="rect">
            <a:avLst/>
          </a:prstGeom>
          <a:ln>
            <a:noFill/>
          </a:ln>
        </p:spPr>
        <p:txBody>
          <a:bodyPr anchorCtr="0" anchor="ctr" bIns="91425" lIns="91425" rIns="91425" tIns="91425">
            <a:noAutofit/>
          </a:bodyPr>
          <a:lstStyle/>
          <a:p>
            <a:pPr lvl="0">
              <a:spcBef>
                <a:spcPts val="0"/>
              </a:spcBef>
              <a:buNone/>
            </a:pPr>
            <a:r>
              <a:rPr b="0" lang="en-GB">
                <a:latin typeface="Alfa Slab One"/>
                <a:ea typeface="Alfa Slab One"/>
                <a:cs typeface="Alfa Slab One"/>
                <a:sym typeface="Alfa Slab One"/>
              </a:rPr>
              <a:t>1953-1955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GB"/>
              <a:t>Overall Period 1953-55</a:t>
            </a:r>
          </a:p>
        </p:txBody>
      </p:sp>
      <p:sp>
        <p:nvSpPr>
          <p:cNvPr id="118" name="Shape 118"/>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nvSpPr>
        <p:spPr>
          <a:xfrm>
            <a:off x="375175" y="1113425"/>
            <a:ext cx="4284300" cy="3945600"/>
          </a:xfrm>
          <a:prstGeom prst="rect">
            <a:avLst/>
          </a:prstGeom>
          <a:noFill/>
          <a:ln>
            <a:noFill/>
          </a:ln>
        </p:spPr>
        <p:txBody>
          <a:bodyPr anchorCtr="0" anchor="t" bIns="91425" lIns="91425" rIns="91425" tIns="91425">
            <a:noAutofit/>
          </a:bodyPr>
          <a:lstStyle/>
          <a:p>
            <a:pPr lvl="0">
              <a:spcBef>
                <a:spcPts val="0"/>
              </a:spcBef>
              <a:buNone/>
            </a:pPr>
            <a:r>
              <a:rPr b="1" lang="en-GB" u="sng"/>
              <a:t>CONFLICT</a:t>
            </a:r>
          </a:p>
          <a:p>
            <a:pPr lvl="0">
              <a:spcBef>
                <a:spcPts val="0"/>
              </a:spcBef>
              <a:buNone/>
            </a:pPr>
            <a:r>
              <a:t/>
            </a:r>
            <a:endParaRPr/>
          </a:p>
          <a:p>
            <a:pPr indent="-304800" lvl="0" marL="457200" rtl="0">
              <a:spcBef>
                <a:spcPts val="0"/>
              </a:spcBef>
              <a:buSzPct val="100000"/>
              <a:buChar char="●"/>
            </a:pPr>
            <a:r>
              <a:rPr lang="en-GB" sz="1200"/>
              <a:t>After replacing Truman in 1953, Eisenhower settled on his policy of “massive retaliation”. Eisenhower had no time for the concept of limited strikes and thought the only way to ensure safety from the Soviets was the threat of Massive Retaliation. In his own words, Eisenhower stated “We must only plan for total war because it is the only way to preclude any war.” </a:t>
            </a:r>
          </a:p>
          <a:p>
            <a:pPr lvl="0" rtl="0">
              <a:spcBef>
                <a:spcPts val="0"/>
              </a:spcBef>
              <a:buNone/>
            </a:pPr>
            <a:r>
              <a:t/>
            </a:r>
            <a:endParaRPr sz="1200"/>
          </a:p>
          <a:p>
            <a:pPr indent="-304800" lvl="0" marL="457200">
              <a:spcBef>
                <a:spcPts val="0"/>
              </a:spcBef>
              <a:buSzPct val="100000"/>
              <a:buChar char="●"/>
            </a:pPr>
            <a:r>
              <a:rPr lang="en-GB" sz="1200"/>
              <a:t>After the creation of the hydrogen bomb by the US, 1000x the power of the explosion on Hiroshima, a year later in 1953 the Soviets had matched them in the arms race and created their own H-Bomb. The Soviet Union had now proved they were not inferior to the Americans in terms of War weaponry, this went against the idea of peaceful coexistence as both superpowers had hydrogen bombs which could destroy the world. </a:t>
            </a:r>
          </a:p>
        </p:txBody>
      </p:sp>
      <p:sp>
        <p:nvSpPr>
          <p:cNvPr id="63" name="Shape 63"/>
          <p:cNvSpPr txBox="1"/>
          <p:nvPr/>
        </p:nvSpPr>
        <p:spPr>
          <a:xfrm>
            <a:off x="4780425" y="1028125"/>
            <a:ext cx="4272000" cy="4115100"/>
          </a:xfrm>
          <a:prstGeom prst="rect">
            <a:avLst/>
          </a:prstGeom>
          <a:noFill/>
          <a:ln>
            <a:noFill/>
          </a:ln>
        </p:spPr>
        <p:txBody>
          <a:bodyPr anchorCtr="0" anchor="t" bIns="91425" lIns="91425" rIns="91425" tIns="91425">
            <a:noAutofit/>
          </a:bodyPr>
          <a:lstStyle/>
          <a:p>
            <a:pPr lvl="0">
              <a:spcBef>
                <a:spcPts val="0"/>
              </a:spcBef>
              <a:buNone/>
            </a:pPr>
            <a:r>
              <a:rPr b="1" lang="en-GB" u="sng"/>
              <a:t>CO-EXISTENCE</a:t>
            </a:r>
          </a:p>
          <a:p>
            <a:pPr lvl="0">
              <a:spcBef>
                <a:spcPts val="0"/>
              </a:spcBef>
              <a:buNone/>
            </a:pPr>
            <a:r>
              <a:t/>
            </a:r>
            <a:endParaRPr/>
          </a:p>
          <a:p>
            <a:pPr indent="-304800" lvl="0" marL="457200" rtl="0">
              <a:spcBef>
                <a:spcPts val="0"/>
              </a:spcBef>
              <a:buSzPct val="100000"/>
              <a:buChar char="●"/>
            </a:pPr>
            <a:r>
              <a:rPr lang="en-GB" sz="1200"/>
              <a:t>After the death of Stalin, Malenkov and Khrushchev were given the responsibility to govern the USSR. Malenkov created his “New Course” which specifically stated he wanted to embark on peaceful coexistence with the Americans. This was because he wanted to use the vast amounts of money he was investing in the country's defense scheme and reinvest it into bettering the country. This shows Russia was pro peaceful coexistence in the year 1953. </a:t>
            </a:r>
          </a:p>
          <a:p>
            <a:pPr lvl="0" rtl="0">
              <a:spcBef>
                <a:spcPts val="0"/>
              </a:spcBef>
              <a:buNone/>
            </a:pPr>
            <a:r>
              <a:t/>
            </a:r>
            <a:endParaRPr sz="1200"/>
          </a:p>
          <a:p>
            <a:pPr indent="-304800" lvl="0" marL="457200" rtl="0">
              <a:spcBef>
                <a:spcPts val="0"/>
              </a:spcBef>
              <a:buSzPct val="100000"/>
              <a:buChar char="●"/>
            </a:pPr>
            <a:r>
              <a:rPr lang="en-GB" sz="1200"/>
              <a:t>Eisenhower decided to cut a large majority of his conventional army forces but in replacement massively built up his nuclear arsenal. </a:t>
            </a:r>
          </a:p>
          <a:p>
            <a:pPr lvl="0" rtl="0">
              <a:spcBef>
                <a:spcPts val="0"/>
              </a:spcBef>
              <a:buNone/>
            </a:pPr>
            <a:r>
              <a:t/>
            </a:r>
            <a:endParaRPr sz="1200"/>
          </a:p>
          <a:p>
            <a:pPr indent="-304800" lvl="0" marL="457200">
              <a:spcBef>
                <a:spcPts val="0"/>
              </a:spcBef>
              <a:buSzPct val="100000"/>
              <a:buChar char="●"/>
            </a:pPr>
            <a:r>
              <a:rPr lang="en-GB" sz="1200"/>
              <a:t>Malenkov supported in ending the Korean War (1953). This showed his bid for peaceful coexistence as this was a proxy war with US.</a:t>
            </a:r>
          </a:p>
        </p:txBody>
      </p:sp>
      <p:sp>
        <p:nvSpPr>
          <p:cNvPr id="64" name="Shape 64"/>
          <p:cNvSpPr/>
          <p:nvPr/>
        </p:nvSpPr>
        <p:spPr>
          <a:xfrm>
            <a:off x="157324" y="88675"/>
            <a:ext cx="8786327" cy="758549"/>
          </a:xfrm>
          <a:prstGeom prst="rect">
            <a:avLst/>
          </a:prstGeom>
        </p:spPr>
        <p:txBody>
          <a:bodyPr>
            <a:prstTxWarp prst="textPlain"/>
          </a:bodyPr>
          <a:lstStyle/>
          <a:p>
            <a:pPr lvl="0" algn="ctr"/>
            <a:r>
              <a:rPr b="0" i="0">
                <a:ln cap="flat" cmpd="sng" w="38100">
                  <a:solidFill>
                    <a:srgbClr val="000000"/>
                  </a:solidFill>
                  <a:prstDash val="solid"/>
                  <a:round/>
                  <a:headEnd len="med" w="med" type="none"/>
                  <a:tailEnd len="med" w="med" type="none"/>
                </a:ln>
                <a:solidFill>
                  <a:srgbClr val="FFFF00"/>
                </a:solidFill>
                <a:latin typeface="Arial"/>
              </a:rPr>
              <a:t>1 9 5 3</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nvSpPr>
        <p:spPr>
          <a:xfrm>
            <a:off x="488075" y="1038700"/>
            <a:ext cx="4167300" cy="3433800"/>
          </a:xfrm>
          <a:prstGeom prst="rect">
            <a:avLst/>
          </a:prstGeom>
          <a:noFill/>
          <a:ln>
            <a:noFill/>
          </a:ln>
        </p:spPr>
        <p:txBody>
          <a:bodyPr anchorCtr="0" anchor="t" bIns="91425" lIns="91425" rIns="91425" tIns="91425">
            <a:noAutofit/>
          </a:bodyPr>
          <a:lstStyle/>
          <a:p>
            <a:pPr lvl="0" rtl="0">
              <a:lnSpc>
                <a:spcPct val="150000"/>
              </a:lnSpc>
              <a:spcBef>
                <a:spcPts val="0"/>
              </a:spcBef>
              <a:buNone/>
            </a:pPr>
            <a:r>
              <a:rPr b="1" i="1" lang="en-GB" u="sng"/>
              <a:t>TAIWAN CRISIS</a:t>
            </a:r>
          </a:p>
          <a:p>
            <a:pPr lvl="0" rtl="0">
              <a:lnSpc>
                <a:spcPct val="115000"/>
              </a:lnSpc>
              <a:spcBef>
                <a:spcPts val="0"/>
              </a:spcBef>
              <a:buNone/>
            </a:pPr>
            <a:r>
              <a:rPr lang="en-GB">
                <a:latin typeface="Cambria"/>
                <a:ea typeface="Cambria"/>
                <a:cs typeface="Cambria"/>
                <a:sym typeface="Cambria"/>
              </a:rPr>
              <a:t>During the ending years of the Civil War, China’s Red Army was threatening the invasion of Taiwan. Eisenhower and Dulles began to seriously consider a nuclear strike to prevent the invasion, an action which NATO warned against and prevented.</a:t>
            </a:r>
          </a:p>
          <a:p>
            <a:pPr lvl="0" rtl="0">
              <a:lnSpc>
                <a:spcPct val="115000"/>
              </a:lnSpc>
              <a:spcBef>
                <a:spcPts val="0"/>
              </a:spcBef>
              <a:buNone/>
            </a:pPr>
            <a:r>
              <a:t/>
            </a:r>
            <a:endParaRPr>
              <a:latin typeface="Cambria"/>
              <a:ea typeface="Cambria"/>
              <a:cs typeface="Cambria"/>
              <a:sym typeface="Cambria"/>
            </a:endParaRPr>
          </a:p>
          <a:p>
            <a:pPr lvl="0" rtl="0">
              <a:lnSpc>
                <a:spcPct val="115000"/>
              </a:lnSpc>
              <a:spcBef>
                <a:spcPts val="0"/>
              </a:spcBef>
              <a:buNone/>
            </a:pPr>
            <a:r>
              <a:rPr lang="en-GB">
                <a:latin typeface="Cambria"/>
                <a:ea typeface="Cambria"/>
                <a:cs typeface="Cambria"/>
                <a:sym typeface="Cambria"/>
              </a:rPr>
              <a:t>The ideologies of American government had not yet  developed into ones which promoted peaceful coexistence.</a:t>
            </a:r>
          </a:p>
          <a:p>
            <a:pPr lvl="0" rtl="0">
              <a:lnSpc>
                <a:spcPct val="115000"/>
              </a:lnSpc>
              <a:spcBef>
                <a:spcPts val="0"/>
              </a:spcBef>
              <a:buNone/>
            </a:pPr>
            <a:r>
              <a:rPr lang="en-GB">
                <a:latin typeface="Cambria"/>
                <a:ea typeface="Cambria"/>
                <a:cs typeface="Cambria"/>
                <a:sym typeface="Cambria"/>
              </a:rPr>
              <a:t>However, the creation of NATO clearly had peaceful benefits, restricting the use of violent attacks and preventing further outbreaks of war.</a:t>
            </a:r>
          </a:p>
        </p:txBody>
      </p:sp>
      <p:sp>
        <p:nvSpPr>
          <p:cNvPr id="70" name="Shape 70"/>
          <p:cNvSpPr txBox="1"/>
          <p:nvPr/>
        </p:nvSpPr>
        <p:spPr>
          <a:xfrm>
            <a:off x="5348550" y="512475"/>
            <a:ext cx="3623700" cy="3320700"/>
          </a:xfrm>
          <a:prstGeom prst="rect">
            <a:avLst/>
          </a:prstGeom>
          <a:noFill/>
          <a:ln>
            <a:noFill/>
          </a:ln>
        </p:spPr>
        <p:txBody>
          <a:bodyPr anchorCtr="0" anchor="t" bIns="91425" lIns="91425" rIns="91425" tIns="91425">
            <a:noAutofit/>
          </a:bodyPr>
          <a:lstStyle/>
          <a:p>
            <a:pPr lvl="0">
              <a:lnSpc>
                <a:spcPct val="115000"/>
              </a:lnSpc>
              <a:spcBef>
                <a:spcPts val="0"/>
              </a:spcBef>
              <a:buNone/>
            </a:pPr>
            <a:r>
              <a:rPr b="1" i="1" lang="en-GB" u="sng"/>
              <a:t>DOMINO THEORY</a:t>
            </a:r>
          </a:p>
          <a:p>
            <a:pPr lvl="0" rtl="0">
              <a:lnSpc>
                <a:spcPct val="115000"/>
              </a:lnSpc>
              <a:spcBef>
                <a:spcPts val="0"/>
              </a:spcBef>
              <a:buNone/>
            </a:pPr>
            <a:r>
              <a:rPr lang="en-GB">
                <a:latin typeface="Cambria"/>
                <a:ea typeface="Cambria"/>
                <a:cs typeface="Cambria"/>
                <a:sym typeface="Cambria"/>
              </a:rPr>
              <a:t>US foreign policy was based heavily on the idea of the domino effect- that if one country falls to communism, its surrounding counties will as well.</a:t>
            </a:r>
          </a:p>
          <a:p>
            <a:pPr lvl="0" rtl="0">
              <a:lnSpc>
                <a:spcPct val="115000"/>
              </a:lnSpc>
              <a:spcBef>
                <a:spcPts val="0"/>
              </a:spcBef>
              <a:buNone/>
            </a:pPr>
            <a:r>
              <a:rPr lang="en-GB">
                <a:latin typeface="Cambria"/>
                <a:ea typeface="Cambria"/>
                <a:cs typeface="Cambria"/>
                <a:sym typeface="Cambria"/>
              </a:rPr>
              <a:t>From this came Dulles idea of ‘rolling back’ communism.</a:t>
            </a:r>
          </a:p>
          <a:p>
            <a:pPr lvl="0" rtl="0">
              <a:lnSpc>
                <a:spcPct val="115000"/>
              </a:lnSpc>
              <a:spcBef>
                <a:spcPts val="0"/>
              </a:spcBef>
              <a:buNone/>
            </a:pPr>
            <a:r>
              <a:t/>
            </a:r>
            <a:endParaRPr>
              <a:latin typeface="Cambria"/>
              <a:ea typeface="Cambria"/>
              <a:cs typeface="Cambria"/>
              <a:sym typeface="Cambria"/>
            </a:endParaRPr>
          </a:p>
          <a:p>
            <a:pPr lvl="0" rtl="0">
              <a:lnSpc>
                <a:spcPct val="115000"/>
              </a:lnSpc>
              <a:spcBef>
                <a:spcPts val="0"/>
              </a:spcBef>
              <a:buNone/>
            </a:pPr>
            <a:r>
              <a:rPr lang="en-GB">
                <a:latin typeface="Cambria"/>
                <a:ea typeface="Cambria"/>
                <a:cs typeface="Cambria"/>
                <a:sym typeface="Cambria"/>
              </a:rPr>
              <a:t>This change from a policy of containment to one which talked of an aggressive roll back of borders, shows the developing hostile diplomacy of American government.</a:t>
            </a:r>
          </a:p>
          <a:p>
            <a:pPr lvl="0">
              <a:lnSpc>
                <a:spcPct val="115000"/>
              </a:lnSpc>
              <a:spcBef>
                <a:spcPts val="0"/>
              </a:spcBef>
              <a:buNone/>
            </a:pPr>
            <a:r>
              <a:rPr lang="en-GB">
                <a:latin typeface="Cambria"/>
                <a:ea typeface="Cambria"/>
                <a:cs typeface="Cambria"/>
                <a:sym typeface="Cambria"/>
              </a:rPr>
              <a:t>Peaceful co-existence seemed unlikely</a:t>
            </a:r>
          </a:p>
        </p:txBody>
      </p:sp>
      <p:cxnSp>
        <p:nvCxnSpPr>
          <p:cNvPr id="71" name="Shape 71"/>
          <p:cNvCxnSpPr/>
          <p:nvPr/>
        </p:nvCxnSpPr>
        <p:spPr>
          <a:xfrm flipH="1" rot="10800000">
            <a:off x="4537850" y="1435225"/>
            <a:ext cx="754800" cy="1388100"/>
          </a:xfrm>
          <a:prstGeom prst="straightConnector1">
            <a:avLst/>
          </a:prstGeom>
          <a:noFill/>
          <a:ln cap="flat" cmpd="sng" w="28575">
            <a:solidFill>
              <a:srgbClr val="000000"/>
            </a:solidFill>
            <a:prstDash val="solid"/>
            <a:round/>
            <a:headEnd len="lg" w="lg" type="none"/>
            <a:tailEnd len="lg" w="lg" type="triangle"/>
          </a:ln>
        </p:spPr>
      </p:cxnSp>
      <p:sp>
        <p:nvSpPr>
          <p:cNvPr id="72" name="Shape 72"/>
          <p:cNvSpPr/>
          <p:nvPr/>
        </p:nvSpPr>
        <p:spPr>
          <a:xfrm>
            <a:off x="1615875" y="191975"/>
            <a:ext cx="2185049" cy="753525"/>
          </a:xfrm>
          <a:prstGeom prst="rect">
            <a:avLst/>
          </a:prstGeom>
        </p:spPr>
        <p:txBody>
          <a:bodyPr>
            <a:prstTxWarp prst="textPlain"/>
          </a:bodyPr>
          <a:lstStyle/>
          <a:p>
            <a:pPr lvl="0" algn="ctr"/>
            <a:r>
              <a:rPr b="0" i="1">
                <a:ln cap="flat" cmpd="sng" w="38100">
                  <a:solidFill>
                    <a:srgbClr val="5B0F00"/>
                  </a:solidFill>
                  <a:prstDash val="solid"/>
                  <a:round/>
                  <a:headEnd len="med" w="med" type="none"/>
                  <a:tailEnd len="med" w="med" type="none"/>
                </a:ln>
                <a:solidFill>
                  <a:srgbClr val="FFAA00"/>
                </a:solidFill>
                <a:latin typeface="Alfa Slab One"/>
              </a:rPr>
              <a:t>1954</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idx="1" type="body"/>
          </p:nvPr>
        </p:nvSpPr>
        <p:spPr>
          <a:xfrm>
            <a:off x="293050" y="1191400"/>
            <a:ext cx="4701300" cy="3691200"/>
          </a:xfrm>
          <a:prstGeom prst="rect">
            <a:avLst/>
          </a:prstGeom>
        </p:spPr>
        <p:txBody>
          <a:bodyPr anchorCtr="0" anchor="t" bIns="91425" lIns="91425" rIns="91425" tIns="91425">
            <a:noAutofit/>
          </a:bodyPr>
          <a:lstStyle/>
          <a:p>
            <a:pPr lvl="0" rtl="0" algn="ctr">
              <a:spcBef>
                <a:spcPts val="0"/>
              </a:spcBef>
              <a:buNone/>
            </a:pPr>
            <a:r>
              <a:rPr b="1" i="1" lang="en-GB" sz="1400" u="sng">
                <a:solidFill>
                  <a:srgbClr val="000000"/>
                </a:solidFill>
                <a:latin typeface="Arial"/>
                <a:ea typeface="Arial"/>
                <a:cs typeface="Arial"/>
                <a:sym typeface="Arial"/>
              </a:rPr>
              <a:t>WEST GERMANY ADMITTED INTO NATO</a:t>
            </a:r>
          </a:p>
          <a:p>
            <a:pPr lvl="0" rtl="0">
              <a:spcBef>
                <a:spcPts val="0"/>
              </a:spcBef>
              <a:buNone/>
            </a:pPr>
            <a:r>
              <a:rPr lang="en-GB" sz="1400">
                <a:solidFill>
                  <a:srgbClr val="000000"/>
                </a:solidFill>
                <a:latin typeface="Cambria"/>
                <a:ea typeface="Cambria"/>
                <a:cs typeface="Cambria"/>
                <a:sym typeface="Cambria"/>
              </a:rPr>
              <a:t>The Western military alliance had admitted West Germany into its organisation, through American influence.</a:t>
            </a:r>
          </a:p>
          <a:p>
            <a:pPr lvl="0" rtl="0">
              <a:spcBef>
                <a:spcPts val="0"/>
              </a:spcBef>
              <a:buNone/>
            </a:pPr>
            <a:r>
              <a:rPr lang="en-GB" sz="1400">
                <a:solidFill>
                  <a:srgbClr val="000000"/>
                </a:solidFill>
                <a:latin typeface="Cambria"/>
                <a:ea typeface="Cambria"/>
                <a:cs typeface="Cambria"/>
                <a:sym typeface="Cambria"/>
              </a:rPr>
              <a:t>Adenauer’s relationship with Eisenhower had secured American influence in West Germany.</a:t>
            </a:r>
          </a:p>
          <a:p>
            <a:pPr lvl="0" rtl="0">
              <a:spcBef>
                <a:spcPts val="0"/>
              </a:spcBef>
              <a:buNone/>
            </a:pPr>
            <a:r>
              <a:rPr lang="en-GB" sz="1400">
                <a:solidFill>
                  <a:srgbClr val="000000"/>
                </a:solidFill>
                <a:latin typeface="Cambria"/>
                <a:ea typeface="Cambria"/>
                <a:cs typeface="Cambria"/>
                <a:sym typeface="Cambria"/>
              </a:rPr>
              <a:t>This further divided Germany, creating a greater contrast in standards of living, which would later lead to the Berlin crises, and a more clearly divided Germany.</a:t>
            </a:r>
          </a:p>
          <a:p>
            <a:pPr lvl="0">
              <a:spcBef>
                <a:spcPts val="0"/>
              </a:spcBef>
              <a:buNone/>
            </a:pPr>
            <a:r>
              <a:rPr lang="en-GB" sz="1400">
                <a:solidFill>
                  <a:srgbClr val="000000"/>
                </a:solidFill>
                <a:latin typeface="Cambria"/>
                <a:ea typeface="Cambria"/>
                <a:cs typeface="Cambria"/>
                <a:sym typeface="Cambria"/>
              </a:rPr>
              <a:t>Peaceful co-existence depended on Soviet-American interaction in order to better relations, rather than further dividing the two.</a:t>
            </a:r>
          </a:p>
        </p:txBody>
      </p:sp>
      <p:sp>
        <p:nvSpPr>
          <p:cNvPr id="78" name="Shape 78"/>
          <p:cNvSpPr/>
          <p:nvPr/>
        </p:nvSpPr>
        <p:spPr>
          <a:xfrm>
            <a:off x="1615875" y="191975"/>
            <a:ext cx="2185049" cy="753525"/>
          </a:xfrm>
          <a:prstGeom prst="rect">
            <a:avLst/>
          </a:prstGeom>
        </p:spPr>
        <p:txBody>
          <a:bodyPr>
            <a:prstTxWarp prst="textPlain"/>
          </a:bodyPr>
          <a:lstStyle/>
          <a:p>
            <a:pPr lvl="0" algn="ctr"/>
            <a:r>
              <a:rPr b="0" i="1">
                <a:ln cap="flat" cmpd="sng" w="38100">
                  <a:solidFill>
                    <a:srgbClr val="5B0F00"/>
                  </a:solidFill>
                  <a:prstDash val="solid"/>
                  <a:round/>
                  <a:headEnd len="med" w="med" type="none"/>
                  <a:tailEnd len="med" w="med" type="none"/>
                </a:ln>
                <a:solidFill>
                  <a:srgbClr val="FFAA00"/>
                </a:solidFill>
                <a:latin typeface="Alfa Slab One"/>
              </a:rPr>
              <a:t>1954</a:t>
            </a:r>
          </a:p>
        </p:txBody>
      </p:sp>
      <p:cxnSp>
        <p:nvCxnSpPr>
          <p:cNvPr id="79" name="Shape 79"/>
          <p:cNvCxnSpPr/>
          <p:nvPr/>
        </p:nvCxnSpPr>
        <p:spPr>
          <a:xfrm flipH="1" rot="10800000">
            <a:off x="4901225" y="1574750"/>
            <a:ext cx="708300" cy="1099500"/>
          </a:xfrm>
          <a:prstGeom prst="straightConnector1">
            <a:avLst/>
          </a:prstGeom>
          <a:noFill/>
          <a:ln cap="flat" cmpd="sng" w="28575">
            <a:solidFill>
              <a:srgbClr val="000000"/>
            </a:solidFill>
            <a:prstDash val="solid"/>
            <a:round/>
            <a:headEnd len="lg" w="lg" type="none"/>
            <a:tailEnd len="lg" w="lg" type="triangle"/>
          </a:ln>
        </p:spPr>
      </p:cxnSp>
      <p:sp>
        <p:nvSpPr>
          <p:cNvPr id="80" name="Shape 80"/>
          <p:cNvSpPr txBox="1"/>
          <p:nvPr/>
        </p:nvSpPr>
        <p:spPr>
          <a:xfrm>
            <a:off x="5693250" y="576425"/>
            <a:ext cx="3326400" cy="4306200"/>
          </a:xfrm>
          <a:prstGeom prst="rect">
            <a:avLst/>
          </a:prstGeom>
          <a:noFill/>
          <a:ln>
            <a:noFill/>
          </a:ln>
        </p:spPr>
        <p:txBody>
          <a:bodyPr anchorCtr="0" anchor="t" bIns="91425" lIns="91425" rIns="91425" tIns="91425">
            <a:noAutofit/>
          </a:bodyPr>
          <a:lstStyle/>
          <a:p>
            <a:pPr lvl="0">
              <a:spcBef>
                <a:spcPts val="0"/>
              </a:spcBef>
              <a:buNone/>
            </a:pPr>
            <a:r>
              <a:rPr b="1" i="1" lang="en-GB" u="sng"/>
              <a:t>SPHERES OF INFLUENCE</a:t>
            </a:r>
          </a:p>
          <a:p>
            <a:pPr lvl="0">
              <a:spcBef>
                <a:spcPts val="0"/>
              </a:spcBef>
              <a:buNone/>
            </a:pPr>
            <a:r>
              <a:t/>
            </a:r>
            <a:endParaRPr b="1" i="1" u="sng"/>
          </a:p>
          <a:p>
            <a:pPr lvl="0" rtl="0">
              <a:lnSpc>
                <a:spcPct val="115000"/>
              </a:lnSpc>
              <a:spcBef>
                <a:spcPts val="0"/>
              </a:spcBef>
              <a:buNone/>
            </a:pPr>
            <a:r>
              <a:rPr lang="en-GB">
                <a:latin typeface="Cambria"/>
                <a:ea typeface="Cambria"/>
                <a:cs typeface="Cambria"/>
                <a:sym typeface="Cambria"/>
              </a:rPr>
              <a:t>One reason for peaceful coexistence emerging in the period comes from the establishment of spheres of influence.</a:t>
            </a:r>
          </a:p>
          <a:p>
            <a:pPr lvl="0" rtl="0">
              <a:lnSpc>
                <a:spcPct val="115000"/>
              </a:lnSpc>
              <a:spcBef>
                <a:spcPts val="0"/>
              </a:spcBef>
              <a:buNone/>
            </a:pPr>
            <a:r>
              <a:t/>
            </a:r>
            <a:endParaRPr>
              <a:latin typeface="Cambria"/>
              <a:ea typeface="Cambria"/>
              <a:cs typeface="Cambria"/>
              <a:sym typeface="Cambria"/>
            </a:endParaRPr>
          </a:p>
          <a:p>
            <a:pPr lvl="0" rtl="0">
              <a:lnSpc>
                <a:spcPct val="115000"/>
              </a:lnSpc>
              <a:spcBef>
                <a:spcPts val="0"/>
              </a:spcBef>
              <a:buNone/>
            </a:pPr>
            <a:r>
              <a:rPr lang="en-GB">
                <a:latin typeface="Cambria"/>
                <a:ea typeface="Cambria"/>
                <a:cs typeface="Cambria"/>
                <a:sym typeface="Cambria"/>
              </a:rPr>
              <a:t>Much of the conflict in 1945-1952 came from a fight for influence in Europe. With each countries spheres having more or less been established by 1953, conflict seemed less necessary.</a:t>
            </a:r>
          </a:p>
          <a:p>
            <a:pPr lvl="0" rtl="0">
              <a:lnSpc>
                <a:spcPct val="115000"/>
              </a:lnSpc>
              <a:spcBef>
                <a:spcPts val="0"/>
              </a:spcBef>
              <a:buNone/>
            </a:pPr>
            <a:r>
              <a:t/>
            </a:r>
            <a:endParaRPr>
              <a:latin typeface="Cambria"/>
              <a:ea typeface="Cambria"/>
              <a:cs typeface="Cambria"/>
              <a:sym typeface="Cambria"/>
            </a:endParaRPr>
          </a:p>
          <a:p>
            <a:pPr lvl="0" rtl="0">
              <a:lnSpc>
                <a:spcPct val="115000"/>
              </a:lnSpc>
              <a:spcBef>
                <a:spcPts val="0"/>
              </a:spcBef>
              <a:buNone/>
            </a:pPr>
            <a:r>
              <a:rPr lang="en-GB">
                <a:latin typeface="Cambria"/>
                <a:ea typeface="Cambria"/>
                <a:cs typeface="Cambria"/>
                <a:sym typeface="Cambria"/>
              </a:rPr>
              <a:t>However, the 1950’s saw new opportunities for influence to spread in southeast Asia. Geopolitical tensions seemed to prevent the emergence of peaceful coexistence.</a:t>
            </a:r>
          </a:p>
          <a:p>
            <a:pPr lvl="0">
              <a:lnSpc>
                <a:spcPct val="115000"/>
              </a:lnSpc>
              <a:spcBef>
                <a:spcPts val="0"/>
              </a:spcBef>
              <a:buNone/>
            </a:pPr>
            <a:r>
              <a:t/>
            </a:r>
            <a:endParaRPr>
              <a:latin typeface="Cambria"/>
              <a:ea typeface="Cambria"/>
              <a:cs typeface="Cambria"/>
              <a:sym typeface="Cambria"/>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idx="1" type="body"/>
          </p:nvPr>
        </p:nvSpPr>
        <p:spPr>
          <a:xfrm>
            <a:off x="259650" y="1577600"/>
            <a:ext cx="8624700" cy="3477000"/>
          </a:xfrm>
          <a:prstGeom prst="rect">
            <a:avLst/>
          </a:prstGeom>
        </p:spPr>
        <p:txBody>
          <a:bodyPr anchorCtr="0" anchor="t" bIns="91425" lIns="91425" rIns="91425" tIns="91425">
            <a:noAutofit/>
          </a:bodyPr>
          <a:lstStyle/>
          <a:p>
            <a:pPr lvl="0">
              <a:spcBef>
                <a:spcPts val="0"/>
              </a:spcBef>
              <a:buNone/>
            </a:pPr>
            <a:r>
              <a:rPr lang="en-GB" sz="1400">
                <a:solidFill>
                  <a:srgbClr val="000000"/>
                </a:solidFill>
                <a:highlight>
                  <a:srgbClr val="F4CCCC"/>
                </a:highlight>
                <a:latin typeface="Consolas"/>
                <a:ea typeface="Consolas"/>
                <a:cs typeface="Consolas"/>
                <a:sym typeface="Consolas"/>
              </a:rPr>
              <a:t>In comparison to the USSR’s former leader Stalin, who was completely against Peaceful coexistence between the communist world and capitalist world,Khrushchev’s foreign policy of pursuing peaceful coexistence with the United States and its allies was a dramatic change from previous leaders’ attitudes.. </a:t>
            </a:r>
          </a:p>
          <a:p>
            <a:pPr lvl="0">
              <a:spcBef>
                <a:spcPts val="0"/>
              </a:spcBef>
              <a:buNone/>
            </a:pPr>
            <a:r>
              <a:rPr lang="en-GB" sz="1400">
                <a:solidFill>
                  <a:srgbClr val="000000"/>
                </a:solidFill>
                <a:highlight>
                  <a:srgbClr val="F4CCCC"/>
                </a:highlight>
                <a:latin typeface="Consolas"/>
                <a:ea typeface="Consolas"/>
                <a:cs typeface="Consolas"/>
                <a:sym typeface="Consolas"/>
              </a:rPr>
              <a:t>“There are only two ways - either peaceful co-existence or the most destructive war in history.  </a:t>
            </a:r>
          </a:p>
          <a:p>
            <a:pPr lvl="0">
              <a:spcBef>
                <a:spcPts val="0"/>
              </a:spcBef>
              <a:buNone/>
            </a:pPr>
            <a:r>
              <a:rPr lang="en-GB" sz="1400">
                <a:solidFill>
                  <a:srgbClr val="000000"/>
                </a:solidFill>
                <a:highlight>
                  <a:srgbClr val="F4CCCC"/>
                </a:highlight>
              </a:rPr>
              <a:t>Eisenhower was willing to speak and communicate with the USSR for the first time in a very long period. This came mainly as a response to The USSR’s new look and approach to the West, New leadership meant they could explore different relations and try to consolidate differences in ideologies. </a:t>
            </a:r>
            <a:r>
              <a:rPr lang="en-GB">
                <a:solidFill>
                  <a:srgbClr val="000000"/>
                </a:solidFill>
                <a:highlight>
                  <a:srgbClr val="F4CCCC"/>
                </a:highlight>
              </a:rPr>
              <a:t> </a:t>
            </a:r>
            <a:r>
              <a:rPr lang="en-GB">
                <a:solidFill>
                  <a:srgbClr val="000000"/>
                </a:solidFill>
                <a:highlight>
                  <a:srgbClr val="00FF00"/>
                </a:highlight>
              </a:rPr>
              <a:t>    </a:t>
            </a:r>
          </a:p>
        </p:txBody>
      </p:sp>
      <p:sp>
        <p:nvSpPr>
          <p:cNvPr id="86" name="Shape 86"/>
          <p:cNvSpPr txBox="1"/>
          <p:nvPr>
            <p:ph type="title"/>
          </p:nvPr>
        </p:nvSpPr>
        <p:spPr>
          <a:xfrm>
            <a:off x="503875" y="146100"/>
            <a:ext cx="8328600" cy="506100"/>
          </a:xfrm>
          <a:prstGeom prst="rect">
            <a:avLst/>
          </a:prstGeom>
          <a:ln>
            <a:noFill/>
          </a:ln>
        </p:spPr>
        <p:txBody>
          <a:bodyPr anchorCtr="0" anchor="t" bIns="91425" lIns="91425" rIns="91425" tIns="91425">
            <a:noAutofit/>
          </a:bodyPr>
          <a:lstStyle/>
          <a:p>
            <a:pPr lvl="0" rtl="0">
              <a:lnSpc>
                <a:spcPct val="115000"/>
              </a:lnSpc>
              <a:spcBef>
                <a:spcPts val="0"/>
              </a:spcBef>
              <a:spcAft>
                <a:spcPts val="1600"/>
              </a:spcAft>
              <a:buNone/>
            </a:pPr>
            <a:r>
              <a:rPr b="0" lang="en-GB" sz="2400" u="sng">
                <a:solidFill>
                  <a:srgbClr val="000000"/>
                </a:solidFill>
                <a:highlight>
                  <a:srgbClr val="FFFFFF"/>
                </a:highlight>
                <a:latin typeface="Alfa Slab One"/>
                <a:ea typeface="Alfa Slab One"/>
                <a:cs typeface="Alfa Slab One"/>
                <a:sym typeface="Alfa Slab One"/>
              </a:rPr>
              <a:t>Nikita Khrushchev emerges as soviet leader </a:t>
            </a:r>
          </a:p>
          <a:p>
            <a:pPr lvl="0" rtl="0">
              <a:lnSpc>
                <a:spcPct val="115000"/>
              </a:lnSpc>
              <a:spcBef>
                <a:spcPts val="0"/>
              </a:spcBef>
              <a:spcAft>
                <a:spcPts val="1600"/>
              </a:spcAft>
              <a:buNone/>
            </a:pPr>
            <a:r>
              <a:rPr b="0" lang="en-GB" sz="2400" u="sng">
                <a:solidFill>
                  <a:srgbClr val="000000"/>
                </a:solidFill>
                <a:highlight>
                  <a:srgbClr val="FFFFFF"/>
                </a:highlight>
                <a:latin typeface="Alfa Slab One"/>
                <a:ea typeface="Alfa Slab One"/>
                <a:cs typeface="Alfa Slab One"/>
                <a:sym typeface="Alfa Slab One"/>
              </a:rPr>
              <a:t>(INDIVIDUALS)                   (C0-EXISTENCE)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Shape 9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GB" sz="1800" u="sng">
                <a:latin typeface="Alfa Slab One"/>
                <a:ea typeface="Alfa Slab One"/>
                <a:cs typeface="Alfa Slab One"/>
                <a:sym typeface="Alfa Slab One"/>
              </a:rPr>
              <a:t>WARSAW PACT</a:t>
            </a:r>
            <a:r>
              <a:rPr lang="en-GB" u="sng"/>
              <a:t>                      </a:t>
            </a:r>
            <a:r>
              <a:rPr lang="en-GB" u="sng">
                <a:latin typeface="Alfa Slab One"/>
                <a:ea typeface="Alfa Slab One"/>
                <a:cs typeface="Alfa Slab One"/>
                <a:sym typeface="Alfa Slab One"/>
              </a:rPr>
              <a:t>                 </a:t>
            </a:r>
            <a:r>
              <a:rPr lang="en-GB" sz="2400" u="sng">
                <a:latin typeface="Alfa Slab One"/>
                <a:ea typeface="Alfa Slab One"/>
                <a:cs typeface="Alfa Slab One"/>
                <a:sym typeface="Alfa Slab One"/>
              </a:rPr>
              <a:t>“Conflict”</a:t>
            </a:r>
          </a:p>
        </p:txBody>
      </p:sp>
      <p:sp>
        <p:nvSpPr>
          <p:cNvPr id="92" name="Shape 9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en-GB" sz="1400">
                <a:solidFill>
                  <a:srgbClr val="000000"/>
                </a:solidFill>
                <a:highlight>
                  <a:srgbClr val="FFFFFF"/>
                </a:highlight>
                <a:latin typeface="Consolas"/>
                <a:ea typeface="Consolas"/>
                <a:cs typeface="Consolas"/>
                <a:sym typeface="Consolas"/>
              </a:rPr>
              <a:t>. A Military treaty was formed between Albania, Bulgaria, Czechoslovakia, East Germany, Hungary, Poland, Romani</a:t>
            </a:r>
            <a:r>
              <a:rPr lang="en-GB" sz="1400">
                <a:solidFill>
                  <a:srgbClr val="222222"/>
                </a:solidFill>
                <a:highlight>
                  <a:srgbClr val="FFFFFF"/>
                </a:highlight>
                <a:latin typeface="Consolas"/>
                <a:ea typeface="Consolas"/>
                <a:cs typeface="Consolas"/>
                <a:sym typeface="Consolas"/>
              </a:rPr>
              <a:t>a, and the Soviet Union, which was signed in Poland in 1955 and was officially called 'The Treaty of Friendship, cooperation and Mutual Assistance'.</a:t>
            </a:r>
          </a:p>
          <a:p>
            <a:pPr lvl="0">
              <a:spcBef>
                <a:spcPts val="0"/>
              </a:spcBef>
              <a:buNone/>
            </a:pPr>
            <a:r>
              <a:rPr lang="en-GB" sz="1400">
                <a:solidFill>
                  <a:srgbClr val="222222"/>
                </a:solidFill>
                <a:highlight>
                  <a:srgbClr val="FFFFFF"/>
                </a:highlight>
                <a:latin typeface="Consolas"/>
                <a:ea typeface="Consolas"/>
                <a:cs typeface="Consolas"/>
                <a:sym typeface="Consolas"/>
              </a:rPr>
              <a:t>It was created by khrushchev - to rival NATO, American then responded by increasing the number of NATO troops in Germany.  </a:t>
            </a:r>
          </a:p>
          <a:p>
            <a:pPr lvl="0">
              <a:spcBef>
                <a:spcPts val="0"/>
              </a:spcBef>
              <a:buNone/>
            </a:pPr>
            <a:r>
              <a:rPr lang="en-GB" sz="1400">
                <a:solidFill>
                  <a:srgbClr val="222222"/>
                </a:solidFill>
                <a:highlight>
                  <a:srgbClr val="FFFFFF"/>
                </a:highlight>
                <a:latin typeface="Consolas"/>
                <a:ea typeface="Consolas"/>
                <a:cs typeface="Consolas"/>
                <a:sym typeface="Consolas"/>
              </a:rPr>
              <a:t>. This was a sign of Conflict and deterioration of peaceful co-existence as it was a defence system, in preparation for war</a:t>
            </a:r>
            <a:r>
              <a:rPr lang="en-GB">
                <a:solidFill>
                  <a:srgbClr val="222222"/>
                </a:solidFill>
                <a:highlight>
                  <a:srgbClr val="FFFFFF"/>
                </a:highlight>
                <a:latin typeface="Consolas"/>
                <a:ea typeface="Consolas"/>
                <a:cs typeface="Consolas"/>
                <a:sym typeface="Consolas"/>
              </a:rPr>
              <a:t>.</a:t>
            </a:r>
            <a:r>
              <a:rPr lang="en-GB" sz="1400">
                <a:solidFill>
                  <a:srgbClr val="222222"/>
                </a:solidFill>
                <a:highlight>
                  <a:srgbClr val="FFFFFF"/>
                </a:highlight>
                <a:latin typeface="Consolas"/>
                <a:ea typeface="Consolas"/>
                <a:cs typeface="Consolas"/>
                <a:sym typeface="Consolas"/>
              </a:rPr>
              <a:t>  </a:t>
            </a:r>
          </a:p>
          <a:p>
            <a:pPr lvl="0">
              <a:spcBef>
                <a:spcPts val="0"/>
              </a:spcBef>
              <a:buNone/>
            </a:pPr>
            <a:r>
              <a:rPr lang="en-GB" sz="1400">
                <a:solidFill>
                  <a:srgbClr val="222222"/>
                </a:solidFill>
                <a:highlight>
                  <a:srgbClr val="FFFFFF"/>
                </a:highlight>
                <a:latin typeface="Consolas"/>
                <a:ea typeface="Consolas"/>
                <a:cs typeface="Consolas"/>
                <a:sym typeface="Consolas"/>
              </a:rPr>
              <a:t>. It symbolised the willingness on the part of the USSR to protect the eastern bloc from the perceived evils of US imperialism. </a:t>
            </a:r>
          </a:p>
        </p:txBody>
      </p:sp>
      <p:sp>
        <p:nvSpPr>
          <p:cNvPr id="93" name="Shape 93"/>
          <p:cNvSpPr/>
          <p:nvPr/>
        </p:nvSpPr>
        <p:spPr>
          <a:xfrm>
            <a:off x="3289224" y="65225"/>
            <a:ext cx="2618587" cy="870525"/>
          </a:xfrm>
          <a:prstGeom prst="rect">
            <a:avLst/>
          </a:prstGeom>
        </p:spPr>
        <p:txBody>
          <a:bodyPr>
            <a:prstTxWarp prst="textPlain"/>
          </a:bodyPr>
          <a:lstStyle/>
          <a:p>
            <a:pPr lvl="0" algn="ctr"/>
            <a:r>
              <a:rPr b="0" i="1">
                <a:ln cap="flat" cmpd="sng" w="38100">
                  <a:solidFill>
                    <a:srgbClr val="000000"/>
                  </a:solidFill>
                  <a:prstDash val="solid"/>
                  <a:round/>
                  <a:headEnd len="med" w="med" type="none"/>
                  <a:tailEnd len="med" w="med" type="none"/>
                </a:ln>
                <a:solidFill>
                  <a:srgbClr val="FFFFFF"/>
                </a:solidFill>
                <a:latin typeface="Alfa Slab One"/>
              </a:rPr>
              <a:t>1955</a:t>
            </a:r>
          </a:p>
        </p:txBody>
      </p:sp>
      <p:pic>
        <p:nvPicPr>
          <p:cNvPr id="94" name="Shape 94"/>
          <p:cNvPicPr preferRelativeResize="0"/>
          <p:nvPr/>
        </p:nvPicPr>
        <p:blipFill>
          <a:blip r:embed="rId4">
            <a:alphaModFix/>
          </a:blip>
          <a:stretch>
            <a:fillRect/>
          </a:stretch>
        </p:blipFill>
        <p:spPr>
          <a:xfrm>
            <a:off x="6046125" y="65224"/>
            <a:ext cx="870525" cy="8705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Shape 9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GB">
                <a:highlight>
                  <a:srgbClr val="B7B7B7"/>
                </a:highlight>
                <a:latin typeface="Alfa Slab One"/>
                <a:ea typeface="Alfa Slab One"/>
                <a:cs typeface="Alfa Slab One"/>
                <a:sym typeface="Alfa Slab One"/>
              </a:rPr>
              <a:t>AUSTRIAN TREATY  1955  </a:t>
            </a:r>
          </a:p>
        </p:txBody>
      </p:sp>
      <p:sp>
        <p:nvSpPr>
          <p:cNvPr id="100" name="Shape 100"/>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solidFill>
                <a:srgbClr val="000000"/>
              </a:solidFill>
              <a:highlight>
                <a:srgbClr val="EFEFEF"/>
              </a:highlight>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Shape 105"/>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GB">
                <a:solidFill>
                  <a:srgbClr val="FF00FF"/>
                </a:solidFill>
                <a:latin typeface="Bangers"/>
                <a:ea typeface="Bangers"/>
                <a:cs typeface="Bangers"/>
                <a:sym typeface="Bangers"/>
              </a:rPr>
              <a:t>SOviet union tests hydrogen bomb </a:t>
            </a:r>
          </a:p>
        </p:txBody>
      </p:sp>
      <p:sp>
        <p:nvSpPr>
          <p:cNvPr id="106" name="Shape 106"/>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en-GB">
                <a:solidFill>
                  <a:srgbClr val="FF00FF"/>
                </a:solidFill>
              </a:rPr>
              <a:t>(ARMS RACE) (CONFLICT)</a:t>
            </a:r>
          </a:p>
          <a:p>
            <a:pPr lvl="0">
              <a:spcBef>
                <a:spcPts val="0"/>
              </a:spcBef>
              <a:buNone/>
            </a:pPr>
            <a:r>
              <a:rPr lang="en-GB">
                <a:solidFill>
                  <a:srgbClr val="FF00FF"/>
                </a:solidFill>
                <a:highlight>
                  <a:srgbClr val="FFFFFF"/>
                </a:highlight>
              </a:rPr>
              <a:t>Both superpowers possessed Nuclear weapons by 1955 following the atomic bomb in 1949 The destructive power of the H Bomb, 1,000 times more powerful than the bomb dropped on Hiroshima, posed a danger to the existence of life on earth,</a:t>
            </a:r>
          </a:p>
          <a:p>
            <a:pPr lvl="0">
              <a:spcBef>
                <a:spcPts val="0"/>
              </a:spcBef>
              <a:buNone/>
            </a:pPr>
            <a:r>
              <a:rPr lang="en-GB">
                <a:solidFill>
                  <a:srgbClr val="FF00FF"/>
                </a:solidFill>
                <a:highlight>
                  <a:srgbClr val="FFFFFF"/>
                </a:highlight>
              </a:rPr>
              <a:t>Although this posed a threat and was not an attempt to consolidating relations,the concerns of destruction pushed the superpowers towards some accommodation with each other. It was a hesitant and delicate process but the trend to wards peceful co-existence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Shape 11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GB">
                <a:solidFill>
                  <a:schemeClr val="dk1"/>
                </a:solidFill>
                <a:latin typeface="Alfa Slab One"/>
                <a:ea typeface="Alfa Slab One"/>
                <a:cs typeface="Alfa Slab One"/>
                <a:sym typeface="Alfa Slab One"/>
              </a:rPr>
              <a:t>GENEVA SUMMIT 1955</a:t>
            </a:r>
          </a:p>
        </p:txBody>
      </p:sp>
      <p:sp>
        <p:nvSpPr>
          <p:cNvPr id="112" name="Shape 11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