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Amatic SC"/>
      <p:regular r:id="rId15"/>
      <p:bold r:id="rId16"/>
    </p:embeddedFont>
    <p:embeddedFont>
      <p:font typeface="Source Code Pro"/>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maticSC-regular.fntdata"/><Relationship Id="rId14" Type="http://schemas.openxmlformats.org/officeDocument/2006/relationships/slide" Target="slides/slide10.xml"/><Relationship Id="rId17" Type="http://schemas.openxmlformats.org/officeDocument/2006/relationships/font" Target="fonts/SourceCodePro-regular.fntdata"/><Relationship Id="rId16" Type="http://schemas.openxmlformats.org/officeDocument/2006/relationships/font" Target="fonts/AmaticSC-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SourceCodePr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tIns="91425">
            <a:noAutofit/>
          </a:bodyPr>
          <a:lstStyle/>
          <a:p>
            <a:pPr lvl="0">
              <a:spcBef>
                <a:spcPts val="0"/>
              </a:spcBef>
              <a:buNone/>
            </a:pPr>
            <a:r>
              <a:rPr b="0" lang="en-GB">
                <a:solidFill>
                  <a:srgbClr val="FF0000"/>
                </a:solidFill>
              </a:rPr>
              <a:t>P</a:t>
            </a:r>
            <a:r>
              <a:rPr b="0" lang="en-GB">
                <a:solidFill>
                  <a:srgbClr val="FF9900"/>
                </a:solidFill>
              </a:rPr>
              <a:t>e</a:t>
            </a:r>
            <a:r>
              <a:rPr b="0" lang="en-GB">
                <a:solidFill>
                  <a:srgbClr val="FFFF00"/>
                </a:solidFill>
              </a:rPr>
              <a:t>a</a:t>
            </a:r>
            <a:r>
              <a:rPr b="0" lang="en-GB">
                <a:solidFill>
                  <a:srgbClr val="00FF00"/>
                </a:solidFill>
              </a:rPr>
              <a:t>c</a:t>
            </a:r>
            <a:r>
              <a:rPr b="0" lang="en-GB">
                <a:solidFill>
                  <a:srgbClr val="6AA84F"/>
                </a:solidFill>
              </a:rPr>
              <a:t>e</a:t>
            </a:r>
            <a:r>
              <a:rPr b="0" lang="en-GB">
                <a:solidFill>
                  <a:srgbClr val="00FFFF"/>
                </a:solidFill>
              </a:rPr>
              <a:t>f</a:t>
            </a:r>
            <a:r>
              <a:rPr b="0" lang="en-GB">
                <a:solidFill>
                  <a:srgbClr val="4A86E8"/>
                </a:solidFill>
              </a:rPr>
              <a:t>u</a:t>
            </a:r>
            <a:r>
              <a:rPr b="0" lang="en-GB">
                <a:solidFill>
                  <a:srgbClr val="0000FF"/>
                </a:solidFill>
              </a:rPr>
              <a:t>l</a:t>
            </a:r>
            <a:r>
              <a:rPr b="0" lang="en-GB">
                <a:solidFill>
                  <a:srgbClr val="000000"/>
                </a:solidFill>
              </a:rPr>
              <a:t> </a:t>
            </a:r>
            <a:r>
              <a:rPr b="0" lang="en-GB">
                <a:solidFill>
                  <a:srgbClr val="9900FF"/>
                </a:solidFill>
              </a:rPr>
              <a:t>C</a:t>
            </a:r>
            <a:r>
              <a:rPr b="0" lang="en-GB">
                <a:solidFill>
                  <a:srgbClr val="FF0000"/>
                </a:solidFill>
              </a:rPr>
              <a:t>o</a:t>
            </a:r>
            <a:r>
              <a:rPr b="0" lang="en-GB">
                <a:solidFill>
                  <a:srgbClr val="FF9900"/>
                </a:solidFill>
              </a:rPr>
              <a:t>e</a:t>
            </a:r>
            <a:r>
              <a:rPr b="0" lang="en-GB">
                <a:solidFill>
                  <a:srgbClr val="FFFF00"/>
                </a:solidFill>
              </a:rPr>
              <a:t>x</a:t>
            </a:r>
            <a:r>
              <a:rPr b="0" lang="en-GB">
                <a:solidFill>
                  <a:srgbClr val="00FF00"/>
                </a:solidFill>
              </a:rPr>
              <a:t>i</a:t>
            </a:r>
            <a:r>
              <a:rPr b="0" lang="en-GB">
                <a:solidFill>
                  <a:srgbClr val="6AA84F"/>
                </a:solidFill>
              </a:rPr>
              <a:t>s</a:t>
            </a:r>
            <a:r>
              <a:rPr b="0" lang="en-GB">
                <a:solidFill>
                  <a:srgbClr val="00FFFF"/>
                </a:solidFill>
              </a:rPr>
              <a:t>t</a:t>
            </a:r>
            <a:r>
              <a:rPr b="0" lang="en-GB">
                <a:solidFill>
                  <a:srgbClr val="4A86E8"/>
                </a:solidFill>
              </a:rPr>
              <a:t>e</a:t>
            </a:r>
            <a:r>
              <a:rPr b="0" lang="en-GB">
                <a:solidFill>
                  <a:srgbClr val="0000FF"/>
                </a:solidFill>
              </a:rPr>
              <a:t>n</a:t>
            </a:r>
            <a:r>
              <a:rPr b="0" lang="en-GB">
                <a:solidFill>
                  <a:srgbClr val="9900FF"/>
                </a:solidFill>
              </a:rPr>
              <a:t>c</a:t>
            </a:r>
            <a:r>
              <a:rPr b="0" lang="en-GB">
                <a:solidFill>
                  <a:srgbClr val="000000"/>
                </a:solidFill>
              </a:rPr>
              <a:t>e</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tIns="91425">
            <a:noAutofit/>
          </a:bodyPr>
          <a:lstStyle/>
          <a:p>
            <a:pPr lvl="0" rtl="0">
              <a:spcBef>
                <a:spcPts val="0"/>
              </a:spcBef>
              <a:buNone/>
            </a:pPr>
            <a:r>
              <a:rPr lang="en-GB">
                <a:solidFill>
                  <a:srgbClr val="000000"/>
                </a:solidFill>
              </a:rPr>
              <a:t>FROM 1956 TO 1959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192900" y="368725"/>
            <a:ext cx="8951100" cy="1948200"/>
          </a:xfrm>
          <a:prstGeom prst="rect">
            <a:avLst/>
          </a:prstGeom>
        </p:spPr>
        <p:txBody>
          <a:bodyPr anchorCtr="0" anchor="t" bIns="91425" lIns="91425" rIns="91425" tIns="91425">
            <a:noAutofit/>
          </a:bodyPr>
          <a:lstStyle/>
          <a:p>
            <a:pPr lvl="0" algn="ctr">
              <a:spcBef>
                <a:spcPts val="0"/>
              </a:spcBef>
              <a:buNone/>
            </a:pPr>
            <a:r>
              <a:rPr lang="en-GB" sz="6000">
                <a:solidFill>
                  <a:srgbClr val="000000"/>
                </a:solidFill>
              </a:rPr>
              <a:t>Thank you for listening</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solidFill>
                  <a:srgbClr val="000000"/>
                </a:solidFill>
              </a:rPr>
              <a:t>Conflict 56</a:t>
            </a:r>
          </a:p>
        </p:txBody>
      </p:sp>
      <p:sp>
        <p:nvSpPr>
          <p:cNvPr id="63" name="Shape 63"/>
          <p:cNvSpPr txBox="1"/>
          <p:nvPr>
            <p:ph idx="1" type="body"/>
          </p:nvPr>
        </p:nvSpPr>
        <p:spPr>
          <a:xfrm>
            <a:off x="311700" y="1017725"/>
            <a:ext cx="8520600" cy="3416400"/>
          </a:xfrm>
          <a:prstGeom prst="rect">
            <a:avLst/>
          </a:prstGeom>
        </p:spPr>
        <p:txBody>
          <a:bodyPr anchorCtr="0" anchor="t" bIns="91425" lIns="91425" rIns="91425" tIns="91425">
            <a:noAutofit/>
          </a:bodyPr>
          <a:lstStyle/>
          <a:p>
            <a:pPr indent="-317500" lvl="0" marL="457200" rtl="0">
              <a:spcBef>
                <a:spcPts val="0"/>
              </a:spcBef>
              <a:buSzPct val="100000"/>
            </a:pPr>
            <a:r>
              <a:rPr lang="en-GB" sz="1400"/>
              <a:t>Hungarian uprising - Hungary had been ruled by the Soviet Union since WW2. However, students demanded new leader. Nagy emerged as the leading reformer. However, as the momentum of the students movement grew he to advocate a radical break with communism. This lead to Nagy to announce and withdraw from the Warsaw pact and made a direct appeal to the United Nations for support against the Soviet invasion</a:t>
            </a:r>
          </a:p>
          <a:p>
            <a:pPr indent="-317500" lvl="0" marL="457200" rtl="0">
              <a:spcBef>
                <a:spcPts val="0"/>
              </a:spcBef>
              <a:buSzPct val="100000"/>
            </a:pPr>
            <a:r>
              <a:rPr lang="en-GB" sz="1400"/>
              <a:t>Unrest in Poland - Following the ‘Secret Speech’ Poland’s civilians started to challenge the communist rule. Khrushchev , alarmed at the situation, and under pressure himself from hardliners, led to delegation to Warsaw to reassert control. </a:t>
            </a:r>
          </a:p>
          <a:p>
            <a:pPr lvl="0" rtl="0">
              <a:spcBef>
                <a:spcPts val="0"/>
              </a:spcBef>
              <a:buNone/>
            </a:pPr>
            <a:r>
              <a:t/>
            </a:r>
            <a:endParaRPr sz="14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Coexistence 56</a:t>
            </a:r>
          </a:p>
        </p:txBody>
      </p:sp>
      <p:sp>
        <p:nvSpPr>
          <p:cNvPr id="69" name="Shape 69"/>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In 1956 Khrushchev delivered one of the most important blows to Stalinist control over russia and in doing so created the beginnings of peaceful coexistence between the two powers by condemning Stalin's actions as leader of Russia and drew a clear line in the sand between the past and present</a:t>
            </a:r>
          </a:p>
          <a:p>
            <a:pPr indent="-317500" lvl="0" marL="457200" rtl="0">
              <a:spcBef>
                <a:spcPts val="0"/>
              </a:spcBef>
              <a:buSzPct val="100000"/>
            </a:pPr>
            <a:r>
              <a:rPr lang="en-GB" sz="1400"/>
              <a:t>Also in 1956 was the Hungarian rising or attempted revolution which may at first seem to be an indicator of conflict however if we take into account the fact that the west refused to support the abortive coup and did not even condemn the Russian actions as harshly as the could have shows how peaceful coexistence was becoming a priority for both sides</a:t>
            </a:r>
          </a:p>
          <a:p>
            <a:pPr indent="-317500" lvl="0" marL="457200">
              <a:spcBef>
                <a:spcPts val="0"/>
              </a:spcBef>
              <a:buSzPct val="100000"/>
            </a:pPr>
            <a:r>
              <a:rPr lang="en-GB" sz="1400"/>
              <a:t>In 1956 there was also an attempted uprising in Poland output in place a popular communist leader which the USSR eventually accepted without conflict highlighting additional moves on the part of the USSR to be more forgiving to their allies as long as they remained nominally communist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Conflict 57</a:t>
            </a:r>
          </a:p>
        </p:txBody>
      </p:sp>
      <p:sp>
        <p:nvSpPr>
          <p:cNvPr id="75" name="Shape 75"/>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Launch of Sputnik - The successful launch of Sputnik was a triumph for the Soviet Union technology, this also intimated the US and provoked a hostile response. This made Eisenhower skeptical of peaceful co-existence</a:t>
            </a:r>
          </a:p>
          <a:p>
            <a:pPr indent="-317500" lvl="0" marL="457200" rtl="0">
              <a:spcBef>
                <a:spcPts val="0"/>
              </a:spcBef>
              <a:buSzPct val="100000"/>
            </a:pPr>
            <a:r>
              <a:rPr lang="en-GB" sz="1400"/>
              <a:t>The Eisenhower Doctrine  - this guaranteed assistance ‘against armed aggression from any country controlled by international communism’. This was an clear example of the US telling the Soviet Union that its involvement in Southeast Asia and the remnants of Indo-China would not be tolerated.</a:t>
            </a:r>
          </a:p>
          <a:p>
            <a:pPr indent="-228600" lvl="0" marL="457200">
              <a:spcBef>
                <a:spcPts val="0"/>
              </a:spcBef>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600" cy="801000"/>
          </a:xfrm>
          <a:prstGeom prst="rect">
            <a:avLst/>
          </a:prstGeom>
        </p:spPr>
        <p:txBody>
          <a:bodyPr anchorCtr="0" anchor="t" bIns="91425" lIns="91425" rIns="91425" tIns="91425">
            <a:noAutofit/>
          </a:bodyPr>
          <a:lstStyle/>
          <a:p>
            <a:pPr lvl="0" rtl="0">
              <a:spcBef>
                <a:spcPts val="0"/>
              </a:spcBef>
              <a:buNone/>
            </a:pPr>
            <a:r>
              <a:rPr lang="en-GB"/>
              <a:t>Coexistence 57</a:t>
            </a:r>
          </a:p>
        </p:txBody>
      </p:sp>
      <p:sp>
        <p:nvSpPr>
          <p:cNvPr id="81" name="Shape 81"/>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In 1957 George Kennan delivered a series of lectures known as the Reith lectures in Oxford he openly stated that “The Russia of Khrushchev is not the Russia of Stalin”</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Conflict 58</a:t>
            </a:r>
          </a:p>
        </p:txBody>
      </p:sp>
      <p:sp>
        <p:nvSpPr>
          <p:cNvPr id="87" name="Shape 87"/>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1958 Khrushchev had decided that firmer action was needed to shore up the Eastern bloc and issued an ultimatum to the West that called for the removal of all occupying forces in Berlin. Berlin was a symbol for peaceful co-existence, so when Khrushchev attempted to remove the occupying forces and blockade East Berlin, it showed the degradation of peaceful co-existence between the two superpowers.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Coexistence 58</a:t>
            </a:r>
          </a:p>
        </p:txBody>
      </p:sp>
      <p:sp>
        <p:nvSpPr>
          <p:cNvPr id="93" name="Shape 93"/>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By 1958 Khrushchev had deployed only an estimated ten SS6 ICBMs despite a larger potential reserve highlighting how both sides were only deploying a minimum of missiles to satisfy domestic critics and not enough to anger the opposing superpower</a:t>
            </a:r>
          </a:p>
          <a:p>
            <a:pPr indent="-317500" lvl="0" marL="457200">
              <a:spcBef>
                <a:spcPts val="0"/>
              </a:spcBef>
              <a:buSzPct val="100000"/>
            </a:pPr>
            <a:r>
              <a:rPr lang="en-GB" sz="1400"/>
              <a:t>Additionally in 1958 China began shelling the Chinese nationalist held islands of Quemoy and Matsu to try and capture them however following the US threatening the use of nuclear weapons and more importantly a USSR refusal to grant China the protection of its nuclear umbrella showing their commitment to peaceful coexistence even at the cost of alienating one of their most important allies in Asia</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Conflict 59</a:t>
            </a:r>
          </a:p>
        </p:txBody>
      </p:sp>
      <p:sp>
        <p:nvSpPr>
          <p:cNvPr id="99" name="Shape 99"/>
          <p:cNvSpPr txBox="1"/>
          <p:nvPr>
            <p:ph idx="1" type="body"/>
          </p:nvPr>
        </p:nvSpPr>
        <p:spPr>
          <a:xfrm>
            <a:off x="436500" y="1135350"/>
            <a:ext cx="8520600" cy="3340200"/>
          </a:xfrm>
          <a:prstGeom prst="rect">
            <a:avLst/>
          </a:prstGeom>
        </p:spPr>
        <p:txBody>
          <a:bodyPr anchorCtr="0" anchor="t" bIns="91425" lIns="91425" rIns="91425" tIns="91425">
            <a:noAutofit/>
          </a:bodyPr>
          <a:lstStyle/>
          <a:p>
            <a:pPr lvl="0">
              <a:spcBef>
                <a:spcPts val="0"/>
              </a:spcBef>
              <a:buNone/>
            </a:pPr>
            <a:r>
              <a:rPr lang="en-GB"/>
              <a:t>N/A</a:t>
            </a:r>
          </a:p>
          <a:p>
            <a:pPr lv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GB"/>
              <a:t>Coexistence 59</a:t>
            </a:r>
          </a:p>
        </p:txBody>
      </p:sp>
      <p:sp>
        <p:nvSpPr>
          <p:cNvPr id="105" name="Shape 105"/>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pPr>
            <a:r>
              <a:rPr lang="en-GB" sz="1400"/>
              <a:t>The opportunity for a major breakthrough in superpower relations arose in 1959 when Khrushchev accepted an invitation to attend a meeting at Camp David in the US and talk directly with Eisenhower and other senior US officials the meeting was useful and even included the provision for a more formal summit at Paris in 1960</a:t>
            </a:r>
          </a:p>
          <a:p>
            <a:pPr indent="-317500" lvl="0" marL="457200">
              <a:spcBef>
                <a:spcPts val="0"/>
              </a:spcBef>
              <a:buSzPct val="100000"/>
            </a:pPr>
            <a:r>
              <a:rPr lang="en-GB" sz="1400"/>
              <a:t>This was capped of by an event that has since entered to popular consciousness in that Khrushchev visited disneyland perhaps one of the most clear signs of perceived Capitalist opulence and gross consumerism a temple to capitalism and yet his acceptance and visiting of this was a symbol that could be held up as proof of future peace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