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7" r:id="rId2"/>
    <p:sldId id="258" r:id="rId3"/>
    <p:sldId id="261" r:id="rId4"/>
    <p:sldId id="267" r:id="rId5"/>
    <p:sldId id="260" r:id="rId6"/>
    <p:sldId id="268" r:id="rId7"/>
    <p:sldId id="262" r:id="rId8"/>
    <p:sldId id="269" r:id="rId9"/>
    <p:sldId id="263" r:id="rId10"/>
    <p:sldId id="272" r:id="rId11"/>
    <p:sldId id="264" r:id="rId12"/>
    <p:sldId id="273" r:id="rId13"/>
    <p:sldId id="265" r:id="rId14"/>
    <p:sldId id="266" r:id="rId15"/>
    <p:sldId id="274" r:id="rId16"/>
    <p:sldId id="275" r:id="rId17"/>
    <p:sldId id="27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14" autoAdjust="0"/>
  </p:normalViewPr>
  <p:slideViewPr>
    <p:cSldViewPr snapToGrid="0" snapToObjects="1">
      <p:cViewPr varScale="1">
        <p:scale>
          <a:sx n="59" d="100"/>
          <a:sy n="59" d="100"/>
        </p:scale>
        <p:origin x="-184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E69661-E8E1-C145-9835-F3708DB44398}" type="datetimeFigureOut">
              <a:rPr lang="en-US" smtClean="0"/>
              <a:t>19/02/2016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C5B0ED-A7E7-3D47-B2A4-ED34B1F1D172}" type="slidenum">
              <a:rPr lang="en-US" smtClean="0"/>
              <a:t>‹#›</a:t>
            </a:fld>
            <a:endParaRPr lang="en-US"/>
          </a:p>
        </p:txBody>
      </p:sp>
    </p:spTree>
    <p:extLst>
      <p:ext uri="{BB962C8B-B14F-4D97-AF65-F5344CB8AC3E}">
        <p14:creationId xmlns:p14="http://schemas.microsoft.com/office/powerpoint/2010/main" val="1642880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each</a:t>
            </a:r>
            <a:r>
              <a:rPr lang="en-US" baseline="0" dirty="0" smtClean="0"/>
              <a:t> group a copy of the image to analyse and discuss. </a:t>
            </a:r>
            <a:r>
              <a:rPr lang="en-US" dirty="0" smtClean="0"/>
              <a:t>Shows the execution of Charles I.</a:t>
            </a:r>
            <a:r>
              <a:rPr lang="en-US" baseline="0" dirty="0" smtClean="0"/>
              <a:t> The images at the top are Charles, Oliver Cromwell and Thomas Fairfax (both army/parliamentary opposition to Charles in the Civil War). Big crowd to watch the execution of the King – first trial and execution of a monarch. </a:t>
            </a:r>
            <a:r>
              <a:rPr lang="en-US" b="1" baseline="0" dirty="0" smtClean="0"/>
              <a:t>Signifies the loss of monarchical power and the enhancing the power of the people. </a:t>
            </a:r>
            <a:r>
              <a:rPr lang="en-US" baseline="0" dirty="0" smtClean="0"/>
              <a:t>10 minutes including class discussion. </a:t>
            </a:r>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1</a:t>
            </a:fld>
            <a:endParaRPr lang="en-US"/>
          </a:p>
        </p:txBody>
      </p:sp>
    </p:spTree>
    <p:extLst>
      <p:ext uri="{BB962C8B-B14F-4D97-AF65-F5344CB8AC3E}">
        <p14:creationId xmlns:p14="http://schemas.microsoft.com/office/powerpoint/2010/main" val="197568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to discuss to end the lesson. </a:t>
            </a:r>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17</a:t>
            </a:fld>
            <a:endParaRPr lang="en-US"/>
          </a:p>
        </p:txBody>
      </p:sp>
    </p:spTree>
    <p:extLst>
      <p:ext uri="{BB962C8B-B14F-4D97-AF65-F5344CB8AC3E}">
        <p14:creationId xmlns:p14="http://schemas.microsoft.com/office/powerpoint/2010/main" val="268291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through the information in the notes, and read the slide </a:t>
            </a:r>
            <a:r>
              <a:rPr lang="en-US" dirty="0" smtClean="0"/>
              <a:t>together</a:t>
            </a:r>
            <a:r>
              <a:rPr lang="en-US" baseline="0" dirty="0" smtClean="0"/>
              <a:t> to summarise. Get </a:t>
            </a:r>
            <a:r>
              <a:rPr lang="en-US" baseline="0" dirty="0" smtClean="0"/>
              <a:t>them to draw a cross on their graphs. Show the next slide to demonstrate how it should look. Repeat for each section. 20 minutes. </a:t>
            </a:r>
            <a:endParaRPr lang="en-US" baseline="0" dirty="0" smtClean="0"/>
          </a:p>
          <a:p>
            <a:endParaRPr lang="en-US" baseline="0" dirty="0" smtClean="0"/>
          </a:p>
          <a:p>
            <a:pPr algn="just"/>
            <a:r>
              <a:rPr lang="en-US" sz="1200" b="0" dirty="0" smtClean="0"/>
              <a:t>Henry VIII succeeded his father Henry VII in 1509. He significantly increased the power of the monarchy by removing the control of the Pope over England, which had previously limited the amount of power that the monarch had. </a:t>
            </a: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b="0" dirty="0" smtClean="0"/>
              <a:t>King John, for example, was excommunicated for a while when he fell out with the Pope. This meant that he was not allowed to attend Church – and this could lead to exclusion from Heaven! At  the time, this was a severe punishment. </a:t>
            </a: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b="1" dirty="0" smtClean="0"/>
              <a:t>From 1509-1603, the Tudors had more power than previous kings and queens had. </a:t>
            </a: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dirty="0" smtClean="0"/>
              <a:t>Elizabeth shared power well with her Parliament.</a:t>
            </a:r>
          </a:p>
          <a:p>
            <a:pPr marL="0" marR="0" indent="0" algn="just" defTabSz="457200" rtl="0" eaLnBrk="1" fontAlgn="auto" latinLnBrk="0" hangingPunct="1">
              <a:lnSpc>
                <a:spcPct val="100000"/>
              </a:lnSpc>
              <a:spcBef>
                <a:spcPts val="0"/>
              </a:spcBef>
              <a:spcAft>
                <a:spcPts val="0"/>
              </a:spcAft>
              <a:buClrTx/>
              <a:buSzTx/>
              <a:buFontTx/>
              <a:buNone/>
              <a:tabLst/>
              <a:defRPr/>
            </a:pPr>
            <a:endParaRPr lang="en-US" sz="1200" b="1" dirty="0" smtClean="0"/>
          </a:p>
          <a:p>
            <a:pPr algn="just"/>
            <a:endParaRPr lang="en-US" sz="1200" b="1" dirty="0" smtClean="0"/>
          </a:p>
          <a:p>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3</a:t>
            </a:fld>
            <a:endParaRPr lang="en-US"/>
          </a:p>
        </p:txBody>
      </p:sp>
    </p:spTree>
    <p:extLst>
      <p:ext uri="{BB962C8B-B14F-4D97-AF65-F5344CB8AC3E}">
        <p14:creationId xmlns:p14="http://schemas.microsoft.com/office/powerpoint/2010/main" val="79023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t>James I of England (also James VI of Scotland) became King in 1603. He wrote a theory called the Divine Right of Kings. He believed that kings were selected by God, and were therefore higher beings than normal people. </a:t>
            </a:r>
          </a:p>
          <a:p>
            <a:pPr algn="just"/>
            <a:r>
              <a:rPr lang="en-US" sz="1200" dirty="0" smtClean="0"/>
              <a:t>He believed that kings should have the right to impose royal laws, and they were the makers of the laws, rather than the law the maker of the king.</a:t>
            </a:r>
          </a:p>
          <a:p>
            <a:pPr algn="just"/>
            <a:r>
              <a:rPr lang="en-US" sz="1200" b="1" dirty="0" smtClean="0"/>
              <a:t>He therefore felt that he had total control over the way the country was run. </a:t>
            </a:r>
          </a:p>
          <a:p>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5</a:t>
            </a:fld>
            <a:endParaRPr lang="en-US"/>
          </a:p>
        </p:txBody>
      </p:sp>
    </p:spTree>
    <p:extLst>
      <p:ext uri="{BB962C8B-B14F-4D97-AF65-F5344CB8AC3E}">
        <p14:creationId xmlns:p14="http://schemas.microsoft.com/office/powerpoint/2010/main" val="416410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1625 James I died, leaving his son Charles I in power. Charles was King until 1649. </a:t>
            </a:r>
          </a:p>
          <a:p>
            <a:r>
              <a:rPr lang="en-US" sz="1200" b="1" dirty="0" smtClean="0"/>
              <a:t>1625-1646 </a:t>
            </a:r>
            <a:r>
              <a:rPr lang="en-US" sz="1200" dirty="0" smtClean="0"/>
              <a:t>– Charles argued with Parliament when they refused to give him the money he asked for. He then ruled completely on his own without Parliament – he was very powerful </a:t>
            </a:r>
          </a:p>
          <a:p>
            <a:r>
              <a:rPr lang="en-US" sz="1200" b="1" dirty="0" smtClean="0"/>
              <a:t>1642-1646 </a:t>
            </a:r>
            <a:r>
              <a:rPr lang="en-US" sz="1200" dirty="0" smtClean="0"/>
              <a:t>– the Civil War broke out between Charles and Parliament. Charles initially did well but soon started losing. He eventually surrendered and was captured and imprisoned</a:t>
            </a:r>
          </a:p>
          <a:p>
            <a:r>
              <a:rPr lang="en-US" sz="1200" b="1" dirty="0" smtClean="0"/>
              <a:t>1646-1649 </a:t>
            </a:r>
            <a:r>
              <a:rPr lang="en-US" sz="1200" dirty="0" smtClean="0"/>
              <a:t>– a second Civil War broke out but didn</a:t>
            </a:r>
            <a:r>
              <a:rPr lang="fr-FR" sz="1200" dirty="0" smtClean="0"/>
              <a:t>’</a:t>
            </a:r>
            <a:r>
              <a:rPr lang="en-US" sz="1200" dirty="0" smtClean="0"/>
              <a:t>t last long. Charles was put on trial and executed for treason</a:t>
            </a:r>
          </a:p>
          <a:p>
            <a:r>
              <a:rPr lang="en-US" sz="1200" b="1" dirty="0" smtClean="0"/>
              <a:t>Charles initially had an enormous amount of power, but quickly lost it all.</a:t>
            </a:r>
          </a:p>
          <a:p>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7</a:t>
            </a:fld>
            <a:endParaRPr lang="en-US"/>
          </a:p>
        </p:txBody>
      </p:sp>
    </p:spTree>
    <p:extLst>
      <p:ext uri="{BB962C8B-B14F-4D97-AF65-F5344CB8AC3E}">
        <p14:creationId xmlns:p14="http://schemas.microsoft.com/office/powerpoint/2010/main" val="77420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After Charles was executed, Oliver Cromwell the ‘Lord Protector’ ruled over England. </a:t>
            </a:r>
            <a:r>
              <a:rPr lang="en-US" sz="1200" b="1" dirty="0" smtClean="0"/>
              <a:t>There was no King or Queen, so the monarchy lost all power for 11 years. </a:t>
            </a:r>
          </a:p>
          <a:p>
            <a:r>
              <a:rPr lang="en-US" sz="1200" dirty="0" smtClean="0"/>
              <a:t>Charles I’s son, Charles II was hiding in France while this went on.</a:t>
            </a:r>
          </a:p>
          <a:p>
            <a:r>
              <a:rPr lang="en-US" sz="1200" dirty="0" smtClean="0"/>
              <a:t>This time is known as the </a:t>
            </a:r>
            <a:r>
              <a:rPr lang="en-US" sz="1200" i="1" dirty="0" smtClean="0"/>
              <a:t>Interregnum</a:t>
            </a:r>
            <a:r>
              <a:rPr lang="en-US" sz="1200" dirty="0" smtClean="0"/>
              <a:t> (which means ‘between kings’).</a:t>
            </a:r>
          </a:p>
          <a:p>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9</a:t>
            </a:fld>
            <a:endParaRPr lang="en-US"/>
          </a:p>
        </p:txBody>
      </p:sp>
    </p:spTree>
    <p:extLst>
      <p:ext uri="{BB962C8B-B14F-4D97-AF65-F5344CB8AC3E}">
        <p14:creationId xmlns:p14="http://schemas.microsoft.com/office/powerpoint/2010/main" val="334194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1660, the monarchy was put back in place – this is known as the </a:t>
            </a:r>
            <a:r>
              <a:rPr lang="en-US" i="1" dirty="0" smtClean="0"/>
              <a:t>Restoration</a:t>
            </a:r>
            <a:r>
              <a:rPr lang="en-US" dirty="0" smtClean="0"/>
              <a:t>. </a:t>
            </a:r>
          </a:p>
          <a:p>
            <a:r>
              <a:rPr lang="en-US" dirty="0" smtClean="0"/>
              <a:t>Charles II became king. He knew that if he upset people he would be executed. He was a fairly moderate ruler but he did face opposition.  </a:t>
            </a:r>
          </a:p>
          <a:p>
            <a:r>
              <a:rPr lang="en-US" dirty="0" smtClean="0"/>
              <a:t>When he died in 1685, his brother James II became King. James was less sensible. He believed in the Divine Right of Kings and was a Catholic which made people angry. </a:t>
            </a:r>
          </a:p>
          <a:p>
            <a:r>
              <a:rPr lang="en-US" b="1" dirty="0" smtClean="0"/>
              <a:t>His power increased for a while, but in 1688 the people decided to remove him from power,</a:t>
            </a:r>
            <a:r>
              <a:rPr lang="en-US" dirty="0" smtClean="0"/>
              <a:t> inviting his Protestant daughter Mary and her husband William of Orange to be King and Queen. </a:t>
            </a:r>
            <a:r>
              <a:rPr lang="en-US" b="1" dirty="0" smtClean="0"/>
              <a:t>This decreased the power of the monarchy significantly.</a:t>
            </a:r>
          </a:p>
          <a:p>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11</a:t>
            </a:fld>
            <a:endParaRPr lang="en-US"/>
          </a:p>
        </p:txBody>
      </p:sp>
    </p:spTree>
    <p:extLst>
      <p:ext uri="{BB962C8B-B14F-4D97-AF65-F5344CB8AC3E}">
        <p14:creationId xmlns:p14="http://schemas.microsoft.com/office/powerpoint/2010/main" val="1163500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this ‘</a:t>
            </a:r>
            <a:r>
              <a:rPr lang="en-US" i="1" dirty="0" smtClean="0"/>
              <a:t>Glorious Revolution</a:t>
            </a:r>
            <a:r>
              <a:rPr lang="en-US" dirty="0" smtClean="0"/>
              <a:t>’ the monarchy remained fairly stable, with moderate control over England.</a:t>
            </a:r>
          </a:p>
          <a:p>
            <a:r>
              <a:rPr lang="en-US" dirty="0" smtClean="0"/>
              <a:t>William and Mary knew they must act sensibly, and with the support of the people, or they would be removed from power like James II. They signed the Bill of Rights, which limited the power of the monarch and set out the rights of parliament to rule with the monarch.</a:t>
            </a:r>
          </a:p>
          <a:p>
            <a:r>
              <a:rPr lang="en-US" dirty="0" smtClean="0"/>
              <a:t>The monarchy faced opposition in the form of ‘</a:t>
            </a:r>
            <a:r>
              <a:rPr lang="en-US" dirty="0" err="1" smtClean="0"/>
              <a:t>Jacobite</a:t>
            </a:r>
            <a:r>
              <a:rPr lang="en-US" dirty="0" smtClean="0"/>
              <a:t> Rebellions’. The </a:t>
            </a:r>
            <a:r>
              <a:rPr lang="en-US" dirty="0" err="1" smtClean="0"/>
              <a:t>Jacobites</a:t>
            </a:r>
            <a:r>
              <a:rPr lang="en-US" dirty="0" smtClean="0"/>
              <a:t> wanted to restore the Stuart kings to the throne (led by James II’s son Charles Edward Stuart).</a:t>
            </a:r>
          </a:p>
          <a:p>
            <a:r>
              <a:rPr lang="en-US" dirty="0" smtClean="0"/>
              <a:t>Their final attempt in 1745 led to their ultimate defeat. </a:t>
            </a:r>
          </a:p>
          <a:p>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13</a:t>
            </a:fld>
            <a:endParaRPr lang="en-US"/>
          </a:p>
        </p:txBody>
      </p:sp>
    </p:spTree>
    <p:extLst>
      <p:ext uri="{BB962C8B-B14F-4D97-AF65-F5344CB8AC3E}">
        <p14:creationId xmlns:p14="http://schemas.microsoft.com/office/powerpoint/2010/main" val="106392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describe the trend of their graphs, using this one to help them if necessary. Challenge for most able to write.15 minutes. </a:t>
            </a:r>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15</a:t>
            </a:fld>
            <a:endParaRPr lang="en-US"/>
          </a:p>
        </p:txBody>
      </p:sp>
    </p:spTree>
    <p:extLst>
      <p:ext uri="{BB962C8B-B14F-4D97-AF65-F5344CB8AC3E}">
        <p14:creationId xmlns:p14="http://schemas.microsoft.com/office/powerpoint/2010/main" val="376806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a</a:t>
            </a:r>
            <a:r>
              <a:rPr lang="en-US" baseline="0" dirty="0" smtClean="0"/>
              <a:t> paragraph to explain which event they think was the most significant and why.</a:t>
            </a:r>
            <a:endParaRPr lang="en-US" dirty="0"/>
          </a:p>
        </p:txBody>
      </p:sp>
      <p:sp>
        <p:nvSpPr>
          <p:cNvPr id="4" name="Slide Number Placeholder 3"/>
          <p:cNvSpPr>
            <a:spLocks noGrp="1"/>
          </p:cNvSpPr>
          <p:nvPr>
            <p:ph type="sldNum" sz="quarter" idx="10"/>
          </p:nvPr>
        </p:nvSpPr>
        <p:spPr/>
        <p:txBody>
          <a:bodyPr/>
          <a:lstStyle/>
          <a:p>
            <a:fld id="{F7C5B0ED-A7E7-3D47-B2A4-ED34B1F1D172}" type="slidenum">
              <a:rPr lang="en-US" smtClean="0"/>
              <a:t>16</a:t>
            </a:fld>
            <a:endParaRPr lang="en-US"/>
          </a:p>
        </p:txBody>
      </p:sp>
    </p:spTree>
    <p:extLst>
      <p:ext uri="{BB962C8B-B14F-4D97-AF65-F5344CB8AC3E}">
        <p14:creationId xmlns:p14="http://schemas.microsoft.com/office/powerpoint/2010/main" val="399871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6F3AFEDD-7622-1B4D-9DE8-DF14AD842C6D}" type="datetimeFigureOut">
              <a:rPr lang="en-US" smtClean="0"/>
              <a:t>19/02/2016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F3AFEDD-7622-1B4D-9DE8-DF14AD842C6D}" type="datetimeFigureOut">
              <a:rPr lang="en-US" smtClean="0"/>
              <a:t>19/02/2016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F3AFEDD-7622-1B4D-9DE8-DF14AD842C6D}" type="datetimeFigureOut">
              <a:rPr lang="en-US" smtClean="0"/>
              <a:t>19/02/2016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F3AFEDD-7622-1B4D-9DE8-DF14AD842C6D}" type="datetimeFigureOut">
              <a:rPr lang="en-US" smtClean="0"/>
              <a:t>19/02/2016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F3AFEDD-7622-1B4D-9DE8-DF14AD842C6D}" type="datetimeFigureOut">
              <a:rPr lang="en-US" smtClean="0"/>
              <a:t>19/02/2016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6F3AFEDD-7622-1B4D-9DE8-DF14AD842C6D}" type="datetimeFigureOut">
              <a:rPr lang="en-US" smtClean="0"/>
              <a:t>19/02/2016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F3AFEDD-7622-1B4D-9DE8-DF14AD842C6D}" type="datetimeFigureOut">
              <a:rPr lang="en-US" smtClean="0"/>
              <a:t>19/02/2016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F3AFEDD-7622-1B4D-9DE8-DF14AD842C6D}" type="datetimeFigureOut">
              <a:rPr lang="en-US" smtClean="0"/>
              <a:t>19/02/2016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AFEDD-7622-1B4D-9DE8-DF14AD842C6D}" type="datetimeFigureOut">
              <a:rPr lang="en-US" smtClean="0"/>
              <a:t>19/02/2016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B0B4B7-EA7B-1348-8081-97F7F41A5B3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GB"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F3AFEDD-7622-1B4D-9DE8-DF14AD842C6D}" type="datetimeFigureOut">
              <a:rPr lang="en-US" smtClean="0"/>
              <a:t>19/02/2016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0B4B7-EA7B-1348-8081-97F7F41A5B34}"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GB"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Date Placeholder 7"/>
          <p:cNvSpPr>
            <a:spLocks noGrp="1"/>
          </p:cNvSpPr>
          <p:nvPr>
            <p:ph type="dt" sz="half" idx="10"/>
          </p:nvPr>
        </p:nvSpPr>
        <p:spPr/>
        <p:txBody>
          <a:bodyPr/>
          <a:lstStyle/>
          <a:p>
            <a:fld id="{6F3AFEDD-7622-1B4D-9DE8-DF14AD842C6D}" type="datetimeFigureOut">
              <a:rPr lang="en-US" smtClean="0"/>
              <a:t>19/02/2016</a:t>
            </a:fld>
            <a:endParaRPr lang="en-US"/>
          </a:p>
        </p:txBody>
      </p:sp>
      <p:sp>
        <p:nvSpPr>
          <p:cNvPr id="9" name="Slide Number Placeholder 8"/>
          <p:cNvSpPr>
            <a:spLocks noGrp="1"/>
          </p:cNvSpPr>
          <p:nvPr>
            <p:ph type="sldNum" sz="quarter" idx="11"/>
          </p:nvPr>
        </p:nvSpPr>
        <p:spPr/>
        <p:txBody>
          <a:bodyPr/>
          <a:lstStyle/>
          <a:p>
            <a:fld id="{4DB0B4B7-EA7B-1348-8081-97F7F41A5B3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DB0B4B7-EA7B-1348-8081-97F7F41A5B34}"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F3AFEDD-7622-1B4D-9DE8-DF14AD842C6D}" type="datetimeFigureOut">
              <a:rPr lang="en-US" smtClean="0"/>
              <a:t>19/02/2016</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5810208" cy="5197231"/>
          </a:xfrm>
          <a:prstGeom prst="rect">
            <a:avLst/>
          </a:prstGeom>
        </p:spPr>
      </p:pic>
      <p:pic>
        <p:nvPicPr>
          <p:cNvPr id="2" name="Picture 1"/>
          <p:cNvPicPr>
            <a:picLocks noChangeAspect="1"/>
          </p:cNvPicPr>
          <p:nvPr/>
        </p:nvPicPr>
        <p:blipFill rotWithShape="1">
          <a:blip r:embed="rId3"/>
          <a:srcRect l="39857" t="46154" r="27268" b="31909"/>
          <a:stretch/>
        </p:blipFill>
        <p:spPr>
          <a:xfrm>
            <a:off x="3302001" y="3370919"/>
            <a:ext cx="5842000" cy="3487082"/>
          </a:xfrm>
          <a:prstGeom prst="rect">
            <a:avLst/>
          </a:prstGeom>
        </p:spPr>
      </p:pic>
      <p:sp>
        <p:nvSpPr>
          <p:cNvPr id="4" name="TextBox 3"/>
          <p:cNvSpPr txBox="1"/>
          <p:nvPr/>
        </p:nvSpPr>
        <p:spPr>
          <a:xfrm>
            <a:off x="5822469" y="273538"/>
            <a:ext cx="2676770" cy="2677656"/>
          </a:xfrm>
          <a:prstGeom prst="rect">
            <a:avLst/>
          </a:prstGeom>
          <a:noFill/>
        </p:spPr>
        <p:txBody>
          <a:bodyPr wrap="square" rtlCol="0">
            <a:spAutoFit/>
          </a:bodyPr>
          <a:lstStyle/>
          <a:p>
            <a:r>
              <a:rPr lang="en-US" sz="2400" dirty="0" smtClean="0"/>
              <a:t>What is happening in this picture? </a:t>
            </a:r>
          </a:p>
          <a:p>
            <a:endParaRPr lang="en-US" sz="2400" dirty="0"/>
          </a:p>
          <a:p>
            <a:r>
              <a:rPr lang="en-US" sz="2400" dirty="0" smtClean="0"/>
              <a:t>Who is involved?</a:t>
            </a:r>
          </a:p>
          <a:p>
            <a:endParaRPr lang="en-US" sz="2400" dirty="0"/>
          </a:p>
          <a:p>
            <a:r>
              <a:rPr lang="en-US" sz="2400" dirty="0" smtClean="0"/>
              <a:t>Why is there such a big crowd?</a:t>
            </a:r>
            <a:endParaRPr lang="en-US" sz="2400" dirty="0"/>
          </a:p>
        </p:txBody>
      </p:sp>
      <p:sp>
        <p:nvSpPr>
          <p:cNvPr id="5" name="TextBox 4"/>
          <p:cNvSpPr txBox="1"/>
          <p:nvPr/>
        </p:nvSpPr>
        <p:spPr>
          <a:xfrm>
            <a:off x="71545" y="5384435"/>
            <a:ext cx="3165746" cy="892552"/>
          </a:xfrm>
          <a:prstGeom prst="rect">
            <a:avLst/>
          </a:prstGeom>
          <a:noFill/>
        </p:spPr>
        <p:txBody>
          <a:bodyPr wrap="square" rtlCol="0">
            <a:spAutoFit/>
          </a:bodyPr>
          <a:lstStyle/>
          <a:p>
            <a:pPr algn="ctr"/>
            <a:r>
              <a:rPr lang="en-US" sz="2600" dirty="0" smtClean="0"/>
              <a:t>Challenge: What does this image signify?</a:t>
            </a:r>
            <a:endParaRPr lang="en-US" sz="2600" dirty="0"/>
          </a:p>
        </p:txBody>
      </p:sp>
    </p:spTree>
    <p:extLst>
      <p:ext uri="{BB962C8B-B14F-4D97-AF65-F5344CB8AC3E}">
        <p14:creationId xmlns:p14="http://schemas.microsoft.com/office/powerpoint/2010/main" val="24118953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17 at 17.5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1" y="7145"/>
            <a:ext cx="9298474" cy="6858000"/>
          </a:xfrm>
          <a:prstGeom prst="rect">
            <a:avLst/>
          </a:prstGeom>
        </p:spPr>
      </p:pic>
      <p:sp>
        <p:nvSpPr>
          <p:cNvPr id="4" name="Rectangle 3"/>
          <p:cNvSpPr/>
          <p:nvPr/>
        </p:nvSpPr>
        <p:spPr>
          <a:xfrm>
            <a:off x="974366" y="385551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1350886" y="2866903"/>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Rectangle 5"/>
          <p:cNvSpPr/>
          <p:nvPr/>
        </p:nvSpPr>
        <p:spPr>
          <a:xfrm>
            <a:off x="3923378" y="2805597"/>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Rectangle 6"/>
          <p:cNvSpPr/>
          <p:nvPr/>
        </p:nvSpPr>
        <p:spPr>
          <a:xfrm>
            <a:off x="4231242" y="2437878"/>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Rectangle 8"/>
          <p:cNvSpPr/>
          <p:nvPr/>
        </p:nvSpPr>
        <p:spPr>
          <a:xfrm>
            <a:off x="4830795" y="1466986"/>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Rectangle 9"/>
          <p:cNvSpPr/>
          <p:nvPr/>
        </p:nvSpPr>
        <p:spPr>
          <a:xfrm>
            <a:off x="4983195" y="407340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1" name="Rectangle 10"/>
          <p:cNvSpPr/>
          <p:nvPr/>
        </p:nvSpPr>
        <p:spPr>
          <a:xfrm>
            <a:off x="5267482" y="5821790"/>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Freeform 1"/>
          <p:cNvSpPr/>
          <p:nvPr/>
        </p:nvSpPr>
        <p:spPr>
          <a:xfrm>
            <a:off x="1139285" y="1707901"/>
            <a:ext cx="4333701" cy="4409963"/>
          </a:xfrm>
          <a:custGeom>
            <a:avLst/>
            <a:gdLst>
              <a:gd name="connsiteX0" fmla="*/ 23277 w 4333701"/>
              <a:gd name="connsiteY0" fmla="*/ 2478006 h 4409963"/>
              <a:gd name="connsiteX1" fmla="*/ 434646 w 4333701"/>
              <a:gd name="connsiteY1" fmla="*/ 1476250 h 4409963"/>
              <a:gd name="connsiteX2" fmla="*/ 2992283 w 4333701"/>
              <a:gd name="connsiteY2" fmla="*/ 1368919 h 4409963"/>
              <a:gd name="connsiteX3" fmla="*/ 3278452 w 4333701"/>
              <a:gd name="connsiteY3" fmla="*/ 1046927 h 4409963"/>
              <a:gd name="connsiteX4" fmla="*/ 3922333 w 4333701"/>
              <a:gd name="connsiteY4" fmla="*/ 45171 h 4409963"/>
              <a:gd name="connsiteX5" fmla="*/ 4047532 w 4333701"/>
              <a:gd name="connsiteY5" fmla="*/ 2692668 h 4409963"/>
              <a:gd name="connsiteX6" fmla="*/ 4333701 w 4333701"/>
              <a:gd name="connsiteY6" fmla="*/ 4409963 h 44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701" h="4409963">
                <a:moveTo>
                  <a:pt x="23277" y="2478006"/>
                </a:moveTo>
                <a:cubicBezTo>
                  <a:pt x="-18456" y="2069552"/>
                  <a:pt x="-60188" y="1661098"/>
                  <a:pt x="434646" y="1476250"/>
                </a:cubicBezTo>
                <a:cubicBezTo>
                  <a:pt x="929480" y="1291402"/>
                  <a:pt x="2518315" y="1440473"/>
                  <a:pt x="2992283" y="1368919"/>
                </a:cubicBezTo>
                <a:cubicBezTo>
                  <a:pt x="3466251" y="1297365"/>
                  <a:pt x="3123444" y="1267552"/>
                  <a:pt x="3278452" y="1046927"/>
                </a:cubicBezTo>
                <a:cubicBezTo>
                  <a:pt x="3433460" y="826302"/>
                  <a:pt x="3794153" y="-229119"/>
                  <a:pt x="3922333" y="45171"/>
                </a:cubicBezTo>
                <a:cubicBezTo>
                  <a:pt x="4050513" y="319461"/>
                  <a:pt x="3978971" y="1965203"/>
                  <a:pt x="4047532" y="2692668"/>
                </a:cubicBezTo>
                <a:cubicBezTo>
                  <a:pt x="4116093" y="3420133"/>
                  <a:pt x="4333701" y="4409963"/>
                  <a:pt x="4333701" y="440996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635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1660-1688</a:t>
            </a:r>
            <a:endParaRPr lang="en-US" dirty="0"/>
          </a:p>
        </p:txBody>
      </p:sp>
      <p:sp>
        <p:nvSpPr>
          <p:cNvPr id="3" name="Content Placeholder 2"/>
          <p:cNvSpPr>
            <a:spLocks noGrp="1"/>
          </p:cNvSpPr>
          <p:nvPr>
            <p:ph idx="1"/>
          </p:nvPr>
        </p:nvSpPr>
        <p:spPr>
          <a:xfrm>
            <a:off x="457200" y="1385239"/>
            <a:ext cx="7620000" cy="5125870"/>
          </a:xfrm>
        </p:spPr>
        <p:txBody>
          <a:bodyPr>
            <a:normAutofit/>
          </a:bodyPr>
          <a:lstStyle/>
          <a:p>
            <a:r>
              <a:rPr lang="en-US" dirty="0" smtClean="0"/>
              <a:t>In 1660, the monarchy was put back in place – this is known as the </a:t>
            </a:r>
            <a:r>
              <a:rPr lang="en-US" i="1" dirty="0" smtClean="0"/>
              <a:t>Restoration</a:t>
            </a:r>
            <a:r>
              <a:rPr lang="en-US" dirty="0" smtClean="0"/>
              <a:t>. </a:t>
            </a:r>
          </a:p>
          <a:p>
            <a:r>
              <a:rPr lang="en-US" dirty="0" smtClean="0"/>
              <a:t>Charles II </a:t>
            </a:r>
            <a:r>
              <a:rPr lang="en-US" dirty="0" smtClean="0"/>
              <a:t>became king. He was quite sensible with his power.</a:t>
            </a:r>
            <a:endParaRPr lang="en-US" dirty="0" smtClean="0"/>
          </a:p>
          <a:p>
            <a:r>
              <a:rPr lang="en-US" dirty="0" smtClean="0"/>
              <a:t>When he died in 1685, his brother James II became King. James was less </a:t>
            </a:r>
            <a:r>
              <a:rPr lang="en-US" dirty="0" smtClean="0"/>
              <a:t>sensible and became powerful. </a:t>
            </a:r>
          </a:p>
          <a:p>
            <a:r>
              <a:rPr lang="en-US" b="1" dirty="0" smtClean="0"/>
              <a:t>In 1688 </a:t>
            </a:r>
            <a:r>
              <a:rPr lang="en-US" b="1" dirty="0" smtClean="0"/>
              <a:t>the people decided to remove him from power,</a:t>
            </a:r>
            <a:r>
              <a:rPr lang="en-US" dirty="0" smtClean="0"/>
              <a:t> inviting his Protestant daughter Mary and her husband William </a:t>
            </a:r>
            <a:r>
              <a:rPr lang="en-US" dirty="0" smtClean="0"/>
              <a:t>to </a:t>
            </a:r>
            <a:r>
              <a:rPr lang="en-US" dirty="0" smtClean="0"/>
              <a:t>be King and Queen. </a:t>
            </a:r>
            <a:endParaRPr lang="en-US" dirty="0"/>
          </a:p>
        </p:txBody>
      </p:sp>
      <p:cxnSp>
        <p:nvCxnSpPr>
          <p:cNvPr id="4" name="Straight Arrow Connector 3"/>
          <p:cNvCxnSpPr/>
          <p:nvPr/>
        </p:nvCxnSpPr>
        <p:spPr>
          <a:xfrm>
            <a:off x="8144036" y="2452267"/>
            <a:ext cx="828697"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8077200" y="2901103"/>
            <a:ext cx="828697" cy="3195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8077200" y="3835700"/>
            <a:ext cx="657592" cy="40780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457200" y="4662669"/>
            <a:ext cx="2390218" cy="1991849"/>
          </a:xfrm>
          <a:prstGeom prst="rect">
            <a:avLst/>
          </a:prstGeom>
        </p:spPr>
      </p:pic>
      <p:pic>
        <p:nvPicPr>
          <p:cNvPr id="9" name="Picture 8"/>
          <p:cNvPicPr>
            <a:picLocks noChangeAspect="1"/>
          </p:cNvPicPr>
          <p:nvPr/>
        </p:nvPicPr>
        <p:blipFill>
          <a:blip r:embed="rId4"/>
          <a:stretch>
            <a:fillRect/>
          </a:stretch>
        </p:blipFill>
        <p:spPr>
          <a:xfrm>
            <a:off x="3451362" y="4680065"/>
            <a:ext cx="1628924" cy="1974453"/>
          </a:xfrm>
          <a:prstGeom prst="rect">
            <a:avLst/>
          </a:prstGeom>
        </p:spPr>
      </p:pic>
      <p:pic>
        <p:nvPicPr>
          <p:cNvPr id="10" name="Picture 9"/>
          <p:cNvPicPr>
            <a:picLocks noChangeAspect="1"/>
          </p:cNvPicPr>
          <p:nvPr/>
        </p:nvPicPr>
        <p:blipFill>
          <a:blip r:embed="rId5"/>
          <a:stretch>
            <a:fillRect/>
          </a:stretch>
        </p:blipFill>
        <p:spPr>
          <a:xfrm>
            <a:off x="5593527" y="4680064"/>
            <a:ext cx="2483673" cy="1975541"/>
          </a:xfrm>
          <a:prstGeom prst="rect">
            <a:avLst/>
          </a:prstGeom>
        </p:spPr>
      </p:pic>
    </p:spTree>
    <p:extLst>
      <p:ext uri="{BB962C8B-B14F-4D97-AF65-F5344CB8AC3E}">
        <p14:creationId xmlns:p14="http://schemas.microsoft.com/office/powerpoint/2010/main" val="2969314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17 at 17.5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44" y="-38877"/>
            <a:ext cx="9298474" cy="6858000"/>
          </a:xfrm>
          <a:prstGeom prst="rect">
            <a:avLst/>
          </a:prstGeom>
        </p:spPr>
      </p:pic>
      <p:sp>
        <p:nvSpPr>
          <p:cNvPr id="4" name="Rectangle 3"/>
          <p:cNvSpPr/>
          <p:nvPr/>
        </p:nvSpPr>
        <p:spPr>
          <a:xfrm>
            <a:off x="974366" y="385551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1350886" y="2866903"/>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Rectangle 5"/>
          <p:cNvSpPr/>
          <p:nvPr/>
        </p:nvSpPr>
        <p:spPr>
          <a:xfrm>
            <a:off x="3923378" y="2805597"/>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Rectangle 6"/>
          <p:cNvSpPr/>
          <p:nvPr/>
        </p:nvSpPr>
        <p:spPr>
          <a:xfrm>
            <a:off x="4231242" y="2437878"/>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Rectangle 8"/>
          <p:cNvSpPr/>
          <p:nvPr/>
        </p:nvSpPr>
        <p:spPr>
          <a:xfrm>
            <a:off x="4830795" y="1466986"/>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Rectangle 9"/>
          <p:cNvSpPr/>
          <p:nvPr/>
        </p:nvSpPr>
        <p:spPr>
          <a:xfrm>
            <a:off x="4983195" y="407340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1" name="Rectangle 10"/>
          <p:cNvSpPr/>
          <p:nvPr/>
        </p:nvSpPr>
        <p:spPr>
          <a:xfrm>
            <a:off x="5267482" y="5821790"/>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3" name="Rectangle 12"/>
          <p:cNvSpPr/>
          <p:nvPr/>
        </p:nvSpPr>
        <p:spPr>
          <a:xfrm>
            <a:off x="5531342" y="3536182"/>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4" name="Rectangle 13"/>
          <p:cNvSpPr/>
          <p:nvPr/>
        </p:nvSpPr>
        <p:spPr>
          <a:xfrm>
            <a:off x="5992686" y="2472200"/>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5" name="Rectangle 14"/>
          <p:cNvSpPr/>
          <p:nvPr/>
        </p:nvSpPr>
        <p:spPr>
          <a:xfrm>
            <a:off x="6338400" y="5335554"/>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 name="Freeform 7"/>
          <p:cNvSpPr/>
          <p:nvPr/>
        </p:nvSpPr>
        <p:spPr>
          <a:xfrm>
            <a:off x="1131672" y="1687876"/>
            <a:ext cx="5432334" cy="4435066"/>
          </a:xfrm>
          <a:custGeom>
            <a:avLst/>
            <a:gdLst>
              <a:gd name="connsiteX0" fmla="*/ 30890 w 5432334"/>
              <a:gd name="connsiteY0" fmla="*/ 2480142 h 4435066"/>
              <a:gd name="connsiteX1" fmla="*/ 424373 w 5432334"/>
              <a:gd name="connsiteY1" fmla="*/ 1442610 h 4435066"/>
              <a:gd name="connsiteX2" fmla="*/ 2999896 w 5432334"/>
              <a:gd name="connsiteY2" fmla="*/ 1371056 h 4435066"/>
              <a:gd name="connsiteX3" fmla="*/ 3303950 w 5432334"/>
              <a:gd name="connsiteY3" fmla="*/ 1013286 h 4435066"/>
              <a:gd name="connsiteX4" fmla="*/ 3965717 w 5432334"/>
              <a:gd name="connsiteY4" fmla="*/ 47308 h 4435066"/>
              <a:gd name="connsiteX5" fmla="*/ 4073030 w 5432334"/>
              <a:gd name="connsiteY5" fmla="*/ 2676916 h 4435066"/>
              <a:gd name="connsiteX6" fmla="*/ 4377085 w 5432334"/>
              <a:gd name="connsiteY6" fmla="*/ 4429988 h 4435066"/>
              <a:gd name="connsiteX7" fmla="*/ 4627483 w 5432334"/>
              <a:gd name="connsiteY7" fmla="*/ 2140261 h 4435066"/>
              <a:gd name="connsiteX8" fmla="*/ 5092508 w 5432334"/>
              <a:gd name="connsiteY8" fmla="*/ 1066952 h 4435066"/>
              <a:gd name="connsiteX9" fmla="*/ 5432334 w 5432334"/>
              <a:gd name="connsiteY9" fmla="*/ 3929110 h 443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2334" h="4435066">
                <a:moveTo>
                  <a:pt x="30890" y="2480142"/>
                </a:moveTo>
                <a:cubicBezTo>
                  <a:pt x="-19786" y="2053800"/>
                  <a:pt x="-70461" y="1627458"/>
                  <a:pt x="424373" y="1442610"/>
                </a:cubicBezTo>
                <a:cubicBezTo>
                  <a:pt x="919207" y="1257762"/>
                  <a:pt x="2519966" y="1442610"/>
                  <a:pt x="2999896" y="1371056"/>
                </a:cubicBezTo>
                <a:cubicBezTo>
                  <a:pt x="3479826" y="1299502"/>
                  <a:pt x="3142980" y="1233911"/>
                  <a:pt x="3303950" y="1013286"/>
                </a:cubicBezTo>
                <a:cubicBezTo>
                  <a:pt x="3464920" y="792661"/>
                  <a:pt x="3837537" y="-229964"/>
                  <a:pt x="3965717" y="47308"/>
                </a:cubicBezTo>
                <a:cubicBezTo>
                  <a:pt x="4093897" y="324580"/>
                  <a:pt x="4004469" y="1946469"/>
                  <a:pt x="4073030" y="2676916"/>
                </a:cubicBezTo>
                <a:cubicBezTo>
                  <a:pt x="4141591" y="3407363"/>
                  <a:pt x="4284676" y="4519430"/>
                  <a:pt x="4377085" y="4429988"/>
                </a:cubicBezTo>
                <a:cubicBezTo>
                  <a:pt x="4469494" y="4340546"/>
                  <a:pt x="4508246" y="2700767"/>
                  <a:pt x="4627483" y="2140261"/>
                </a:cubicBezTo>
                <a:cubicBezTo>
                  <a:pt x="4746720" y="1579755"/>
                  <a:pt x="4958366" y="768810"/>
                  <a:pt x="5092508" y="1066952"/>
                </a:cubicBezTo>
                <a:cubicBezTo>
                  <a:pt x="5226650" y="1365093"/>
                  <a:pt x="5329492" y="2647101"/>
                  <a:pt x="5432334" y="392911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9022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1689-1745</a:t>
            </a:r>
            <a:endParaRPr lang="en-US" dirty="0"/>
          </a:p>
        </p:txBody>
      </p:sp>
      <p:sp>
        <p:nvSpPr>
          <p:cNvPr id="3" name="Content Placeholder 2"/>
          <p:cNvSpPr>
            <a:spLocks noGrp="1"/>
          </p:cNvSpPr>
          <p:nvPr>
            <p:ph idx="1"/>
          </p:nvPr>
        </p:nvSpPr>
        <p:spPr>
          <a:xfrm>
            <a:off x="457200" y="1374843"/>
            <a:ext cx="7620000" cy="4800600"/>
          </a:xfrm>
        </p:spPr>
        <p:txBody>
          <a:bodyPr/>
          <a:lstStyle/>
          <a:p>
            <a:r>
              <a:rPr lang="en-US" dirty="0" smtClean="0"/>
              <a:t>William </a:t>
            </a:r>
            <a:r>
              <a:rPr lang="en-US" dirty="0" smtClean="0"/>
              <a:t>and Mary knew they must act </a:t>
            </a:r>
            <a:r>
              <a:rPr lang="en-US" dirty="0" smtClean="0"/>
              <a:t>sensibly</a:t>
            </a:r>
            <a:r>
              <a:rPr lang="en-US" dirty="0"/>
              <a:t> </a:t>
            </a:r>
            <a:r>
              <a:rPr lang="en-US" dirty="0" smtClean="0"/>
              <a:t>or </a:t>
            </a:r>
            <a:r>
              <a:rPr lang="en-US" dirty="0" smtClean="0"/>
              <a:t>they would be removed from </a:t>
            </a:r>
            <a:r>
              <a:rPr lang="en-US" dirty="0" smtClean="0"/>
              <a:t>power. </a:t>
            </a:r>
          </a:p>
          <a:p>
            <a:r>
              <a:rPr lang="en-US" dirty="0" smtClean="0"/>
              <a:t>They </a:t>
            </a:r>
            <a:r>
              <a:rPr lang="en-US" dirty="0" smtClean="0"/>
              <a:t>signed the Bill of Rights, which limited the power of the monarch and set out the rights of </a:t>
            </a:r>
            <a:r>
              <a:rPr lang="en-US" dirty="0" smtClean="0"/>
              <a:t>parliament.</a:t>
            </a:r>
          </a:p>
          <a:p>
            <a:r>
              <a:rPr lang="en-US" dirty="0" smtClean="0"/>
              <a:t>The </a:t>
            </a:r>
            <a:r>
              <a:rPr lang="en-US" dirty="0" smtClean="0"/>
              <a:t>monarchy faced opposition </a:t>
            </a:r>
            <a:r>
              <a:rPr lang="en-US" dirty="0" smtClean="0"/>
              <a:t>from the ‘</a:t>
            </a:r>
            <a:r>
              <a:rPr lang="en-US" dirty="0" err="1" smtClean="0"/>
              <a:t>Jacobites</a:t>
            </a:r>
            <a:r>
              <a:rPr lang="en-US" dirty="0" smtClean="0"/>
              <a:t>’ who </a:t>
            </a:r>
            <a:r>
              <a:rPr lang="en-US" dirty="0" smtClean="0"/>
              <a:t>wanted to restore the Stuart kings to the </a:t>
            </a:r>
            <a:r>
              <a:rPr lang="en-US" dirty="0" smtClean="0"/>
              <a:t>throne. Their </a:t>
            </a:r>
            <a:r>
              <a:rPr lang="en-US" dirty="0" smtClean="0"/>
              <a:t>final </a:t>
            </a:r>
            <a:r>
              <a:rPr lang="en-US" dirty="0" smtClean="0"/>
              <a:t>attempt failed </a:t>
            </a:r>
            <a:r>
              <a:rPr lang="en-US" dirty="0" smtClean="0"/>
              <a:t>in </a:t>
            </a:r>
            <a:r>
              <a:rPr lang="en-US" dirty="0" smtClean="0"/>
              <a:t>1745.</a:t>
            </a:r>
            <a:endParaRPr lang="en-US" dirty="0"/>
          </a:p>
        </p:txBody>
      </p:sp>
      <p:pic>
        <p:nvPicPr>
          <p:cNvPr id="4" name="Picture 3"/>
          <p:cNvPicPr>
            <a:picLocks noChangeAspect="1"/>
          </p:cNvPicPr>
          <p:nvPr/>
        </p:nvPicPr>
        <p:blipFill>
          <a:blip r:embed="rId3"/>
          <a:stretch>
            <a:fillRect/>
          </a:stretch>
        </p:blipFill>
        <p:spPr>
          <a:xfrm>
            <a:off x="2229854" y="4090604"/>
            <a:ext cx="3987800" cy="2603500"/>
          </a:xfrm>
          <a:prstGeom prst="rect">
            <a:avLst/>
          </a:prstGeom>
        </p:spPr>
      </p:pic>
    </p:spTree>
    <p:extLst>
      <p:ext uri="{BB962C8B-B14F-4D97-AF65-F5344CB8AC3E}">
        <p14:creationId xmlns:p14="http://schemas.microsoft.com/office/powerpoint/2010/main" val="9506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17 at 17.5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7" y="0"/>
            <a:ext cx="9298474" cy="6858000"/>
          </a:xfrm>
          <a:prstGeom prst="rect">
            <a:avLst/>
          </a:prstGeom>
        </p:spPr>
      </p:pic>
      <p:sp>
        <p:nvSpPr>
          <p:cNvPr id="4" name="Rectangle 3"/>
          <p:cNvSpPr/>
          <p:nvPr/>
        </p:nvSpPr>
        <p:spPr>
          <a:xfrm>
            <a:off x="974366" y="385551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1350886" y="2866903"/>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Rectangle 5"/>
          <p:cNvSpPr/>
          <p:nvPr/>
        </p:nvSpPr>
        <p:spPr>
          <a:xfrm>
            <a:off x="3923378" y="2805597"/>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Rectangle 6"/>
          <p:cNvSpPr/>
          <p:nvPr/>
        </p:nvSpPr>
        <p:spPr>
          <a:xfrm>
            <a:off x="4231242" y="2437878"/>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Rectangle 8"/>
          <p:cNvSpPr/>
          <p:nvPr/>
        </p:nvSpPr>
        <p:spPr>
          <a:xfrm>
            <a:off x="4830795" y="1466986"/>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Rectangle 9"/>
          <p:cNvSpPr/>
          <p:nvPr/>
        </p:nvSpPr>
        <p:spPr>
          <a:xfrm>
            <a:off x="4983195" y="407340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1" name="Rectangle 10"/>
          <p:cNvSpPr/>
          <p:nvPr/>
        </p:nvSpPr>
        <p:spPr>
          <a:xfrm>
            <a:off x="5267482" y="5821790"/>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3" name="Rectangle 12"/>
          <p:cNvSpPr/>
          <p:nvPr/>
        </p:nvSpPr>
        <p:spPr>
          <a:xfrm>
            <a:off x="5531342" y="3536182"/>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4" name="Rectangle 13"/>
          <p:cNvSpPr/>
          <p:nvPr/>
        </p:nvSpPr>
        <p:spPr>
          <a:xfrm>
            <a:off x="5992686" y="2472200"/>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5" name="Rectangle 14"/>
          <p:cNvSpPr/>
          <p:nvPr/>
        </p:nvSpPr>
        <p:spPr>
          <a:xfrm>
            <a:off x="6338400" y="5335554"/>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6" name="Rectangle 15"/>
          <p:cNvSpPr/>
          <p:nvPr/>
        </p:nvSpPr>
        <p:spPr>
          <a:xfrm>
            <a:off x="6614012" y="4228866"/>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1" name="Freeform 20"/>
          <p:cNvSpPr/>
          <p:nvPr/>
        </p:nvSpPr>
        <p:spPr>
          <a:xfrm>
            <a:off x="1147370" y="1717302"/>
            <a:ext cx="7519717" cy="4362979"/>
          </a:xfrm>
          <a:custGeom>
            <a:avLst/>
            <a:gdLst>
              <a:gd name="connsiteX0" fmla="*/ 36930 w 7519717"/>
              <a:gd name="connsiteY0" fmla="*/ 2470004 h 4362979"/>
              <a:gd name="connsiteX1" fmla="*/ 414533 w 7519717"/>
              <a:gd name="connsiteY1" fmla="*/ 1440338 h 4362979"/>
              <a:gd name="connsiteX2" fmla="*/ 2989099 w 7519717"/>
              <a:gd name="connsiteY2" fmla="*/ 1337372 h 4362979"/>
              <a:gd name="connsiteX3" fmla="*/ 3246556 w 7519717"/>
              <a:gd name="connsiteY3" fmla="*/ 976989 h 4362979"/>
              <a:gd name="connsiteX4" fmla="*/ 3898779 w 7519717"/>
              <a:gd name="connsiteY4" fmla="*/ 50290 h 4362979"/>
              <a:gd name="connsiteX5" fmla="*/ 4087581 w 7519717"/>
              <a:gd name="connsiteY5" fmla="*/ 2675937 h 4362979"/>
              <a:gd name="connsiteX6" fmla="*/ 4327874 w 7519717"/>
              <a:gd name="connsiteY6" fmla="*/ 4357723 h 4362979"/>
              <a:gd name="connsiteX7" fmla="*/ 4585330 w 7519717"/>
              <a:gd name="connsiteY7" fmla="*/ 2143943 h 4362979"/>
              <a:gd name="connsiteX8" fmla="*/ 5100243 w 7519717"/>
              <a:gd name="connsiteY8" fmla="*/ 1028472 h 4362979"/>
              <a:gd name="connsiteX9" fmla="*/ 5426355 w 7519717"/>
              <a:gd name="connsiteY9" fmla="*/ 3911535 h 4362979"/>
              <a:gd name="connsiteX10" fmla="*/ 5700975 w 7519717"/>
              <a:gd name="connsiteY10" fmla="*/ 2830386 h 4362979"/>
              <a:gd name="connsiteX11" fmla="*/ 7383025 w 7519717"/>
              <a:gd name="connsiteY11" fmla="*/ 2727420 h 4362979"/>
              <a:gd name="connsiteX12" fmla="*/ 7417353 w 7519717"/>
              <a:gd name="connsiteY12" fmla="*/ 2727420 h 4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9717" h="4362979">
                <a:moveTo>
                  <a:pt x="36930" y="2470004"/>
                </a:moveTo>
                <a:cubicBezTo>
                  <a:pt x="-20283" y="2049557"/>
                  <a:pt x="-77495" y="1629110"/>
                  <a:pt x="414533" y="1440338"/>
                </a:cubicBezTo>
                <a:cubicBezTo>
                  <a:pt x="906561" y="1251566"/>
                  <a:pt x="2517095" y="1414597"/>
                  <a:pt x="2989099" y="1337372"/>
                </a:cubicBezTo>
                <a:cubicBezTo>
                  <a:pt x="3461103" y="1260147"/>
                  <a:pt x="3246556" y="976989"/>
                  <a:pt x="3246556" y="976989"/>
                </a:cubicBezTo>
                <a:cubicBezTo>
                  <a:pt x="3398169" y="762475"/>
                  <a:pt x="3758608" y="-232868"/>
                  <a:pt x="3898779" y="50290"/>
                </a:cubicBezTo>
                <a:cubicBezTo>
                  <a:pt x="4038950" y="333448"/>
                  <a:pt x="4016065" y="1958031"/>
                  <a:pt x="4087581" y="2675937"/>
                </a:cubicBezTo>
                <a:cubicBezTo>
                  <a:pt x="4159097" y="3393843"/>
                  <a:pt x="4244916" y="4446389"/>
                  <a:pt x="4327874" y="4357723"/>
                </a:cubicBezTo>
                <a:cubicBezTo>
                  <a:pt x="4410832" y="4269057"/>
                  <a:pt x="4456602" y="2698818"/>
                  <a:pt x="4585330" y="2143943"/>
                </a:cubicBezTo>
                <a:cubicBezTo>
                  <a:pt x="4714058" y="1589068"/>
                  <a:pt x="4960072" y="733873"/>
                  <a:pt x="5100243" y="1028472"/>
                </a:cubicBezTo>
                <a:cubicBezTo>
                  <a:pt x="5240414" y="1323071"/>
                  <a:pt x="5326233" y="3611216"/>
                  <a:pt x="5426355" y="3911535"/>
                </a:cubicBezTo>
                <a:cubicBezTo>
                  <a:pt x="5526477" y="4211854"/>
                  <a:pt x="5374863" y="3027739"/>
                  <a:pt x="5700975" y="2830386"/>
                </a:cubicBezTo>
                <a:cubicBezTo>
                  <a:pt x="6027087" y="2633034"/>
                  <a:pt x="7096962" y="2744581"/>
                  <a:pt x="7383025" y="2727420"/>
                </a:cubicBezTo>
                <a:cubicBezTo>
                  <a:pt x="7669088" y="2710259"/>
                  <a:pt x="7417353" y="2727420"/>
                  <a:pt x="7417353" y="27274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ectangle 21"/>
          <p:cNvSpPr/>
          <p:nvPr/>
        </p:nvSpPr>
        <p:spPr>
          <a:xfrm>
            <a:off x="8460130" y="4176375"/>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97090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How far did the monarchy lose control, 1509-1745? </a:t>
            </a:r>
          </a:p>
        </p:txBody>
      </p:sp>
      <p:sp>
        <p:nvSpPr>
          <p:cNvPr id="3" name="Content Placeholder 2"/>
          <p:cNvSpPr>
            <a:spLocks noGrp="1"/>
          </p:cNvSpPr>
          <p:nvPr>
            <p:ph idx="1"/>
          </p:nvPr>
        </p:nvSpPr>
        <p:spPr>
          <a:xfrm>
            <a:off x="457200" y="1788848"/>
            <a:ext cx="7620000" cy="4611951"/>
          </a:xfrm>
        </p:spPr>
        <p:txBody>
          <a:bodyPr/>
          <a:lstStyle/>
          <a:p>
            <a:r>
              <a:rPr lang="en-US" dirty="0" smtClean="0"/>
              <a:t>The monarchy gained power steadily, before losing total control following the Civil War. After the Restoration, they gained more power again, before losing some control at the Glorious Revolution of 1688. </a:t>
            </a:r>
          </a:p>
          <a:p>
            <a:r>
              <a:rPr lang="en-US" dirty="0" smtClean="0"/>
              <a:t>By 1745 the monarchy had less control than it had done in 1500, due to the restrictions on its power and legal rights of parliament now enforced through the Bill of Rights in 1689. </a:t>
            </a:r>
          </a:p>
          <a:p>
            <a:pPr marL="114300" indent="0">
              <a:buNone/>
            </a:pPr>
            <a:endParaRPr lang="en-US" dirty="0" smtClean="0"/>
          </a:p>
          <a:p>
            <a:pPr marL="114300" indent="0">
              <a:buNone/>
            </a:pPr>
            <a:r>
              <a:rPr lang="en-US" b="1" dirty="0" smtClean="0"/>
              <a:t>Challenge:</a:t>
            </a:r>
            <a:endParaRPr lang="en-US" b="1" dirty="0"/>
          </a:p>
          <a:p>
            <a:pPr marL="114300" indent="0">
              <a:buNone/>
            </a:pPr>
            <a:r>
              <a:rPr lang="en-US" dirty="0" smtClean="0"/>
              <a:t>Do you think this loss of power was a good thing? Why? </a:t>
            </a:r>
            <a:endParaRPr lang="en-US" dirty="0"/>
          </a:p>
        </p:txBody>
      </p:sp>
    </p:spTree>
    <p:extLst>
      <p:ext uri="{BB962C8B-B14F-4D97-AF65-F5344CB8AC3E}">
        <p14:creationId xmlns:p14="http://schemas.microsoft.com/office/powerpoint/2010/main" val="328308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What was the most significant event in the time period? Why?</a:t>
            </a:r>
            <a:endParaRPr lang="en-US" sz="4400" dirty="0"/>
          </a:p>
        </p:txBody>
      </p:sp>
      <p:sp>
        <p:nvSpPr>
          <p:cNvPr id="3" name="Content Placeholder 2"/>
          <p:cNvSpPr>
            <a:spLocks noGrp="1"/>
          </p:cNvSpPr>
          <p:nvPr>
            <p:ph idx="1"/>
          </p:nvPr>
        </p:nvSpPr>
        <p:spPr>
          <a:xfrm>
            <a:off x="457200" y="1600199"/>
            <a:ext cx="7620000" cy="5126947"/>
          </a:xfrm>
        </p:spPr>
        <p:txBody>
          <a:bodyPr>
            <a:normAutofit fontScale="92500" lnSpcReduction="10000"/>
          </a:bodyPr>
          <a:lstStyle/>
          <a:p>
            <a:r>
              <a:rPr lang="en-US" dirty="0" smtClean="0"/>
              <a:t>Henry VIII becomes king</a:t>
            </a:r>
          </a:p>
          <a:p>
            <a:r>
              <a:rPr lang="en-US" dirty="0" smtClean="0">
                <a:solidFill>
                  <a:srgbClr val="FF0000"/>
                </a:solidFill>
              </a:rPr>
              <a:t>Henry reforms the Church</a:t>
            </a:r>
          </a:p>
          <a:p>
            <a:r>
              <a:rPr lang="en-US" dirty="0" smtClean="0">
                <a:solidFill>
                  <a:srgbClr val="3366FF"/>
                </a:solidFill>
              </a:rPr>
              <a:t>Edward enforces Protestant laws</a:t>
            </a:r>
          </a:p>
          <a:p>
            <a:r>
              <a:rPr lang="en-US" dirty="0" smtClean="0">
                <a:solidFill>
                  <a:srgbClr val="008000"/>
                </a:solidFill>
              </a:rPr>
              <a:t>Lady Jane Grey is murdered</a:t>
            </a:r>
          </a:p>
          <a:p>
            <a:r>
              <a:rPr lang="en-US" dirty="0" smtClean="0">
                <a:solidFill>
                  <a:srgbClr val="FF6600"/>
                </a:solidFill>
              </a:rPr>
              <a:t>Mary burns Protestants</a:t>
            </a:r>
          </a:p>
          <a:p>
            <a:r>
              <a:rPr lang="en-US" dirty="0" smtClean="0"/>
              <a:t>Elizabeth becomes Queen</a:t>
            </a:r>
          </a:p>
          <a:p>
            <a:r>
              <a:rPr lang="en-US" dirty="0" smtClean="0">
                <a:solidFill>
                  <a:srgbClr val="FF0000"/>
                </a:solidFill>
              </a:rPr>
              <a:t>James introduces the idea of the Divine Right of Kings</a:t>
            </a:r>
          </a:p>
          <a:p>
            <a:r>
              <a:rPr lang="en-US" dirty="0" smtClean="0">
                <a:solidFill>
                  <a:srgbClr val="3366FF"/>
                </a:solidFill>
              </a:rPr>
              <a:t>Charles I rules without parliament</a:t>
            </a:r>
          </a:p>
          <a:p>
            <a:r>
              <a:rPr lang="en-US" dirty="0" smtClean="0">
                <a:solidFill>
                  <a:srgbClr val="008000"/>
                </a:solidFill>
              </a:rPr>
              <a:t>The Civil War begins between Charles and Parliament</a:t>
            </a:r>
          </a:p>
          <a:p>
            <a:r>
              <a:rPr lang="en-US" dirty="0" smtClean="0">
                <a:solidFill>
                  <a:srgbClr val="FF6600"/>
                </a:solidFill>
              </a:rPr>
              <a:t>Charles I is executed</a:t>
            </a:r>
          </a:p>
          <a:p>
            <a:r>
              <a:rPr lang="en-US" dirty="0" smtClean="0"/>
              <a:t>Oliver Cromwell rules instead of a King</a:t>
            </a:r>
          </a:p>
          <a:p>
            <a:r>
              <a:rPr lang="en-US" dirty="0" smtClean="0">
                <a:solidFill>
                  <a:srgbClr val="FF0000"/>
                </a:solidFill>
              </a:rPr>
              <a:t>Charles II is restored to the throne</a:t>
            </a:r>
          </a:p>
          <a:p>
            <a:r>
              <a:rPr lang="en-US" dirty="0" smtClean="0">
                <a:solidFill>
                  <a:srgbClr val="3366FF"/>
                </a:solidFill>
              </a:rPr>
              <a:t>James II is overthrown in the Glorious Revolution</a:t>
            </a:r>
          </a:p>
          <a:p>
            <a:r>
              <a:rPr lang="en-US" dirty="0" smtClean="0">
                <a:solidFill>
                  <a:srgbClr val="008000"/>
                </a:solidFill>
              </a:rPr>
              <a:t>William and Mary sign the Bill of Rights to ensure the rights of Parliament and limit the role of the monarch</a:t>
            </a:r>
            <a:endParaRPr lang="en-US" dirty="0">
              <a:solidFill>
                <a:srgbClr val="008000"/>
              </a:solidFill>
            </a:endParaRPr>
          </a:p>
        </p:txBody>
      </p:sp>
    </p:spTree>
    <p:extLst>
      <p:ext uri="{BB962C8B-B14F-4D97-AF65-F5344CB8AC3E}">
        <p14:creationId xmlns:p14="http://schemas.microsoft.com/office/powerpoint/2010/main" val="2972188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think about…</a:t>
            </a:r>
            <a:endParaRPr lang="en-US" dirty="0"/>
          </a:p>
        </p:txBody>
      </p:sp>
      <p:sp>
        <p:nvSpPr>
          <p:cNvPr id="3" name="Content Placeholder 2"/>
          <p:cNvSpPr>
            <a:spLocks noGrp="1"/>
          </p:cNvSpPr>
          <p:nvPr>
            <p:ph idx="1"/>
          </p:nvPr>
        </p:nvSpPr>
        <p:spPr/>
        <p:txBody>
          <a:bodyPr/>
          <a:lstStyle/>
          <a:p>
            <a:pPr marL="628650" indent="-514350">
              <a:buFont typeface="+mj-lt"/>
              <a:buAutoNum type="arabicPeriod"/>
            </a:pPr>
            <a:r>
              <a:rPr lang="en-US" sz="2800" dirty="0"/>
              <a:t>Do you think this loss of power was a good thing? Why</a:t>
            </a:r>
            <a:r>
              <a:rPr lang="en-US" sz="2800" dirty="0" smtClean="0"/>
              <a:t>?</a:t>
            </a:r>
          </a:p>
          <a:p>
            <a:pPr marL="628650" indent="-514350">
              <a:buFont typeface="+mj-lt"/>
              <a:buAutoNum type="arabicPeriod"/>
            </a:pPr>
            <a:r>
              <a:rPr lang="en-US" sz="2800" dirty="0"/>
              <a:t>What was the most significant event in the time period? Why?</a:t>
            </a:r>
            <a:r>
              <a:rPr lang="en-US" sz="2800" dirty="0" smtClean="0"/>
              <a:t> </a:t>
            </a:r>
            <a:endParaRPr lang="en-US" sz="2800" dirty="0"/>
          </a:p>
          <a:p>
            <a:endParaRPr lang="en-US" dirty="0" smtClean="0"/>
          </a:p>
          <a:p>
            <a:endParaRPr lang="en-US" dirty="0"/>
          </a:p>
        </p:txBody>
      </p:sp>
    </p:spTree>
    <p:extLst>
      <p:ext uri="{BB962C8B-B14F-4D97-AF65-F5344CB8AC3E}">
        <p14:creationId xmlns:p14="http://schemas.microsoft.com/office/powerpoint/2010/main" val="3213301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9077"/>
            <a:ext cx="7772400" cy="2291373"/>
          </a:xfrm>
        </p:spPr>
        <p:txBody>
          <a:bodyPr>
            <a:normAutofit/>
          </a:bodyPr>
          <a:lstStyle/>
          <a:p>
            <a:r>
              <a:rPr lang="en-US" sz="5400" dirty="0" smtClean="0"/>
              <a:t>How far did the monarchy lose control, 1509-1745? </a:t>
            </a:r>
            <a:endParaRPr lang="en-US" sz="5400" dirty="0"/>
          </a:p>
        </p:txBody>
      </p:sp>
      <p:sp>
        <p:nvSpPr>
          <p:cNvPr id="3" name="Subtitle 2"/>
          <p:cNvSpPr>
            <a:spLocks noGrp="1"/>
          </p:cNvSpPr>
          <p:nvPr>
            <p:ph type="subTitle" idx="1"/>
          </p:nvPr>
        </p:nvSpPr>
        <p:spPr>
          <a:xfrm>
            <a:off x="685799" y="4571999"/>
            <a:ext cx="6883377" cy="1711541"/>
          </a:xfrm>
        </p:spPr>
        <p:txBody>
          <a:bodyPr>
            <a:noAutofit/>
          </a:bodyPr>
          <a:lstStyle/>
          <a:p>
            <a:r>
              <a:rPr lang="en-US" sz="2400" b="1" u="sng" dirty="0" smtClean="0"/>
              <a:t>Learning Objective:</a:t>
            </a:r>
          </a:p>
          <a:p>
            <a:r>
              <a:rPr lang="en-US" sz="2400" dirty="0" smtClean="0"/>
              <a:t>To gain an understanding of how the power of the monarchy changed 1509-1745 in an overview of a broad time period.</a:t>
            </a:r>
            <a:endParaRPr lang="en-US" sz="2400" dirty="0"/>
          </a:p>
        </p:txBody>
      </p:sp>
    </p:spTree>
    <p:extLst>
      <p:ext uri="{BB962C8B-B14F-4D97-AF65-F5344CB8AC3E}">
        <p14:creationId xmlns:p14="http://schemas.microsoft.com/office/powerpoint/2010/main" val="3270751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42" y="274638"/>
            <a:ext cx="7620000" cy="1143000"/>
          </a:xfrm>
        </p:spPr>
        <p:txBody>
          <a:bodyPr/>
          <a:lstStyle/>
          <a:p>
            <a:r>
              <a:rPr lang="en-US" dirty="0" smtClean="0"/>
              <a:t>1509-</a:t>
            </a:r>
            <a:r>
              <a:rPr lang="en-US" dirty="0" smtClean="0"/>
              <a:t>1603</a:t>
            </a:r>
            <a:endParaRPr lang="en-US" dirty="0"/>
          </a:p>
        </p:txBody>
      </p:sp>
      <p:sp>
        <p:nvSpPr>
          <p:cNvPr id="3" name="Content Placeholder 2"/>
          <p:cNvSpPr>
            <a:spLocks noGrp="1"/>
          </p:cNvSpPr>
          <p:nvPr>
            <p:ph idx="1"/>
          </p:nvPr>
        </p:nvSpPr>
        <p:spPr>
          <a:xfrm>
            <a:off x="275778" y="1300654"/>
            <a:ext cx="7928370" cy="4983162"/>
          </a:xfrm>
        </p:spPr>
        <p:txBody>
          <a:bodyPr>
            <a:normAutofit/>
          </a:bodyPr>
          <a:lstStyle/>
          <a:p>
            <a:pPr algn="just"/>
            <a:r>
              <a:rPr lang="en-US" sz="2400" dirty="0" smtClean="0"/>
              <a:t>Henry </a:t>
            </a:r>
            <a:r>
              <a:rPr lang="en-US" sz="2400" dirty="0" smtClean="0"/>
              <a:t>VIII </a:t>
            </a:r>
            <a:r>
              <a:rPr lang="en-US" sz="2400" dirty="0" smtClean="0"/>
              <a:t>became king in 1509</a:t>
            </a:r>
            <a:r>
              <a:rPr lang="en-US" sz="2400" dirty="0" smtClean="0"/>
              <a:t>. </a:t>
            </a:r>
            <a:endParaRPr lang="en-US" sz="2400" dirty="0" smtClean="0"/>
          </a:p>
          <a:p>
            <a:pPr algn="just"/>
            <a:r>
              <a:rPr lang="en-US" sz="2400" dirty="0" smtClean="0"/>
              <a:t>He took away power from the Pope.</a:t>
            </a:r>
            <a:endParaRPr lang="en-US" sz="2400" dirty="0" smtClean="0"/>
          </a:p>
          <a:p>
            <a:pPr algn="just"/>
            <a:r>
              <a:rPr lang="en-US" sz="2400" b="1" dirty="0" smtClean="0"/>
              <a:t>F</a:t>
            </a:r>
            <a:r>
              <a:rPr lang="en-US" sz="2400" b="1" dirty="0" smtClean="0"/>
              <a:t>rom </a:t>
            </a:r>
            <a:r>
              <a:rPr lang="en-US" sz="2400" b="1" dirty="0" smtClean="0"/>
              <a:t>1509-1603, the Tudors </a:t>
            </a:r>
            <a:r>
              <a:rPr lang="en-US" sz="2400" b="1" dirty="0" smtClean="0"/>
              <a:t>had more </a:t>
            </a:r>
            <a:r>
              <a:rPr lang="en-US" sz="2400" b="1" dirty="0" smtClean="0"/>
              <a:t>power than </a:t>
            </a:r>
            <a:r>
              <a:rPr lang="en-US" sz="2400" b="1" dirty="0" smtClean="0"/>
              <a:t>previous kings and queens </a:t>
            </a:r>
            <a:r>
              <a:rPr lang="en-US" sz="2400" b="1" dirty="0" smtClean="0"/>
              <a:t>had.</a:t>
            </a:r>
          </a:p>
          <a:p>
            <a:pPr algn="just"/>
            <a:r>
              <a:rPr lang="en-US" sz="2400" dirty="0" smtClean="0"/>
              <a:t>Elizabeth shared power well with her Parliament.</a:t>
            </a:r>
            <a:endParaRPr lang="en-US" sz="2400" dirty="0"/>
          </a:p>
        </p:txBody>
      </p:sp>
      <p:pic>
        <p:nvPicPr>
          <p:cNvPr id="4" name="Picture 3"/>
          <p:cNvPicPr>
            <a:picLocks noChangeAspect="1"/>
          </p:cNvPicPr>
          <p:nvPr/>
        </p:nvPicPr>
        <p:blipFill rotWithShape="1">
          <a:blip r:embed="rId3"/>
          <a:srcRect l="5602" r="17376"/>
          <a:stretch/>
        </p:blipFill>
        <p:spPr>
          <a:xfrm>
            <a:off x="0" y="3564725"/>
            <a:ext cx="3029664" cy="2212589"/>
          </a:xfrm>
          <a:prstGeom prst="rect">
            <a:avLst/>
          </a:prstGeom>
        </p:spPr>
      </p:pic>
      <p:pic>
        <p:nvPicPr>
          <p:cNvPr id="5" name="Picture 4"/>
          <p:cNvPicPr>
            <a:picLocks noChangeAspect="1"/>
          </p:cNvPicPr>
          <p:nvPr/>
        </p:nvPicPr>
        <p:blipFill>
          <a:blip r:embed="rId4"/>
          <a:stretch>
            <a:fillRect/>
          </a:stretch>
        </p:blipFill>
        <p:spPr>
          <a:xfrm>
            <a:off x="3195660" y="3564724"/>
            <a:ext cx="2096137" cy="2212590"/>
          </a:xfrm>
          <a:prstGeom prst="rect">
            <a:avLst/>
          </a:prstGeom>
        </p:spPr>
      </p:pic>
      <p:pic>
        <p:nvPicPr>
          <p:cNvPr id="6" name="Picture 5"/>
          <p:cNvPicPr>
            <a:picLocks noChangeAspect="1"/>
          </p:cNvPicPr>
          <p:nvPr/>
        </p:nvPicPr>
        <p:blipFill>
          <a:blip r:embed="rId5"/>
          <a:stretch>
            <a:fillRect/>
          </a:stretch>
        </p:blipFill>
        <p:spPr>
          <a:xfrm>
            <a:off x="5461836" y="3564723"/>
            <a:ext cx="1601364" cy="2212591"/>
          </a:xfrm>
          <a:prstGeom prst="rect">
            <a:avLst/>
          </a:prstGeom>
        </p:spPr>
      </p:pic>
      <p:pic>
        <p:nvPicPr>
          <p:cNvPr id="7" name="Picture 6"/>
          <p:cNvPicPr>
            <a:picLocks noChangeAspect="1"/>
          </p:cNvPicPr>
          <p:nvPr/>
        </p:nvPicPr>
        <p:blipFill rotWithShape="1">
          <a:blip r:embed="rId6"/>
          <a:srcRect l="13707" r="29128"/>
          <a:stretch/>
        </p:blipFill>
        <p:spPr>
          <a:xfrm>
            <a:off x="7210091" y="3564723"/>
            <a:ext cx="1933909" cy="2212591"/>
          </a:xfrm>
          <a:prstGeom prst="rect">
            <a:avLst/>
          </a:prstGeom>
        </p:spPr>
      </p:pic>
    </p:spTree>
    <p:extLst>
      <p:ext uri="{BB962C8B-B14F-4D97-AF65-F5344CB8AC3E}">
        <p14:creationId xmlns:p14="http://schemas.microsoft.com/office/powerpoint/2010/main" val="1162256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17 at 17.5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6" y="17161"/>
            <a:ext cx="9298474" cy="6858000"/>
          </a:xfrm>
          <a:prstGeom prst="rect">
            <a:avLst/>
          </a:prstGeom>
        </p:spPr>
      </p:pic>
      <p:sp>
        <p:nvSpPr>
          <p:cNvPr id="4" name="Rectangle 3"/>
          <p:cNvSpPr/>
          <p:nvPr/>
        </p:nvSpPr>
        <p:spPr>
          <a:xfrm>
            <a:off x="974366" y="385551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1350886" y="2866903"/>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Freeform 1"/>
          <p:cNvSpPr/>
          <p:nvPr/>
        </p:nvSpPr>
        <p:spPr>
          <a:xfrm>
            <a:off x="1180448" y="3148374"/>
            <a:ext cx="393483" cy="1019644"/>
          </a:xfrm>
          <a:custGeom>
            <a:avLst/>
            <a:gdLst>
              <a:gd name="connsiteX0" fmla="*/ 0 w 393483"/>
              <a:gd name="connsiteY0" fmla="*/ 1019644 h 1019644"/>
              <a:gd name="connsiteX1" fmla="*/ 393483 w 393483"/>
              <a:gd name="connsiteY1" fmla="*/ 0 h 1019644"/>
            </a:gdLst>
            <a:ahLst/>
            <a:cxnLst>
              <a:cxn ang="0">
                <a:pos x="connsiteX0" y="connsiteY0"/>
              </a:cxn>
              <a:cxn ang="0">
                <a:pos x="connsiteX1" y="connsiteY1"/>
              </a:cxn>
            </a:cxnLst>
            <a:rect l="l" t="t" r="r" b="b"/>
            <a:pathLst>
              <a:path w="393483" h="1019644">
                <a:moveTo>
                  <a:pt x="0" y="1019644"/>
                </a:moveTo>
                <a:lnTo>
                  <a:pt x="393483"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3799322" y="2886764"/>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Freeform 6"/>
          <p:cNvSpPr/>
          <p:nvPr/>
        </p:nvSpPr>
        <p:spPr>
          <a:xfrm>
            <a:off x="1553937" y="3146185"/>
            <a:ext cx="2456223" cy="45719"/>
          </a:xfrm>
          <a:custGeom>
            <a:avLst/>
            <a:gdLst>
              <a:gd name="connsiteX0" fmla="*/ 0 w 2456223"/>
              <a:gd name="connsiteY0" fmla="*/ 83558 h 83558"/>
              <a:gd name="connsiteX1" fmla="*/ 2456223 w 2456223"/>
              <a:gd name="connsiteY1" fmla="*/ 0 h 83558"/>
            </a:gdLst>
            <a:ahLst/>
            <a:cxnLst>
              <a:cxn ang="0">
                <a:pos x="connsiteX0" y="connsiteY0"/>
              </a:cxn>
              <a:cxn ang="0">
                <a:pos x="connsiteX1" y="connsiteY1"/>
              </a:cxn>
            </a:cxnLst>
            <a:rect l="l" t="t" r="r" b="b"/>
            <a:pathLst>
              <a:path w="2456223" h="83558">
                <a:moveTo>
                  <a:pt x="0" y="83558"/>
                </a:moveTo>
                <a:lnTo>
                  <a:pt x="2456223"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62258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1603-1625</a:t>
            </a:r>
            <a:endParaRPr lang="en-US" dirty="0"/>
          </a:p>
        </p:txBody>
      </p:sp>
      <p:sp>
        <p:nvSpPr>
          <p:cNvPr id="3" name="Content Placeholder 2"/>
          <p:cNvSpPr>
            <a:spLocks noGrp="1"/>
          </p:cNvSpPr>
          <p:nvPr>
            <p:ph idx="1"/>
          </p:nvPr>
        </p:nvSpPr>
        <p:spPr>
          <a:xfrm>
            <a:off x="255619" y="1417637"/>
            <a:ext cx="7867897" cy="5253921"/>
          </a:xfrm>
        </p:spPr>
        <p:txBody>
          <a:bodyPr>
            <a:normAutofit/>
          </a:bodyPr>
          <a:lstStyle/>
          <a:p>
            <a:pPr algn="just"/>
            <a:r>
              <a:rPr lang="en-US" sz="2400" dirty="0" smtClean="0"/>
              <a:t>James I of England </a:t>
            </a:r>
            <a:r>
              <a:rPr lang="en-US" sz="2400" dirty="0" smtClean="0"/>
              <a:t>became </a:t>
            </a:r>
            <a:r>
              <a:rPr lang="en-US" sz="2400" dirty="0" smtClean="0"/>
              <a:t>King in 1603. </a:t>
            </a:r>
            <a:endParaRPr lang="en-US" sz="2400" dirty="0" smtClean="0"/>
          </a:p>
          <a:p>
            <a:pPr algn="just"/>
            <a:r>
              <a:rPr lang="en-US" sz="2400" dirty="0" smtClean="0"/>
              <a:t>The </a:t>
            </a:r>
            <a:r>
              <a:rPr lang="en-US" sz="2400" dirty="0" smtClean="0"/>
              <a:t>Divine </a:t>
            </a:r>
            <a:r>
              <a:rPr lang="en-US" sz="2400" dirty="0" smtClean="0"/>
              <a:t>Right of </a:t>
            </a:r>
            <a:r>
              <a:rPr lang="en-US" sz="2400" dirty="0" smtClean="0"/>
              <a:t>Kings said that </a:t>
            </a:r>
            <a:r>
              <a:rPr lang="en-US" sz="2400" dirty="0" smtClean="0"/>
              <a:t>kings were selected by God, and were </a:t>
            </a:r>
            <a:r>
              <a:rPr lang="en-US" sz="2400" dirty="0" smtClean="0"/>
              <a:t>higher </a:t>
            </a:r>
            <a:r>
              <a:rPr lang="en-US" sz="2400" dirty="0" smtClean="0"/>
              <a:t>beings than normal people. </a:t>
            </a:r>
          </a:p>
          <a:p>
            <a:pPr algn="just"/>
            <a:r>
              <a:rPr lang="en-US" sz="2400" b="1" dirty="0" smtClean="0"/>
              <a:t>James</a:t>
            </a:r>
            <a:r>
              <a:rPr lang="en-US" sz="2400" b="1" dirty="0" smtClean="0"/>
              <a:t> felt he </a:t>
            </a:r>
            <a:r>
              <a:rPr lang="en-US" sz="2400" b="1" dirty="0" smtClean="0"/>
              <a:t>had total control over the way the country was run. </a:t>
            </a:r>
          </a:p>
        </p:txBody>
      </p:sp>
      <p:pic>
        <p:nvPicPr>
          <p:cNvPr id="4" name="Picture 3"/>
          <p:cNvPicPr>
            <a:picLocks noChangeAspect="1"/>
          </p:cNvPicPr>
          <p:nvPr/>
        </p:nvPicPr>
        <p:blipFill>
          <a:blip r:embed="rId3"/>
          <a:stretch>
            <a:fillRect/>
          </a:stretch>
        </p:blipFill>
        <p:spPr>
          <a:xfrm>
            <a:off x="5426271" y="3195933"/>
            <a:ext cx="2644826" cy="3662067"/>
          </a:xfrm>
          <a:prstGeom prst="rect">
            <a:avLst/>
          </a:prstGeom>
        </p:spPr>
      </p:pic>
      <p:pic>
        <p:nvPicPr>
          <p:cNvPr id="5" name="Picture 4"/>
          <p:cNvPicPr>
            <a:picLocks noChangeAspect="1"/>
          </p:cNvPicPr>
          <p:nvPr/>
        </p:nvPicPr>
        <p:blipFill rotWithShape="1">
          <a:blip r:embed="rId4"/>
          <a:srcRect b="28710"/>
          <a:stretch/>
        </p:blipFill>
        <p:spPr>
          <a:xfrm>
            <a:off x="921825" y="3634022"/>
            <a:ext cx="3380029" cy="3057222"/>
          </a:xfrm>
          <a:prstGeom prst="rect">
            <a:avLst/>
          </a:prstGeom>
        </p:spPr>
      </p:pic>
    </p:spTree>
    <p:extLst>
      <p:ext uri="{BB962C8B-B14F-4D97-AF65-F5344CB8AC3E}">
        <p14:creationId xmlns:p14="http://schemas.microsoft.com/office/powerpoint/2010/main" val="2733642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17 at 17.5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8" y="15514"/>
            <a:ext cx="9298474" cy="6858000"/>
          </a:xfrm>
          <a:prstGeom prst="rect">
            <a:avLst/>
          </a:prstGeom>
        </p:spPr>
      </p:pic>
      <p:sp>
        <p:nvSpPr>
          <p:cNvPr id="4" name="Rectangle 3"/>
          <p:cNvSpPr/>
          <p:nvPr/>
        </p:nvSpPr>
        <p:spPr>
          <a:xfrm>
            <a:off x="974366" y="385551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1350886" y="2866903"/>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Rectangle 5"/>
          <p:cNvSpPr/>
          <p:nvPr/>
        </p:nvSpPr>
        <p:spPr>
          <a:xfrm>
            <a:off x="3923378" y="2805597"/>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Rectangle 6"/>
          <p:cNvSpPr/>
          <p:nvPr/>
        </p:nvSpPr>
        <p:spPr>
          <a:xfrm>
            <a:off x="4231242" y="2437878"/>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Freeform 1"/>
          <p:cNvSpPr/>
          <p:nvPr/>
        </p:nvSpPr>
        <p:spPr>
          <a:xfrm>
            <a:off x="1154577" y="2719051"/>
            <a:ext cx="3350328" cy="1431079"/>
          </a:xfrm>
          <a:custGeom>
            <a:avLst/>
            <a:gdLst>
              <a:gd name="connsiteX0" fmla="*/ 43756 w 3350328"/>
              <a:gd name="connsiteY0" fmla="*/ 1431079 h 1431079"/>
              <a:gd name="connsiteX1" fmla="*/ 401468 w 3350328"/>
              <a:gd name="connsiteY1" fmla="*/ 447212 h 1431079"/>
              <a:gd name="connsiteX2" fmla="*/ 2959105 w 3350328"/>
              <a:gd name="connsiteY2" fmla="*/ 357769 h 1431079"/>
              <a:gd name="connsiteX3" fmla="*/ 3298931 w 3350328"/>
              <a:gd name="connsiteY3" fmla="*/ 0 h 1431079"/>
            </a:gdLst>
            <a:ahLst/>
            <a:cxnLst>
              <a:cxn ang="0">
                <a:pos x="connsiteX0" y="connsiteY0"/>
              </a:cxn>
              <a:cxn ang="0">
                <a:pos x="connsiteX1" y="connsiteY1"/>
              </a:cxn>
              <a:cxn ang="0">
                <a:pos x="connsiteX2" y="connsiteY2"/>
              </a:cxn>
              <a:cxn ang="0">
                <a:pos x="connsiteX3" y="connsiteY3"/>
              </a:cxn>
            </a:cxnLst>
            <a:rect l="l" t="t" r="r" b="b"/>
            <a:pathLst>
              <a:path w="3350328" h="1431079">
                <a:moveTo>
                  <a:pt x="43756" y="1431079"/>
                </a:moveTo>
                <a:cubicBezTo>
                  <a:pt x="-20334" y="1028588"/>
                  <a:pt x="-84424" y="626097"/>
                  <a:pt x="401468" y="447212"/>
                </a:cubicBezTo>
                <a:cubicBezTo>
                  <a:pt x="887360" y="268327"/>
                  <a:pt x="2476195" y="432304"/>
                  <a:pt x="2959105" y="357769"/>
                </a:cubicBezTo>
                <a:cubicBezTo>
                  <a:pt x="3442016" y="283234"/>
                  <a:pt x="3370473" y="141617"/>
                  <a:pt x="3298931"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622587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78"/>
            <a:ext cx="7620000" cy="1143000"/>
          </a:xfrm>
        </p:spPr>
        <p:txBody>
          <a:bodyPr/>
          <a:lstStyle/>
          <a:p>
            <a:r>
              <a:rPr lang="en-US" dirty="0" smtClean="0"/>
              <a:t>1625-1649</a:t>
            </a:r>
            <a:endParaRPr lang="en-US" dirty="0"/>
          </a:p>
        </p:txBody>
      </p:sp>
      <p:sp>
        <p:nvSpPr>
          <p:cNvPr id="3" name="Content Placeholder 2"/>
          <p:cNvSpPr>
            <a:spLocks noGrp="1"/>
          </p:cNvSpPr>
          <p:nvPr>
            <p:ph idx="1"/>
          </p:nvPr>
        </p:nvSpPr>
        <p:spPr>
          <a:xfrm>
            <a:off x="181419" y="1095142"/>
            <a:ext cx="8143678" cy="5440362"/>
          </a:xfrm>
        </p:spPr>
        <p:txBody>
          <a:bodyPr>
            <a:normAutofit/>
          </a:bodyPr>
          <a:lstStyle/>
          <a:p>
            <a:r>
              <a:rPr lang="en-US" sz="2400" dirty="0" smtClean="0"/>
              <a:t>In 1625 </a:t>
            </a:r>
            <a:r>
              <a:rPr lang="en-US" sz="2400" dirty="0" smtClean="0"/>
              <a:t>Charles I became King.</a:t>
            </a:r>
          </a:p>
          <a:p>
            <a:r>
              <a:rPr lang="en-US" sz="2400" b="1" dirty="0" smtClean="0"/>
              <a:t>1625</a:t>
            </a:r>
            <a:r>
              <a:rPr lang="en-US" sz="2400" b="1" dirty="0" smtClean="0"/>
              <a:t>-</a:t>
            </a:r>
            <a:r>
              <a:rPr lang="en-US" sz="2400" b="1" dirty="0" smtClean="0"/>
              <a:t>1646 </a:t>
            </a:r>
            <a:r>
              <a:rPr lang="en-US" sz="2400" dirty="0" smtClean="0"/>
              <a:t>– Charles argued with Parliament, and then decided to </a:t>
            </a:r>
            <a:r>
              <a:rPr lang="en-US" sz="2400" dirty="0" smtClean="0"/>
              <a:t>rule </a:t>
            </a:r>
            <a:r>
              <a:rPr lang="en-US" sz="2400" dirty="0" smtClean="0"/>
              <a:t>completely on his own </a:t>
            </a:r>
            <a:r>
              <a:rPr lang="en-US" sz="2400" dirty="0" smtClean="0"/>
              <a:t>without Parliament</a:t>
            </a:r>
          </a:p>
          <a:p>
            <a:r>
              <a:rPr lang="en-US" sz="2400" b="1" dirty="0" smtClean="0"/>
              <a:t>1642</a:t>
            </a:r>
            <a:r>
              <a:rPr lang="en-US" sz="2400" b="1" dirty="0" smtClean="0"/>
              <a:t>-1646 </a:t>
            </a:r>
            <a:r>
              <a:rPr lang="en-US" sz="2400" dirty="0" smtClean="0"/>
              <a:t>– the Civil War broke out between Charles and Parliament. Charles initially </a:t>
            </a:r>
            <a:r>
              <a:rPr lang="en-US" sz="2400" dirty="0" smtClean="0"/>
              <a:t>lost and wa</a:t>
            </a:r>
            <a:r>
              <a:rPr lang="en-US" sz="2400" dirty="0" smtClean="0"/>
              <a:t>s </a:t>
            </a:r>
            <a:r>
              <a:rPr lang="en-US" sz="2400" dirty="0" smtClean="0"/>
              <a:t>imprisoned</a:t>
            </a:r>
            <a:endParaRPr lang="en-US" sz="2400" dirty="0" smtClean="0"/>
          </a:p>
          <a:p>
            <a:r>
              <a:rPr lang="en-US" sz="2400" b="1" dirty="0" smtClean="0"/>
              <a:t>1646-1649 </a:t>
            </a:r>
            <a:r>
              <a:rPr lang="en-US" sz="2400" dirty="0" smtClean="0"/>
              <a:t>– a second Civil War broke out but didn</a:t>
            </a:r>
            <a:r>
              <a:rPr lang="fr-FR" sz="2400" dirty="0" smtClean="0"/>
              <a:t>’</a:t>
            </a:r>
            <a:r>
              <a:rPr lang="en-US" sz="2400" dirty="0" smtClean="0"/>
              <a:t>t last long. Charles was put on trial and executed for </a:t>
            </a:r>
            <a:r>
              <a:rPr lang="en-US" sz="2400" dirty="0" smtClean="0"/>
              <a:t>treason</a:t>
            </a:r>
            <a:endParaRPr lang="en-US" sz="2400" dirty="0" smtClean="0"/>
          </a:p>
          <a:p>
            <a:r>
              <a:rPr lang="en-US" sz="2400" b="1" dirty="0" smtClean="0"/>
              <a:t>Charles </a:t>
            </a:r>
            <a:r>
              <a:rPr lang="en-US" sz="2400" b="1" dirty="0" smtClean="0"/>
              <a:t>initially had an enormous amount of power, but quickly lost it all.</a:t>
            </a:r>
            <a:endParaRPr lang="en-US" sz="2400" b="1" dirty="0"/>
          </a:p>
        </p:txBody>
      </p:sp>
      <p:cxnSp>
        <p:nvCxnSpPr>
          <p:cNvPr id="6" name="Straight Arrow Connector 5"/>
          <p:cNvCxnSpPr/>
          <p:nvPr/>
        </p:nvCxnSpPr>
        <p:spPr>
          <a:xfrm flipV="1">
            <a:off x="8104894" y="1735949"/>
            <a:ext cx="828697" cy="3195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164760" y="2845434"/>
            <a:ext cx="657592" cy="40780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20320" y="3898753"/>
            <a:ext cx="802032" cy="646331"/>
          </a:xfrm>
          <a:prstGeom prst="rect">
            <a:avLst/>
          </a:prstGeom>
          <a:noFill/>
        </p:spPr>
        <p:txBody>
          <a:bodyPr wrap="square" rtlCol="0">
            <a:spAutoFit/>
          </a:bodyPr>
          <a:lstStyle/>
          <a:p>
            <a:r>
              <a:rPr lang="en-US" sz="3600" b="1" dirty="0" smtClean="0">
                <a:solidFill>
                  <a:srgbClr val="FF0000"/>
                </a:solidFill>
              </a:rPr>
              <a:t>X</a:t>
            </a:r>
            <a:endParaRPr lang="en-US" sz="3600" b="1" dirty="0">
              <a:solidFill>
                <a:srgbClr val="FF0000"/>
              </a:solidFill>
            </a:endParaRPr>
          </a:p>
        </p:txBody>
      </p:sp>
      <p:pic>
        <p:nvPicPr>
          <p:cNvPr id="14" name="Picture 13"/>
          <p:cNvPicPr>
            <a:picLocks noChangeAspect="1"/>
          </p:cNvPicPr>
          <p:nvPr/>
        </p:nvPicPr>
        <p:blipFill>
          <a:blip r:embed="rId3"/>
          <a:stretch>
            <a:fillRect/>
          </a:stretch>
        </p:blipFill>
        <p:spPr>
          <a:xfrm>
            <a:off x="3762843" y="4499692"/>
            <a:ext cx="1850052" cy="2358308"/>
          </a:xfrm>
          <a:prstGeom prst="rect">
            <a:avLst/>
          </a:prstGeom>
        </p:spPr>
      </p:pic>
      <p:pic>
        <p:nvPicPr>
          <p:cNvPr id="15" name="Picture 14"/>
          <p:cNvPicPr>
            <a:picLocks noChangeAspect="1"/>
          </p:cNvPicPr>
          <p:nvPr/>
        </p:nvPicPr>
        <p:blipFill>
          <a:blip r:embed="rId4"/>
          <a:stretch>
            <a:fillRect/>
          </a:stretch>
        </p:blipFill>
        <p:spPr>
          <a:xfrm>
            <a:off x="0" y="4932092"/>
            <a:ext cx="3461968" cy="1947357"/>
          </a:xfrm>
          <a:prstGeom prst="rect">
            <a:avLst/>
          </a:prstGeom>
        </p:spPr>
      </p:pic>
      <p:pic>
        <p:nvPicPr>
          <p:cNvPr id="16" name="Picture 15"/>
          <p:cNvPicPr>
            <a:picLocks noChangeAspect="1"/>
          </p:cNvPicPr>
          <p:nvPr/>
        </p:nvPicPr>
        <p:blipFill rotWithShape="1">
          <a:blip r:embed="rId5"/>
          <a:srcRect l="39857" t="46154" r="27268" b="31909"/>
          <a:stretch/>
        </p:blipFill>
        <p:spPr>
          <a:xfrm>
            <a:off x="5917476" y="4932092"/>
            <a:ext cx="3226524" cy="1925908"/>
          </a:xfrm>
          <a:prstGeom prst="rect">
            <a:avLst/>
          </a:prstGeom>
        </p:spPr>
      </p:pic>
    </p:spTree>
    <p:extLst>
      <p:ext uri="{BB962C8B-B14F-4D97-AF65-F5344CB8AC3E}">
        <p14:creationId xmlns:p14="http://schemas.microsoft.com/office/powerpoint/2010/main" val="2599542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17 at 17.5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1" y="7145"/>
            <a:ext cx="9298474" cy="6858000"/>
          </a:xfrm>
          <a:prstGeom prst="rect">
            <a:avLst/>
          </a:prstGeom>
        </p:spPr>
      </p:pic>
      <p:sp>
        <p:nvSpPr>
          <p:cNvPr id="4" name="Rectangle 3"/>
          <p:cNvSpPr/>
          <p:nvPr/>
        </p:nvSpPr>
        <p:spPr>
          <a:xfrm>
            <a:off x="974366" y="385551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Rectangle 4"/>
          <p:cNvSpPr/>
          <p:nvPr/>
        </p:nvSpPr>
        <p:spPr>
          <a:xfrm>
            <a:off x="1350886" y="2866903"/>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Rectangle 5"/>
          <p:cNvSpPr/>
          <p:nvPr/>
        </p:nvSpPr>
        <p:spPr>
          <a:xfrm>
            <a:off x="3923378" y="2805597"/>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Rectangle 6"/>
          <p:cNvSpPr/>
          <p:nvPr/>
        </p:nvSpPr>
        <p:spPr>
          <a:xfrm>
            <a:off x="4231242" y="2437878"/>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Rectangle 8"/>
          <p:cNvSpPr/>
          <p:nvPr/>
        </p:nvSpPr>
        <p:spPr>
          <a:xfrm>
            <a:off x="4830795" y="1466986"/>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Rectangle 9"/>
          <p:cNvSpPr/>
          <p:nvPr/>
        </p:nvSpPr>
        <p:spPr>
          <a:xfrm>
            <a:off x="4983195" y="4073409"/>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1" name="Rectangle 10"/>
          <p:cNvSpPr/>
          <p:nvPr/>
        </p:nvSpPr>
        <p:spPr>
          <a:xfrm>
            <a:off x="5267482" y="5821790"/>
            <a:ext cx="448241" cy="523220"/>
          </a:xfrm>
          <a:prstGeom prst="rect">
            <a:avLst/>
          </a:prstGeom>
          <a:noFill/>
        </p:spPr>
        <p:txBody>
          <a:bodyPr wrap="square" lIns="91440" tIns="45720" rIns="91440" bIns="45720">
            <a:spAutoFit/>
          </a:bodyPr>
          <a:lstStyle/>
          <a:p>
            <a:pPr algn="ctr"/>
            <a:r>
              <a:rPr lang="en-GB" sz="2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GB"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Freeform 1"/>
          <p:cNvSpPr/>
          <p:nvPr/>
        </p:nvSpPr>
        <p:spPr>
          <a:xfrm>
            <a:off x="1139285" y="1707901"/>
            <a:ext cx="4333701" cy="4409963"/>
          </a:xfrm>
          <a:custGeom>
            <a:avLst/>
            <a:gdLst>
              <a:gd name="connsiteX0" fmla="*/ 23277 w 4333701"/>
              <a:gd name="connsiteY0" fmla="*/ 2478006 h 4409963"/>
              <a:gd name="connsiteX1" fmla="*/ 434646 w 4333701"/>
              <a:gd name="connsiteY1" fmla="*/ 1476250 h 4409963"/>
              <a:gd name="connsiteX2" fmla="*/ 2992283 w 4333701"/>
              <a:gd name="connsiteY2" fmla="*/ 1368919 h 4409963"/>
              <a:gd name="connsiteX3" fmla="*/ 3278452 w 4333701"/>
              <a:gd name="connsiteY3" fmla="*/ 1046927 h 4409963"/>
              <a:gd name="connsiteX4" fmla="*/ 3922333 w 4333701"/>
              <a:gd name="connsiteY4" fmla="*/ 45171 h 4409963"/>
              <a:gd name="connsiteX5" fmla="*/ 4047532 w 4333701"/>
              <a:gd name="connsiteY5" fmla="*/ 2692668 h 4409963"/>
              <a:gd name="connsiteX6" fmla="*/ 4333701 w 4333701"/>
              <a:gd name="connsiteY6" fmla="*/ 4409963 h 44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701" h="4409963">
                <a:moveTo>
                  <a:pt x="23277" y="2478006"/>
                </a:moveTo>
                <a:cubicBezTo>
                  <a:pt x="-18456" y="2069552"/>
                  <a:pt x="-60188" y="1661098"/>
                  <a:pt x="434646" y="1476250"/>
                </a:cubicBezTo>
                <a:cubicBezTo>
                  <a:pt x="929480" y="1291402"/>
                  <a:pt x="2518315" y="1440473"/>
                  <a:pt x="2992283" y="1368919"/>
                </a:cubicBezTo>
                <a:cubicBezTo>
                  <a:pt x="3466251" y="1297365"/>
                  <a:pt x="3123444" y="1267552"/>
                  <a:pt x="3278452" y="1046927"/>
                </a:cubicBezTo>
                <a:cubicBezTo>
                  <a:pt x="3433460" y="826302"/>
                  <a:pt x="3794153" y="-229119"/>
                  <a:pt x="3922333" y="45171"/>
                </a:cubicBezTo>
                <a:cubicBezTo>
                  <a:pt x="4050513" y="319461"/>
                  <a:pt x="3978971" y="1965203"/>
                  <a:pt x="4047532" y="2692668"/>
                </a:cubicBezTo>
                <a:cubicBezTo>
                  <a:pt x="4116093" y="3420133"/>
                  <a:pt x="4333701" y="4409963"/>
                  <a:pt x="4333701" y="440996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622587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1649-1660</a:t>
            </a:r>
            <a:endParaRPr lang="en-US" dirty="0"/>
          </a:p>
        </p:txBody>
      </p:sp>
      <p:sp>
        <p:nvSpPr>
          <p:cNvPr id="3" name="Content Placeholder 2"/>
          <p:cNvSpPr>
            <a:spLocks noGrp="1"/>
          </p:cNvSpPr>
          <p:nvPr>
            <p:ph idx="1"/>
          </p:nvPr>
        </p:nvSpPr>
        <p:spPr>
          <a:xfrm>
            <a:off x="457200" y="1518252"/>
            <a:ext cx="7620000" cy="4800600"/>
          </a:xfrm>
        </p:spPr>
        <p:txBody>
          <a:bodyPr>
            <a:normAutofit/>
          </a:bodyPr>
          <a:lstStyle/>
          <a:p>
            <a:r>
              <a:rPr lang="en-US" sz="2400" dirty="0" smtClean="0"/>
              <a:t>After Charles was executed, Oliver Cromwell the ‘Lord Protector’ ruled over England. </a:t>
            </a:r>
            <a:r>
              <a:rPr lang="en-US" sz="2400" b="1" dirty="0" smtClean="0"/>
              <a:t>There was no King or Queen, so the monarchy lost all power for 11 years. </a:t>
            </a:r>
          </a:p>
          <a:p>
            <a:r>
              <a:rPr lang="en-US" sz="2400" dirty="0" smtClean="0"/>
              <a:t>This </a:t>
            </a:r>
            <a:r>
              <a:rPr lang="en-US" sz="2400" dirty="0" smtClean="0"/>
              <a:t>time is known as the </a:t>
            </a:r>
            <a:r>
              <a:rPr lang="en-US" sz="2400" i="1" dirty="0" smtClean="0"/>
              <a:t>Interregnum</a:t>
            </a:r>
            <a:r>
              <a:rPr lang="en-US" sz="2400" dirty="0" smtClean="0"/>
              <a:t> (which means ‘between kings’).</a:t>
            </a:r>
            <a:endParaRPr lang="en-US" sz="2400" dirty="0"/>
          </a:p>
        </p:txBody>
      </p:sp>
      <p:pic>
        <p:nvPicPr>
          <p:cNvPr id="4" name="Picture 3"/>
          <p:cNvPicPr>
            <a:picLocks noChangeAspect="1"/>
          </p:cNvPicPr>
          <p:nvPr/>
        </p:nvPicPr>
        <p:blipFill>
          <a:blip r:embed="rId3"/>
          <a:stretch>
            <a:fillRect/>
          </a:stretch>
        </p:blipFill>
        <p:spPr>
          <a:xfrm>
            <a:off x="2064789" y="3744868"/>
            <a:ext cx="4490417" cy="2990209"/>
          </a:xfrm>
          <a:prstGeom prst="rect">
            <a:avLst/>
          </a:prstGeom>
        </p:spPr>
      </p:pic>
    </p:spTree>
    <p:extLst>
      <p:ext uri="{BB962C8B-B14F-4D97-AF65-F5344CB8AC3E}">
        <p14:creationId xmlns:p14="http://schemas.microsoft.com/office/powerpoint/2010/main" val="115857067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232</TotalTime>
  <Words>1565</Words>
  <Application>Microsoft Macintosh PowerPoint</Application>
  <PresentationFormat>On-screen Show (4:3)</PresentationFormat>
  <Paragraphs>144</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Adjacency</vt:lpstr>
      <vt:lpstr>PowerPoint Presentation</vt:lpstr>
      <vt:lpstr>How far did the monarchy lose control, 1509-1745? </vt:lpstr>
      <vt:lpstr>1509-1603</vt:lpstr>
      <vt:lpstr>PowerPoint Presentation</vt:lpstr>
      <vt:lpstr>1603-1625</vt:lpstr>
      <vt:lpstr>PowerPoint Presentation</vt:lpstr>
      <vt:lpstr>1625-1649</vt:lpstr>
      <vt:lpstr>PowerPoint Presentation</vt:lpstr>
      <vt:lpstr>1649-1660</vt:lpstr>
      <vt:lpstr>PowerPoint Presentation</vt:lpstr>
      <vt:lpstr>1660-1688</vt:lpstr>
      <vt:lpstr>PowerPoint Presentation</vt:lpstr>
      <vt:lpstr>1689-1745</vt:lpstr>
      <vt:lpstr>PowerPoint Presentation</vt:lpstr>
      <vt:lpstr>How far did the monarchy lose control, 1509-1745? </vt:lpstr>
      <vt:lpstr>What was the most significant event in the time period? Why?</vt:lpstr>
      <vt:lpstr>Things to think about…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Tallis</dc:creator>
  <cp:lastModifiedBy>Thomas Tallis</cp:lastModifiedBy>
  <cp:revision>56</cp:revision>
  <dcterms:created xsi:type="dcterms:W3CDTF">2016-02-17T16:11:17Z</dcterms:created>
  <dcterms:modified xsi:type="dcterms:W3CDTF">2016-02-19T22:07:54Z</dcterms:modified>
</cp:coreProperties>
</file>