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Bangers"/>
      <p:regular r:id="rId14"/>
    </p:embeddedFont>
    <p:embeddedFont>
      <p:font typeface="Denk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DenkOne-regular.fntdata"/><Relationship Id="rId14" Type="http://schemas.openxmlformats.org/officeDocument/2006/relationships/font" Target="fonts/Banger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1055400"/>
            <a:ext cx="8520600" cy="2142000"/>
          </a:xfrm>
          <a:prstGeom prst="rect">
            <a:avLst/>
          </a:prstGeom>
        </p:spPr>
        <p:txBody>
          <a:bodyPr anchorCtr="0" anchor="b" bIns="91425" lIns="91425" rIns="91425" tIns="91425">
            <a:noAutofit/>
          </a:bodyPr>
          <a:lstStyle/>
          <a:p>
            <a:pPr lvl="0">
              <a:spcBef>
                <a:spcPts val="0"/>
              </a:spcBef>
              <a:buClr>
                <a:schemeClr val="dk1"/>
              </a:buClr>
              <a:buSzPct val="45833"/>
              <a:buFont typeface="Arial"/>
              <a:buNone/>
            </a:pPr>
            <a:r>
              <a:rPr lang="en" sz="2400"/>
              <a:t>💥 💥 💥 💥 💥 💥 💥 💥 💥 💥 💥 💥 💥 💥 💥 </a:t>
            </a:r>
          </a:p>
          <a:p>
            <a:pPr lvl="0">
              <a:lnSpc>
                <a:spcPct val="115000"/>
              </a:lnSpc>
              <a:spcBef>
                <a:spcPts val="0"/>
              </a:spcBef>
              <a:buClr>
                <a:schemeClr val="dk1"/>
              </a:buClr>
              <a:buSzPct val="45833"/>
              <a:buFont typeface="Arial"/>
              <a:buNone/>
            </a:pPr>
            <a:r>
              <a:rPr lang="en" sz="2400"/>
              <a:t>💣 💣 💣 💣 💣 💣 </a:t>
            </a:r>
            <a:r>
              <a:rPr lang="en" sz="2400"/>
              <a:t> </a:t>
            </a:r>
            <a:r>
              <a:rPr b="1" lang="en" sz="2400">
                <a:solidFill>
                  <a:srgbClr val="FFFFFF"/>
                </a:solidFill>
              </a:rPr>
              <a:t>COLD WAR HISTORY</a:t>
            </a:r>
            <a:r>
              <a:rPr b="1" lang="en" sz="2400"/>
              <a:t> </a:t>
            </a:r>
            <a:r>
              <a:rPr b="1" lang="en" sz="2400">
                <a:highlight>
                  <a:srgbClr val="FFFFFF"/>
                </a:highlight>
              </a:rPr>
              <a:t> </a:t>
            </a:r>
            <a:r>
              <a:rPr lang="en" sz="2400"/>
              <a:t>💣 💣 💣 💣 💣 💣</a:t>
            </a:r>
          </a:p>
          <a:p>
            <a:pPr lvl="0">
              <a:spcBef>
                <a:spcPts val="0"/>
              </a:spcBef>
              <a:buClr>
                <a:schemeClr val="dk1"/>
              </a:buClr>
              <a:buSzPct val="45833"/>
              <a:buFont typeface="Arial"/>
              <a:buNone/>
            </a:pPr>
            <a:r>
              <a:rPr lang="en" sz="2400"/>
              <a:t>💥 💥 💥 💥 💥 💥 💥 💥 💥 💥 💥 💥 💥 💥 💥 </a:t>
            </a: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0"/>
                                        <p:tgtEl>
                                          <p:spTgt spid="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t/>
            </a:r>
            <a:endParaRPr/>
          </a:p>
        </p:txBody>
      </p:sp>
      <p:sp>
        <p:nvSpPr>
          <p:cNvPr id="60" name="Shape 60"/>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sp>
        <p:nvSpPr>
          <p:cNvPr id="61" name="Shape 61"/>
          <p:cNvSpPr txBox="1"/>
          <p:nvPr/>
        </p:nvSpPr>
        <p:spPr>
          <a:xfrm>
            <a:off x="1692900" y="2581425"/>
            <a:ext cx="5863500" cy="29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252525"/>
                </a:solidFill>
                <a:highlight>
                  <a:srgbClr val="FFFFFF"/>
                </a:highlight>
                <a:latin typeface="Impact"/>
                <a:ea typeface="Impact"/>
                <a:cs typeface="Impact"/>
                <a:sym typeface="Impact"/>
              </a:rPr>
              <a:t>The first school of interpretation to emerge in the U.S. was "orthodox." For more than a decade after the end of the Second World War, few U.S. historians challenged the official U.S. interpretation of the beginnings of the Cold War. The "orthodox" school places the responsibility for the Cold War on the Soviet Union and its expansion into Eastern Europe.</a:t>
            </a:r>
          </a:p>
        </p:txBody>
      </p:sp>
      <p:sp>
        <p:nvSpPr>
          <p:cNvPr id="62" name="Shape 62"/>
          <p:cNvSpPr txBox="1"/>
          <p:nvPr/>
        </p:nvSpPr>
        <p:spPr>
          <a:xfrm>
            <a:off x="1895275" y="586075"/>
            <a:ext cx="5863500" cy="792600"/>
          </a:xfrm>
          <a:prstGeom prst="rect">
            <a:avLst/>
          </a:prstGeom>
          <a:noFill/>
          <a:ln>
            <a:noFill/>
          </a:ln>
        </p:spPr>
        <p:txBody>
          <a:bodyPr anchorCtr="0" anchor="t" bIns="91425" lIns="91425" rIns="91425" tIns="91425">
            <a:noAutofit/>
          </a:bodyPr>
          <a:lstStyle/>
          <a:p>
            <a:pPr lvl="0">
              <a:spcBef>
                <a:spcPts val="0"/>
              </a:spcBef>
              <a:buClr>
                <a:schemeClr val="dk1"/>
              </a:buClr>
              <a:buSzPct val="36666"/>
              <a:buFont typeface="Arial"/>
              <a:buNone/>
            </a:pPr>
            <a:r>
              <a:rPr lang="en" sz="3000">
                <a:solidFill>
                  <a:srgbClr val="252525"/>
                </a:solidFill>
                <a:highlight>
                  <a:srgbClr val="FFFFFF"/>
                </a:highlight>
                <a:latin typeface="Impact"/>
                <a:ea typeface="Impact"/>
                <a:cs typeface="Impact"/>
                <a:sym typeface="Impact"/>
              </a:rPr>
              <a:t>Orthodox Cold war interpretation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0" y="0"/>
            <a:ext cx="9144000" cy="5216274"/>
          </a:xfrm>
          <a:prstGeom prst="rect">
            <a:avLst/>
          </a:prstGeom>
          <a:noFill/>
          <a:ln>
            <a:noFill/>
          </a:ln>
        </p:spPr>
      </p:pic>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69" name="Shape 69"/>
          <p:cNvSpPr txBox="1"/>
          <p:nvPr>
            <p:ph idx="1" type="body"/>
          </p:nvPr>
        </p:nvSpPr>
        <p:spPr>
          <a:xfrm>
            <a:off x="311700" y="1576800"/>
            <a:ext cx="3024300" cy="752100"/>
          </a:xfrm>
          <a:prstGeom prst="rect">
            <a:avLst/>
          </a:prstGeom>
        </p:spPr>
        <p:txBody>
          <a:bodyPr anchorCtr="0" anchor="t" bIns="91425" lIns="91425" rIns="91425" tIns="91425">
            <a:noAutofit/>
          </a:bodyPr>
          <a:lstStyle/>
          <a:p>
            <a:pPr lvl="0" rtl="0" algn="ctr">
              <a:lnSpc>
                <a:spcPct val="100000"/>
              </a:lnSpc>
              <a:spcBef>
                <a:spcPts val="0"/>
              </a:spcBef>
              <a:spcAft>
                <a:spcPts val="0"/>
              </a:spcAft>
              <a:buClr>
                <a:schemeClr val="dk1"/>
              </a:buClr>
              <a:buSzPct val="61111"/>
              <a:buFont typeface="Arial"/>
              <a:buNone/>
            </a:pPr>
            <a:r>
              <a:rPr lang="en">
                <a:solidFill>
                  <a:srgbClr val="000000"/>
                </a:solidFill>
                <a:highlight>
                  <a:srgbClr val="FFFFFF"/>
                </a:highlight>
                <a:latin typeface="Denk One"/>
                <a:ea typeface="Denk One"/>
                <a:cs typeface="Denk One"/>
                <a:sym typeface="Denk One"/>
              </a:rPr>
              <a:t>The POTSDAM conference</a:t>
            </a:r>
          </a:p>
          <a:p>
            <a:pPr lvl="0" rtl="0" algn="ctr">
              <a:lnSpc>
                <a:spcPct val="100000"/>
              </a:lnSpc>
              <a:spcBef>
                <a:spcPts val="0"/>
              </a:spcBef>
              <a:spcAft>
                <a:spcPts val="0"/>
              </a:spcAft>
              <a:buClr>
                <a:schemeClr val="dk1"/>
              </a:buClr>
              <a:buSzPct val="61111"/>
              <a:buFont typeface="Arial"/>
              <a:buNone/>
            </a:pPr>
            <a:r>
              <a:rPr lang="en">
                <a:solidFill>
                  <a:srgbClr val="000000"/>
                </a:solidFill>
                <a:highlight>
                  <a:srgbClr val="FFFFFF"/>
                </a:highlight>
                <a:latin typeface="Denk One"/>
                <a:ea typeface="Denk One"/>
                <a:cs typeface="Denk One"/>
                <a:sym typeface="Denk One"/>
              </a:rPr>
              <a:t>The YALTA conference</a:t>
            </a:r>
          </a:p>
          <a:p>
            <a:pPr lvl="0" rtl="0" algn="ctr">
              <a:lnSpc>
                <a:spcPct val="100000"/>
              </a:lnSpc>
              <a:spcBef>
                <a:spcPts val="0"/>
              </a:spcBef>
              <a:spcAft>
                <a:spcPts val="0"/>
              </a:spcAft>
              <a:buClr>
                <a:schemeClr val="dk1"/>
              </a:buClr>
              <a:buSzPct val="61111"/>
              <a:buFont typeface="Arial"/>
              <a:buNone/>
            </a:pPr>
            <a:r>
              <a:t/>
            </a:r>
            <a:endParaRPr>
              <a:solidFill>
                <a:srgbClr val="000000"/>
              </a:solidFill>
              <a:highlight>
                <a:srgbClr val="FFFFFF"/>
              </a:highlight>
              <a:latin typeface="Denk One"/>
              <a:ea typeface="Denk One"/>
              <a:cs typeface="Denk One"/>
              <a:sym typeface="Denk One"/>
            </a:endParaRPr>
          </a:p>
          <a:p>
            <a:pPr lvl="0" algn="ctr">
              <a:lnSpc>
                <a:spcPct val="100000"/>
              </a:lnSpc>
              <a:spcBef>
                <a:spcPts val="0"/>
              </a:spcBef>
              <a:spcAft>
                <a:spcPts val="0"/>
              </a:spcAft>
              <a:buClr>
                <a:schemeClr val="dk1"/>
              </a:buClr>
              <a:buSzPct val="61111"/>
              <a:buFont typeface="Arial"/>
              <a:buNone/>
            </a:pPr>
            <a:r>
              <a:t/>
            </a:r>
            <a:endParaRPr>
              <a:solidFill>
                <a:srgbClr val="000000"/>
              </a:solidFill>
              <a:highlight>
                <a:srgbClr val="FFFFFF"/>
              </a:highlight>
              <a:latin typeface="Denk One"/>
              <a:ea typeface="Denk One"/>
              <a:cs typeface="Denk One"/>
              <a:sym typeface="Denk One"/>
            </a:endParaRPr>
          </a:p>
        </p:txBody>
      </p:sp>
      <p:sp>
        <p:nvSpPr>
          <p:cNvPr id="70" name="Shape 70"/>
          <p:cNvSpPr/>
          <p:nvPr/>
        </p:nvSpPr>
        <p:spPr>
          <a:xfrm>
            <a:off x="2558275" y="125050"/>
            <a:ext cx="3712075" cy="1333950"/>
          </a:xfrm>
          <a:prstGeom prst="rect">
            <a:avLst/>
          </a:prstGeom>
        </p:spPr>
        <p:txBody>
          <a:bodyPr>
            <a:prstTxWarp prst="textPlain"/>
          </a:bodyPr>
          <a:lstStyle/>
          <a:p>
            <a:pPr lvl="0" algn="ctr"/>
            <a:r>
              <a:rPr b="0" i="0">
                <a:ln cap="flat" cmpd="sng" w="76200">
                  <a:solidFill>
                    <a:schemeClr val="accent4"/>
                  </a:solidFill>
                  <a:prstDash val="solid"/>
                  <a:round/>
                  <a:headEnd len="med" w="med" type="none"/>
                  <a:tailEnd len="med" w="med" type="none"/>
                </a:ln>
                <a:solidFill>
                  <a:srgbClr val="20124D"/>
                </a:solidFill>
                <a:latin typeface="Denk One"/>
              </a:rPr>
              <a:t>1945</a:t>
            </a:r>
          </a:p>
        </p:txBody>
      </p:sp>
      <p:cxnSp>
        <p:nvCxnSpPr>
          <p:cNvPr id="71" name="Shape 71"/>
          <p:cNvCxnSpPr/>
          <p:nvPr/>
        </p:nvCxnSpPr>
        <p:spPr>
          <a:xfrm>
            <a:off x="3166200" y="1928800"/>
            <a:ext cx="1977300" cy="764400"/>
          </a:xfrm>
          <a:prstGeom prst="curvedConnector3">
            <a:avLst>
              <a:gd fmla="val 50000" name="adj1"/>
            </a:avLst>
          </a:prstGeom>
          <a:noFill/>
          <a:ln cap="flat" cmpd="sng" w="38100">
            <a:solidFill>
              <a:srgbClr val="CC0000"/>
            </a:solidFill>
            <a:prstDash val="solid"/>
            <a:round/>
            <a:headEnd len="lg" w="lg" type="none"/>
            <a:tailEnd len="lg" w="lg" type="triangle"/>
          </a:ln>
        </p:spPr>
      </p:cxnSp>
      <p:sp>
        <p:nvSpPr>
          <p:cNvPr id="72" name="Shape 72"/>
          <p:cNvSpPr txBox="1"/>
          <p:nvPr/>
        </p:nvSpPr>
        <p:spPr>
          <a:xfrm>
            <a:off x="5216275" y="1928850"/>
            <a:ext cx="3323700" cy="1649700"/>
          </a:xfrm>
          <a:prstGeom prst="rect">
            <a:avLst/>
          </a:prstGeom>
          <a:noFill/>
          <a:ln>
            <a:noFill/>
          </a:ln>
        </p:spPr>
        <p:txBody>
          <a:bodyPr anchorCtr="0" anchor="t" bIns="91425" lIns="91425" rIns="91425" tIns="91425">
            <a:noAutofit/>
          </a:bodyPr>
          <a:lstStyle/>
          <a:p>
            <a:pPr indent="0" lvl="0" marL="0" algn="ctr">
              <a:spcBef>
                <a:spcPts val="0"/>
              </a:spcBef>
              <a:buNone/>
            </a:pPr>
            <a:r>
              <a:rPr lang="en">
                <a:solidFill>
                  <a:schemeClr val="dk1"/>
                </a:solidFill>
                <a:highlight>
                  <a:srgbClr val="FFFFFF"/>
                </a:highlight>
                <a:latin typeface="Denk One"/>
                <a:ea typeface="Denk One"/>
                <a:cs typeface="Denk One"/>
                <a:sym typeface="Denk One"/>
              </a:rPr>
              <a:t>T</a:t>
            </a:r>
            <a:r>
              <a:rPr lang="en">
                <a:solidFill>
                  <a:schemeClr val="dk1"/>
                </a:solidFill>
                <a:highlight>
                  <a:srgbClr val="FFFFFF"/>
                </a:highlight>
                <a:latin typeface="Denk One"/>
                <a:ea typeface="Denk One"/>
                <a:cs typeface="Denk One"/>
                <a:sym typeface="Denk One"/>
              </a:rPr>
              <a:t>hese conferences were not successful due to soviet demands and expansionismdemanding parts of eastern poland and attempting to start a communist government in poland, which would undermine much of the allied effort in the war</a:t>
            </a:r>
          </a:p>
        </p:txBody>
      </p:sp>
      <p:sp>
        <p:nvSpPr>
          <p:cNvPr id="73" name="Shape 73"/>
          <p:cNvSpPr txBox="1"/>
          <p:nvPr/>
        </p:nvSpPr>
        <p:spPr>
          <a:xfrm>
            <a:off x="0" y="2377650"/>
            <a:ext cx="2434800" cy="752100"/>
          </a:xfrm>
          <a:prstGeom prst="rect">
            <a:avLst/>
          </a:prstGeom>
          <a:noFill/>
          <a:ln>
            <a:noFill/>
          </a:ln>
        </p:spPr>
        <p:txBody>
          <a:bodyPr anchorCtr="0" anchor="t" bIns="91425" lIns="91425" rIns="91425" tIns="91425">
            <a:noAutofit/>
          </a:bodyPr>
          <a:lstStyle/>
          <a:p>
            <a:pPr lvl="0" rtl="0" algn="ctr">
              <a:spcBef>
                <a:spcPts val="0"/>
              </a:spcBef>
              <a:buClr>
                <a:schemeClr val="dk1"/>
              </a:buClr>
              <a:buSzPct val="55000"/>
              <a:buFont typeface="Arial"/>
              <a:buNone/>
            </a:pPr>
            <a:r>
              <a:rPr lang="en" sz="2000">
                <a:solidFill>
                  <a:schemeClr val="dk1"/>
                </a:solidFill>
                <a:highlight>
                  <a:srgbClr val="FFFFFF"/>
                </a:highlight>
                <a:latin typeface="Denk One"/>
                <a:ea typeface="Denk One"/>
                <a:cs typeface="Denk One"/>
                <a:sym typeface="Denk One"/>
              </a:rPr>
              <a:t>Russian expansion in Europe</a:t>
            </a:r>
          </a:p>
        </p:txBody>
      </p:sp>
      <p:cxnSp>
        <p:nvCxnSpPr>
          <p:cNvPr id="74" name="Shape 74"/>
          <p:cNvCxnSpPr/>
          <p:nvPr/>
        </p:nvCxnSpPr>
        <p:spPr>
          <a:xfrm>
            <a:off x="2013725" y="2935675"/>
            <a:ext cx="1540500" cy="1067400"/>
          </a:xfrm>
          <a:prstGeom prst="curvedConnector3">
            <a:avLst>
              <a:gd fmla="val 50000" name="adj1"/>
            </a:avLst>
          </a:prstGeom>
          <a:noFill/>
          <a:ln cap="flat" cmpd="sng" w="38100">
            <a:solidFill>
              <a:srgbClr val="980000"/>
            </a:solidFill>
            <a:prstDash val="solid"/>
            <a:round/>
            <a:headEnd len="lg" w="lg" type="none"/>
            <a:tailEnd len="lg" w="lg" type="triangle"/>
          </a:ln>
        </p:spPr>
      </p:cxnSp>
      <p:sp>
        <p:nvSpPr>
          <p:cNvPr id="75" name="Shape 75"/>
          <p:cNvSpPr txBox="1"/>
          <p:nvPr/>
        </p:nvSpPr>
        <p:spPr>
          <a:xfrm>
            <a:off x="3554225" y="3930250"/>
            <a:ext cx="3809100" cy="1067400"/>
          </a:xfrm>
          <a:prstGeom prst="rect">
            <a:avLst/>
          </a:prstGeom>
          <a:noFill/>
          <a:ln>
            <a:noFill/>
          </a:ln>
        </p:spPr>
        <p:txBody>
          <a:bodyPr anchorCtr="0" anchor="t" bIns="91425" lIns="91425" rIns="91425" tIns="91425">
            <a:noAutofit/>
          </a:bodyPr>
          <a:lstStyle/>
          <a:p>
            <a:pPr lvl="0">
              <a:spcBef>
                <a:spcPts val="0"/>
              </a:spcBef>
              <a:buNone/>
            </a:pPr>
            <a:r>
              <a:rPr lang="en">
                <a:highlight>
                  <a:srgbClr val="FFFFFF"/>
                </a:highlight>
                <a:latin typeface="Denk One"/>
                <a:ea typeface="Denk One"/>
                <a:cs typeface="Denk One"/>
                <a:sym typeface="Denk One"/>
              </a:rPr>
              <a:t>The Soviet Union annexed much of Eastern Europe in the mid 1940’s. Their treatment of Europe’s governments was ruthless, expelling 5 million German’s from Poland.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2800"/>
                                        <p:tgtEl>
                                          <p:spTgt spid="69"/>
                                        </p:tgtEl>
                                        <p:attrNameLst>
                                          <p:attrName>ppt_x</p:attrName>
                                        </p:attrNameLst>
                                      </p:cBhvr>
                                      <p:tavLst>
                                        <p:tav fmla="" tm="0">
                                          <p:val>
                                            <p:strVal val="#ppt_x-1"/>
                                          </p:val>
                                        </p:tav>
                                        <p:tav fmla="" tm="100000">
                                          <p:val>
                                            <p:strVal val="#ppt_x"/>
                                          </p:val>
                                        </p:tav>
                                      </p:tavLst>
                                    </p:anim>
                                  </p:childTnLst>
                                </p:cTn>
                              </p:par>
                            </p:childTnLst>
                          </p:cTn>
                        </p:par>
                        <p:par>
                          <p:cTn fill="hold">
                            <p:stCondLst>
                              <p:cond delay="3800"/>
                            </p:stCondLst>
                            <p:childTnLst>
                              <p:par>
                                <p:cTn fill="hold" nodeType="after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3200"/>
                                        <p:tgtEl>
                                          <p:spTgt spid="72"/>
                                        </p:tgtEl>
                                        <p:attrNameLst>
                                          <p:attrName>ppt_y</p:attrName>
                                        </p:attrNameLst>
                                      </p:cBhvr>
                                      <p:tavLst>
                                        <p:tav fmla="" tm="0">
                                          <p:val>
                                            <p:strVal val="#ppt_y+1"/>
                                          </p:val>
                                        </p:tav>
                                        <p:tav fmla="" tm="100000">
                                          <p:val>
                                            <p:strVal val="#ppt_y"/>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4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82" name="Shape 82"/>
          <p:cNvSpPr/>
          <p:nvPr/>
        </p:nvSpPr>
        <p:spPr>
          <a:xfrm>
            <a:off x="2753993" y="573749"/>
            <a:ext cx="3325897" cy="1287659"/>
          </a:xfrm>
          <a:prstGeom prst="rect">
            <a:avLst/>
          </a:prstGeom>
        </p:spPr>
        <p:txBody>
          <a:bodyPr>
            <a:prstTxWarp prst="textPlain"/>
          </a:bodyPr>
          <a:lstStyle/>
          <a:p>
            <a:pPr lvl="0" algn="ctr"/>
            <a:r>
              <a:rPr b="0" i="0">
                <a:ln cap="flat" cmpd="sng" w="28575">
                  <a:solidFill>
                    <a:srgbClr val="FFFF00"/>
                  </a:solidFill>
                  <a:prstDash val="solid"/>
                  <a:round/>
                  <a:headEnd len="med" w="med" type="none"/>
                  <a:tailEnd len="med" w="med" type="none"/>
                </a:ln>
                <a:solidFill>
                  <a:srgbClr val="980000"/>
                </a:solidFill>
                <a:latin typeface="Courgette"/>
              </a:rPr>
              <a:t>1946</a:t>
            </a:r>
          </a:p>
        </p:txBody>
      </p:sp>
      <p:sp>
        <p:nvSpPr>
          <p:cNvPr id="83" name="Shape 83"/>
          <p:cNvSpPr txBox="1"/>
          <p:nvPr/>
        </p:nvSpPr>
        <p:spPr>
          <a:xfrm>
            <a:off x="479275" y="323700"/>
            <a:ext cx="2224800" cy="2186400"/>
          </a:xfrm>
          <a:prstGeom prst="rect">
            <a:avLst/>
          </a:prstGeom>
          <a:noFill/>
          <a:ln>
            <a:noFill/>
          </a:ln>
        </p:spPr>
        <p:txBody>
          <a:bodyPr anchorCtr="0" anchor="t" bIns="91425" lIns="91425" rIns="91425" tIns="91425">
            <a:noAutofit/>
          </a:bodyPr>
          <a:lstStyle/>
          <a:p>
            <a:pPr lvl="0">
              <a:spcBef>
                <a:spcPts val="0"/>
              </a:spcBef>
              <a:buNone/>
            </a:pPr>
            <a:r>
              <a:rPr lang="en" sz="1800">
                <a:solidFill>
                  <a:srgbClr val="0000FF"/>
                </a:solidFill>
                <a:highlight>
                  <a:srgbClr val="FFFFFF"/>
                </a:highlight>
                <a:latin typeface="Bangers"/>
                <a:ea typeface="Bangers"/>
                <a:cs typeface="Bangers"/>
                <a:sym typeface="Bangers"/>
              </a:rPr>
              <a:t>The Baruch Plan</a:t>
            </a:r>
          </a:p>
          <a:p>
            <a:pPr lvl="0">
              <a:spcBef>
                <a:spcPts val="0"/>
              </a:spcBef>
              <a:buClr>
                <a:schemeClr val="dk1"/>
              </a:buClr>
              <a:buFont typeface="Arial"/>
              <a:buNone/>
            </a:pPr>
            <a:r>
              <a:rPr lang="en">
                <a:solidFill>
                  <a:srgbClr val="0000FF"/>
                </a:solidFill>
                <a:highlight>
                  <a:srgbClr val="FFFFFF"/>
                </a:highlight>
                <a:latin typeface="Bangers"/>
                <a:ea typeface="Bangers"/>
                <a:cs typeface="Bangers"/>
                <a:sym typeface="Bangers"/>
              </a:rPr>
              <a:t>The Soviet refusal to control nuclear weapons development further made the US suspicious of Soviet intentions.</a:t>
            </a:r>
          </a:p>
        </p:txBody>
      </p:sp>
      <p:sp>
        <p:nvSpPr>
          <p:cNvPr id="84" name="Shape 84"/>
          <p:cNvSpPr txBox="1"/>
          <p:nvPr/>
        </p:nvSpPr>
        <p:spPr>
          <a:xfrm>
            <a:off x="6518275" y="188525"/>
            <a:ext cx="2395500" cy="829200"/>
          </a:xfrm>
          <a:prstGeom prst="rect">
            <a:avLst/>
          </a:prstGeom>
          <a:noFill/>
          <a:ln>
            <a:noFill/>
          </a:ln>
        </p:spPr>
        <p:txBody>
          <a:bodyPr anchorCtr="0" anchor="t" bIns="91425" lIns="91425" rIns="91425" tIns="91425">
            <a:noAutofit/>
          </a:bodyPr>
          <a:lstStyle/>
          <a:p>
            <a:pPr lvl="0">
              <a:spcBef>
                <a:spcPts val="0"/>
              </a:spcBef>
              <a:buNone/>
            </a:pPr>
            <a:r>
              <a:rPr lang="en" sz="1800">
                <a:solidFill>
                  <a:srgbClr val="0000FF"/>
                </a:solidFill>
                <a:highlight>
                  <a:srgbClr val="F3F3F3"/>
                </a:highlight>
                <a:latin typeface="Bangers"/>
                <a:ea typeface="Bangers"/>
                <a:cs typeface="Bangers"/>
                <a:sym typeface="Bangers"/>
              </a:rPr>
              <a:t>kENNANS LONG TELEGRAM</a:t>
            </a:r>
          </a:p>
          <a:p>
            <a:pPr lvl="0">
              <a:spcBef>
                <a:spcPts val="0"/>
              </a:spcBef>
              <a:buNone/>
            </a:pPr>
            <a:r>
              <a:rPr lang="en">
                <a:solidFill>
                  <a:srgbClr val="0000FF"/>
                </a:solidFill>
                <a:highlight>
                  <a:srgbClr val="F3F3F3"/>
                </a:highlight>
                <a:latin typeface="Bangers"/>
                <a:ea typeface="Bangers"/>
                <a:cs typeface="Bangers"/>
                <a:sym typeface="Bangers"/>
              </a:rPr>
              <a:t>Reported on stalins secret speech in which he made aggressive claims regarding soviet expansion and the demise of the capitalist west</a:t>
            </a:r>
          </a:p>
        </p:txBody>
      </p:sp>
      <p:sp>
        <p:nvSpPr>
          <p:cNvPr id="85" name="Shape 85"/>
          <p:cNvSpPr txBox="1"/>
          <p:nvPr/>
        </p:nvSpPr>
        <p:spPr>
          <a:xfrm>
            <a:off x="6377925" y="3051850"/>
            <a:ext cx="2224800" cy="1796400"/>
          </a:xfrm>
          <a:prstGeom prst="rect">
            <a:avLst/>
          </a:prstGeom>
          <a:noFill/>
          <a:ln>
            <a:noFill/>
          </a:ln>
        </p:spPr>
        <p:txBody>
          <a:bodyPr anchorCtr="0" anchor="t" bIns="91425" lIns="91425" rIns="91425" tIns="91425">
            <a:noAutofit/>
          </a:bodyPr>
          <a:lstStyle/>
          <a:p>
            <a:pPr lvl="0">
              <a:spcBef>
                <a:spcPts val="0"/>
              </a:spcBef>
              <a:buNone/>
            </a:pPr>
            <a:r>
              <a:rPr lang="en">
                <a:solidFill>
                  <a:srgbClr val="0000FF"/>
                </a:solidFill>
                <a:highlight>
                  <a:srgbClr val="FFFFFF"/>
                </a:highlight>
                <a:latin typeface="Bangers"/>
                <a:ea typeface="Bangers"/>
                <a:cs typeface="Bangers"/>
                <a:sym typeface="Bangers"/>
              </a:rPr>
              <a:t>Churchill puts attention on to soviet oppression of the eastern bloc in his iron curtin speech</a:t>
            </a:r>
          </a:p>
        </p:txBody>
      </p:sp>
      <p:sp>
        <p:nvSpPr>
          <p:cNvPr id="86" name="Shape 86"/>
          <p:cNvSpPr txBox="1"/>
          <p:nvPr/>
        </p:nvSpPr>
        <p:spPr>
          <a:xfrm>
            <a:off x="311700" y="2066850"/>
            <a:ext cx="3051900" cy="1462500"/>
          </a:xfrm>
          <a:prstGeom prst="rect">
            <a:avLst/>
          </a:prstGeom>
          <a:noFill/>
          <a:ln>
            <a:noFill/>
          </a:ln>
        </p:spPr>
        <p:txBody>
          <a:bodyPr anchorCtr="0" anchor="t" bIns="91425" lIns="91425" rIns="91425" tIns="91425">
            <a:noAutofit/>
          </a:bodyPr>
          <a:lstStyle/>
          <a:p>
            <a:pPr lvl="0">
              <a:spcBef>
                <a:spcPts val="0"/>
              </a:spcBef>
              <a:buNone/>
            </a:pPr>
            <a:r>
              <a:rPr lang="en">
                <a:solidFill>
                  <a:srgbClr val="0000FF"/>
                </a:solidFill>
                <a:highlight>
                  <a:srgbClr val="FFFFFF"/>
                </a:highlight>
                <a:latin typeface="Bangers"/>
                <a:ea typeface="Bangers"/>
                <a:cs typeface="Bangers"/>
                <a:sym typeface="Bangers"/>
              </a:rPr>
              <a:t>1946 IS SEEN BY MANY AS THE START OF THE COLD WAR. sTALINS AGGRESSIVE REGIME RECIEVES ATTENTION FROM WESTERN LEADERS TRUMAN AND CHURCHILL</a:t>
            </a:r>
          </a:p>
        </p:txBody>
      </p:sp>
      <p:sp>
        <p:nvSpPr>
          <p:cNvPr id="87" name="Shape 87"/>
          <p:cNvSpPr txBox="1"/>
          <p:nvPr/>
        </p:nvSpPr>
        <p:spPr>
          <a:xfrm>
            <a:off x="2416950" y="3166000"/>
            <a:ext cx="2926200" cy="1368300"/>
          </a:xfrm>
          <a:prstGeom prst="rect">
            <a:avLst/>
          </a:prstGeom>
          <a:noFill/>
          <a:ln>
            <a:noFill/>
          </a:ln>
        </p:spPr>
        <p:txBody>
          <a:bodyPr anchorCtr="0" anchor="t" bIns="91425" lIns="91425" rIns="91425" tIns="91425">
            <a:noAutofit/>
          </a:bodyPr>
          <a:lstStyle/>
          <a:p>
            <a:pPr lvl="0">
              <a:spcBef>
                <a:spcPts val="0"/>
              </a:spcBef>
              <a:buNone/>
            </a:pPr>
            <a:r>
              <a:rPr lang="en">
                <a:solidFill>
                  <a:srgbClr val="0000FF"/>
                </a:solidFill>
                <a:highlight>
                  <a:srgbClr val="FFFFFF"/>
                </a:highlight>
                <a:latin typeface="Bangers"/>
                <a:ea typeface="Bangers"/>
                <a:cs typeface="Bangers"/>
                <a:sym typeface="Bangers"/>
              </a:rPr>
              <a:t>Stalin refuses to remove troops from iran. Churchill openly condemns this as imperialist expansionist policy in the soviet union. This is seen as the first sign of aggressions shown by the ussr in the middle east.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grpSp>
        <p:nvGrpSpPr>
          <p:cNvPr id="92" name="Shape 92"/>
          <p:cNvGrpSpPr/>
          <p:nvPr/>
        </p:nvGrpSpPr>
        <p:grpSpPr>
          <a:xfrm>
            <a:off x="-32637" y="0"/>
            <a:ext cx="9151037" cy="5143500"/>
            <a:chOff x="-7037" y="0"/>
            <a:chExt cx="9151037" cy="5143500"/>
          </a:xfrm>
        </p:grpSpPr>
        <p:grpSp>
          <p:nvGrpSpPr>
            <p:cNvPr id="93" name="Shape 93"/>
            <p:cNvGrpSpPr/>
            <p:nvPr/>
          </p:nvGrpSpPr>
          <p:grpSpPr>
            <a:xfrm>
              <a:off x="-7037" y="0"/>
              <a:ext cx="9151037" cy="5143500"/>
              <a:chOff x="-7037" y="0"/>
              <a:chExt cx="9151037" cy="5143500"/>
            </a:xfrm>
          </p:grpSpPr>
          <p:pic>
            <p:nvPicPr>
              <p:cNvPr id="94" name="Shape 94"/>
              <p:cNvPicPr preferRelativeResize="0"/>
              <p:nvPr/>
            </p:nvPicPr>
            <p:blipFill>
              <a:blip r:embed="rId3">
                <a:alphaModFix/>
              </a:blip>
              <a:stretch>
                <a:fillRect/>
              </a:stretch>
            </p:blipFill>
            <p:spPr>
              <a:xfrm>
                <a:off x="-7025" y="0"/>
                <a:ext cx="2123295" cy="2179975"/>
              </a:xfrm>
              <a:prstGeom prst="rect">
                <a:avLst/>
              </a:prstGeom>
              <a:noFill/>
              <a:ln>
                <a:noFill/>
              </a:ln>
            </p:spPr>
          </p:pic>
          <p:pic>
            <p:nvPicPr>
              <p:cNvPr id="95" name="Shape 95"/>
              <p:cNvPicPr preferRelativeResize="0"/>
              <p:nvPr/>
            </p:nvPicPr>
            <p:blipFill>
              <a:blip r:embed="rId3">
                <a:alphaModFix/>
              </a:blip>
              <a:stretch>
                <a:fillRect/>
              </a:stretch>
            </p:blipFill>
            <p:spPr>
              <a:xfrm>
                <a:off x="2040075" y="0"/>
                <a:ext cx="2123295" cy="2179975"/>
              </a:xfrm>
              <a:prstGeom prst="rect">
                <a:avLst/>
              </a:prstGeom>
              <a:noFill/>
              <a:ln>
                <a:noFill/>
              </a:ln>
            </p:spPr>
          </p:pic>
          <p:pic>
            <p:nvPicPr>
              <p:cNvPr id="96" name="Shape 96"/>
              <p:cNvPicPr preferRelativeResize="0"/>
              <p:nvPr/>
            </p:nvPicPr>
            <p:blipFill>
              <a:blip r:embed="rId3">
                <a:alphaModFix/>
              </a:blip>
              <a:stretch>
                <a:fillRect/>
              </a:stretch>
            </p:blipFill>
            <p:spPr>
              <a:xfrm>
                <a:off x="4163375" y="0"/>
                <a:ext cx="2123295" cy="2179975"/>
              </a:xfrm>
              <a:prstGeom prst="rect">
                <a:avLst/>
              </a:prstGeom>
              <a:noFill/>
              <a:ln>
                <a:noFill/>
              </a:ln>
            </p:spPr>
          </p:pic>
          <p:pic>
            <p:nvPicPr>
              <p:cNvPr id="97" name="Shape 97"/>
              <p:cNvPicPr preferRelativeResize="0"/>
              <p:nvPr/>
            </p:nvPicPr>
            <p:blipFill>
              <a:blip r:embed="rId3">
                <a:alphaModFix/>
              </a:blip>
              <a:stretch>
                <a:fillRect/>
              </a:stretch>
            </p:blipFill>
            <p:spPr>
              <a:xfrm>
                <a:off x="6286675" y="0"/>
                <a:ext cx="2123295" cy="2179975"/>
              </a:xfrm>
              <a:prstGeom prst="rect">
                <a:avLst/>
              </a:prstGeom>
              <a:noFill/>
              <a:ln>
                <a:noFill/>
              </a:ln>
            </p:spPr>
          </p:pic>
          <p:pic>
            <p:nvPicPr>
              <p:cNvPr id="98" name="Shape 98"/>
              <p:cNvPicPr preferRelativeResize="0"/>
              <p:nvPr/>
            </p:nvPicPr>
            <p:blipFill rotWithShape="1">
              <a:blip r:embed="rId3">
                <a:alphaModFix/>
              </a:blip>
              <a:srcRect b="0" l="0" r="65430" t="0"/>
              <a:stretch/>
            </p:blipFill>
            <p:spPr>
              <a:xfrm>
                <a:off x="8409975" y="0"/>
                <a:ext cx="734024" cy="2179975"/>
              </a:xfrm>
              <a:prstGeom prst="rect">
                <a:avLst/>
              </a:prstGeom>
              <a:noFill/>
              <a:ln>
                <a:noFill/>
              </a:ln>
            </p:spPr>
          </p:pic>
          <p:pic>
            <p:nvPicPr>
              <p:cNvPr id="99" name="Shape 99"/>
              <p:cNvPicPr preferRelativeResize="0"/>
              <p:nvPr/>
            </p:nvPicPr>
            <p:blipFill>
              <a:blip r:embed="rId3">
                <a:alphaModFix/>
              </a:blip>
              <a:stretch>
                <a:fillRect/>
              </a:stretch>
            </p:blipFill>
            <p:spPr>
              <a:xfrm>
                <a:off x="-7025" y="2179975"/>
                <a:ext cx="2123295" cy="2179975"/>
              </a:xfrm>
              <a:prstGeom prst="rect">
                <a:avLst/>
              </a:prstGeom>
              <a:noFill/>
              <a:ln>
                <a:noFill/>
              </a:ln>
            </p:spPr>
          </p:pic>
          <p:pic>
            <p:nvPicPr>
              <p:cNvPr id="100" name="Shape 100"/>
              <p:cNvPicPr preferRelativeResize="0"/>
              <p:nvPr/>
            </p:nvPicPr>
            <p:blipFill>
              <a:blip r:embed="rId3">
                <a:alphaModFix/>
              </a:blip>
              <a:stretch>
                <a:fillRect/>
              </a:stretch>
            </p:blipFill>
            <p:spPr>
              <a:xfrm>
                <a:off x="2040075" y="2179975"/>
                <a:ext cx="2123295" cy="2179975"/>
              </a:xfrm>
              <a:prstGeom prst="rect">
                <a:avLst/>
              </a:prstGeom>
              <a:noFill/>
              <a:ln>
                <a:noFill/>
              </a:ln>
            </p:spPr>
          </p:pic>
          <p:pic>
            <p:nvPicPr>
              <p:cNvPr id="101" name="Shape 101"/>
              <p:cNvPicPr preferRelativeResize="0"/>
              <p:nvPr/>
            </p:nvPicPr>
            <p:blipFill>
              <a:blip r:embed="rId3">
                <a:alphaModFix/>
              </a:blip>
              <a:stretch>
                <a:fillRect/>
              </a:stretch>
            </p:blipFill>
            <p:spPr>
              <a:xfrm>
                <a:off x="4163375" y="2179975"/>
                <a:ext cx="2123295" cy="2179975"/>
              </a:xfrm>
              <a:prstGeom prst="rect">
                <a:avLst/>
              </a:prstGeom>
              <a:noFill/>
              <a:ln>
                <a:noFill/>
              </a:ln>
            </p:spPr>
          </p:pic>
          <p:pic>
            <p:nvPicPr>
              <p:cNvPr id="102" name="Shape 102"/>
              <p:cNvPicPr preferRelativeResize="0"/>
              <p:nvPr/>
            </p:nvPicPr>
            <p:blipFill>
              <a:blip r:embed="rId3">
                <a:alphaModFix/>
              </a:blip>
              <a:stretch>
                <a:fillRect/>
              </a:stretch>
            </p:blipFill>
            <p:spPr>
              <a:xfrm>
                <a:off x="6286675" y="2179975"/>
                <a:ext cx="2123295" cy="2179975"/>
              </a:xfrm>
              <a:prstGeom prst="rect">
                <a:avLst/>
              </a:prstGeom>
              <a:noFill/>
              <a:ln>
                <a:noFill/>
              </a:ln>
            </p:spPr>
          </p:pic>
          <p:pic>
            <p:nvPicPr>
              <p:cNvPr id="103" name="Shape 103"/>
              <p:cNvPicPr preferRelativeResize="0"/>
              <p:nvPr/>
            </p:nvPicPr>
            <p:blipFill rotWithShape="1">
              <a:blip r:embed="rId3">
                <a:alphaModFix/>
              </a:blip>
              <a:srcRect b="64055" l="0" r="0" t="0"/>
              <a:stretch/>
            </p:blipFill>
            <p:spPr>
              <a:xfrm>
                <a:off x="6286662" y="4359950"/>
                <a:ext cx="2123324" cy="783550"/>
              </a:xfrm>
              <a:prstGeom prst="rect">
                <a:avLst/>
              </a:prstGeom>
              <a:noFill/>
              <a:ln>
                <a:noFill/>
              </a:ln>
            </p:spPr>
          </p:pic>
          <p:pic>
            <p:nvPicPr>
              <p:cNvPr id="104" name="Shape 104"/>
              <p:cNvPicPr preferRelativeResize="0"/>
              <p:nvPr/>
            </p:nvPicPr>
            <p:blipFill rotWithShape="1">
              <a:blip r:embed="rId3">
                <a:alphaModFix/>
              </a:blip>
              <a:srcRect b="64055" l="0" r="0" t="0"/>
              <a:stretch/>
            </p:blipFill>
            <p:spPr>
              <a:xfrm>
                <a:off x="4163362" y="4359950"/>
                <a:ext cx="2123324" cy="783550"/>
              </a:xfrm>
              <a:prstGeom prst="rect">
                <a:avLst/>
              </a:prstGeom>
              <a:noFill/>
              <a:ln>
                <a:noFill/>
              </a:ln>
            </p:spPr>
          </p:pic>
          <p:pic>
            <p:nvPicPr>
              <p:cNvPr id="105" name="Shape 105"/>
              <p:cNvPicPr preferRelativeResize="0"/>
              <p:nvPr/>
            </p:nvPicPr>
            <p:blipFill rotWithShape="1">
              <a:blip r:embed="rId3">
                <a:alphaModFix/>
              </a:blip>
              <a:srcRect b="64055" l="0" r="0" t="0"/>
              <a:stretch/>
            </p:blipFill>
            <p:spPr>
              <a:xfrm>
                <a:off x="2040062" y="4359950"/>
                <a:ext cx="2123324" cy="783550"/>
              </a:xfrm>
              <a:prstGeom prst="rect">
                <a:avLst/>
              </a:prstGeom>
              <a:noFill/>
              <a:ln>
                <a:noFill/>
              </a:ln>
            </p:spPr>
          </p:pic>
          <p:pic>
            <p:nvPicPr>
              <p:cNvPr id="106" name="Shape 106"/>
              <p:cNvPicPr preferRelativeResize="0"/>
              <p:nvPr/>
            </p:nvPicPr>
            <p:blipFill rotWithShape="1">
              <a:blip r:embed="rId3">
                <a:alphaModFix/>
              </a:blip>
              <a:srcRect b="64055" l="0" r="0" t="0"/>
              <a:stretch/>
            </p:blipFill>
            <p:spPr>
              <a:xfrm>
                <a:off x="-7037" y="4359950"/>
                <a:ext cx="2123324" cy="783550"/>
              </a:xfrm>
              <a:prstGeom prst="rect">
                <a:avLst/>
              </a:prstGeom>
              <a:noFill/>
              <a:ln>
                <a:noFill/>
              </a:ln>
            </p:spPr>
          </p:pic>
        </p:grpSp>
        <p:pic>
          <p:nvPicPr>
            <p:cNvPr id="107" name="Shape 107"/>
            <p:cNvPicPr preferRelativeResize="0"/>
            <p:nvPr/>
          </p:nvPicPr>
          <p:blipFill rotWithShape="1">
            <a:blip r:embed="rId3">
              <a:alphaModFix/>
            </a:blip>
            <a:srcRect b="0" l="0" r="65430" t="0"/>
            <a:stretch/>
          </p:blipFill>
          <p:spPr>
            <a:xfrm>
              <a:off x="8409975" y="2179975"/>
              <a:ext cx="734024" cy="2179975"/>
            </a:xfrm>
            <a:prstGeom prst="rect">
              <a:avLst/>
            </a:prstGeom>
            <a:noFill/>
            <a:ln>
              <a:noFill/>
            </a:ln>
          </p:spPr>
        </p:pic>
        <p:pic>
          <p:nvPicPr>
            <p:cNvPr id="108" name="Shape 108"/>
            <p:cNvPicPr preferRelativeResize="0"/>
            <p:nvPr/>
          </p:nvPicPr>
          <p:blipFill rotWithShape="1">
            <a:blip r:embed="rId3">
              <a:alphaModFix/>
            </a:blip>
            <a:srcRect b="64055" l="0" r="65430" t="0"/>
            <a:stretch/>
          </p:blipFill>
          <p:spPr>
            <a:xfrm>
              <a:off x="8409975" y="4359950"/>
              <a:ext cx="734024" cy="783550"/>
            </a:xfrm>
            <a:prstGeom prst="rect">
              <a:avLst/>
            </a:prstGeom>
            <a:noFill/>
            <a:ln>
              <a:noFill/>
            </a:ln>
          </p:spPr>
        </p:pic>
      </p:grpSp>
      <p:sp>
        <p:nvSpPr>
          <p:cNvPr id="109" name="Shape 109"/>
          <p:cNvSpPr/>
          <p:nvPr/>
        </p:nvSpPr>
        <p:spPr>
          <a:xfrm>
            <a:off x="3172249" y="1840724"/>
            <a:ext cx="2844325" cy="1461750"/>
          </a:xfrm>
          <a:prstGeom prst="rect">
            <a:avLst/>
          </a:prstGeom>
        </p:spPr>
        <p:txBody>
          <a:bodyPr>
            <a:prstTxWarp prst="textPlain"/>
          </a:bodyPr>
          <a:lstStyle/>
          <a:p>
            <a:pPr lvl="0" algn="ctr"/>
            <a:r>
              <a:rPr b="1" i="0">
                <a:ln cap="flat" cmpd="sng" w="38100">
                  <a:solidFill>
                    <a:srgbClr val="FF0000"/>
                  </a:solidFill>
                  <a:prstDash val="solid"/>
                  <a:round/>
                  <a:headEnd len="med" w="med" type="none"/>
                  <a:tailEnd len="med" w="med" type="none"/>
                </a:ln>
                <a:solidFill>
                  <a:srgbClr val="FFFFFF"/>
                </a:solidFill>
                <a:latin typeface="Bangers"/>
              </a:rPr>
              <a:t>1947</a:t>
            </a:r>
          </a:p>
        </p:txBody>
      </p:sp>
      <p:sp>
        <p:nvSpPr>
          <p:cNvPr id="110" name="Shape 110"/>
          <p:cNvSpPr txBox="1"/>
          <p:nvPr/>
        </p:nvSpPr>
        <p:spPr>
          <a:xfrm rot="-1909355">
            <a:off x="1323543" y="1477050"/>
            <a:ext cx="3000053" cy="893423"/>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FF0000"/>
                </a:solidFill>
                <a:highlight>
                  <a:srgbClr val="CFE2F3"/>
                </a:highlight>
                <a:latin typeface="Bangers"/>
                <a:ea typeface="Bangers"/>
                <a:cs typeface="Bangers"/>
                <a:sym typeface="Bangers"/>
              </a:rPr>
              <a:t>The creation of Bizonia, Spring 1947</a:t>
            </a:r>
          </a:p>
        </p:txBody>
      </p:sp>
      <p:sp>
        <p:nvSpPr>
          <p:cNvPr id="111" name="Shape 111"/>
          <p:cNvSpPr txBox="1"/>
          <p:nvPr/>
        </p:nvSpPr>
        <p:spPr>
          <a:xfrm rot="1223746">
            <a:off x="4805716" y="1150995"/>
            <a:ext cx="2999975" cy="893227"/>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FF0000"/>
                </a:solidFill>
                <a:highlight>
                  <a:srgbClr val="CFE2F3"/>
                </a:highlight>
                <a:latin typeface="Bangers"/>
                <a:ea typeface="Bangers"/>
                <a:cs typeface="Bangers"/>
                <a:sym typeface="Bangers"/>
              </a:rPr>
              <a:t>The Truman Doctrine, March 1947</a:t>
            </a:r>
          </a:p>
        </p:txBody>
      </p:sp>
      <p:sp>
        <p:nvSpPr>
          <p:cNvPr id="112" name="Shape 112"/>
          <p:cNvSpPr txBox="1"/>
          <p:nvPr/>
        </p:nvSpPr>
        <p:spPr>
          <a:xfrm rot="-1602359">
            <a:off x="4348534" y="2938609"/>
            <a:ext cx="2999917" cy="954043"/>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FF0000"/>
                </a:solidFill>
                <a:highlight>
                  <a:srgbClr val="CFE2F3"/>
                </a:highlight>
                <a:latin typeface="Bangers"/>
                <a:ea typeface="Bangers"/>
                <a:cs typeface="Bangers"/>
                <a:sym typeface="Bangers"/>
              </a:rPr>
              <a:t>The Marshall Plan, June 1947</a:t>
            </a:r>
          </a:p>
        </p:txBody>
      </p:sp>
      <p:sp>
        <p:nvSpPr>
          <p:cNvPr id="113" name="Shape 113"/>
          <p:cNvSpPr txBox="1"/>
          <p:nvPr/>
        </p:nvSpPr>
        <p:spPr>
          <a:xfrm rot="1132840">
            <a:off x="1532450" y="3001136"/>
            <a:ext cx="3000017" cy="1264443"/>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FF0000"/>
                </a:solidFill>
                <a:highlight>
                  <a:srgbClr val="CFE2F3"/>
                </a:highlight>
                <a:latin typeface="Bangers"/>
                <a:ea typeface="Bangers"/>
                <a:cs typeface="Bangers"/>
                <a:sym typeface="Bangers"/>
              </a:rPr>
              <a:t>The establishment of Cominform, September 1947</a:t>
            </a:r>
          </a:p>
        </p:txBody>
      </p:sp>
      <p:cxnSp>
        <p:nvCxnSpPr>
          <p:cNvPr id="114" name="Shape 114"/>
          <p:cNvCxnSpPr/>
          <p:nvPr/>
        </p:nvCxnSpPr>
        <p:spPr>
          <a:xfrm rot="10800000">
            <a:off x="2192475" y="1623387"/>
            <a:ext cx="308400" cy="215700"/>
          </a:xfrm>
          <a:prstGeom prst="straightConnector1">
            <a:avLst/>
          </a:prstGeom>
          <a:noFill/>
          <a:ln cap="flat" cmpd="sng" w="28575">
            <a:solidFill>
              <a:srgbClr val="CFE2F3"/>
            </a:solidFill>
            <a:prstDash val="solid"/>
            <a:round/>
            <a:headEnd len="lg" w="lg" type="none"/>
            <a:tailEnd len="lg" w="lg" type="stealth"/>
          </a:ln>
        </p:spPr>
      </p:cxnSp>
      <p:sp>
        <p:nvSpPr>
          <p:cNvPr id="115" name="Shape 115"/>
          <p:cNvSpPr txBox="1"/>
          <p:nvPr/>
        </p:nvSpPr>
        <p:spPr>
          <a:xfrm rot="-1775517">
            <a:off x="1314309" y="1060961"/>
            <a:ext cx="1631161" cy="609024"/>
          </a:xfrm>
          <a:prstGeom prst="rect">
            <a:avLst/>
          </a:prstGeom>
          <a:noFill/>
          <a:ln>
            <a:noFill/>
          </a:ln>
        </p:spPr>
        <p:txBody>
          <a:bodyPr anchorCtr="0" anchor="t" bIns="91425" lIns="91425" rIns="91425" tIns="91425">
            <a:noAutofit/>
          </a:bodyPr>
          <a:lstStyle/>
          <a:p>
            <a:pPr lvl="0" algn="ctr">
              <a:spcBef>
                <a:spcPts val="0"/>
              </a:spcBef>
              <a:buNone/>
            </a:pPr>
            <a:r>
              <a:rPr lang="en" sz="1500">
                <a:solidFill>
                  <a:srgbClr val="FF00FF"/>
                </a:solidFill>
                <a:highlight>
                  <a:srgbClr val="F3F3F3"/>
                </a:highlight>
                <a:latin typeface="Bangers"/>
                <a:ea typeface="Bangers"/>
                <a:cs typeface="Bangers"/>
                <a:sym typeface="Bangers"/>
              </a:rPr>
              <a:t>The US was not being aggressive</a:t>
            </a:r>
          </a:p>
        </p:txBody>
      </p:sp>
      <p:cxnSp>
        <p:nvCxnSpPr>
          <p:cNvPr id="116" name="Shape 116"/>
          <p:cNvCxnSpPr/>
          <p:nvPr/>
        </p:nvCxnSpPr>
        <p:spPr>
          <a:xfrm flipH="1" rot="10800000">
            <a:off x="2762889" y="826823"/>
            <a:ext cx="227400" cy="440700"/>
          </a:xfrm>
          <a:prstGeom prst="straightConnector1">
            <a:avLst/>
          </a:prstGeom>
          <a:noFill/>
          <a:ln cap="flat" cmpd="sng" w="28575">
            <a:solidFill>
              <a:srgbClr val="FF00FF"/>
            </a:solidFill>
            <a:prstDash val="solid"/>
            <a:round/>
            <a:headEnd len="lg" w="lg" type="none"/>
            <a:tailEnd len="lg" w="lg" type="triangle"/>
          </a:ln>
        </p:spPr>
      </p:cxnSp>
      <p:cxnSp>
        <p:nvCxnSpPr>
          <p:cNvPr id="117" name="Shape 117"/>
          <p:cNvCxnSpPr/>
          <p:nvPr/>
        </p:nvCxnSpPr>
        <p:spPr>
          <a:xfrm rot="10800000">
            <a:off x="967925" y="630700"/>
            <a:ext cx="500100" cy="174000"/>
          </a:xfrm>
          <a:prstGeom prst="straightConnector1">
            <a:avLst/>
          </a:prstGeom>
          <a:noFill/>
          <a:ln cap="flat" cmpd="sng" w="9525">
            <a:solidFill>
              <a:schemeClr val="dk2"/>
            </a:solidFill>
            <a:prstDash val="solid"/>
            <a:round/>
            <a:headEnd len="lg" w="lg" type="none"/>
            <a:tailEnd len="lg" w="lg" type="triangle"/>
          </a:ln>
        </p:spPr>
      </p:cxnSp>
      <p:cxnSp>
        <p:nvCxnSpPr>
          <p:cNvPr id="118" name="Shape 118"/>
          <p:cNvCxnSpPr/>
          <p:nvPr/>
        </p:nvCxnSpPr>
        <p:spPr>
          <a:xfrm flipH="1">
            <a:off x="695925" y="1174425"/>
            <a:ext cx="391500" cy="65100"/>
          </a:xfrm>
          <a:prstGeom prst="straightConnector1">
            <a:avLst/>
          </a:prstGeom>
          <a:noFill/>
          <a:ln cap="flat" cmpd="sng" w="9525">
            <a:solidFill>
              <a:schemeClr val="dk2"/>
            </a:solidFill>
            <a:prstDash val="solid"/>
            <a:round/>
            <a:headEnd len="lg" w="lg" type="none"/>
            <a:tailEnd len="lg" w="lg" type="triangle"/>
          </a:ln>
        </p:spPr>
      </p:cxnSp>
      <p:sp>
        <p:nvSpPr>
          <p:cNvPr id="119" name="Shape 119"/>
          <p:cNvSpPr txBox="1"/>
          <p:nvPr/>
        </p:nvSpPr>
        <p:spPr>
          <a:xfrm>
            <a:off x="1685500" y="152400"/>
            <a:ext cx="2500800" cy="576300"/>
          </a:xfrm>
          <a:prstGeom prst="rect">
            <a:avLst/>
          </a:prstGeom>
          <a:noFill/>
          <a:ln>
            <a:noFill/>
          </a:ln>
        </p:spPr>
        <p:txBody>
          <a:bodyPr anchorCtr="0" anchor="ctr" bIns="91425" lIns="91425" rIns="91425" tIns="91425">
            <a:noAutofit/>
          </a:bodyPr>
          <a:lstStyle/>
          <a:p>
            <a:pPr lvl="0" rtl="0">
              <a:spcBef>
                <a:spcPts val="0"/>
              </a:spcBef>
              <a:buNone/>
            </a:pPr>
            <a:r>
              <a:rPr lang="en">
                <a:solidFill>
                  <a:srgbClr val="CFE2F3"/>
                </a:solidFill>
                <a:highlight>
                  <a:srgbClr val="FF00FF"/>
                </a:highlight>
                <a:latin typeface="Bangers"/>
                <a:ea typeface="Bangers"/>
                <a:cs typeface="Bangers"/>
                <a:sym typeface="Bangers"/>
              </a:rPr>
              <a:t>Britain and the US shared the common aim to rebuild Germany’s industry= Natural to unite_____</a:t>
            </a:r>
          </a:p>
        </p:txBody>
      </p:sp>
      <p:cxnSp>
        <p:nvCxnSpPr>
          <p:cNvPr id="120" name="Shape 120"/>
          <p:cNvCxnSpPr/>
          <p:nvPr/>
        </p:nvCxnSpPr>
        <p:spPr>
          <a:xfrm rot="10800000">
            <a:off x="1326689" y="598198"/>
            <a:ext cx="500100" cy="683100"/>
          </a:xfrm>
          <a:prstGeom prst="straightConnector1">
            <a:avLst/>
          </a:prstGeom>
          <a:noFill/>
          <a:ln cap="flat" cmpd="sng" w="28575">
            <a:solidFill>
              <a:srgbClr val="FF00FF"/>
            </a:solidFill>
            <a:prstDash val="solid"/>
            <a:round/>
            <a:headEnd len="lg" w="lg" type="none"/>
            <a:tailEnd len="lg" w="lg" type="triangle"/>
          </a:ln>
        </p:spPr>
      </p:cxnSp>
      <p:sp>
        <p:nvSpPr>
          <p:cNvPr id="121" name="Shape 121"/>
          <p:cNvSpPr txBox="1"/>
          <p:nvPr/>
        </p:nvSpPr>
        <p:spPr>
          <a:xfrm rot="-1418662">
            <a:off x="65681" y="354996"/>
            <a:ext cx="1772060" cy="636906"/>
          </a:xfrm>
          <a:prstGeom prst="rect">
            <a:avLst/>
          </a:prstGeom>
          <a:noFill/>
          <a:ln>
            <a:noFill/>
          </a:ln>
        </p:spPr>
        <p:txBody>
          <a:bodyPr anchorCtr="0" anchor="ctr" bIns="91425" lIns="91425" rIns="91425" tIns="91425">
            <a:noAutofit/>
          </a:bodyPr>
          <a:lstStyle/>
          <a:p>
            <a:pPr lvl="0" rtl="0">
              <a:spcBef>
                <a:spcPts val="0"/>
              </a:spcBef>
              <a:buNone/>
            </a:pPr>
            <a:r>
              <a:rPr lang="en">
                <a:solidFill>
                  <a:srgbClr val="FF00FF"/>
                </a:solidFill>
                <a:highlight>
                  <a:srgbClr val="CFE2F3"/>
                </a:highlight>
                <a:latin typeface="Bangers"/>
                <a:ea typeface="Bangers"/>
                <a:cs typeface="Bangers"/>
                <a:sym typeface="Bangers"/>
              </a:rPr>
              <a:t>Soviets had shown they didn’t want to coopoerate____</a:t>
            </a:r>
          </a:p>
        </p:txBody>
      </p:sp>
      <p:sp>
        <p:nvSpPr>
          <p:cNvPr id="122" name="Shape 122"/>
          <p:cNvSpPr txBox="1"/>
          <p:nvPr/>
        </p:nvSpPr>
        <p:spPr>
          <a:xfrm rot="-651006">
            <a:off x="8746" y="1472541"/>
            <a:ext cx="1429556" cy="576366"/>
          </a:xfrm>
          <a:prstGeom prst="rect">
            <a:avLst/>
          </a:prstGeom>
          <a:noFill/>
          <a:ln>
            <a:noFill/>
          </a:ln>
        </p:spPr>
        <p:txBody>
          <a:bodyPr anchorCtr="0" anchor="ctr" bIns="91425" lIns="91425" rIns="91425" tIns="91425">
            <a:noAutofit/>
          </a:bodyPr>
          <a:lstStyle/>
          <a:p>
            <a:pPr lvl="0" rtl="0">
              <a:spcBef>
                <a:spcPts val="0"/>
              </a:spcBef>
              <a:buNone/>
            </a:pPr>
            <a:r>
              <a:rPr lang="en">
                <a:solidFill>
                  <a:srgbClr val="CFE2F3"/>
                </a:solidFill>
                <a:highlight>
                  <a:srgbClr val="FF00FF"/>
                </a:highlight>
                <a:latin typeface="Bangers"/>
                <a:ea typeface="Bangers"/>
                <a:cs typeface="Bangers"/>
                <a:sym typeface="Bangers"/>
              </a:rPr>
              <a:t>A necessary measure so as to prevent Communist expansion</a:t>
            </a:r>
          </a:p>
        </p:txBody>
      </p:sp>
      <p:cxnSp>
        <p:nvCxnSpPr>
          <p:cNvPr id="123" name="Shape 123"/>
          <p:cNvCxnSpPr/>
          <p:nvPr/>
        </p:nvCxnSpPr>
        <p:spPr>
          <a:xfrm flipH="1">
            <a:off x="1163500" y="1805125"/>
            <a:ext cx="609000" cy="217500"/>
          </a:xfrm>
          <a:prstGeom prst="bentConnector3">
            <a:avLst>
              <a:gd fmla="val 50000" name="adj1"/>
            </a:avLst>
          </a:prstGeom>
          <a:noFill/>
          <a:ln cap="flat" cmpd="sng" w="28575">
            <a:solidFill>
              <a:srgbClr val="FF00FF"/>
            </a:solidFill>
            <a:prstDash val="solid"/>
            <a:round/>
            <a:headEnd len="lg" w="lg" type="none"/>
            <a:tailEnd len="lg" w="lg" type="triangle"/>
          </a:ln>
        </p:spPr>
      </p:cxnSp>
      <p:cxnSp>
        <p:nvCxnSpPr>
          <p:cNvPr id="124" name="Shape 124"/>
          <p:cNvCxnSpPr/>
          <p:nvPr/>
        </p:nvCxnSpPr>
        <p:spPr>
          <a:xfrm flipH="1" rot="10800000">
            <a:off x="5719825" y="706950"/>
            <a:ext cx="108900" cy="369600"/>
          </a:xfrm>
          <a:prstGeom prst="straightConnector1">
            <a:avLst/>
          </a:prstGeom>
          <a:noFill/>
          <a:ln cap="flat" cmpd="sng" w="28575">
            <a:solidFill>
              <a:srgbClr val="FF00FF"/>
            </a:solidFill>
            <a:prstDash val="solid"/>
            <a:round/>
            <a:headEnd len="lg" w="lg" type="none"/>
            <a:tailEnd len="lg" w="lg" type="triangle"/>
          </a:ln>
        </p:spPr>
      </p:cxnSp>
      <p:sp>
        <p:nvSpPr>
          <p:cNvPr id="125" name="Shape 125"/>
          <p:cNvSpPr txBox="1"/>
          <p:nvPr/>
        </p:nvSpPr>
        <p:spPr>
          <a:xfrm>
            <a:off x="5509425" y="26350"/>
            <a:ext cx="3000000" cy="683100"/>
          </a:xfrm>
          <a:prstGeom prst="rect">
            <a:avLst/>
          </a:prstGeom>
          <a:noFill/>
          <a:ln>
            <a:noFill/>
          </a:ln>
        </p:spPr>
        <p:txBody>
          <a:bodyPr anchorCtr="0" anchor="ctr" bIns="91425" lIns="91425" rIns="91425" tIns="91425">
            <a:noAutofit/>
          </a:bodyPr>
          <a:lstStyle/>
          <a:p>
            <a:pPr lvl="0" rtl="0">
              <a:spcBef>
                <a:spcPts val="0"/>
              </a:spcBef>
              <a:buNone/>
            </a:pPr>
            <a:r>
              <a:rPr lang="en">
                <a:highlight>
                  <a:srgbClr val="FF00FF"/>
                </a:highlight>
                <a:latin typeface="Bangers"/>
                <a:ea typeface="Bangers"/>
                <a:cs typeface="Bangers"/>
                <a:sym typeface="Bangers"/>
              </a:rPr>
              <a:t>This was a clear response to Kennan’s Long Telegram. </a:t>
            </a:r>
          </a:p>
        </p:txBody>
      </p:sp>
      <p:cxnSp>
        <p:nvCxnSpPr>
          <p:cNvPr id="126" name="Shape 126"/>
          <p:cNvCxnSpPr>
            <a:endCxn id="127" idx="1"/>
          </p:cNvCxnSpPr>
          <p:nvPr/>
        </p:nvCxnSpPr>
        <p:spPr>
          <a:xfrm flipH="1" rot="10800000">
            <a:off x="6251125" y="978250"/>
            <a:ext cx="568200" cy="303000"/>
          </a:xfrm>
          <a:prstGeom prst="straightConnector1">
            <a:avLst/>
          </a:prstGeom>
          <a:noFill/>
          <a:ln cap="flat" cmpd="sng" w="28575">
            <a:solidFill>
              <a:srgbClr val="FF00FF"/>
            </a:solidFill>
            <a:prstDash val="solid"/>
            <a:round/>
            <a:headEnd len="lg" w="lg" type="none"/>
            <a:tailEnd len="lg" w="lg" type="triangle"/>
          </a:ln>
        </p:spPr>
      </p:cxnSp>
      <p:sp>
        <p:nvSpPr>
          <p:cNvPr id="127" name="Shape 127"/>
          <p:cNvSpPr txBox="1"/>
          <p:nvPr/>
        </p:nvSpPr>
        <p:spPr>
          <a:xfrm>
            <a:off x="6819325" y="726400"/>
            <a:ext cx="2619900" cy="503700"/>
          </a:xfrm>
          <a:prstGeom prst="rect">
            <a:avLst/>
          </a:prstGeom>
          <a:noFill/>
          <a:ln>
            <a:noFill/>
          </a:ln>
        </p:spPr>
        <p:txBody>
          <a:bodyPr anchorCtr="0" anchor="ctr" bIns="91425" lIns="91425" rIns="91425" tIns="91425">
            <a:noAutofit/>
          </a:bodyPr>
          <a:lstStyle/>
          <a:p>
            <a:pPr lvl="0" rtl="0">
              <a:spcBef>
                <a:spcPts val="0"/>
              </a:spcBef>
              <a:buNone/>
            </a:pPr>
            <a:r>
              <a:rPr lang="en">
                <a:highlight>
                  <a:srgbClr val="FF00FF"/>
                </a:highlight>
                <a:latin typeface="Bangers"/>
                <a:ea typeface="Bangers"/>
                <a:cs typeface="Bangers"/>
                <a:sym typeface="Bangers"/>
              </a:rPr>
              <a:t>‘Conainment’ would save the demoratic, Capitalist world from communist expansion</a:t>
            </a:r>
          </a:p>
        </p:txBody>
      </p:sp>
      <p:cxnSp>
        <p:nvCxnSpPr>
          <p:cNvPr id="128" name="Shape 128"/>
          <p:cNvCxnSpPr>
            <a:endCxn id="129" idx="1"/>
          </p:cNvCxnSpPr>
          <p:nvPr/>
        </p:nvCxnSpPr>
        <p:spPr>
          <a:xfrm>
            <a:off x="5945425" y="3560850"/>
            <a:ext cx="1099200" cy="105000"/>
          </a:xfrm>
          <a:prstGeom prst="straightConnector1">
            <a:avLst/>
          </a:prstGeom>
          <a:noFill/>
          <a:ln cap="flat" cmpd="sng" w="28575">
            <a:solidFill>
              <a:srgbClr val="000000"/>
            </a:solidFill>
            <a:prstDash val="solid"/>
            <a:round/>
            <a:headEnd len="lg" w="lg" type="none"/>
            <a:tailEnd len="lg" w="lg" type="stealth"/>
          </a:ln>
        </p:spPr>
      </p:cxnSp>
      <p:sp>
        <p:nvSpPr>
          <p:cNvPr id="129" name="Shape 129"/>
          <p:cNvSpPr txBox="1"/>
          <p:nvPr/>
        </p:nvSpPr>
        <p:spPr>
          <a:xfrm>
            <a:off x="7044625" y="3377700"/>
            <a:ext cx="1878600" cy="576300"/>
          </a:xfrm>
          <a:prstGeom prst="rect">
            <a:avLst/>
          </a:prstGeom>
          <a:noFill/>
          <a:ln>
            <a:noFill/>
          </a:ln>
        </p:spPr>
        <p:txBody>
          <a:bodyPr anchorCtr="0" anchor="ctr" bIns="91425" lIns="91425" rIns="91425" tIns="91425">
            <a:noAutofit/>
          </a:bodyPr>
          <a:lstStyle/>
          <a:p>
            <a:pPr lvl="0" rtl="0">
              <a:spcBef>
                <a:spcPts val="0"/>
              </a:spcBef>
              <a:buNone/>
            </a:pPr>
            <a:r>
              <a:rPr lang="en">
                <a:solidFill>
                  <a:srgbClr val="FF00FF"/>
                </a:solidFill>
                <a:highlight>
                  <a:srgbClr val="000000"/>
                </a:highlight>
                <a:latin typeface="Bangers"/>
                <a:ea typeface="Bangers"/>
                <a:cs typeface="Bangers"/>
                <a:sym typeface="Bangers"/>
              </a:rPr>
              <a:t>Key part of</a:t>
            </a:r>
            <a:r>
              <a:rPr lang="en">
                <a:solidFill>
                  <a:srgbClr val="FF00FF"/>
                </a:solidFill>
                <a:highlight>
                  <a:srgbClr val="000000"/>
                </a:highlight>
                <a:latin typeface="Bangers"/>
                <a:ea typeface="Bangers"/>
                <a:cs typeface="Bangers"/>
                <a:sym typeface="Bangers"/>
              </a:rPr>
              <a:t> ‘containment’, </a:t>
            </a:r>
          </a:p>
        </p:txBody>
      </p:sp>
      <p:sp>
        <p:nvSpPr>
          <p:cNvPr id="130" name="Shape 130"/>
          <p:cNvSpPr txBox="1"/>
          <p:nvPr/>
        </p:nvSpPr>
        <p:spPr>
          <a:xfrm>
            <a:off x="5719825" y="4225975"/>
            <a:ext cx="3000000" cy="769200"/>
          </a:xfrm>
          <a:prstGeom prst="rect">
            <a:avLst/>
          </a:prstGeom>
          <a:noFill/>
          <a:ln>
            <a:noFill/>
          </a:ln>
        </p:spPr>
        <p:txBody>
          <a:bodyPr anchorCtr="0" anchor="ctr" bIns="91425" lIns="91425" rIns="91425" tIns="91425">
            <a:noAutofit/>
          </a:bodyPr>
          <a:lstStyle/>
          <a:p>
            <a:pPr lvl="0" rtl="0">
              <a:spcBef>
                <a:spcPts val="0"/>
              </a:spcBef>
              <a:buNone/>
            </a:pPr>
            <a:r>
              <a:rPr lang="en">
                <a:solidFill>
                  <a:srgbClr val="FF00FF"/>
                </a:solidFill>
                <a:latin typeface="Bangers"/>
                <a:ea typeface="Bangers"/>
                <a:cs typeface="Bangers"/>
                <a:sym typeface="Bangers"/>
              </a:rPr>
              <a:t>given in order to protect countries from Soviet expansionism.</a:t>
            </a:r>
          </a:p>
        </p:txBody>
      </p:sp>
      <p:cxnSp>
        <p:nvCxnSpPr>
          <p:cNvPr id="131" name="Shape 131"/>
          <p:cNvCxnSpPr/>
          <p:nvPr/>
        </p:nvCxnSpPr>
        <p:spPr>
          <a:xfrm>
            <a:off x="5913425" y="3560875"/>
            <a:ext cx="834000" cy="759300"/>
          </a:xfrm>
          <a:prstGeom prst="straightConnector1">
            <a:avLst/>
          </a:prstGeom>
          <a:noFill/>
          <a:ln cap="flat" cmpd="sng" w="28575">
            <a:solidFill>
              <a:srgbClr val="000000"/>
            </a:solidFill>
            <a:prstDash val="solid"/>
            <a:round/>
            <a:headEnd len="lg" w="lg" type="none"/>
            <a:tailEnd len="lg" w="lg" type="stealth"/>
          </a:ln>
        </p:spPr>
      </p:cxnSp>
      <p:sp>
        <p:nvSpPr>
          <p:cNvPr id="132" name="Shape 132"/>
          <p:cNvSpPr txBox="1"/>
          <p:nvPr/>
        </p:nvSpPr>
        <p:spPr>
          <a:xfrm>
            <a:off x="76750" y="3236975"/>
            <a:ext cx="1933500" cy="1126500"/>
          </a:xfrm>
          <a:prstGeom prst="rect">
            <a:avLst/>
          </a:prstGeom>
          <a:noFill/>
          <a:ln>
            <a:noFill/>
          </a:ln>
        </p:spPr>
        <p:txBody>
          <a:bodyPr anchorCtr="0" anchor="ctr" bIns="91425" lIns="91425" rIns="91425" tIns="91425">
            <a:noAutofit/>
          </a:bodyPr>
          <a:lstStyle/>
          <a:p>
            <a:pPr lvl="0" rtl="0">
              <a:spcBef>
                <a:spcPts val="0"/>
              </a:spcBef>
              <a:buNone/>
            </a:pPr>
            <a:r>
              <a:rPr lang="en">
                <a:solidFill>
                  <a:srgbClr val="FF00FF"/>
                </a:solidFill>
                <a:highlight>
                  <a:srgbClr val="CFE2F3"/>
                </a:highlight>
                <a:latin typeface="Bangers"/>
                <a:ea typeface="Bangers"/>
                <a:cs typeface="Bangers"/>
                <a:sym typeface="Bangers"/>
              </a:rPr>
              <a:t>This was an example of the USSR expanding into Eastern Europe</a:t>
            </a:r>
          </a:p>
        </p:txBody>
      </p:sp>
      <p:sp>
        <p:nvSpPr>
          <p:cNvPr id="133" name="Shape 133"/>
          <p:cNvSpPr txBox="1"/>
          <p:nvPr/>
        </p:nvSpPr>
        <p:spPr>
          <a:xfrm>
            <a:off x="1544150" y="4173475"/>
            <a:ext cx="1933500" cy="1126500"/>
          </a:xfrm>
          <a:prstGeom prst="rect">
            <a:avLst/>
          </a:prstGeom>
          <a:noFill/>
          <a:ln>
            <a:noFill/>
          </a:ln>
        </p:spPr>
        <p:txBody>
          <a:bodyPr anchorCtr="0" anchor="ctr" bIns="91425" lIns="91425" rIns="91425" tIns="91425">
            <a:noAutofit/>
          </a:bodyPr>
          <a:lstStyle/>
          <a:p>
            <a:pPr lvl="0" rtl="0">
              <a:spcBef>
                <a:spcPts val="0"/>
              </a:spcBef>
              <a:buNone/>
            </a:pPr>
            <a:r>
              <a:rPr lang="en">
                <a:solidFill>
                  <a:srgbClr val="CFE2F3"/>
                </a:solidFill>
                <a:highlight>
                  <a:srgbClr val="FF00FF"/>
                </a:highlight>
                <a:latin typeface="Bangers"/>
                <a:ea typeface="Bangers"/>
                <a:cs typeface="Bangers"/>
                <a:sym typeface="Bangers"/>
              </a:rPr>
              <a:t>Proof that communist expansion was happening and needed to be stopped</a:t>
            </a:r>
          </a:p>
        </p:txBody>
      </p:sp>
      <p:cxnSp>
        <p:nvCxnSpPr>
          <p:cNvPr id="134" name="Shape 134"/>
          <p:cNvCxnSpPr>
            <a:endCxn id="132" idx="3"/>
          </p:cNvCxnSpPr>
          <p:nvPr/>
        </p:nvCxnSpPr>
        <p:spPr>
          <a:xfrm rot="10800000">
            <a:off x="2010250" y="3800225"/>
            <a:ext cx="738000" cy="70800"/>
          </a:xfrm>
          <a:prstGeom prst="straightConnector1">
            <a:avLst/>
          </a:prstGeom>
          <a:noFill/>
          <a:ln cap="flat" cmpd="sng" w="28575">
            <a:solidFill>
              <a:srgbClr val="CFE2F3"/>
            </a:solidFill>
            <a:prstDash val="solid"/>
            <a:round/>
            <a:headEnd len="lg" w="lg" type="none"/>
            <a:tailEnd len="lg" w="lg" type="stealth"/>
          </a:ln>
        </p:spPr>
      </p:cxnSp>
      <p:cxnSp>
        <p:nvCxnSpPr>
          <p:cNvPr id="135" name="Shape 135"/>
          <p:cNvCxnSpPr>
            <a:endCxn id="133" idx="0"/>
          </p:cNvCxnSpPr>
          <p:nvPr/>
        </p:nvCxnSpPr>
        <p:spPr>
          <a:xfrm flipH="1">
            <a:off x="2510900" y="4023475"/>
            <a:ext cx="389700" cy="150000"/>
          </a:xfrm>
          <a:prstGeom prst="straightConnector1">
            <a:avLst/>
          </a:prstGeom>
          <a:noFill/>
          <a:ln cap="flat" cmpd="sng" w="28575">
            <a:solidFill>
              <a:srgbClr val="CFE2F3"/>
            </a:solidFill>
            <a:prstDash val="solid"/>
            <a:round/>
            <a:headEnd len="lg" w="lg" type="none"/>
            <a:tailEnd len="lg" w="lg" type="stealth"/>
          </a:ln>
        </p:spPr>
      </p:cxn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 fill="hold"/>
                                        <p:tgtEl>
                                          <p:spTgt spid="9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100"/>
                                        <p:tgtEl>
                                          <p:spTgt spid="1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100"/>
                                        <p:tgtEl>
                                          <p:spTgt spid="1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0" y="-476250"/>
            <a:ext cx="9258300" cy="5619750"/>
          </a:xfrm>
          <a:prstGeom prst="rect">
            <a:avLst/>
          </a:prstGeom>
          <a:noFill/>
          <a:ln>
            <a:noFill/>
          </a:ln>
        </p:spPr>
      </p:pic>
      <p:sp>
        <p:nvSpPr>
          <p:cNvPr id="141" name="Shape 141"/>
          <p:cNvSpPr txBox="1"/>
          <p:nvPr>
            <p:ph idx="1" type="body"/>
          </p:nvPr>
        </p:nvSpPr>
        <p:spPr>
          <a:xfrm>
            <a:off x="59775" y="2422375"/>
            <a:ext cx="2509800" cy="805200"/>
          </a:xfrm>
          <a:prstGeom prst="rect">
            <a:avLst/>
          </a:prstGeom>
        </p:spPr>
        <p:txBody>
          <a:bodyPr anchorCtr="0" anchor="t" bIns="91425" lIns="91425" rIns="91425" tIns="91425">
            <a:noAutofit/>
          </a:bodyPr>
          <a:lstStyle/>
          <a:p>
            <a:pPr lvl="0">
              <a:spcBef>
                <a:spcPts val="0"/>
              </a:spcBef>
              <a:buNone/>
            </a:pPr>
            <a:r>
              <a:rPr lang="en" sz="3000">
                <a:solidFill>
                  <a:srgbClr val="000000"/>
                </a:solidFill>
                <a:highlight>
                  <a:srgbClr val="FFFFFF"/>
                </a:highlight>
                <a:latin typeface="Denk One"/>
                <a:ea typeface="Denk One"/>
                <a:cs typeface="Denk One"/>
                <a:sym typeface="Denk One"/>
              </a:rPr>
              <a:t>Berlin Crisis:</a:t>
            </a:r>
          </a:p>
        </p:txBody>
      </p:sp>
      <p:sp>
        <p:nvSpPr>
          <p:cNvPr id="142" name="Shape 142"/>
          <p:cNvSpPr/>
          <p:nvPr/>
        </p:nvSpPr>
        <p:spPr>
          <a:xfrm>
            <a:off x="876198" y="161750"/>
            <a:ext cx="2590222" cy="955603"/>
          </a:xfrm>
          <a:prstGeom prst="rect">
            <a:avLst/>
          </a:prstGeom>
        </p:spPr>
        <p:txBody>
          <a:bodyPr>
            <a:prstTxWarp prst="textPlain"/>
          </a:bodyPr>
          <a:lstStyle/>
          <a:p>
            <a:pPr lvl="0" algn="ctr"/>
            <a:r>
              <a:rPr b="0" i="0">
                <a:ln cap="flat" cmpd="sng" w="28575">
                  <a:solidFill>
                    <a:srgbClr val="000000"/>
                  </a:solidFill>
                  <a:prstDash val="solid"/>
                  <a:round/>
                  <a:headEnd len="med" w="med" type="none"/>
                  <a:tailEnd len="med" w="med" type="none"/>
                </a:ln>
                <a:solidFill>
                  <a:srgbClr val="FF0000"/>
                </a:solidFill>
                <a:latin typeface="Bangers"/>
              </a:rPr>
              <a:t>1948</a:t>
            </a:r>
          </a:p>
        </p:txBody>
      </p:sp>
      <p:sp>
        <p:nvSpPr>
          <p:cNvPr id="143" name="Shape 143"/>
          <p:cNvSpPr txBox="1"/>
          <p:nvPr/>
        </p:nvSpPr>
        <p:spPr>
          <a:xfrm>
            <a:off x="2435350" y="1296025"/>
            <a:ext cx="4099800" cy="1796400"/>
          </a:xfrm>
          <a:prstGeom prst="rect">
            <a:avLst/>
          </a:prstGeom>
          <a:noFill/>
          <a:ln>
            <a:noFill/>
          </a:ln>
        </p:spPr>
        <p:txBody>
          <a:bodyPr anchorCtr="0" anchor="t" bIns="91425" lIns="91425" rIns="91425" tIns="91425">
            <a:noAutofit/>
          </a:bodyPr>
          <a:lstStyle/>
          <a:p>
            <a:pPr lvl="0">
              <a:spcBef>
                <a:spcPts val="0"/>
              </a:spcBef>
              <a:buNone/>
            </a:pPr>
            <a:r>
              <a:rPr lang="en" sz="1800">
                <a:highlight>
                  <a:srgbClr val="FFFFFF"/>
                </a:highlight>
                <a:latin typeface="Denk One"/>
                <a:ea typeface="Denk One"/>
                <a:cs typeface="Denk One"/>
                <a:sym typeface="Denk One"/>
              </a:rPr>
              <a:t>THE BERLIN BLOCKADE 1948</a:t>
            </a:r>
          </a:p>
          <a:p>
            <a:pPr lvl="0">
              <a:spcBef>
                <a:spcPts val="0"/>
              </a:spcBef>
              <a:buNone/>
            </a:pPr>
            <a:r>
              <a:rPr lang="en" sz="1800">
                <a:highlight>
                  <a:srgbClr val="FFFFFF"/>
                </a:highlight>
                <a:latin typeface="Denk One"/>
                <a:ea typeface="Denk One"/>
                <a:cs typeface="Denk One"/>
                <a:sym typeface="Denk One"/>
              </a:rPr>
              <a:t>Stalin forcefully blocks of all trade routes into Berlin. West Berliners are threatened by starvation, and their electricity cut off. </a:t>
            </a:r>
          </a:p>
        </p:txBody>
      </p:sp>
      <p:sp>
        <p:nvSpPr>
          <p:cNvPr id="144" name="Shape 144"/>
          <p:cNvSpPr/>
          <p:nvPr/>
        </p:nvSpPr>
        <p:spPr>
          <a:xfrm rot="-8504979">
            <a:off x="3829001" y="3178920"/>
            <a:ext cx="1783237" cy="605999"/>
          </a:xfrm>
          <a:prstGeom prst="leftArrow">
            <a:avLst>
              <a:gd fmla="val 50000" name="adj1"/>
              <a:gd fmla="val 50000" name="adj2"/>
            </a:avLst>
          </a:prstGeom>
          <a:solidFill>
            <a:srgbClr val="FF0000"/>
          </a:solidFill>
          <a:ln cap="flat" cmpd="sng" w="38100">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5" name="Shape 145"/>
          <p:cNvSpPr txBox="1"/>
          <p:nvPr/>
        </p:nvSpPr>
        <p:spPr>
          <a:xfrm>
            <a:off x="5608475" y="2879250"/>
            <a:ext cx="3167100" cy="1796400"/>
          </a:xfrm>
          <a:prstGeom prst="rect">
            <a:avLst/>
          </a:prstGeom>
          <a:noFill/>
          <a:ln>
            <a:noFill/>
          </a:ln>
        </p:spPr>
        <p:txBody>
          <a:bodyPr anchorCtr="0" anchor="t" bIns="91425" lIns="91425" rIns="91425" tIns="91425">
            <a:noAutofit/>
          </a:bodyPr>
          <a:lstStyle/>
          <a:p>
            <a:pPr lvl="0">
              <a:spcBef>
                <a:spcPts val="0"/>
              </a:spcBef>
              <a:buNone/>
            </a:pPr>
            <a:r>
              <a:rPr lang="en">
                <a:highlight>
                  <a:srgbClr val="FFFFFF"/>
                </a:highlight>
                <a:latin typeface="Denk One"/>
                <a:ea typeface="Denk One"/>
                <a:cs typeface="Denk One"/>
                <a:sym typeface="Denk One"/>
              </a:rPr>
              <a:t>THE BERLIN AIRLIFT 1948 and 1949</a:t>
            </a:r>
          </a:p>
          <a:p>
            <a:pPr lvl="0">
              <a:spcBef>
                <a:spcPts val="0"/>
              </a:spcBef>
              <a:buNone/>
            </a:pPr>
            <a:r>
              <a:rPr lang="en">
                <a:highlight>
                  <a:srgbClr val="FFFFFF"/>
                </a:highlight>
                <a:latin typeface="Denk One"/>
                <a:ea typeface="Denk One"/>
                <a:cs typeface="Denk One"/>
                <a:sym typeface="Denk One"/>
              </a:rPr>
              <a:t>Truman and Churchill prevent Soviet expansion with the Berlin airlift. They ship over 2.3 million tonnes of supplies into the city. Eventually, Stalin is led to repeal the blockade, further tensions are defused. </a:t>
            </a:r>
          </a:p>
        </p:txBody>
      </p:sp>
      <p:sp>
        <p:nvSpPr>
          <p:cNvPr id="146" name="Shape 146"/>
          <p:cNvSpPr/>
          <p:nvPr/>
        </p:nvSpPr>
        <p:spPr>
          <a:xfrm>
            <a:off x="4088300" y="184250"/>
            <a:ext cx="714000" cy="690900"/>
          </a:xfrm>
          <a:prstGeom prst="mathPlus">
            <a:avLst>
              <a:gd fmla="val 23520" name="adj1"/>
            </a:avLst>
          </a:prstGeom>
          <a:solidFill>
            <a:srgbClr val="FF0000"/>
          </a:solidFill>
          <a:ln cap="flat" cmpd="sng" w="2857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7" name="Shape 147"/>
          <p:cNvSpPr/>
          <p:nvPr/>
        </p:nvSpPr>
        <p:spPr>
          <a:xfrm>
            <a:off x="5136325" y="196425"/>
            <a:ext cx="2532983" cy="903223"/>
          </a:xfrm>
          <a:prstGeom prst="rect">
            <a:avLst/>
          </a:prstGeom>
        </p:spPr>
        <p:txBody>
          <a:bodyPr>
            <a:prstTxWarp prst="textPlain"/>
          </a:bodyPr>
          <a:lstStyle/>
          <a:p>
            <a:pPr lvl="0" algn="ctr"/>
            <a:r>
              <a:rPr b="0" i="0">
                <a:ln cap="flat" cmpd="sng" w="28575">
                  <a:solidFill>
                    <a:srgbClr val="000000"/>
                  </a:solidFill>
                  <a:prstDash val="solid"/>
                  <a:round/>
                  <a:headEnd len="med" w="med" type="none"/>
                  <a:tailEnd len="med" w="med" type="none"/>
                </a:ln>
                <a:solidFill>
                  <a:srgbClr val="FF0000"/>
                </a:solidFill>
                <a:latin typeface="Bangers"/>
              </a:rPr>
              <a:t>1949</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0" y="0"/>
            <a:ext cx="9077925" cy="5143500"/>
          </a:xfrm>
          <a:prstGeom prst="rect">
            <a:avLst/>
          </a:prstGeom>
          <a:noFill/>
          <a:ln>
            <a:noFill/>
          </a:ln>
        </p:spPr>
      </p:pic>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txBox="1"/>
          <p:nvPr>
            <p:ph idx="1" type="body"/>
          </p:nvPr>
        </p:nvSpPr>
        <p:spPr>
          <a:xfrm>
            <a:off x="311700" y="1591162"/>
            <a:ext cx="7977900" cy="2910900"/>
          </a:xfrm>
          <a:prstGeom prst="rect">
            <a:avLst/>
          </a:prstGeom>
        </p:spPr>
        <p:txBody>
          <a:bodyPr anchorCtr="0" anchor="t" bIns="91425" lIns="91425" rIns="91425" tIns="91425">
            <a:noAutofit/>
          </a:bodyPr>
          <a:lstStyle/>
          <a:p>
            <a:pPr lvl="0">
              <a:spcBef>
                <a:spcPts val="0"/>
              </a:spcBef>
              <a:buNone/>
            </a:pPr>
            <a:r>
              <a:rPr lang="en" u="sng">
                <a:highlight>
                  <a:srgbClr val="FFFFFF"/>
                </a:highlight>
                <a:latin typeface="Denk One"/>
                <a:ea typeface="Denk One"/>
                <a:cs typeface="Denk One"/>
                <a:sym typeface="Denk One"/>
              </a:rPr>
              <a:t>CHINA TURNS RED!</a:t>
            </a:r>
          </a:p>
          <a:p>
            <a:pPr lvl="0">
              <a:spcBef>
                <a:spcPts val="0"/>
              </a:spcBef>
              <a:buNone/>
            </a:pPr>
            <a:r>
              <a:rPr lang="en">
                <a:highlight>
                  <a:srgbClr val="FFFFFF"/>
                </a:highlight>
                <a:latin typeface="Denk One"/>
                <a:ea typeface="Denk One"/>
                <a:cs typeface="Denk One"/>
                <a:sym typeface="Denk One"/>
              </a:rPr>
              <a:t>China became communist in 1949, turning with it ½ of the world’s population communist in doing so.</a:t>
            </a:r>
          </a:p>
          <a:p>
            <a:pPr lvl="0">
              <a:spcBef>
                <a:spcPts val="0"/>
              </a:spcBef>
              <a:buNone/>
            </a:pPr>
            <a:r>
              <a:rPr lang="en">
                <a:highlight>
                  <a:srgbClr val="FFFFFF"/>
                </a:highlight>
                <a:latin typeface="Denk One"/>
                <a:ea typeface="Denk One"/>
                <a:cs typeface="Denk One"/>
                <a:sym typeface="Denk One"/>
              </a:rPr>
              <a:t>Communism appears as a serious threat now to the world. Imperialism is clearly a motive for communist nations. A Chinese alliance with the Soviet Union threatens the western world with Mao and Stalin share common hatred for American capitalism</a:t>
            </a:r>
          </a:p>
        </p:txBody>
      </p:sp>
      <p:sp>
        <p:nvSpPr>
          <p:cNvPr id="155" name="Shape 155"/>
          <p:cNvSpPr/>
          <p:nvPr/>
        </p:nvSpPr>
        <p:spPr>
          <a:xfrm>
            <a:off x="2794264" y="164424"/>
            <a:ext cx="3187452" cy="1386066"/>
          </a:xfrm>
          <a:prstGeom prst="rect">
            <a:avLst/>
          </a:prstGeom>
        </p:spPr>
        <p:txBody>
          <a:bodyPr>
            <a:prstTxWarp prst="textPlain"/>
          </a:bodyPr>
          <a:lstStyle/>
          <a:p>
            <a:pPr lvl="0" algn="ctr"/>
            <a:r>
              <a:rPr b="0" i="0">
                <a:ln cap="flat" cmpd="sng" w="38100">
                  <a:solidFill>
                    <a:srgbClr val="EFEFEF"/>
                  </a:solidFill>
                  <a:prstDash val="solid"/>
                  <a:round/>
                  <a:headEnd len="med" w="med" type="none"/>
                  <a:tailEnd len="med" w="med" type="none"/>
                </a:ln>
                <a:solidFill>
                  <a:srgbClr val="980000"/>
                </a:solidFill>
                <a:latin typeface="Denk One"/>
              </a:rPr>
              <a:t>1949</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59" name="Shape 159"/>
        <p:cNvGrpSpPr/>
        <p:nvPr/>
      </p:nvGrpSpPr>
      <p:grpSpPr>
        <a:xfrm>
          <a:off x="0" y="0"/>
          <a:ext cx="0" cy="0"/>
          <a:chOff x="0" y="0"/>
          <a:chExt cx="0" cy="0"/>
        </a:xfrm>
      </p:grpSpPr>
      <p:grpSp>
        <p:nvGrpSpPr>
          <p:cNvPr id="160" name="Shape 160"/>
          <p:cNvGrpSpPr/>
          <p:nvPr/>
        </p:nvGrpSpPr>
        <p:grpSpPr>
          <a:xfrm>
            <a:off x="-37" y="0"/>
            <a:ext cx="9144037" cy="5143500"/>
            <a:chOff x="-37" y="0"/>
            <a:chExt cx="9144037" cy="5143500"/>
          </a:xfrm>
        </p:grpSpPr>
        <p:pic>
          <p:nvPicPr>
            <p:cNvPr id="161" name="Shape 161"/>
            <p:cNvPicPr preferRelativeResize="0"/>
            <p:nvPr/>
          </p:nvPicPr>
          <p:blipFill>
            <a:blip r:embed="rId3">
              <a:alphaModFix/>
            </a:blip>
            <a:stretch>
              <a:fillRect/>
            </a:stretch>
          </p:blipFill>
          <p:spPr>
            <a:xfrm>
              <a:off x="0" y="0"/>
              <a:ext cx="2427400" cy="1619924"/>
            </a:xfrm>
            <a:prstGeom prst="rect">
              <a:avLst/>
            </a:prstGeom>
            <a:noFill/>
            <a:ln>
              <a:noFill/>
            </a:ln>
          </p:spPr>
        </p:pic>
        <p:pic>
          <p:nvPicPr>
            <p:cNvPr id="162" name="Shape 162"/>
            <p:cNvPicPr preferRelativeResize="0"/>
            <p:nvPr/>
          </p:nvPicPr>
          <p:blipFill>
            <a:blip r:embed="rId3">
              <a:alphaModFix/>
            </a:blip>
            <a:stretch>
              <a:fillRect/>
            </a:stretch>
          </p:blipFill>
          <p:spPr>
            <a:xfrm>
              <a:off x="2427400" y="0"/>
              <a:ext cx="2427400" cy="1619924"/>
            </a:xfrm>
            <a:prstGeom prst="rect">
              <a:avLst/>
            </a:prstGeom>
            <a:noFill/>
            <a:ln>
              <a:noFill/>
            </a:ln>
          </p:spPr>
        </p:pic>
        <p:pic>
          <p:nvPicPr>
            <p:cNvPr id="163" name="Shape 163"/>
            <p:cNvPicPr preferRelativeResize="0"/>
            <p:nvPr/>
          </p:nvPicPr>
          <p:blipFill>
            <a:blip r:embed="rId3">
              <a:alphaModFix/>
            </a:blip>
            <a:stretch>
              <a:fillRect/>
            </a:stretch>
          </p:blipFill>
          <p:spPr>
            <a:xfrm>
              <a:off x="4854800" y="0"/>
              <a:ext cx="2427400" cy="1619924"/>
            </a:xfrm>
            <a:prstGeom prst="rect">
              <a:avLst/>
            </a:prstGeom>
            <a:noFill/>
            <a:ln>
              <a:noFill/>
            </a:ln>
          </p:spPr>
        </p:pic>
        <p:pic>
          <p:nvPicPr>
            <p:cNvPr id="164" name="Shape 164"/>
            <p:cNvPicPr preferRelativeResize="0"/>
            <p:nvPr/>
          </p:nvPicPr>
          <p:blipFill rotWithShape="1">
            <a:blip r:embed="rId3">
              <a:alphaModFix/>
            </a:blip>
            <a:srcRect b="0" l="0" r="23301" t="0"/>
            <a:stretch/>
          </p:blipFill>
          <p:spPr>
            <a:xfrm>
              <a:off x="7282200" y="0"/>
              <a:ext cx="1861800" cy="1619924"/>
            </a:xfrm>
            <a:prstGeom prst="rect">
              <a:avLst/>
            </a:prstGeom>
            <a:noFill/>
            <a:ln>
              <a:noFill/>
            </a:ln>
          </p:spPr>
        </p:pic>
        <p:pic>
          <p:nvPicPr>
            <p:cNvPr id="165" name="Shape 165"/>
            <p:cNvPicPr preferRelativeResize="0"/>
            <p:nvPr/>
          </p:nvPicPr>
          <p:blipFill>
            <a:blip r:embed="rId3">
              <a:alphaModFix/>
            </a:blip>
            <a:stretch>
              <a:fillRect/>
            </a:stretch>
          </p:blipFill>
          <p:spPr>
            <a:xfrm rot="5400000">
              <a:off x="7120324" y="2023674"/>
              <a:ext cx="2427400" cy="1619924"/>
            </a:xfrm>
            <a:prstGeom prst="rect">
              <a:avLst/>
            </a:prstGeom>
            <a:noFill/>
            <a:ln>
              <a:noFill/>
            </a:ln>
          </p:spPr>
        </p:pic>
        <p:pic>
          <p:nvPicPr>
            <p:cNvPr id="166" name="Shape 166"/>
            <p:cNvPicPr preferRelativeResize="0"/>
            <p:nvPr/>
          </p:nvPicPr>
          <p:blipFill>
            <a:blip r:embed="rId3">
              <a:alphaModFix/>
            </a:blip>
            <a:stretch>
              <a:fillRect/>
            </a:stretch>
          </p:blipFill>
          <p:spPr>
            <a:xfrm rot="10800000">
              <a:off x="6716600" y="3523574"/>
              <a:ext cx="2427400" cy="1619924"/>
            </a:xfrm>
            <a:prstGeom prst="rect">
              <a:avLst/>
            </a:prstGeom>
            <a:noFill/>
            <a:ln>
              <a:noFill/>
            </a:ln>
          </p:spPr>
        </p:pic>
        <p:pic>
          <p:nvPicPr>
            <p:cNvPr id="167" name="Shape 167"/>
            <p:cNvPicPr preferRelativeResize="0"/>
            <p:nvPr/>
          </p:nvPicPr>
          <p:blipFill>
            <a:blip r:embed="rId3">
              <a:alphaModFix/>
            </a:blip>
            <a:stretch>
              <a:fillRect/>
            </a:stretch>
          </p:blipFill>
          <p:spPr>
            <a:xfrm rot="10800000">
              <a:off x="4289200" y="3523574"/>
              <a:ext cx="2427400" cy="1619924"/>
            </a:xfrm>
            <a:prstGeom prst="rect">
              <a:avLst/>
            </a:prstGeom>
            <a:noFill/>
            <a:ln>
              <a:noFill/>
            </a:ln>
          </p:spPr>
        </p:pic>
        <p:pic>
          <p:nvPicPr>
            <p:cNvPr id="168" name="Shape 168"/>
            <p:cNvPicPr preferRelativeResize="0"/>
            <p:nvPr/>
          </p:nvPicPr>
          <p:blipFill>
            <a:blip r:embed="rId3">
              <a:alphaModFix/>
            </a:blip>
            <a:stretch>
              <a:fillRect/>
            </a:stretch>
          </p:blipFill>
          <p:spPr>
            <a:xfrm rot="10800000">
              <a:off x="1861800" y="3523574"/>
              <a:ext cx="2427400" cy="1619924"/>
            </a:xfrm>
            <a:prstGeom prst="rect">
              <a:avLst/>
            </a:prstGeom>
            <a:noFill/>
            <a:ln>
              <a:noFill/>
            </a:ln>
          </p:spPr>
        </p:pic>
        <p:pic>
          <p:nvPicPr>
            <p:cNvPr id="169" name="Shape 169"/>
            <p:cNvPicPr preferRelativeResize="0"/>
            <p:nvPr/>
          </p:nvPicPr>
          <p:blipFill rotWithShape="1">
            <a:blip r:embed="rId3">
              <a:alphaModFix/>
            </a:blip>
            <a:srcRect b="0" l="0" r="23301" t="0"/>
            <a:stretch/>
          </p:blipFill>
          <p:spPr>
            <a:xfrm rot="10800000">
              <a:off x="0" y="3523575"/>
              <a:ext cx="1861800" cy="1619924"/>
            </a:xfrm>
            <a:prstGeom prst="rect">
              <a:avLst/>
            </a:prstGeom>
            <a:noFill/>
            <a:ln>
              <a:noFill/>
            </a:ln>
          </p:spPr>
        </p:pic>
        <p:pic>
          <p:nvPicPr>
            <p:cNvPr id="170" name="Shape 170"/>
            <p:cNvPicPr preferRelativeResize="0"/>
            <p:nvPr/>
          </p:nvPicPr>
          <p:blipFill>
            <a:blip r:embed="rId3">
              <a:alphaModFix/>
            </a:blip>
            <a:stretch>
              <a:fillRect/>
            </a:stretch>
          </p:blipFill>
          <p:spPr>
            <a:xfrm rot="-5400000">
              <a:off x="-403775" y="1499924"/>
              <a:ext cx="2427400" cy="1619924"/>
            </a:xfrm>
            <a:prstGeom prst="rect">
              <a:avLst/>
            </a:prstGeom>
            <a:noFill/>
            <a:ln>
              <a:noFill/>
            </a:ln>
          </p:spPr>
        </p:pic>
      </p:grpSp>
      <p:sp>
        <p:nvSpPr>
          <p:cNvPr id="171" name="Shape 171"/>
          <p:cNvSpPr txBox="1"/>
          <p:nvPr/>
        </p:nvSpPr>
        <p:spPr>
          <a:xfrm>
            <a:off x="8025" y="481225"/>
            <a:ext cx="3561000" cy="1636200"/>
          </a:xfrm>
          <a:prstGeom prst="rect">
            <a:avLst/>
          </a:prstGeom>
          <a:noFill/>
          <a:ln>
            <a:noFill/>
          </a:ln>
        </p:spPr>
        <p:txBody>
          <a:bodyPr anchorCtr="0" anchor="t" bIns="91425" lIns="91425" rIns="91425" tIns="91425">
            <a:noAutofit/>
          </a:bodyPr>
          <a:lstStyle/>
          <a:p>
            <a:pPr lvl="0">
              <a:spcBef>
                <a:spcPts val="0"/>
              </a:spcBef>
              <a:buNone/>
            </a:pPr>
            <a:r>
              <a:rPr lang="en" sz="2100">
                <a:solidFill>
                  <a:srgbClr val="FFFFFF"/>
                </a:solidFill>
                <a:highlight>
                  <a:srgbClr val="0B5394"/>
                </a:highlight>
                <a:latin typeface="Bangers"/>
                <a:ea typeface="Bangers"/>
                <a:cs typeface="Bangers"/>
                <a:sym typeface="Bangers"/>
              </a:rPr>
              <a:t>North Korea= backed by russia </a:t>
            </a:r>
          </a:p>
          <a:p>
            <a:pPr lvl="0">
              <a:spcBef>
                <a:spcPts val="0"/>
              </a:spcBef>
              <a:buNone/>
            </a:pPr>
            <a:r>
              <a:rPr lang="en" sz="2100">
                <a:solidFill>
                  <a:srgbClr val="FFFFFF"/>
                </a:solidFill>
                <a:highlight>
                  <a:srgbClr val="0B5394"/>
                </a:highlight>
                <a:latin typeface="Bangers"/>
                <a:ea typeface="Bangers"/>
                <a:cs typeface="Bangers"/>
                <a:sym typeface="Bangers"/>
              </a:rPr>
              <a:t>South korea= backed by USA</a:t>
            </a:r>
          </a:p>
        </p:txBody>
      </p:sp>
      <p:cxnSp>
        <p:nvCxnSpPr>
          <p:cNvPr id="172" name="Shape 172"/>
          <p:cNvCxnSpPr/>
          <p:nvPr/>
        </p:nvCxnSpPr>
        <p:spPr>
          <a:xfrm flipH="1" rot="10800000">
            <a:off x="2887200" y="924925"/>
            <a:ext cx="639900" cy="5400"/>
          </a:xfrm>
          <a:prstGeom prst="straightConnector1">
            <a:avLst/>
          </a:prstGeom>
          <a:noFill/>
          <a:ln cap="flat" cmpd="sng" w="38100">
            <a:solidFill>
              <a:srgbClr val="FF0000"/>
            </a:solidFill>
            <a:prstDash val="solid"/>
            <a:round/>
            <a:headEnd len="lg" w="lg" type="none"/>
            <a:tailEnd len="lg" w="lg" type="triangle"/>
          </a:ln>
        </p:spPr>
      </p:cxnSp>
      <p:sp>
        <p:nvSpPr>
          <p:cNvPr id="173" name="Shape 173"/>
          <p:cNvSpPr txBox="1"/>
          <p:nvPr/>
        </p:nvSpPr>
        <p:spPr>
          <a:xfrm>
            <a:off x="3432525" y="481225"/>
            <a:ext cx="2170500" cy="684300"/>
          </a:xfrm>
          <a:prstGeom prst="rect">
            <a:avLst/>
          </a:prstGeom>
          <a:noFill/>
          <a:ln>
            <a:noFill/>
          </a:ln>
        </p:spPr>
        <p:txBody>
          <a:bodyPr anchorCtr="0" anchor="t" bIns="91425" lIns="91425" rIns="91425" tIns="91425">
            <a:noAutofit/>
          </a:bodyPr>
          <a:lstStyle/>
          <a:p>
            <a:pPr lvl="0" rtl="0">
              <a:spcBef>
                <a:spcPts val="0"/>
              </a:spcBef>
              <a:buNone/>
            </a:pPr>
            <a:r>
              <a:rPr lang="en" sz="2100">
                <a:solidFill>
                  <a:srgbClr val="FFFFFF"/>
                </a:solidFill>
                <a:highlight>
                  <a:srgbClr val="0B5394"/>
                </a:highlight>
                <a:latin typeface="Bangers"/>
                <a:ea typeface="Bangers"/>
                <a:cs typeface="Bangers"/>
                <a:sym typeface="Bangers"/>
              </a:rPr>
              <a:t>North korea invaded south korea</a:t>
            </a:r>
          </a:p>
        </p:txBody>
      </p:sp>
      <p:cxnSp>
        <p:nvCxnSpPr>
          <p:cNvPr id="174" name="Shape 174"/>
          <p:cNvCxnSpPr/>
          <p:nvPr/>
        </p:nvCxnSpPr>
        <p:spPr>
          <a:xfrm flipH="1" rot="10800000">
            <a:off x="5678325" y="566700"/>
            <a:ext cx="844500" cy="184500"/>
          </a:xfrm>
          <a:prstGeom prst="straightConnector1">
            <a:avLst/>
          </a:prstGeom>
          <a:noFill/>
          <a:ln cap="flat" cmpd="sng" w="38100">
            <a:solidFill>
              <a:srgbClr val="FF0000"/>
            </a:solidFill>
            <a:prstDash val="solid"/>
            <a:round/>
            <a:headEnd len="lg" w="lg" type="none"/>
            <a:tailEnd len="lg" w="lg" type="triangle"/>
          </a:ln>
        </p:spPr>
      </p:cxnSp>
      <p:sp>
        <p:nvSpPr>
          <p:cNvPr id="175" name="Shape 175"/>
          <p:cNvSpPr txBox="1"/>
          <p:nvPr/>
        </p:nvSpPr>
        <p:spPr>
          <a:xfrm>
            <a:off x="6527025" y="291475"/>
            <a:ext cx="2170500" cy="684300"/>
          </a:xfrm>
          <a:prstGeom prst="rect">
            <a:avLst/>
          </a:prstGeom>
          <a:noFill/>
          <a:ln>
            <a:noFill/>
          </a:ln>
        </p:spPr>
        <p:txBody>
          <a:bodyPr anchorCtr="0" anchor="t" bIns="91425" lIns="91425" rIns="91425" tIns="91425">
            <a:noAutofit/>
          </a:bodyPr>
          <a:lstStyle/>
          <a:p>
            <a:pPr lvl="0" rtl="0">
              <a:spcBef>
                <a:spcPts val="0"/>
              </a:spcBef>
              <a:buNone/>
            </a:pPr>
            <a:r>
              <a:rPr lang="en" sz="1900">
                <a:solidFill>
                  <a:srgbClr val="FFFFFF"/>
                </a:solidFill>
                <a:highlight>
                  <a:srgbClr val="FF0000"/>
                </a:highlight>
                <a:latin typeface="Bangers"/>
                <a:ea typeface="Bangers"/>
                <a:cs typeface="Bangers"/>
                <a:sym typeface="Bangers"/>
              </a:rPr>
              <a:t>Evidence of communist expansion</a:t>
            </a:r>
          </a:p>
        </p:txBody>
      </p:sp>
      <p:cxnSp>
        <p:nvCxnSpPr>
          <p:cNvPr id="176" name="Shape 176"/>
          <p:cNvCxnSpPr/>
          <p:nvPr/>
        </p:nvCxnSpPr>
        <p:spPr>
          <a:xfrm>
            <a:off x="5678325" y="924925"/>
            <a:ext cx="902100" cy="267300"/>
          </a:xfrm>
          <a:prstGeom prst="straightConnector1">
            <a:avLst/>
          </a:prstGeom>
          <a:noFill/>
          <a:ln cap="flat" cmpd="sng" w="38100">
            <a:solidFill>
              <a:srgbClr val="FF0000"/>
            </a:solidFill>
            <a:prstDash val="solid"/>
            <a:round/>
            <a:headEnd len="lg" w="lg" type="none"/>
            <a:tailEnd len="lg" w="lg" type="triangle"/>
          </a:ln>
        </p:spPr>
      </p:cxnSp>
      <p:sp>
        <p:nvSpPr>
          <p:cNvPr id="177" name="Shape 177"/>
          <p:cNvSpPr txBox="1"/>
          <p:nvPr/>
        </p:nvSpPr>
        <p:spPr>
          <a:xfrm>
            <a:off x="6615250" y="1089325"/>
            <a:ext cx="2246700" cy="684300"/>
          </a:xfrm>
          <a:prstGeom prst="rect">
            <a:avLst/>
          </a:prstGeom>
          <a:noFill/>
          <a:ln>
            <a:noFill/>
          </a:ln>
        </p:spPr>
        <p:txBody>
          <a:bodyPr anchorCtr="0" anchor="t" bIns="91425" lIns="91425" rIns="91425" tIns="91425">
            <a:noAutofit/>
          </a:bodyPr>
          <a:lstStyle/>
          <a:p>
            <a:pPr lvl="0" rtl="0">
              <a:spcBef>
                <a:spcPts val="0"/>
              </a:spcBef>
              <a:buNone/>
            </a:pPr>
            <a:r>
              <a:rPr lang="en" sz="1900">
                <a:solidFill>
                  <a:srgbClr val="FFFFFF"/>
                </a:solidFill>
                <a:highlight>
                  <a:srgbClr val="FF0000"/>
                </a:highlight>
                <a:latin typeface="Bangers"/>
                <a:ea typeface="Bangers"/>
                <a:cs typeface="Bangers"/>
                <a:sym typeface="Bangers"/>
              </a:rPr>
              <a:t>South korea was backed by the USSR so was evidence of russian aggression</a:t>
            </a:r>
          </a:p>
        </p:txBody>
      </p:sp>
      <p:cxnSp>
        <p:nvCxnSpPr>
          <p:cNvPr id="178" name="Shape 178"/>
          <p:cNvCxnSpPr/>
          <p:nvPr/>
        </p:nvCxnSpPr>
        <p:spPr>
          <a:xfrm>
            <a:off x="5617600" y="1023575"/>
            <a:ext cx="903300" cy="1291200"/>
          </a:xfrm>
          <a:prstGeom prst="straightConnector1">
            <a:avLst/>
          </a:prstGeom>
          <a:noFill/>
          <a:ln cap="flat" cmpd="sng" w="38100">
            <a:solidFill>
              <a:srgbClr val="FF0000"/>
            </a:solidFill>
            <a:prstDash val="solid"/>
            <a:round/>
            <a:headEnd len="lg" w="lg" type="none"/>
            <a:tailEnd len="lg" w="lg" type="triangle"/>
          </a:ln>
        </p:spPr>
      </p:cxnSp>
      <p:sp>
        <p:nvSpPr>
          <p:cNvPr id="179" name="Shape 179"/>
          <p:cNvSpPr txBox="1"/>
          <p:nvPr/>
        </p:nvSpPr>
        <p:spPr>
          <a:xfrm>
            <a:off x="5936300" y="2421700"/>
            <a:ext cx="2246700" cy="684300"/>
          </a:xfrm>
          <a:prstGeom prst="rect">
            <a:avLst/>
          </a:prstGeom>
          <a:noFill/>
          <a:ln>
            <a:noFill/>
          </a:ln>
        </p:spPr>
        <p:txBody>
          <a:bodyPr anchorCtr="0" anchor="t" bIns="91425" lIns="91425" rIns="91425" tIns="91425">
            <a:noAutofit/>
          </a:bodyPr>
          <a:lstStyle/>
          <a:p>
            <a:pPr lvl="0" rtl="0">
              <a:spcBef>
                <a:spcPts val="0"/>
              </a:spcBef>
              <a:buNone/>
            </a:pPr>
            <a:r>
              <a:rPr lang="en" sz="1900">
                <a:solidFill>
                  <a:srgbClr val="FFFFFF"/>
                </a:solidFill>
                <a:highlight>
                  <a:srgbClr val="FF0000"/>
                </a:highlight>
                <a:latin typeface="Bangers"/>
                <a:ea typeface="Bangers"/>
                <a:cs typeface="Bangers"/>
                <a:sym typeface="Bangers"/>
              </a:rPr>
              <a:t>US involvement was backed by the UN (which russia had boycotted) showing it was retalitaion not aggression on the american side.</a:t>
            </a:r>
          </a:p>
        </p:txBody>
      </p:sp>
      <p:sp>
        <p:nvSpPr>
          <p:cNvPr id="180" name="Shape 180"/>
          <p:cNvSpPr/>
          <p:nvPr/>
        </p:nvSpPr>
        <p:spPr>
          <a:xfrm rot="-697691">
            <a:off x="424010" y="2440343"/>
            <a:ext cx="4736734" cy="1930265"/>
          </a:xfrm>
          <a:prstGeom prst="rect">
            <a:avLst/>
          </a:prstGeom>
        </p:spPr>
        <p:txBody>
          <a:bodyPr>
            <a:prstTxWarp prst="textPlain"/>
          </a:bodyPr>
          <a:lstStyle/>
          <a:p>
            <a:pPr lvl="0" algn="ctr"/>
            <a:r>
              <a:rPr b="1" i="0">
                <a:ln cap="flat" cmpd="sng" w="38100">
                  <a:solidFill>
                    <a:srgbClr val="CC0000"/>
                  </a:solidFill>
                  <a:prstDash val="solid"/>
                  <a:round/>
                  <a:headEnd len="med" w="med" type="none"/>
                  <a:tailEnd len="med" w="med" type="none"/>
                </a:ln>
                <a:solidFill>
                  <a:srgbClr val="0000FF"/>
                </a:solidFill>
                <a:latin typeface="Bangers"/>
              </a:rPr>
              <a:t>THE KOREAN WAR</a:t>
            </a:r>
            <a:br>
              <a:rPr b="1" i="0">
                <a:ln cap="flat" cmpd="sng" w="38100">
                  <a:solidFill>
                    <a:srgbClr val="CC0000"/>
                  </a:solidFill>
                  <a:prstDash val="solid"/>
                  <a:round/>
                  <a:headEnd len="med" w="med" type="none"/>
                  <a:tailEnd len="med" w="med" type="none"/>
                </a:ln>
                <a:solidFill>
                  <a:srgbClr val="0000FF"/>
                </a:solidFill>
                <a:latin typeface="Bangers"/>
              </a:rPr>
            </a:br>
            <a:r>
              <a:rPr b="1" i="0">
                <a:ln cap="flat" cmpd="sng" w="38100">
                  <a:solidFill>
                    <a:srgbClr val="CC0000"/>
                  </a:solidFill>
                  <a:prstDash val="solid"/>
                  <a:round/>
                  <a:headEnd len="med" w="med" type="none"/>
                  <a:tailEnd len="med" w="med" type="none"/>
                </a:ln>
                <a:solidFill>
                  <a:srgbClr val="0000FF"/>
                </a:solidFill>
                <a:latin typeface="Bangers"/>
              </a:rPr>
              <a:t>1950-1953</a:t>
            </a:r>
          </a:p>
        </p:txBody>
      </p:sp>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ppt_w</p:attrName>
                                        </p:attrNameLst>
                                      </p:cBhvr>
                                      <p:tavLst>
                                        <p:tav fmla="" tm="0">
                                          <p:val>
                                            <p:strVal val="0"/>
                                          </p:val>
                                        </p:tav>
                                        <p:tav fmla="" tm="100000">
                                          <p:val>
                                            <p:strVal val="#ppt_w"/>
                                          </p:val>
                                        </p:tav>
                                      </p:tavLst>
                                    </p:anim>
                                    <p:anim calcmode="lin" valueType="num">
                                      <p:cBhvr additive="base">
                                        <p:cTn dur="1000"/>
                                        <p:tgtEl>
                                          <p:spTgt spid="1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0"/>
                                        <p:tgtEl>
                                          <p:spTgt spid="1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274425" y="256625"/>
            <a:ext cx="4584954" cy="374274"/>
          </a:xfrm>
          <a:prstGeom prst="rect">
            <a:avLst/>
          </a:prstGeom>
        </p:spPr>
        <p:txBody>
          <a:bodyPr>
            <a:prstTxWarp prst="textPlain"/>
          </a:bodyPr>
          <a:lstStyle/>
          <a:p>
            <a:pPr lvl="0" algn="ctr"/>
            <a:r>
              <a:rPr b="0" i="0">
                <a:ln cap="flat" cmpd="sng" w="9525">
                  <a:solidFill>
                    <a:srgbClr val="000000"/>
                  </a:solidFill>
                  <a:prstDash val="solid"/>
                  <a:round/>
                  <a:headEnd len="med" w="med" type="none"/>
                  <a:tailEnd len="med" w="med" type="none"/>
                </a:ln>
                <a:solidFill>
                  <a:srgbClr val="000000"/>
                </a:solidFill>
                <a:latin typeface="Courier New"/>
              </a:rPr>
              <a:t>TO CONCLUDE...</a:t>
            </a:r>
          </a:p>
        </p:txBody>
      </p:sp>
      <p:sp>
        <p:nvSpPr>
          <p:cNvPr id="186" name="Shape 186"/>
          <p:cNvSpPr txBox="1"/>
          <p:nvPr/>
        </p:nvSpPr>
        <p:spPr>
          <a:xfrm>
            <a:off x="753175" y="964600"/>
            <a:ext cx="2748600" cy="819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Between 1945 and 1953, Stalin had exhibited key signs of aggressive foreign policy.</a:t>
            </a:r>
          </a:p>
        </p:txBody>
      </p:sp>
      <p:sp>
        <p:nvSpPr>
          <p:cNvPr id="187" name="Shape 187"/>
          <p:cNvSpPr txBox="1"/>
          <p:nvPr/>
        </p:nvSpPr>
        <p:spPr>
          <a:xfrm>
            <a:off x="5179850" y="1109937"/>
            <a:ext cx="2576700" cy="819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His rhetoric in post-war conferences established his expansionist desires. </a:t>
            </a:r>
          </a:p>
        </p:txBody>
      </p:sp>
      <p:sp>
        <p:nvSpPr>
          <p:cNvPr id="188" name="Shape 188"/>
          <p:cNvSpPr txBox="1"/>
          <p:nvPr/>
        </p:nvSpPr>
        <p:spPr>
          <a:xfrm>
            <a:off x="6382375" y="2239800"/>
            <a:ext cx="2365200" cy="10206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He had keenly spoke of the fall of capitalism, and seeked for communism to expand in Europe and Asia</a:t>
            </a:r>
          </a:p>
        </p:txBody>
      </p:sp>
      <p:sp>
        <p:nvSpPr>
          <p:cNvPr id="189" name="Shape 189"/>
          <p:cNvSpPr txBox="1"/>
          <p:nvPr/>
        </p:nvSpPr>
        <p:spPr>
          <a:xfrm>
            <a:off x="4651375" y="3580950"/>
            <a:ext cx="2365200" cy="12552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Stalin had confronted the capitalist world in Germany. His militaristic approach was nothing less than imperialist.</a:t>
            </a:r>
          </a:p>
        </p:txBody>
      </p:sp>
      <p:sp>
        <p:nvSpPr>
          <p:cNvPr id="190" name="Shape 190"/>
          <p:cNvSpPr txBox="1"/>
          <p:nvPr/>
        </p:nvSpPr>
        <p:spPr>
          <a:xfrm>
            <a:off x="327350" y="2312500"/>
            <a:ext cx="2989500" cy="2484300"/>
          </a:xfrm>
          <a:prstGeom prst="rect">
            <a:avLst/>
          </a:prstGeom>
          <a:noFill/>
          <a:ln>
            <a:noFill/>
          </a:ln>
        </p:spPr>
        <p:txBody>
          <a:bodyPr anchorCtr="0" anchor="t" bIns="91425" lIns="91425" rIns="91425" tIns="91425">
            <a:noAutofit/>
          </a:bodyPr>
          <a:lstStyle/>
          <a:p>
            <a:pPr lvl="0">
              <a:spcBef>
                <a:spcPts val="0"/>
              </a:spcBef>
              <a:buNone/>
            </a:pPr>
            <a:r>
              <a:rPr lang="en"/>
              <a:t>Truman’s responses to the actions of the Soviet Union came from a desire to protect a capitalist ideals of freedom and liberty within Europe. Stalin’s aggression threatened the safekeeping of the free world. World War Two had illustrated the dangers of appeasement to the world, so communist expansionism was a threat that had to be responded to.</a:t>
            </a:r>
          </a:p>
        </p:txBody>
      </p:sp>
      <p:cxnSp>
        <p:nvCxnSpPr>
          <p:cNvPr id="191" name="Shape 191"/>
          <p:cNvCxnSpPr>
            <a:endCxn id="187" idx="1"/>
          </p:cNvCxnSpPr>
          <p:nvPr/>
        </p:nvCxnSpPr>
        <p:spPr>
          <a:xfrm>
            <a:off x="3594050" y="1043787"/>
            <a:ext cx="1585800" cy="475800"/>
          </a:xfrm>
          <a:prstGeom prst="straightConnector1">
            <a:avLst/>
          </a:prstGeom>
          <a:noFill/>
          <a:ln cap="flat" cmpd="sng" w="38100">
            <a:solidFill>
              <a:schemeClr val="dk2"/>
            </a:solidFill>
            <a:prstDash val="solid"/>
            <a:round/>
            <a:headEnd len="lg" w="lg" type="none"/>
            <a:tailEnd len="lg" w="lg" type="triangle"/>
          </a:ln>
        </p:spPr>
      </p:cxnSp>
      <p:cxnSp>
        <p:nvCxnSpPr>
          <p:cNvPr id="192" name="Shape 192"/>
          <p:cNvCxnSpPr>
            <a:stCxn id="186" idx="3"/>
          </p:cNvCxnSpPr>
          <p:nvPr/>
        </p:nvCxnSpPr>
        <p:spPr>
          <a:xfrm>
            <a:off x="3501775" y="1374250"/>
            <a:ext cx="2880600" cy="1228800"/>
          </a:xfrm>
          <a:prstGeom prst="straightConnector1">
            <a:avLst/>
          </a:prstGeom>
          <a:noFill/>
          <a:ln cap="flat" cmpd="sng" w="38100">
            <a:solidFill>
              <a:schemeClr val="dk2"/>
            </a:solidFill>
            <a:prstDash val="solid"/>
            <a:round/>
            <a:headEnd len="lg" w="lg" type="none"/>
            <a:tailEnd len="lg" w="lg" type="triangle"/>
          </a:ln>
        </p:spPr>
      </p:cxnSp>
      <p:cxnSp>
        <p:nvCxnSpPr>
          <p:cNvPr id="193" name="Shape 193"/>
          <p:cNvCxnSpPr/>
          <p:nvPr/>
        </p:nvCxnSpPr>
        <p:spPr>
          <a:xfrm>
            <a:off x="3184550" y="1849950"/>
            <a:ext cx="1625400" cy="16650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ppt_w</p:attrName>
                                        </p:attrNameLst>
                                      </p:cBhvr>
                                      <p:tavLst>
                                        <p:tav fmla="" tm="0">
                                          <p:val>
                                            <p:strVal val="0"/>
                                          </p:val>
                                        </p:tav>
                                        <p:tav fmla="" tm="100000">
                                          <p:val>
                                            <p:strVal val="#ppt_w"/>
                                          </p:val>
                                        </p:tav>
                                      </p:tavLst>
                                    </p:anim>
                                    <p:anim calcmode="lin" valueType="num">
                                      <p:cBhvr additive="base">
                                        <p:cTn dur="1000"/>
                                        <p:tgtEl>
                                          <p:spTgt spid="1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ppt_w</p:attrName>
                                        </p:attrNameLst>
                                      </p:cBhvr>
                                      <p:tavLst>
                                        <p:tav fmla="" tm="0">
                                          <p:val>
                                            <p:strVal val="0"/>
                                          </p:val>
                                        </p:tav>
                                        <p:tav fmla="" tm="100000">
                                          <p:val>
                                            <p:strVal val="#ppt_w"/>
                                          </p:val>
                                        </p:tav>
                                      </p:tavLst>
                                    </p:anim>
                                    <p:anim calcmode="lin" valueType="num">
                                      <p:cBhvr additive="base">
                                        <p:cTn dur="1000"/>
                                        <p:tgtEl>
                                          <p:spTgt spid="1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