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9" r:id="rId4"/>
    <p:sldId id="260"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4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DE0D3-397B-614D-A467-CF83DBF3D5C3}" type="datetimeFigureOut">
              <a:rPr lang="en-US" smtClean="0"/>
              <a:t>13/03/2016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6C7A4-1EC0-6441-B678-3EF9B8649BA3}" type="slidenum">
              <a:rPr lang="en-US" smtClean="0"/>
              <a:t>‹#›</a:t>
            </a:fld>
            <a:endParaRPr lang="en-US"/>
          </a:p>
        </p:txBody>
      </p:sp>
    </p:spTree>
    <p:extLst>
      <p:ext uri="{BB962C8B-B14F-4D97-AF65-F5344CB8AC3E}">
        <p14:creationId xmlns:p14="http://schemas.microsoft.com/office/powerpoint/2010/main" val="36713082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Complete the ‘effects’ sheet.</a:t>
            </a:r>
            <a:endParaRPr lang="en-US" dirty="0"/>
          </a:p>
        </p:txBody>
      </p:sp>
      <p:sp>
        <p:nvSpPr>
          <p:cNvPr id="4" name="Slide Number Placeholder 3"/>
          <p:cNvSpPr>
            <a:spLocks noGrp="1"/>
          </p:cNvSpPr>
          <p:nvPr>
            <p:ph type="sldNum" sz="quarter" idx="10"/>
          </p:nvPr>
        </p:nvSpPr>
        <p:spPr/>
        <p:txBody>
          <a:bodyPr/>
          <a:lstStyle/>
          <a:p>
            <a:fld id="{0536C7A4-1EC0-6441-B678-3EF9B8649BA3}" type="slidenum">
              <a:rPr lang="en-US" smtClean="0"/>
              <a:t>2</a:t>
            </a:fld>
            <a:endParaRPr lang="en-US"/>
          </a:p>
        </p:txBody>
      </p:sp>
    </p:spTree>
    <p:extLst>
      <p:ext uri="{BB962C8B-B14F-4D97-AF65-F5344CB8AC3E}">
        <p14:creationId xmlns:p14="http://schemas.microsoft.com/office/powerpoint/2010/main" val="44933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Complete the true</a:t>
            </a:r>
            <a:r>
              <a:rPr lang="en-US" baseline="0" dirty="0" smtClean="0"/>
              <a:t> or false sheet.</a:t>
            </a:r>
            <a:endParaRPr lang="en-US" dirty="0"/>
          </a:p>
        </p:txBody>
      </p:sp>
      <p:sp>
        <p:nvSpPr>
          <p:cNvPr id="4" name="Slide Number Placeholder 3"/>
          <p:cNvSpPr>
            <a:spLocks noGrp="1"/>
          </p:cNvSpPr>
          <p:nvPr>
            <p:ph type="sldNum" sz="quarter" idx="10"/>
          </p:nvPr>
        </p:nvSpPr>
        <p:spPr/>
        <p:txBody>
          <a:bodyPr/>
          <a:lstStyle/>
          <a:p>
            <a:fld id="{0536C7A4-1EC0-6441-B678-3EF9B8649BA3}" type="slidenum">
              <a:rPr lang="en-US" smtClean="0"/>
              <a:t>3</a:t>
            </a:fld>
            <a:endParaRPr lang="en-US"/>
          </a:p>
        </p:txBody>
      </p:sp>
    </p:spTree>
    <p:extLst>
      <p:ext uri="{BB962C8B-B14F-4D97-AF65-F5344CB8AC3E}">
        <p14:creationId xmlns:p14="http://schemas.microsoft.com/office/powerpoint/2010/main" val="2497947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a:t>
            </a:r>
            <a:r>
              <a:rPr lang="en-US" baseline="0" dirty="0" smtClean="0"/>
              <a:t> a paragraph to explain in their own words how much the monarch lost control by 1745, using the paragraphs to help them. </a:t>
            </a:r>
            <a:endParaRPr lang="en-US" dirty="0"/>
          </a:p>
        </p:txBody>
      </p:sp>
      <p:sp>
        <p:nvSpPr>
          <p:cNvPr id="4" name="Slide Number Placeholder 3"/>
          <p:cNvSpPr>
            <a:spLocks noGrp="1"/>
          </p:cNvSpPr>
          <p:nvPr>
            <p:ph type="sldNum" sz="quarter" idx="10"/>
          </p:nvPr>
        </p:nvSpPr>
        <p:spPr/>
        <p:txBody>
          <a:bodyPr/>
          <a:lstStyle/>
          <a:p>
            <a:fld id="{F7C5B0ED-A7E7-3D47-B2A4-ED34B1F1D172}" type="slidenum">
              <a:rPr lang="en-US" smtClean="0"/>
              <a:t>5</a:t>
            </a:fld>
            <a:endParaRPr lang="en-US"/>
          </a:p>
        </p:txBody>
      </p:sp>
    </p:spTree>
    <p:extLst>
      <p:ext uri="{BB962C8B-B14F-4D97-AF65-F5344CB8AC3E}">
        <p14:creationId xmlns:p14="http://schemas.microsoft.com/office/powerpoint/2010/main" val="3768064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a</a:t>
            </a:r>
            <a:r>
              <a:rPr lang="en-US" baseline="0" dirty="0" smtClean="0"/>
              <a:t> paragraph to explain which event they think was the most significant and why</a:t>
            </a:r>
            <a:r>
              <a:rPr lang="en-US" baseline="0" dirty="0" smtClean="0"/>
              <a:t>. Discuss if out of time. </a:t>
            </a:r>
            <a:endParaRPr lang="en-US" dirty="0"/>
          </a:p>
        </p:txBody>
      </p:sp>
      <p:sp>
        <p:nvSpPr>
          <p:cNvPr id="4" name="Slide Number Placeholder 3"/>
          <p:cNvSpPr>
            <a:spLocks noGrp="1"/>
          </p:cNvSpPr>
          <p:nvPr>
            <p:ph type="sldNum" sz="quarter" idx="10"/>
          </p:nvPr>
        </p:nvSpPr>
        <p:spPr/>
        <p:txBody>
          <a:bodyPr/>
          <a:lstStyle/>
          <a:p>
            <a:fld id="{F7C5B0ED-A7E7-3D47-B2A4-ED34B1F1D172}" type="slidenum">
              <a:rPr lang="en-US" smtClean="0"/>
              <a:t>6</a:t>
            </a:fld>
            <a:endParaRPr lang="en-US"/>
          </a:p>
        </p:txBody>
      </p:sp>
    </p:spTree>
    <p:extLst>
      <p:ext uri="{BB962C8B-B14F-4D97-AF65-F5344CB8AC3E}">
        <p14:creationId xmlns:p14="http://schemas.microsoft.com/office/powerpoint/2010/main" val="3998716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to discuss to end the lesson. </a:t>
            </a:r>
            <a:endParaRPr lang="en-US" dirty="0"/>
          </a:p>
        </p:txBody>
      </p:sp>
      <p:sp>
        <p:nvSpPr>
          <p:cNvPr id="4" name="Slide Number Placeholder 3"/>
          <p:cNvSpPr>
            <a:spLocks noGrp="1"/>
          </p:cNvSpPr>
          <p:nvPr>
            <p:ph type="sldNum" sz="quarter" idx="10"/>
          </p:nvPr>
        </p:nvSpPr>
        <p:spPr/>
        <p:txBody>
          <a:bodyPr/>
          <a:lstStyle/>
          <a:p>
            <a:fld id="{F7C5B0ED-A7E7-3D47-B2A4-ED34B1F1D172}" type="slidenum">
              <a:rPr lang="en-US" smtClean="0"/>
              <a:t>7</a:t>
            </a:fld>
            <a:endParaRPr lang="en-US"/>
          </a:p>
        </p:txBody>
      </p:sp>
    </p:spTree>
    <p:extLst>
      <p:ext uri="{BB962C8B-B14F-4D97-AF65-F5344CB8AC3E}">
        <p14:creationId xmlns:p14="http://schemas.microsoft.com/office/powerpoint/2010/main" val="2682918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8AFFAF0-A795-8F4D-A7E4-C07AD9C47B2D}" type="datetimeFigureOut">
              <a:rPr lang="en-US" smtClean="0"/>
              <a:t>13/03/2016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8AFFAF0-A795-8F4D-A7E4-C07AD9C47B2D}" type="datetimeFigureOut">
              <a:rPr lang="en-US" smtClean="0"/>
              <a:t>13/03/2016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8AFFAF0-A795-8F4D-A7E4-C07AD9C47B2D}" type="datetimeFigureOut">
              <a:rPr lang="en-US" smtClean="0"/>
              <a:t>13/03/2016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8AFFAF0-A795-8F4D-A7E4-C07AD9C47B2D}" type="datetimeFigureOut">
              <a:rPr lang="en-US" smtClean="0"/>
              <a:t>13/03/2016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8AFFAF0-A795-8F4D-A7E4-C07AD9C47B2D}" type="datetimeFigureOut">
              <a:rPr lang="en-US" smtClean="0"/>
              <a:t>13/03/2016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08AFFAF0-A795-8F4D-A7E4-C07AD9C47B2D}" type="datetimeFigureOut">
              <a:rPr lang="en-US" smtClean="0"/>
              <a:t>13/03/2016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8AFFAF0-A795-8F4D-A7E4-C07AD9C47B2D}" type="datetimeFigureOut">
              <a:rPr lang="en-US" smtClean="0"/>
              <a:t>13/03/2016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8AFFAF0-A795-8F4D-A7E4-C07AD9C47B2D}" type="datetimeFigureOut">
              <a:rPr lang="en-US" smtClean="0"/>
              <a:t>13/03/2016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FFAF0-A795-8F4D-A7E4-C07AD9C47B2D}" type="datetimeFigureOut">
              <a:rPr lang="en-US" smtClean="0"/>
              <a:t>13/03/2016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66A23-3349-824A-98EB-1F3EE6A6A6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8AFFAF0-A795-8F4D-A7E4-C07AD9C47B2D}" type="datetimeFigureOut">
              <a:rPr lang="en-US" smtClean="0"/>
              <a:t>13/03/2016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66A23-3349-824A-98EB-1F3EE6A6A65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08AFFAF0-A795-8F4D-A7E4-C07AD9C47B2D}" type="datetimeFigureOut">
              <a:rPr lang="en-US" smtClean="0"/>
              <a:t>13/03/2016</a:t>
            </a:fld>
            <a:endParaRPr lang="en-US"/>
          </a:p>
        </p:txBody>
      </p:sp>
      <p:sp>
        <p:nvSpPr>
          <p:cNvPr id="9" name="Slide Number Placeholder 8"/>
          <p:cNvSpPr>
            <a:spLocks noGrp="1"/>
          </p:cNvSpPr>
          <p:nvPr>
            <p:ph type="sldNum" sz="quarter" idx="11"/>
          </p:nvPr>
        </p:nvSpPr>
        <p:spPr/>
        <p:txBody>
          <a:bodyPr/>
          <a:lstStyle/>
          <a:p>
            <a:fld id="{40B66A23-3349-824A-98EB-1F3EE6A6A6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0B66A23-3349-824A-98EB-1F3EE6A6A65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8AFFAF0-A795-8F4D-A7E4-C07AD9C47B2D}" type="datetimeFigureOut">
              <a:rPr lang="en-US" smtClean="0"/>
              <a:t>13/03/2016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What was the long-term impact of the Glorious Revolution?</a:t>
            </a:r>
            <a:endParaRPr lang="en-US" sz="5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50099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7620000" cy="1143000"/>
          </a:xfrm>
        </p:spPr>
        <p:txBody>
          <a:bodyPr/>
          <a:lstStyle/>
          <a:p>
            <a:r>
              <a:rPr lang="en-US" dirty="0" smtClean="0"/>
              <a:t>Effects</a:t>
            </a:r>
            <a:endParaRPr lang="en-US" dirty="0"/>
          </a:p>
        </p:txBody>
      </p:sp>
      <p:sp>
        <p:nvSpPr>
          <p:cNvPr id="3" name="Content Placeholder 2"/>
          <p:cNvSpPr>
            <a:spLocks noGrp="1"/>
          </p:cNvSpPr>
          <p:nvPr>
            <p:ph idx="1"/>
          </p:nvPr>
        </p:nvSpPr>
        <p:spPr>
          <a:xfrm>
            <a:off x="301625" y="1417637"/>
            <a:ext cx="7775575" cy="5265737"/>
          </a:xfrm>
        </p:spPr>
        <p:txBody>
          <a:bodyPr>
            <a:normAutofit/>
          </a:bodyPr>
          <a:lstStyle/>
          <a:p>
            <a:pPr marL="571500" indent="-457200">
              <a:buFont typeface="+mj-lt"/>
              <a:buAutoNum type="arabicPeriod"/>
            </a:pPr>
            <a:r>
              <a:rPr lang="en-GB" sz="2400" dirty="0" smtClean="0">
                <a:solidFill>
                  <a:srgbClr val="2F2B20"/>
                </a:solidFill>
              </a:rPr>
              <a:t>Colour-code the cards and put them into 2 groups:</a:t>
            </a:r>
          </a:p>
          <a:p>
            <a:pPr lvl="1"/>
            <a:r>
              <a:rPr lang="en-GB" sz="2400" dirty="0" smtClean="0">
                <a:solidFill>
                  <a:srgbClr val="2F2B20"/>
                </a:solidFill>
              </a:rPr>
              <a:t>Things that affect England today</a:t>
            </a:r>
          </a:p>
          <a:p>
            <a:pPr lvl="1"/>
            <a:r>
              <a:rPr lang="en-GB" sz="2400" dirty="0" smtClean="0">
                <a:solidFill>
                  <a:srgbClr val="2F2B20"/>
                </a:solidFill>
              </a:rPr>
              <a:t>Things that do not affect England today</a:t>
            </a:r>
          </a:p>
          <a:p>
            <a:pPr lvl="1"/>
            <a:endParaRPr lang="en-GB" sz="2400" dirty="0">
              <a:solidFill>
                <a:srgbClr val="2F2B20"/>
              </a:solidFill>
            </a:endParaRPr>
          </a:p>
          <a:p>
            <a:pPr marL="628650" indent="-514350">
              <a:buFont typeface="+mj-lt"/>
              <a:buAutoNum type="arabicPeriod"/>
            </a:pPr>
            <a:r>
              <a:rPr lang="en-GB" sz="2600" dirty="0" smtClean="0">
                <a:solidFill>
                  <a:srgbClr val="2F2B20"/>
                </a:solidFill>
              </a:rPr>
              <a:t>Write a paragraph in your book explaining how the Glorious Revolution has had an effect on modern-day England.</a:t>
            </a:r>
          </a:p>
          <a:p>
            <a:pPr marL="114300" indent="0">
              <a:buNone/>
            </a:pPr>
            <a:endParaRPr lang="en-GB" sz="1600" b="1" dirty="0" smtClean="0">
              <a:solidFill>
                <a:srgbClr val="2F2B20"/>
              </a:solidFill>
            </a:endParaRPr>
          </a:p>
          <a:p>
            <a:pPr marL="114300" indent="0">
              <a:buNone/>
            </a:pPr>
            <a:r>
              <a:rPr lang="en-GB" sz="2600" b="1" dirty="0" smtClean="0">
                <a:solidFill>
                  <a:srgbClr val="2F2B20"/>
                </a:solidFill>
              </a:rPr>
              <a:t>Challenge:</a:t>
            </a:r>
            <a:endParaRPr lang="en-GB" sz="2600" b="1" dirty="0">
              <a:solidFill>
                <a:srgbClr val="2F2B20"/>
              </a:solidFill>
            </a:endParaRPr>
          </a:p>
          <a:p>
            <a:pPr marL="628650" indent="-514350">
              <a:buFont typeface="+mj-lt"/>
              <a:buAutoNum type="arabicPeriod"/>
            </a:pPr>
            <a:r>
              <a:rPr lang="en-GB" sz="2600" dirty="0" smtClean="0">
                <a:solidFill>
                  <a:srgbClr val="2F2B20"/>
                </a:solidFill>
              </a:rPr>
              <a:t>Explain how the Glorious Revolution is linked to 2 other historical events/time periods that we have studied this year.</a:t>
            </a:r>
          </a:p>
          <a:p>
            <a:pPr marL="628650" indent="-514350">
              <a:buFont typeface="+mj-lt"/>
              <a:buAutoNum type="arabicPeriod"/>
            </a:pPr>
            <a:endParaRPr lang="en-GB" sz="2600" dirty="0">
              <a:solidFill>
                <a:srgbClr val="2F2B20"/>
              </a:solidFill>
            </a:endParaRPr>
          </a:p>
          <a:p>
            <a:endParaRPr lang="en-US" dirty="0"/>
          </a:p>
        </p:txBody>
      </p:sp>
    </p:spTree>
    <p:extLst>
      <p:ext uri="{BB962C8B-B14F-4D97-AF65-F5344CB8AC3E}">
        <p14:creationId xmlns:p14="http://schemas.microsoft.com/office/powerpoint/2010/main" val="2217993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powers does the monarch have now?</a:t>
            </a:r>
            <a:endParaRPr lang="en-US" dirty="0"/>
          </a:p>
        </p:txBody>
      </p:sp>
      <p:sp>
        <p:nvSpPr>
          <p:cNvPr id="3" name="Content Placeholder 2"/>
          <p:cNvSpPr>
            <a:spLocks noGrp="1"/>
          </p:cNvSpPr>
          <p:nvPr>
            <p:ph idx="1"/>
          </p:nvPr>
        </p:nvSpPr>
        <p:spPr>
          <a:xfrm>
            <a:off x="457200" y="1819074"/>
            <a:ext cx="7620000" cy="4581725"/>
          </a:xfrm>
        </p:spPr>
        <p:txBody>
          <a:bodyPr/>
          <a:lstStyle/>
          <a:p>
            <a:r>
              <a:rPr lang="en-US" sz="2400" dirty="0" smtClean="0"/>
              <a:t>The Queen is now mostly ceremonial – a symbol of Britain rather than a ruler.</a:t>
            </a:r>
          </a:p>
          <a:p>
            <a:r>
              <a:rPr lang="en-US" sz="2400" dirty="0" smtClean="0"/>
              <a:t>Most power is in the hands of the government, but all laws but be signed and approved by her. She has said no to some things, for example to </a:t>
            </a:r>
            <a:r>
              <a:rPr lang="en-US" sz="2400" dirty="0"/>
              <a:t>the Military Actions Against Iraq Bill in 1999, a </a:t>
            </a:r>
            <a:r>
              <a:rPr lang="en-US" sz="2400" dirty="0" smtClean="0"/>
              <a:t>bill </a:t>
            </a:r>
            <a:r>
              <a:rPr lang="en-US" sz="2400" dirty="0"/>
              <a:t>that sought to transfer the power to authorise military strikes against Iraq from the monarch to </a:t>
            </a:r>
            <a:r>
              <a:rPr lang="en-US" sz="2400" dirty="0" smtClean="0"/>
              <a:t>parliament.</a:t>
            </a:r>
          </a:p>
          <a:p>
            <a:r>
              <a:rPr lang="en-US" sz="2400" dirty="0" smtClean="0"/>
              <a:t>She does have some unusual powers though… see if you can guess which ones are real on your sheet!</a:t>
            </a:r>
          </a:p>
          <a:p>
            <a:endParaRPr lang="en-US" dirty="0"/>
          </a:p>
        </p:txBody>
      </p:sp>
    </p:spTree>
    <p:extLst>
      <p:ext uri="{BB962C8B-B14F-4D97-AF65-F5344CB8AC3E}">
        <p14:creationId xmlns:p14="http://schemas.microsoft.com/office/powerpoint/2010/main" val="120450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708" y="154511"/>
            <a:ext cx="7620000" cy="1143000"/>
          </a:xfrm>
        </p:spPr>
        <p:txBody>
          <a:bodyPr/>
          <a:lstStyle/>
          <a:p>
            <a:r>
              <a:rPr lang="en-US" dirty="0" smtClean="0"/>
              <a:t>Powers – true statements:</a:t>
            </a:r>
            <a:endParaRPr lang="en-US" dirty="0"/>
          </a:p>
        </p:txBody>
      </p:sp>
      <p:sp>
        <p:nvSpPr>
          <p:cNvPr id="3" name="Content Placeholder 2"/>
          <p:cNvSpPr>
            <a:spLocks noGrp="1"/>
          </p:cNvSpPr>
          <p:nvPr>
            <p:ph idx="1"/>
          </p:nvPr>
        </p:nvSpPr>
        <p:spPr>
          <a:xfrm>
            <a:off x="240293" y="1314672"/>
            <a:ext cx="7836907" cy="5440362"/>
          </a:xfrm>
        </p:spPr>
        <p:txBody>
          <a:bodyPr>
            <a:normAutofit lnSpcReduction="10000"/>
          </a:bodyPr>
          <a:lstStyle/>
          <a:p>
            <a:r>
              <a:rPr lang="en-US" dirty="0" smtClean="0"/>
              <a:t>She can drive without a license or number plate</a:t>
            </a:r>
          </a:p>
          <a:p>
            <a:r>
              <a:rPr lang="en-US" dirty="0" smtClean="0"/>
              <a:t>She owns all the dolphins and whales</a:t>
            </a:r>
            <a:endParaRPr lang="en-US" dirty="0"/>
          </a:p>
          <a:p>
            <a:r>
              <a:rPr lang="en-US" dirty="0" smtClean="0"/>
              <a:t>She owns all the swans</a:t>
            </a:r>
          </a:p>
          <a:p>
            <a:r>
              <a:rPr lang="en-US" dirty="0"/>
              <a:t>She doesn’t have to pay tax, but she </a:t>
            </a:r>
            <a:r>
              <a:rPr lang="en-US" dirty="0" smtClean="0"/>
              <a:t>pays it anyway</a:t>
            </a:r>
            <a:r>
              <a:rPr lang="en-US" dirty="0"/>
              <a:t>.</a:t>
            </a:r>
          </a:p>
          <a:p>
            <a:r>
              <a:rPr lang="en-US" dirty="0" smtClean="0"/>
              <a:t>She has knights.</a:t>
            </a:r>
          </a:p>
          <a:p>
            <a:r>
              <a:rPr lang="en-US" dirty="0" smtClean="0"/>
              <a:t>She can act without or against Ministers’ advice in a ‘constitutional crisis’.</a:t>
            </a:r>
          </a:p>
          <a:p>
            <a:r>
              <a:rPr lang="en-US" dirty="0" smtClean="0"/>
              <a:t>She can fire the Australian government.</a:t>
            </a:r>
          </a:p>
          <a:p>
            <a:r>
              <a:rPr lang="en-US" dirty="0" smtClean="0"/>
              <a:t>She can appoint bishops and Archbishops.</a:t>
            </a:r>
          </a:p>
          <a:p>
            <a:r>
              <a:rPr lang="en-US" dirty="0" smtClean="0"/>
              <a:t>She can demand a bodyguard in full </a:t>
            </a:r>
            <a:r>
              <a:rPr lang="en-US" dirty="0" err="1" smtClean="0"/>
              <a:t>armour</a:t>
            </a:r>
            <a:r>
              <a:rPr lang="en-US" dirty="0" smtClean="0"/>
              <a:t> if she visits the ruins of </a:t>
            </a:r>
            <a:r>
              <a:rPr lang="en-US" dirty="0" err="1" smtClean="0"/>
              <a:t>Kidwelly</a:t>
            </a:r>
            <a:r>
              <a:rPr lang="en-US" dirty="0" smtClean="0"/>
              <a:t> Castle in Wales.</a:t>
            </a:r>
          </a:p>
          <a:p>
            <a:r>
              <a:rPr lang="en-US" dirty="0" smtClean="0"/>
              <a:t>She can demand that the City of Gloucester pay some of its tax in the form of an eel pie.</a:t>
            </a:r>
          </a:p>
          <a:p>
            <a:r>
              <a:rPr lang="en-US" dirty="0" smtClean="0"/>
              <a:t>She can demand that the owner of </a:t>
            </a:r>
            <a:r>
              <a:rPr lang="en-US" dirty="0" err="1" smtClean="0"/>
              <a:t>Fowlis</a:t>
            </a:r>
            <a:r>
              <a:rPr lang="en-US" dirty="0" smtClean="0"/>
              <a:t> deliver snowball in mid-summer.</a:t>
            </a:r>
          </a:p>
          <a:p>
            <a:endParaRPr lang="en-US" dirty="0" smtClean="0"/>
          </a:p>
          <a:p>
            <a:endParaRPr lang="en-US" dirty="0"/>
          </a:p>
        </p:txBody>
      </p:sp>
    </p:spTree>
    <p:extLst>
      <p:ext uri="{BB962C8B-B14F-4D97-AF65-F5344CB8AC3E}">
        <p14:creationId xmlns:p14="http://schemas.microsoft.com/office/powerpoint/2010/main" val="63889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How far did the monarchy lose control, 1509-1745? </a:t>
            </a:r>
          </a:p>
        </p:txBody>
      </p:sp>
      <p:sp>
        <p:nvSpPr>
          <p:cNvPr id="3" name="Content Placeholder 2"/>
          <p:cNvSpPr>
            <a:spLocks noGrp="1"/>
          </p:cNvSpPr>
          <p:nvPr>
            <p:ph idx="1"/>
          </p:nvPr>
        </p:nvSpPr>
        <p:spPr>
          <a:xfrm>
            <a:off x="457200" y="1788848"/>
            <a:ext cx="7620000" cy="4611951"/>
          </a:xfrm>
        </p:spPr>
        <p:txBody>
          <a:bodyPr/>
          <a:lstStyle/>
          <a:p>
            <a:r>
              <a:rPr lang="en-US" dirty="0" smtClean="0"/>
              <a:t>The monarchy gained power steadily, before losing total control following the Civil War. After the Restoration, they gained more power again, before losing some control at the Glorious Revolution of 1688. </a:t>
            </a:r>
          </a:p>
          <a:p>
            <a:r>
              <a:rPr lang="en-US" dirty="0" smtClean="0"/>
              <a:t>By 1745 the monarchy had less control than it had done in 1500, due to the restrictions on its power and legal rights of parliament now enforced through the Bill of Rights in 1689. </a:t>
            </a:r>
          </a:p>
          <a:p>
            <a:pPr marL="114300" indent="0">
              <a:buNone/>
            </a:pPr>
            <a:endParaRPr lang="en-US" dirty="0" smtClean="0"/>
          </a:p>
          <a:p>
            <a:pPr marL="114300" indent="0">
              <a:buNone/>
            </a:pPr>
            <a:r>
              <a:rPr lang="en-US" b="1" dirty="0" smtClean="0"/>
              <a:t>Challenge:</a:t>
            </a:r>
            <a:endParaRPr lang="en-US" b="1" dirty="0"/>
          </a:p>
          <a:p>
            <a:pPr marL="114300" indent="0">
              <a:buNone/>
            </a:pPr>
            <a:r>
              <a:rPr lang="en-US" dirty="0" smtClean="0"/>
              <a:t>Do you think this loss of power was a good thing? Why? </a:t>
            </a:r>
            <a:endParaRPr lang="en-US" dirty="0"/>
          </a:p>
        </p:txBody>
      </p:sp>
    </p:spTree>
    <p:extLst>
      <p:ext uri="{BB962C8B-B14F-4D97-AF65-F5344CB8AC3E}">
        <p14:creationId xmlns:p14="http://schemas.microsoft.com/office/powerpoint/2010/main" val="412703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was the most significant event in the time period? Why?</a:t>
            </a:r>
            <a:endParaRPr lang="en-US" sz="4400" dirty="0"/>
          </a:p>
        </p:txBody>
      </p:sp>
      <p:sp>
        <p:nvSpPr>
          <p:cNvPr id="3" name="Content Placeholder 2"/>
          <p:cNvSpPr>
            <a:spLocks noGrp="1"/>
          </p:cNvSpPr>
          <p:nvPr>
            <p:ph idx="1"/>
          </p:nvPr>
        </p:nvSpPr>
        <p:spPr>
          <a:xfrm>
            <a:off x="457200" y="1600199"/>
            <a:ext cx="7620000" cy="5126947"/>
          </a:xfrm>
        </p:spPr>
        <p:txBody>
          <a:bodyPr>
            <a:normAutofit fontScale="92500" lnSpcReduction="10000"/>
          </a:bodyPr>
          <a:lstStyle/>
          <a:p>
            <a:r>
              <a:rPr lang="en-US" dirty="0" smtClean="0"/>
              <a:t>Henry VIII becomes king</a:t>
            </a:r>
          </a:p>
          <a:p>
            <a:r>
              <a:rPr lang="en-US" dirty="0" smtClean="0">
                <a:solidFill>
                  <a:srgbClr val="FF0000"/>
                </a:solidFill>
              </a:rPr>
              <a:t>Henry reforms the Church</a:t>
            </a:r>
          </a:p>
          <a:p>
            <a:r>
              <a:rPr lang="en-US" dirty="0" smtClean="0">
                <a:solidFill>
                  <a:srgbClr val="3366FF"/>
                </a:solidFill>
              </a:rPr>
              <a:t>Edward enforces Protestant laws</a:t>
            </a:r>
          </a:p>
          <a:p>
            <a:r>
              <a:rPr lang="en-US" dirty="0" smtClean="0">
                <a:solidFill>
                  <a:srgbClr val="008000"/>
                </a:solidFill>
              </a:rPr>
              <a:t>Lady Jane Grey is murdered</a:t>
            </a:r>
          </a:p>
          <a:p>
            <a:r>
              <a:rPr lang="en-US" dirty="0" smtClean="0">
                <a:solidFill>
                  <a:srgbClr val="FF6600"/>
                </a:solidFill>
              </a:rPr>
              <a:t>Mary burns Protestants</a:t>
            </a:r>
          </a:p>
          <a:p>
            <a:r>
              <a:rPr lang="en-US" dirty="0" smtClean="0"/>
              <a:t>Elizabeth becomes Queen</a:t>
            </a:r>
          </a:p>
          <a:p>
            <a:r>
              <a:rPr lang="en-US" dirty="0" smtClean="0">
                <a:solidFill>
                  <a:srgbClr val="FF0000"/>
                </a:solidFill>
              </a:rPr>
              <a:t>James introduces the idea of the Divine Right of Kings</a:t>
            </a:r>
          </a:p>
          <a:p>
            <a:r>
              <a:rPr lang="en-US" dirty="0" smtClean="0">
                <a:solidFill>
                  <a:srgbClr val="3366FF"/>
                </a:solidFill>
              </a:rPr>
              <a:t>Charles I rules without parliament</a:t>
            </a:r>
          </a:p>
          <a:p>
            <a:r>
              <a:rPr lang="en-US" dirty="0" smtClean="0">
                <a:solidFill>
                  <a:srgbClr val="008000"/>
                </a:solidFill>
              </a:rPr>
              <a:t>The Civil War begins between Charles and Parliament</a:t>
            </a:r>
          </a:p>
          <a:p>
            <a:r>
              <a:rPr lang="en-US" dirty="0" smtClean="0">
                <a:solidFill>
                  <a:srgbClr val="FF6600"/>
                </a:solidFill>
              </a:rPr>
              <a:t>Charles I is executed</a:t>
            </a:r>
          </a:p>
          <a:p>
            <a:r>
              <a:rPr lang="en-US" dirty="0" smtClean="0"/>
              <a:t>Oliver Cromwell rules instead of a King</a:t>
            </a:r>
          </a:p>
          <a:p>
            <a:r>
              <a:rPr lang="en-US" dirty="0" smtClean="0">
                <a:solidFill>
                  <a:srgbClr val="FF0000"/>
                </a:solidFill>
              </a:rPr>
              <a:t>Charles II is restored to the throne</a:t>
            </a:r>
          </a:p>
          <a:p>
            <a:r>
              <a:rPr lang="en-US" dirty="0" smtClean="0">
                <a:solidFill>
                  <a:srgbClr val="3366FF"/>
                </a:solidFill>
              </a:rPr>
              <a:t>James II is overthrown in the Glorious Revolution</a:t>
            </a:r>
          </a:p>
          <a:p>
            <a:r>
              <a:rPr lang="en-US" dirty="0" smtClean="0">
                <a:solidFill>
                  <a:srgbClr val="008000"/>
                </a:solidFill>
              </a:rPr>
              <a:t>William and Mary sign the Bill of Rights to ensure the rights of Parliament and limit the role of the monarch</a:t>
            </a:r>
            <a:endParaRPr lang="en-US" dirty="0">
              <a:solidFill>
                <a:srgbClr val="008000"/>
              </a:solidFill>
            </a:endParaRPr>
          </a:p>
        </p:txBody>
      </p:sp>
    </p:spTree>
    <p:extLst>
      <p:ext uri="{BB962C8B-B14F-4D97-AF65-F5344CB8AC3E}">
        <p14:creationId xmlns:p14="http://schemas.microsoft.com/office/powerpoint/2010/main" val="406924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think about…</a:t>
            </a:r>
            <a:endParaRPr lang="en-US" dirty="0"/>
          </a:p>
        </p:txBody>
      </p:sp>
      <p:sp>
        <p:nvSpPr>
          <p:cNvPr id="3" name="Content Placeholder 2"/>
          <p:cNvSpPr>
            <a:spLocks noGrp="1"/>
          </p:cNvSpPr>
          <p:nvPr>
            <p:ph idx="1"/>
          </p:nvPr>
        </p:nvSpPr>
        <p:spPr/>
        <p:txBody>
          <a:bodyPr/>
          <a:lstStyle/>
          <a:p>
            <a:pPr marL="628650" indent="-514350">
              <a:buFont typeface="+mj-lt"/>
              <a:buAutoNum type="arabicPeriod"/>
            </a:pPr>
            <a:r>
              <a:rPr lang="en-US" sz="2800" dirty="0"/>
              <a:t>Do you think this loss of power was a good thing? Why</a:t>
            </a:r>
            <a:r>
              <a:rPr lang="en-US" sz="2800" dirty="0" smtClean="0"/>
              <a:t>?</a:t>
            </a:r>
          </a:p>
          <a:p>
            <a:pPr marL="628650" indent="-514350">
              <a:buFont typeface="+mj-lt"/>
              <a:buAutoNum type="arabicPeriod"/>
            </a:pPr>
            <a:r>
              <a:rPr lang="en-US" sz="2800" dirty="0"/>
              <a:t>What was the most significant event in the time period? Why?</a:t>
            </a:r>
            <a:r>
              <a:rPr lang="en-US" sz="2800" dirty="0" smtClean="0"/>
              <a:t> </a:t>
            </a:r>
            <a:endParaRPr lang="en-US" sz="2800" dirty="0"/>
          </a:p>
          <a:p>
            <a:endParaRPr lang="en-US" dirty="0" smtClean="0"/>
          </a:p>
          <a:p>
            <a:endParaRPr lang="en-US" dirty="0"/>
          </a:p>
        </p:txBody>
      </p:sp>
    </p:spTree>
    <p:extLst>
      <p:ext uri="{BB962C8B-B14F-4D97-AF65-F5344CB8AC3E}">
        <p14:creationId xmlns:p14="http://schemas.microsoft.com/office/powerpoint/2010/main" val="598850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78</TotalTime>
  <Words>628</Words>
  <Application>Microsoft Macintosh PowerPoint</Application>
  <PresentationFormat>On-screen Show (4:3)</PresentationFormat>
  <Paragraphs>60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What was the long-term impact of the Glorious Revolution?</vt:lpstr>
      <vt:lpstr>Effects</vt:lpstr>
      <vt:lpstr>What powers does the monarch have now?</vt:lpstr>
      <vt:lpstr>Powers – true statements:</vt:lpstr>
      <vt:lpstr>How far did the monarchy lose control, 1509-1745? </vt:lpstr>
      <vt:lpstr>What was the most significant event in the time period? Why?</vt:lpstr>
      <vt:lpstr>Things to think about…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was the long-term impact of the Glorious Revolution?</dc:title>
  <dc:creator>Thomas Tallis</dc:creator>
  <cp:lastModifiedBy>Thomas Tallis</cp:lastModifiedBy>
  <cp:revision>7</cp:revision>
  <dcterms:created xsi:type="dcterms:W3CDTF">2016-03-13T16:14:13Z</dcterms:created>
  <dcterms:modified xsi:type="dcterms:W3CDTF">2016-03-13T17:32:19Z</dcterms:modified>
</cp:coreProperties>
</file>