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5" r:id="rId2"/>
    <p:sldId id="259" r:id="rId3"/>
    <p:sldId id="261" r:id="rId4"/>
    <p:sldId id="264" r:id="rId5"/>
    <p:sldId id="262" r:id="rId6"/>
    <p:sldId id="258"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4660"/>
  </p:normalViewPr>
  <p:slideViewPr>
    <p:cSldViewPr snapToGrid="0">
      <p:cViewPr varScale="1">
        <p:scale>
          <a:sx n="74" d="100"/>
          <a:sy n="74" d="100"/>
        </p:scale>
        <p:origin x="4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5AADC-F378-43CC-A07E-18CF1AADE71D}" type="datetimeFigureOut">
              <a:rPr lang="en-GB" smtClean="0"/>
              <a:t>01/09/2016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10142-CAA2-421F-A9A0-4F2F566B9CDD}" type="slidenum">
              <a:rPr lang="en-GB" smtClean="0"/>
              <a:t>‹#›</a:t>
            </a:fld>
            <a:endParaRPr lang="en-GB"/>
          </a:p>
        </p:txBody>
      </p:sp>
    </p:spTree>
    <p:extLst>
      <p:ext uri="{BB962C8B-B14F-4D97-AF65-F5344CB8AC3E}">
        <p14:creationId xmlns:p14="http://schemas.microsoft.com/office/powerpoint/2010/main" val="116315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ceholder 2"/>
          <p:cNvSpPr>
            <a:spLocks noGrp="1" noRot="1" noChangeAspect="1" noChangeArrowheads="1" noTextEdit="1"/>
          </p:cNvSpPr>
          <p:nvPr>
            <p:ph type="sldImg"/>
          </p:nvPr>
        </p:nvSpPr>
        <p:spPr>
          <a:ln/>
        </p:spPr>
      </p:sp>
      <p:sp>
        <p:nvSpPr>
          <p:cNvPr id="12291"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399226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ceholder 2"/>
          <p:cNvSpPr>
            <a:spLocks noGrp="1" noRot="1" noChangeAspect="1" noChangeArrowheads="1" noTextEdit="1"/>
          </p:cNvSpPr>
          <p:nvPr>
            <p:ph type="sldImg"/>
          </p:nvPr>
        </p:nvSpPr>
        <p:spPr>
          <a:ln/>
        </p:spPr>
      </p:sp>
      <p:sp>
        <p:nvSpPr>
          <p:cNvPr id="12291" name="Placeholder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04738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3220" y="1435100"/>
            <a:ext cx="10555981" cy="850900"/>
          </a:xfrm>
          <a:prstGeom prst="rect">
            <a:avLst/>
          </a:prstGeom>
        </p:spPr>
        <p:txBody>
          <a:bodyPr/>
          <a:lstStyle>
            <a:lvl1pPr>
              <a:defRPr sz="3600">
                <a:solidFill>
                  <a:srgbClr val="990033"/>
                </a:solidFill>
                <a:latin typeface="Book Antiqua"/>
              </a:defRPr>
            </a:lvl1pPr>
          </a:lstStyle>
          <a:p>
            <a:r>
              <a:rPr lang="en-GB" dirty="0" smtClean="0"/>
              <a:t>Click to edit Master title style</a:t>
            </a:r>
            <a:endParaRPr lang="en-US" dirty="0"/>
          </a:p>
        </p:txBody>
      </p:sp>
      <p:sp>
        <p:nvSpPr>
          <p:cNvPr id="4" name="Picture Placeholder 3"/>
          <p:cNvSpPr>
            <a:spLocks noGrp="1"/>
          </p:cNvSpPr>
          <p:nvPr>
            <p:ph type="pic" sz="quarter" idx="10"/>
          </p:nvPr>
        </p:nvSpPr>
        <p:spPr>
          <a:xfrm>
            <a:off x="2455333" y="2438400"/>
            <a:ext cx="7162800" cy="3390900"/>
          </a:xfrm>
          <a:prstGeom prst="rect">
            <a:avLst/>
          </a:prstGeom>
        </p:spPr>
        <p:txBody>
          <a:bodyPr vert="horz"/>
          <a:lstStyle/>
          <a:p>
            <a:pPr lvl="0"/>
            <a:endParaRPr lang="en-US" noProof="0"/>
          </a:p>
        </p:txBody>
      </p:sp>
      <p:sp>
        <p:nvSpPr>
          <p:cNvPr id="5" name="Subtitle 2"/>
          <p:cNvSpPr>
            <a:spLocks noGrp="1"/>
          </p:cNvSpPr>
          <p:nvPr>
            <p:ph type="subTitle" idx="1"/>
          </p:nvPr>
        </p:nvSpPr>
        <p:spPr>
          <a:xfrm>
            <a:off x="872838" y="6093115"/>
            <a:ext cx="5603393" cy="577273"/>
          </a:xfrm>
          <a:prstGeom prst="rect">
            <a:avLst/>
          </a:prstGeom>
        </p:spPr>
        <p:txBody>
          <a:bodyPr/>
          <a:lstStyle>
            <a:lvl1pPr marL="0" indent="0" algn="l">
              <a:buNone/>
              <a:defRPr sz="2000">
                <a:solidFill>
                  <a:srgbClr val="8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7989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1" y="1280160"/>
            <a:ext cx="10754628" cy="4639377"/>
          </a:xfrm>
          <a:prstGeom prst="rect">
            <a:avLst/>
          </a:prstGeom>
        </p:spPr>
        <p:txBody>
          <a:bodyPr/>
          <a:lstStyle>
            <a:lvl1pPr marL="0" indent="0">
              <a:buNone/>
              <a:defRPr>
                <a:solidFill>
                  <a:srgbClr val="990033"/>
                </a:solidFill>
                <a:latin typeface="Book Antiqua"/>
                <a:cs typeface="Book Antiqua"/>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9972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8452" y="1600201"/>
            <a:ext cx="5368109" cy="4165600"/>
          </a:xfrm>
          <a:prstGeom prst="rect">
            <a:avLst/>
          </a:prstGeom>
        </p:spPr>
        <p:txBody>
          <a:bodyPr/>
          <a:lstStyle>
            <a:lvl1pPr>
              <a:defRPr sz="2800">
                <a:solidFill>
                  <a:srgbClr val="990033"/>
                </a:solidFill>
                <a:latin typeface="Book Antiqua"/>
                <a:cs typeface="Book Antiqua"/>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2"/>
          <p:cNvSpPr>
            <a:spLocks noGrp="1"/>
          </p:cNvSpPr>
          <p:nvPr>
            <p:ph sz="half" idx="13"/>
          </p:nvPr>
        </p:nvSpPr>
        <p:spPr>
          <a:xfrm>
            <a:off x="6209036" y="1600201"/>
            <a:ext cx="5247155" cy="4165600"/>
          </a:xfrm>
          <a:prstGeom prst="rect">
            <a:avLst/>
          </a:prstGeom>
        </p:spPr>
        <p:txBody>
          <a:bodyPr/>
          <a:lstStyle>
            <a:lvl1pPr>
              <a:defRPr sz="2800">
                <a:solidFill>
                  <a:srgbClr val="990033"/>
                </a:solidFill>
                <a:latin typeface="Book Antiqua"/>
                <a:cs typeface="Book Antiqua"/>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538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21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7177" y="1615440"/>
            <a:ext cx="3903508" cy="1004570"/>
          </a:xfrm>
          <a:prstGeom prst="rect">
            <a:avLst/>
          </a:prstGeom>
        </p:spPr>
        <p:txBody>
          <a:bodyPr anchor="b"/>
          <a:lstStyle>
            <a:lvl1pPr algn="l">
              <a:defRPr sz="2000" b="1">
                <a:solidFill>
                  <a:srgbClr val="990033"/>
                </a:solidFill>
                <a:latin typeface="Book Antiqua"/>
                <a:cs typeface="Book Antiqu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766734" y="1615441"/>
            <a:ext cx="6691333" cy="4151855"/>
          </a:xfrm>
          <a:prstGeom prst="rect">
            <a:avLst/>
          </a:prstGeom>
        </p:spPr>
        <p:txBody>
          <a:bodyPr/>
          <a:lstStyle>
            <a:lvl1pPr>
              <a:defRPr sz="3200">
                <a:solidFill>
                  <a:srgbClr val="990033"/>
                </a:solidFill>
                <a:latin typeface="Book Antiqua"/>
                <a:cs typeface="Book Antiqua"/>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717177" y="2753361"/>
            <a:ext cx="3924423" cy="3013934"/>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416602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4917" y="4800600"/>
            <a:ext cx="7200000" cy="452120"/>
          </a:xfrm>
          <a:prstGeom prst="rect">
            <a:avLst/>
          </a:prstGeom>
        </p:spPr>
        <p:txBody>
          <a:bodyPr anchor="b"/>
          <a:lstStyle>
            <a:lvl1pPr algn="l">
              <a:defRPr sz="2000" b="1">
                <a:latin typeface="Arial"/>
                <a:cs typeface="Arial"/>
              </a:defRPr>
            </a:lvl1pPr>
          </a:lstStyle>
          <a:p>
            <a:r>
              <a:rPr lang="en-GB" dirty="0" smtClean="0"/>
              <a:t>Click to edit Master title style</a:t>
            </a:r>
            <a:endParaRPr lang="en-US" dirty="0"/>
          </a:p>
        </p:txBody>
      </p:sp>
      <p:sp>
        <p:nvSpPr>
          <p:cNvPr id="3" name="Picture Placeholder 2"/>
          <p:cNvSpPr>
            <a:spLocks noGrp="1"/>
          </p:cNvSpPr>
          <p:nvPr>
            <p:ph type="pic" idx="1"/>
          </p:nvPr>
        </p:nvSpPr>
        <p:spPr>
          <a:xfrm>
            <a:off x="2504917" y="1350818"/>
            <a:ext cx="7200000" cy="34199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504919" y="5252720"/>
            <a:ext cx="7200000" cy="528320"/>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422007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406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template_background.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2185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powerpoint_template_background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85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 y="-14288"/>
            <a:ext cx="12399433" cy="695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logos for base of ppt"/>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02733" y="6140450"/>
            <a:ext cx="3769784"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432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defTabSz="457200"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defTabSz="457200"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72"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72"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72"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7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westernfrontassociation.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www.nam.ac.uk/"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known Join the RAMC"/>
          <p:cNvPicPr>
            <a:picLocks noChangeAspect="1" noChangeArrowheads="1"/>
          </p:cNvPicPr>
          <p:nvPr/>
        </p:nvPicPr>
        <p:blipFill rotWithShape="1">
          <a:blip r:embed="rId3">
            <a:extLst>
              <a:ext uri="{28A0092B-C50C-407E-A947-70E740481C1C}">
                <a14:useLocalDpi xmlns:a14="http://schemas.microsoft.com/office/drawing/2010/main" val="0"/>
              </a:ext>
            </a:extLst>
          </a:blip>
          <a:srcRect t="1613" b="1129"/>
          <a:stretch/>
        </p:blipFill>
        <p:spPr bwMode="auto">
          <a:xfrm>
            <a:off x="2211646" y="1316553"/>
            <a:ext cx="3184602" cy="46536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stglibrary.files.wordpress.com/2014/11/nursing-vad-pos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2" t="1266" r="2134" b="1111"/>
          <a:stretch/>
        </p:blipFill>
        <p:spPr bwMode="auto">
          <a:xfrm>
            <a:off x="6841137" y="1309629"/>
            <a:ext cx="3011202" cy="466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33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nknown Join the RAMC"/>
          <p:cNvPicPr>
            <a:picLocks noChangeAspect="1" noChangeArrowheads="1"/>
          </p:cNvPicPr>
          <p:nvPr/>
        </p:nvPicPr>
        <p:blipFill rotWithShape="1">
          <a:blip r:embed="rId3">
            <a:extLst>
              <a:ext uri="{28A0092B-C50C-407E-A947-70E740481C1C}">
                <a14:useLocalDpi xmlns:a14="http://schemas.microsoft.com/office/drawing/2010/main" val="0"/>
              </a:ext>
            </a:extLst>
          </a:blip>
          <a:srcRect t="1613" b="1129"/>
          <a:stretch/>
        </p:blipFill>
        <p:spPr bwMode="auto">
          <a:xfrm>
            <a:off x="833606" y="1309629"/>
            <a:ext cx="3184602" cy="46536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s://stglibrary.files.wordpress.com/2014/11/nursing-vad-pos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92" t="1266" r="2134" b="1111"/>
          <a:stretch/>
        </p:blipFill>
        <p:spPr bwMode="auto">
          <a:xfrm>
            <a:off x="8515391" y="1309629"/>
            <a:ext cx="3011202" cy="46605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05803" y="3931933"/>
            <a:ext cx="3720767" cy="2031325"/>
          </a:xfrm>
          <a:prstGeom prst="rect">
            <a:avLst/>
          </a:prstGeom>
          <a:noFill/>
        </p:spPr>
        <p:txBody>
          <a:bodyPr wrap="square" rtlCol="0">
            <a:spAutoFit/>
          </a:bodyPr>
          <a:lstStyle/>
          <a:p>
            <a:pPr algn="ctr"/>
            <a:r>
              <a:rPr lang="en-GB" dirty="0" smtClean="0"/>
              <a:t>i</a:t>
            </a:r>
            <a:r>
              <a:rPr lang="en-GB" dirty="0" smtClean="0"/>
              <a:t>) What do these posters suggest about the medical services in the First World War</a:t>
            </a:r>
            <a:r>
              <a:rPr lang="en-GB" dirty="0" smtClean="0"/>
              <a:t>?</a:t>
            </a:r>
          </a:p>
          <a:p>
            <a:pPr algn="ctr"/>
            <a:endParaRPr lang="en-GB" dirty="0"/>
          </a:p>
          <a:p>
            <a:pPr algn="ctr"/>
            <a:r>
              <a:rPr lang="en-GB" dirty="0" smtClean="0"/>
              <a:t>ii) What does the VAD poster suggest about the role of women in the First World War?</a:t>
            </a:r>
            <a:endParaRPr lang="en-GB" dirty="0"/>
          </a:p>
        </p:txBody>
      </p:sp>
    </p:spTree>
    <p:extLst>
      <p:ext uri="{BB962C8B-B14F-4D97-AF65-F5344CB8AC3E}">
        <p14:creationId xmlns:p14="http://schemas.microsoft.com/office/powerpoint/2010/main" val="209938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439" y="1914336"/>
            <a:ext cx="4846749" cy="3261149"/>
          </a:xfrm>
          <a:prstGeom prst="rect">
            <a:avLst/>
          </a:prstGeom>
        </p:spPr>
        <p:txBody>
          <a:bodyPr wrap="square">
            <a:spAutoFit/>
          </a:bodyPr>
          <a:lstStyle/>
          <a:p>
            <a:pPr algn="just">
              <a:lnSpc>
                <a:spcPct val="107000"/>
              </a:lnSpc>
              <a:spcAft>
                <a:spcPts val="800"/>
              </a:spcAft>
            </a:pPr>
            <a:r>
              <a:rPr lang="en-GB"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RAMC numbered under 20,000 at the start of the war, by the end it numbered about 150,000 administering well over half a million beds… they dealt with nine millions cases and administered 1,088 million doses of drugs, over one and half million splints, 108 million bandages, 7,250 tons of cotton wool and 22,386 artificial eyes. </a:t>
            </a:r>
            <a:endParaRPr lang="en-GB"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In </a:t>
            </a:r>
            <a:r>
              <a:rPr lang="en-GB" i="1" dirty="0" smtClean="0">
                <a:effectLst/>
                <a:latin typeface="Calibri" panose="020F0502020204030204" pitchFamily="34" charset="0"/>
                <a:ea typeface="Calibri" panose="020F0502020204030204" pitchFamily="34" charset="0"/>
                <a:cs typeface="Times New Roman" panose="02020603050405020304" pitchFamily="18" charset="0"/>
              </a:rPr>
              <a:t>Death’s Men</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by Denis Winter, p.197, published in 1978</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439435" y="1716537"/>
            <a:ext cx="5112913" cy="4150239"/>
          </a:xfrm>
          <a:prstGeom prst="rect">
            <a:avLst/>
          </a:prstGeom>
        </p:spPr>
        <p:txBody>
          <a:bodyPr wrap="square">
            <a:spAutoFit/>
          </a:bodyPr>
          <a:lstStyle/>
          <a:p>
            <a:pPr algn="just">
              <a:lnSpc>
                <a:spcPct val="107000"/>
              </a:lnSpc>
              <a:spcAft>
                <a:spcPts val="800"/>
              </a:spcAft>
            </a:pPr>
            <a:r>
              <a:rPr lang="en-GB" dirty="0" smtClean="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personnel of a Casualty Clearing Station normally comprised of eight medical officers and 77 other ranks. One of the medical officers had dental qualifications. Nur</a:t>
            </a:r>
            <a:r>
              <a:rPr lang="en-GB" kern="1800" dirty="0" smtClean="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sing sisters were added in 1915, at first five and then seven. A CCS had two surgical teams during quiet spells, consisting of a surgeon, anaesthetist, theatre sister and an operating theatre orderly. </a:t>
            </a:r>
          </a:p>
          <a:p>
            <a:pPr algn="just">
              <a:lnSpc>
                <a:spcPct val="107000"/>
              </a:lnSpc>
              <a:spcAft>
                <a:spcPts val="800"/>
              </a:spcAft>
            </a:pP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F</a:t>
            </a:r>
            <a:r>
              <a:rPr lang="en-GB" dirty="0" smtClean="0">
                <a:effectLst/>
                <a:latin typeface="Calibri" panose="020F0502020204030204" pitchFamily="34" charset="0"/>
                <a:ea typeface="Calibri" panose="020F0502020204030204" pitchFamily="34" charset="0"/>
                <a:cs typeface="Times New Roman" panose="02020603050405020304" pitchFamily="18" charset="0"/>
              </a:rPr>
              <a:t>rom T Scotland in </a:t>
            </a:r>
            <a:r>
              <a:rPr lang="en-GB" i="1" dirty="0" smtClean="0">
                <a:effectLst/>
                <a:latin typeface="Calibri" panose="020F0502020204030204" pitchFamily="34" charset="0"/>
                <a:ea typeface="Calibri" panose="020F0502020204030204" pitchFamily="34" charset="0"/>
                <a:cs typeface="Times New Roman" panose="02020603050405020304" pitchFamily="18" charset="0"/>
              </a:rPr>
              <a:t>The First World War and it influence on the development of orthopaedic surgery</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Journal of the Royal College of Physicians of Edinburgh, 2014</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079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856" y="1920979"/>
            <a:ext cx="6362163" cy="3693319"/>
          </a:xfrm>
          <a:prstGeom prst="rect">
            <a:avLst/>
          </a:prstGeom>
        </p:spPr>
        <p:txBody>
          <a:bodyPr wrap="square">
            <a:spAutoFit/>
          </a:bodyPr>
          <a:lstStyle/>
          <a:p>
            <a:pPr algn="just"/>
            <a:r>
              <a:rPr lang="en-GB" b="1" dirty="0">
                <a:solidFill>
                  <a:schemeClr val="accent1">
                    <a:lumMod val="50000"/>
                  </a:schemeClr>
                </a:solidFill>
              </a:rPr>
              <a:t>Queen Alexandra's Imperial Military Nursing Service </a:t>
            </a:r>
            <a:r>
              <a:rPr lang="en-GB" dirty="0">
                <a:solidFill>
                  <a:schemeClr val="accent1">
                    <a:lumMod val="50000"/>
                  </a:schemeClr>
                </a:solidFill>
              </a:rPr>
              <a:t>(</a:t>
            </a:r>
            <a:r>
              <a:rPr lang="en-GB" dirty="0" smtClean="0">
                <a:solidFill>
                  <a:schemeClr val="accent1">
                    <a:lumMod val="50000"/>
                  </a:schemeClr>
                </a:solidFill>
              </a:rPr>
              <a:t>QAIMNS) </a:t>
            </a:r>
            <a:r>
              <a:rPr lang="en-GB" dirty="0">
                <a:solidFill>
                  <a:schemeClr val="accent1">
                    <a:lumMod val="50000"/>
                  </a:schemeClr>
                </a:solidFill>
              </a:rPr>
              <a:t>or the ‘Regular' military nursing service was formed in March 1902. At the outbreak of </a:t>
            </a:r>
            <a:r>
              <a:rPr lang="en-GB" dirty="0" smtClean="0">
                <a:solidFill>
                  <a:schemeClr val="accent1">
                    <a:lumMod val="50000"/>
                  </a:schemeClr>
                </a:solidFill>
              </a:rPr>
              <a:t>war in 1914, </a:t>
            </a:r>
            <a:r>
              <a:rPr lang="en-GB" dirty="0">
                <a:solidFill>
                  <a:schemeClr val="accent1">
                    <a:lumMod val="50000"/>
                  </a:schemeClr>
                </a:solidFill>
              </a:rPr>
              <a:t>there were 297 members of QAIMNS - matrons, sisters and staff nurses -  employed in military hospitals at home, and overseas in Malta, Gibraltar, Egypt, South Africa and China</a:t>
            </a:r>
            <a:r>
              <a:rPr lang="en-GB" dirty="0" smtClean="0">
                <a:solidFill>
                  <a:schemeClr val="accent1">
                    <a:lumMod val="50000"/>
                  </a:schemeClr>
                </a:solidFill>
              </a:rPr>
              <a:t>. There was also a </a:t>
            </a:r>
            <a:r>
              <a:rPr lang="en-GB" dirty="0">
                <a:solidFill>
                  <a:schemeClr val="accent1">
                    <a:lumMod val="50000"/>
                  </a:schemeClr>
                </a:solidFill>
              </a:rPr>
              <a:t>QAIMNS Reserve. By the end of 1914 more than 2,200 women had enrolled in </a:t>
            </a:r>
            <a:r>
              <a:rPr lang="en-GB" dirty="0" smtClean="0">
                <a:solidFill>
                  <a:schemeClr val="accent1">
                    <a:lumMod val="50000"/>
                  </a:schemeClr>
                </a:solidFill>
              </a:rPr>
              <a:t>this </a:t>
            </a:r>
            <a:r>
              <a:rPr lang="en-GB" dirty="0">
                <a:solidFill>
                  <a:schemeClr val="accent1">
                    <a:lumMod val="50000"/>
                  </a:schemeClr>
                </a:solidFill>
              </a:rPr>
              <a:t>service, and in total more than 12,000 served with the Reserve at some time during the Great War in all </a:t>
            </a:r>
            <a:r>
              <a:rPr lang="en-GB" dirty="0" smtClean="0">
                <a:solidFill>
                  <a:schemeClr val="accent1">
                    <a:lumMod val="50000"/>
                  </a:schemeClr>
                </a:solidFill>
              </a:rPr>
              <a:t>theatres.</a:t>
            </a:r>
          </a:p>
          <a:p>
            <a:pPr algn="just"/>
            <a:endParaRPr lang="en-GB" dirty="0">
              <a:solidFill>
                <a:schemeClr val="accent1">
                  <a:lumMod val="75000"/>
                </a:schemeClr>
              </a:solidFill>
            </a:endParaRPr>
          </a:p>
          <a:p>
            <a:pPr algn="r"/>
            <a:r>
              <a:rPr lang="en-GB" dirty="0" smtClean="0"/>
              <a:t>Extract from </a:t>
            </a:r>
            <a:r>
              <a:rPr lang="en-GB" i="1" dirty="0"/>
              <a:t>British Military Nurses and the Great War: a Guide to the Services </a:t>
            </a:r>
            <a:r>
              <a:rPr lang="en-GB" dirty="0"/>
              <a:t>- </a:t>
            </a:r>
            <a:r>
              <a:rPr lang="en-GB" dirty="0">
                <a:hlinkClick r:id="rId2"/>
              </a:rPr>
              <a:t>http://www.westernfrontassociation.com</a:t>
            </a:r>
            <a:endParaRPr lang="en-GB" dirty="0"/>
          </a:p>
          <a:p>
            <a:pPr algn="just"/>
            <a:endParaRPr lang="en-GB" dirty="0">
              <a:solidFill>
                <a:schemeClr val="accent1">
                  <a:lumMod val="75000"/>
                </a:schemeClr>
              </a:solidFill>
            </a:endParaRPr>
          </a:p>
        </p:txBody>
      </p:sp>
      <p:pic>
        <p:nvPicPr>
          <p:cNvPr id="3" name="Picture 2" descr="Edie Apple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386" y="2018226"/>
            <a:ext cx="27241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156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287" y="1273329"/>
            <a:ext cx="5902817" cy="4801314"/>
          </a:xfrm>
          <a:prstGeom prst="rect">
            <a:avLst/>
          </a:prstGeom>
        </p:spPr>
        <p:txBody>
          <a:bodyPr wrap="square">
            <a:spAutoFit/>
          </a:bodyPr>
          <a:lstStyle/>
          <a:p>
            <a:pPr algn="just"/>
            <a:r>
              <a:rPr lang="en-GB" dirty="0">
                <a:solidFill>
                  <a:schemeClr val="accent1">
                    <a:lumMod val="50000"/>
                  </a:schemeClr>
                </a:solidFill>
              </a:rPr>
              <a:t>County branches of the Red Cross had their own groups of volunteers called </a:t>
            </a:r>
            <a:r>
              <a:rPr lang="en-GB" b="1" dirty="0">
                <a:solidFill>
                  <a:schemeClr val="accent1">
                    <a:lumMod val="50000"/>
                  </a:schemeClr>
                </a:solidFill>
              </a:rPr>
              <a:t>Voluntary Aid Detachments </a:t>
            </a:r>
            <a:r>
              <a:rPr lang="en-GB" dirty="0">
                <a:solidFill>
                  <a:schemeClr val="accent1">
                    <a:lumMod val="50000"/>
                  </a:schemeClr>
                </a:solidFill>
              </a:rPr>
              <a:t>(often abbreviated to VAD). Voluntary Aid Detachment members themselves came to be known simply as ‘VADs’. </a:t>
            </a:r>
            <a:r>
              <a:rPr lang="en-GB" dirty="0" smtClean="0">
                <a:solidFill>
                  <a:schemeClr val="accent1">
                    <a:lumMod val="50000"/>
                  </a:schemeClr>
                </a:solidFill>
              </a:rPr>
              <a:t>Made </a:t>
            </a:r>
            <a:r>
              <a:rPr lang="en-GB" dirty="0">
                <a:solidFill>
                  <a:schemeClr val="accent1">
                    <a:lumMod val="50000"/>
                  </a:schemeClr>
                </a:solidFill>
              </a:rPr>
              <a:t>up of men and women, the VADs carried out a range of voluntary positions including nursing, transport duties, and the organisation of rest stations, working parties and auxiliary hospitals. At the outbreak of the war, many people were inspired to train to help the sick and wounded. Women needed to be taught first aid, home nursing and hygiene by approved medical practitioners. They also took classes in cookery. Men were trained in first aid in-the-field and stretcher </a:t>
            </a:r>
            <a:r>
              <a:rPr lang="en-GB" dirty="0" smtClean="0">
                <a:solidFill>
                  <a:schemeClr val="accent1">
                    <a:lumMod val="50000"/>
                  </a:schemeClr>
                </a:solidFill>
              </a:rPr>
              <a:t>bearing… </a:t>
            </a:r>
            <a:r>
              <a:rPr lang="en-GB" dirty="0">
                <a:solidFill>
                  <a:schemeClr val="accent1">
                    <a:lumMod val="50000"/>
                  </a:schemeClr>
                </a:solidFill>
              </a:rPr>
              <a:t>VADs had to pass exams to receive their first aid and home nursing </a:t>
            </a:r>
            <a:r>
              <a:rPr lang="en-GB" dirty="0" smtClean="0">
                <a:solidFill>
                  <a:schemeClr val="accent1">
                    <a:lumMod val="50000"/>
                  </a:schemeClr>
                </a:solidFill>
              </a:rPr>
              <a:t>certificates… Over </a:t>
            </a:r>
            <a:r>
              <a:rPr lang="en-GB" dirty="0">
                <a:solidFill>
                  <a:schemeClr val="accent1">
                    <a:lumMod val="50000"/>
                  </a:schemeClr>
                </a:solidFill>
              </a:rPr>
              <a:t>90,000 people volunteered for the British Red Cross at home and overseas during the war. </a:t>
            </a:r>
            <a:endParaRPr lang="en-GB" dirty="0" smtClean="0">
              <a:solidFill>
                <a:schemeClr val="accent1">
                  <a:lumMod val="50000"/>
                </a:schemeClr>
              </a:solidFill>
            </a:endParaRPr>
          </a:p>
          <a:p>
            <a:pPr algn="r"/>
            <a:r>
              <a:rPr lang="en-GB" dirty="0" smtClean="0"/>
              <a:t>http</a:t>
            </a:r>
            <a:r>
              <a:rPr lang="en-GB" dirty="0"/>
              <a:t>://www.redcross.org.uk/</a:t>
            </a:r>
          </a:p>
        </p:txBody>
      </p:sp>
      <p:sp>
        <p:nvSpPr>
          <p:cNvPr id="3" name="Rectangle 2"/>
          <p:cNvSpPr/>
          <p:nvPr/>
        </p:nvSpPr>
        <p:spPr>
          <a:xfrm>
            <a:off x="7263684" y="1679240"/>
            <a:ext cx="4224270" cy="4216539"/>
          </a:xfrm>
          <a:prstGeom prst="rect">
            <a:avLst/>
          </a:prstGeom>
        </p:spPr>
        <p:txBody>
          <a:bodyPr wrap="square">
            <a:spAutoFit/>
          </a:bodyPr>
          <a:lstStyle/>
          <a:p>
            <a:pPr algn="just"/>
            <a:r>
              <a:rPr lang="en-GB" sz="1700" i="1" dirty="0" smtClean="0">
                <a:solidFill>
                  <a:schemeClr val="accent1">
                    <a:lumMod val="50000"/>
                  </a:schemeClr>
                </a:solidFill>
              </a:rPr>
              <a:t>I </a:t>
            </a:r>
            <a:r>
              <a:rPr lang="en-GB" sz="1700" i="1" dirty="0">
                <a:solidFill>
                  <a:schemeClr val="accent1">
                    <a:lumMod val="50000"/>
                  </a:schemeClr>
                </a:solidFill>
              </a:rPr>
              <a:t>can honestly say I love nursing, even after only two days. It is surprising how things that would be horrid or dull if one had to do them at home quite cease to be so when one is in </a:t>
            </a:r>
            <a:r>
              <a:rPr lang="en-GB" sz="1700" i="1" dirty="0" smtClean="0">
                <a:solidFill>
                  <a:schemeClr val="accent1">
                    <a:lumMod val="50000"/>
                  </a:schemeClr>
                </a:solidFill>
              </a:rPr>
              <a:t>hospital. </a:t>
            </a:r>
            <a:r>
              <a:rPr lang="en-GB" sz="1700" i="1" dirty="0">
                <a:solidFill>
                  <a:schemeClr val="accent1">
                    <a:lumMod val="50000"/>
                  </a:schemeClr>
                </a:solidFill>
              </a:rPr>
              <a:t>Even dusting a ward is an </a:t>
            </a:r>
            <a:r>
              <a:rPr lang="en-GB" sz="1700" i="1" dirty="0" smtClean="0">
                <a:solidFill>
                  <a:schemeClr val="accent1">
                    <a:lumMod val="50000"/>
                  </a:schemeClr>
                </a:solidFill>
              </a:rPr>
              <a:t>inspiration… I have various other jobs in the morning, such as going round with the doctor to see patients, bandaging limbs, helping semi-helpless people to get up &amp; put their clothes on… preparing dinner and in general being at the beck and call of the nurse who is over me…</a:t>
            </a:r>
          </a:p>
          <a:p>
            <a:pPr algn="just"/>
            <a:endParaRPr lang="en-GB" sz="1600" dirty="0">
              <a:solidFill>
                <a:schemeClr val="accent1">
                  <a:lumMod val="50000"/>
                </a:schemeClr>
              </a:solidFill>
            </a:endParaRPr>
          </a:p>
          <a:p>
            <a:pPr algn="r"/>
            <a:r>
              <a:rPr lang="en-GB" sz="1600" dirty="0" smtClean="0"/>
              <a:t>Vera Brittain, a VAD Nurse in </a:t>
            </a:r>
            <a:r>
              <a:rPr lang="en-GB" sz="1600" i="1" dirty="0" smtClean="0"/>
              <a:t>Letters From a Lost Generation: First World War Letters of Vera Brittain and Four Friends</a:t>
            </a:r>
            <a:r>
              <a:rPr lang="en-GB" sz="1600" dirty="0" smtClean="0"/>
              <a:t>, 2008</a:t>
            </a:r>
            <a:endParaRPr lang="en-GB" sz="1600" dirty="0"/>
          </a:p>
        </p:txBody>
      </p:sp>
    </p:spTree>
    <p:extLst>
      <p:ext uri="{BB962C8B-B14F-4D97-AF65-F5344CB8AC3E}">
        <p14:creationId xmlns:p14="http://schemas.microsoft.com/office/powerpoint/2010/main" val="2170833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First Aid Nursing Yeomanry on the Western Front, 1914-1918 Q4671.jpg"/>
          <p:cNvPicPr>
            <a:picLocks noChangeAspect="1" noChangeArrowheads="1"/>
          </p:cNvPicPr>
          <p:nvPr/>
        </p:nvPicPr>
        <p:blipFill rotWithShape="1">
          <a:blip r:embed="rId2">
            <a:extLst>
              <a:ext uri="{28A0092B-C50C-407E-A947-70E740481C1C}">
                <a14:useLocalDpi xmlns:a14="http://schemas.microsoft.com/office/drawing/2010/main" val="0"/>
              </a:ext>
            </a:extLst>
          </a:blip>
          <a:srcRect l="3948" t="23337" r="1408" b="9124"/>
          <a:stretch/>
        </p:blipFill>
        <p:spPr bwMode="auto">
          <a:xfrm>
            <a:off x="2743197" y="1415157"/>
            <a:ext cx="6722772" cy="3776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04583" y="5191372"/>
            <a:ext cx="3361384" cy="646331"/>
          </a:xfrm>
          <a:prstGeom prst="rect">
            <a:avLst/>
          </a:prstGeom>
          <a:noFill/>
        </p:spPr>
        <p:txBody>
          <a:bodyPr wrap="square" rtlCol="0">
            <a:spAutoFit/>
          </a:bodyPr>
          <a:lstStyle/>
          <a:p>
            <a:pPr algn="r"/>
            <a:r>
              <a:rPr lang="en-GB" dirty="0" smtClean="0"/>
              <a:t>The FANY with the ambulances in Calais, January 1917.</a:t>
            </a:r>
            <a:endParaRPr lang="en-GB" dirty="0"/>
          </a:p>
        </p:txBody>
      </p:sp>
    </p:spTree>
    <p:extLst>
      <p:ext uri="{BB962C8B-B14F-4D97-AF65-F5344CB8AC3E}">
        <p14:creationId xmlns:p14="http://schemas.microsoft.com/office/powerpoint/2010/main" val="3447753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741" y="1764406"/>
            <a:ext cx="8418491" cy="3762825"/>
          </a:xfrm>
          <a:prstGeom prst="rect">
            <a:avLst/>
          </a:prstGeom>
        </p:spPr>
        <p:txBody>
          <a:bodyPr wrap="square">
            <a:spAutoFit/>
          </a:bodyPr>
          <a:lstStyle/>
          <a:p>
            <a:pPr algn="just"/>
            <a:r>
              <a:rPr lang="en-GB" dirty="0" smtClean="0">
                <a:solidFill>
                  <a:schemeClr val="accent1">
                    <a:lumMod val="50000"/>
                  </a:schemeClr>
                </a:solidFill>
                <a:effectLst/>
                <a:latin typeface="Calibri" panose="020F0502020204030204" pitchFamily="34" charset="0"/>
                <a:ea typeface="Times New Roman" panose="02020603050405020304" pitchFamily="18" charset="0"/>
              </a:rPr>
              <a:t>The </a:t>
            </a:r>
            <a:r>
              <a:rPr lang="en-GB" b="1" dirty="0" smtClean="0">
                <a:solidFill>
                  <a:schemeClr val="accent1">
                    <a:lumMod val="50000"/>
                  </a:schemeClr>
                </a:solidFill>
                <a:effectLst/>
                <a:latin typeface="Calibri" panose="020F0502020204030204" pitchFamily="34" charset="0"/>
                <a:ea typeface="Times New Roman" panose="02020603050405020304" pitchFamily="18" charset="0"/>
              </a:rPr>
              <a:t>First Aid Nursing Yeomanry </a:t>
            </a:r>
            <a:r>
              <a:rPr lang="en-GB" dirty="0" smtClean="0">
                <a:solidFill>
                  <a:schemeClr val="accent1">
                    <a:lumMod val="50000"/>
                  </a:schemeClr>
                </a:solidFill>
                <a:effectLst/>
                <a:latin typeface="Calibri" panose="020F0502020204030204" pitchFamily="34" charset="0"/>
                <a:ea typeface="Times New Roman" panose="02020603050405020304" pitchFamily="18" charset="0"/>
              </a:rPr>
              <a:t>(FANY) was an independent voluntary organisation set up in 1907 and modelled on military lines, taking the title 'Yeomanry' from the fact that it was a mounted unit. It was originally created to provide emergency medical care in the critical period between soldiers being wounded and their evacuation from the battlefield. The FANYs were trained in first aid and, being very mobile, could take care to soldiers at the point of injury. They practised riding out to a casualty, providing immediate first aid and either evacuating casualties by horse, carrying them on stretchers, or stabilising them until the slow horse-drawn ambulances could arrive. From October 1914 the FANY provided nurses and ambulances for the Belgian Army, and soon afterwards for the French, and from 1916 for the British Army.</a:t>
            </a:r>
          </a:p>
          <a:p>
            <a:pPr algn="just"/>
            <a:endParaRPr lang="en-GB" sz="2000" dirty="0" smtClean="0">
              <a:effectLst/>
              <a:latin typeface="Times New Roman" panose="02020603050405020304" pitchFamily="18" charset="0"/>
              <a:ea typeface="Times New Roman" panose="02020603050405020304" pitchFamily="18" charset="0"/>
            </a:endParaRPr>
          </a:p>
          <a:p>
            <a:pPr algn="r">
              <a:lnSpc>
                <a:spcPct val="107000"/>
              </a:lnSpc>
              <a:spcAft>
                <a:spcPts val="800"/>
              </a:spcAft>
            </a:pPr>
            <a:r>
              <a:rPr lang="en-GB" i="1" kern="1800" dirty="0" smtClean="0">
                <a:effectLst/>
                <a:latin typeface="Calibri" panose="020F0502020204030204" pitchFamily="34" charset="0"/>
                <a:ea typeface="Times New Roman" panose="02020603050405020304" pitchFamily="18" charset="0"/>
                <a:cs typeface="Times New Roman" panose="02020603050405020304" pitchFamily="18" charset="0"/>
              </a:rPr>
              <a:t>Remembering the First Aid Nursing Yeomanry in the First World War</a:t>
            </a:r>
            <a:r>
              <a:rPr lang="en-GB" kern="1800" dirty="0" smtClean="0">
                <a:effectLst/>
                <a:latin typeface="Calibri" panose="020F0502020204030204" pitchFamily="34" charset="0"/>
                <a:ea typeface="Times New Roman" panose="02020603050405020304" pitchFamily="18" charset="0"/>
                <a:cs typeface="Times New Roman" panose="02020603050405020304" pitchFamily="18" charset="0"/>
              </a:rPr>
              <a:t> from the National Army Museum website – </a:t>
            </a:r>
            <a:r>
              <a:rPr lang="en-GB" u="sng" kern="1800" dirty="0" smtClean="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www.nam.ac.uk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041514"/>
      </p:ext>
    </p:extLst>
  </p:cSld>
  <p:clrMapOvr>
    <a:masterClrMapping/>
  </p:clrMapOvr>
</p:sld>
</file>

<file path=ppt/theme/theme1.xml><?xml version="1.0" encoding="utf-8"?>
<a:theme xmlns:a="http://schemas.openxmlformats.org/drawingml/2006/main" name="Background Them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3048</TotalTime>
  <Words>597</Words>
  <Application>Microsoft Office PowerPoint</Application>
  <PresentationFormat>Widescreen</PresentationFormat>
  <Paragraphs>21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ＭＳ Ｐゴシック</vt:lpstr>
      <vt:lpstr>Arial</vt:lpstr>
      <vt:lpstr>Book Antiqua</vt:lpstr>
      <vt:lpstr>Calibri</vt:lpstr>
      <vt:lpstr>Times New Roman</vt:lpstr>
      <vt:lpstr>Background Theme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Institute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Bendry</dc:creator>
  <cp:lastModifiedBy>Simon Bendry</cp:lastModifiedBy>
  <cp:revision>30</cp:revision>
  <dcterms:created xsi:type="dcterms:W3CDTF">2016-07-27T07:36:09Z</dcterms:created>
  <dcterms:modified xsi:type="dcterms:W3CDTF">2016-09-02T14:47:24Z</dcterms:modified>
</cp:coreProperties>
</file>