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2" r:id="rId6"/>
    <p:sldId id="260" r:id="rId7"/>
    <p:sldId id="261" r:id="rId8"/>
    <p:sldId id="263" r:id="rId9"/>
  </p:sldIdLst>
  <p:sldSz cx="9144000" cy="6858000" type="screen4x3"/>
  <p:notesSz cx="6946900" cy="92837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mn-cs"/>
      </a:defRPr>
    </a:lvl1pPr>
    <a:lvl2pPr marL="457200" algn="l" rtl="0" fontAlgn="base">
      <a:spcBef>
        <a:spcPct val="0"/>
      </a:spcBef>
      <a:spcAft>
        <a:spcPct val="0"/>
      </a:spcAft>
      <a:defRPr sz="2400" b="1" kern="1200">
        <a:solidFill>
          <a:schemeClr val="tx1"/>
        </a:solidFill>
        <a:latin typeface="Arial" charset="0"/>
        <a:ea typeface="ＭＳ Ｐゴシック" charset="0"/>
        <a:cs typeface="+mn-cs"/>
      </a:defRPr>
    </a:lvl2pPr>
    <a:lvl3pPr marL="914400" algn="l" rtl="0" fontAlgn="base">
      <a:spcBef>
        <a:spcPct val="0"/>
      </a:spcBef>
      <a:spcAft>
        <a:spcPct val="0"/>
      </a:spcAft>
      <a:defRPr sz="2400" b="1" kern="1200">
        <a:solidFill>
          <a:schemeClr val="tx1"/>
        </a:solidFill>
        <a:latin typeface="Arial" charset="0"/>
        <a:ea typeface="ＭＳ Ｐゴシック" charset="0"/>
        <a:cs typeface="+mn-cs"/>
      </a:defRPr>
    </a:lvl3pPr>
    <a:lvl4pPr marL="1371600" algn="l" rtl="0" fontAlgn="base">
      <a:spcBef>
        <a:spcPct val="0"/>
      </a:spcBef>
      <a:spcAft>
        <a:spcPct val="0"/>
      </a:spcAft>
      <a:defRPr sz="2400" b="1" kern="1200">
        <a:solidFill>
          <a:schemeClr val="tx1"/>
        </a:solidFill>
        <a:latin typeface="Arial" charset="0"/>
        <a:ea typeface="ＭＳ Ｐゴシック" charset="0"/>
        <a:cs typeface="+mn-cs"/>
      </a:defRPr>
    </a:lvl4pPr>
    <a:lvl5pPr marL="1828800" algn="l" rtl="0" fontAlgn="base">
      <a:spcBef>
        <a:spcPct val="0"/>
      </a:spcBef>
      <a:spcAft>
        <a:spcPct val="0"/>
      </a:spcAft>
      <a:defRPr sz="2400" b="1" kern="1200">
        <a:solidFill>
          <a:schemeClr val="tx1"/>
        </a:solidFill>
        <a:latin typeface="Arial" charset="0"/>
        <a:ea typeface="ＭＳ Ｐゴシック" charset="0"/>
        <a:cs typeface="+mn-cs"/>
      </a:defRPr>
    </a:lvl5pPr>
    <a:lvl6pPr marL="2286000" algn="l" defTabSz="457200" rtl="0" eaLnBrk="1" latinLnBrk="0" hangingPunct="1">
      <a:defRPr sz="2400" b="1" kern="1200">
        <a:solidFill>
          <a:schemeClr val="tx1"/>
        </a:solidFill>
        <a:latin typeface="Arial" charset="0"/>
        <a:ea typeface="ＭＳ Ｐゴシック" charset="0"/>
        <a:cs typeface="+mn-cs"/>
      </a:defRPr>
    </a:lvl6pPr>
    <a:lvl7pPr marL="2743200" algn="l" defTabSz="457200" rtl="0" eaLnBrk="1" latinLnBrk="0" hangingPunct="1">
      <a:defRPr sz="2400" b="1" kern="1200">
        <a:solidFill>
          <a:schemeClr val="tx1"/>
        </a:solidFill>
        <a:latin typeface="Arial" charset="0"/>
        <a:ea typeface="ＭＳ Ｐゴシック" charset="0"/>
        <a:cs typeface="+mn-cs"/>
      </a:defRPr>
    </a:lvl7pPr>
    <a:lvl8pPr marL="3200400" algn="l" defTabSz="457200" rtl="0" eaLnBrk="1" latinLnBrk="0" hangingPunct="1">
      <a:defRPr sz="2400" b="1" kern="1200">
        <a:solidFill>
          <a:schemeClr val="tx1"/>
        </a:solidFill>
        <a:latin typeface="Arial" charset="0"/>
        <a:ea typeface="ＭＳ Ｐゴシック" charset="0"/>
        <a:cs typeface="+mn-cs"/>
      </a:defRPr>
    </a:lvl8pPr>
    <a:lvl9pPr marL="3657600" algn="l" defTabSz="457200" rtl="0" eaLnBrk="1" latinLnBrk="0" hangingPunct="1">
      <a:defRPr sz="2400" b="1"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6756" autoAdjust="0"/>
  </p:normalViewPr>
  <p:slideViewPr>
    <p:cSldViewPr>
      <p:cViewPr>
        <p:scale>
          <a:sx n="75" d="100"/>
          <a:sy n="75" d="100"/>
        </p:scale>
        <p:origin x="-1744" y="-19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9" rIns="92738" bIns="46369" numCol="1" anchor="t" anchorCtr="0" compatLnSpc="1">
            <a:prstTxWarp prst="textNoShape">
              <a:avLst/>
            </a:prstTxWarp>
          </a:bodyPr>
          <a:lstStyle>
            <a:lvl1pPr defTabSz="927100" eaLnBrk="0" hangingPunct="0">
              <a:defRPr sz="1200" b="0">
                <a:latin typeface="Times New Roman" charset="0"/>
              </a:defRPr>
            </a:lvl1pPr>
          </a:lstStyle>
          <a:p>
            <a:endParaRPr lang="en-US"/>
          </a:p>
        </p:txBody>
      </p:sp>
      <p:sp>
        <p:nvSpPr>
          <p:cNvPr id="26627" name="Rectangle 3"/>
          <p:cNvSpPr>
            <a:spLocks noGrp="1" noChangeArrowheads="1"/>
          </p:cNvSpPr>
          <p:nvPr>
            <p:ph type="dt" sz="quarter"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9" rIns="92738" bIns="46369" numCol="1" anchor="t" anchorCtr="0" compatLnSpc="1">
            <a:prstTxWarp prst="textNoShape">
              <a:avLst/>
            </a:prstTxWarp>
          </a:bodyPr>
          <a:lstStyle>
            <a:lvl1pPr algn="r" defTabSz="927100" eaLnBrk="0" hangingPunct="0">
              <a:defRPr sz="1200" b="0">
                <a:latin typeface="Times New Roman" charset="0"/>
              </a:defRPr>
            </a:lvl1pPr>
          </a:lstStyle>
          <a:p>
            <a:endParaRPr lang="en-US"/>
          </a:p>
        </p:txBody>
      </p:sp>
      <p:sp>
        <p:nvSpPr>
          <p:cNvPr id="26628" name="Rectangle 4"/>
          <p:cNvSpPr>
            <a:spLocks noGrp="1" noChangeArrowheads="1"/>
          </p:cNvSpPr>
          <p:nvPr>
            <p:ph type="ftr" sz="quarter" idx="2"/>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9" rIns="92738" bIns="46369" numCol="1" anchor="b" anchorCtr="0" compatLnSpc="1">
            <a:prstTxWarp prst="textNoShape">
              <a:avLst/>
            </a:prstTxWarp>
          </a:bodyPr>
          <a:lstStyle>
            <a:lvl1pPr defTabSz="927100" eaLnBrk="0" hangingPunct="0">
              <a:defRPr sz="1200" b="0">
                <a:latin typeface="Times New Roman" charset="0"/>
              </a:defRPr>
            </a:lvl1pPr>
          </a:lstStyle>
          <a:p>
            <a:endParaRPr lang="en-US"/>
          </a:p>
        </p:txBody>
      </p:sp>
      <p:sp>
        <p:nvSpPr>
          <p:cNvPr id="26629" name="Rectangle 5"/>
          <p:cNvSpPr>
            <a:spLocks noGrp="1" noChangeArrowheads="1"/>
          </p:cNvSpPr>
          <p:nvPr>
            <p:ph type="sldNum" sz="quarter" idx="3"/>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9" rIns="92738" bIns="46369" numCol="1" anchor="b" anchorCtr="0" compatLnSpc="1">
            <a:prstTxWarp prst="textNoShape">
              <a:avLst/>
            </a:prstTxWarp>
          </a:bodyPr>
          <a:lstStyle>
            <a:lvl1pPr algn="r" defTabSz="927100" eaLnBrk="0" hangingPunct="0">
              <a:defRPr sz="1200" b="0">
                <a:latin typeface="Times New Roman" charset="0"/>
              </a:defRPr>
            </a:lvl1pPr>
          </a:lstStyle>
          <a:p>
            <a:fld id="{609C2F8E-4B3A-374F-B085-3F9AC041A1AC}" type="slidenum">
              <a:rPr lang="en-US"/>
              <a:pPr/>
              <a:t>‹#›</a:t>
            </a:fld>
            <a:endParaRPr lang="en-US"/>
          </a:p>
        </p:txBody>
      </p:sp>
    </p:spTree>
    <p:extLst>
      <p:ext uri="{BB962C8B-B14F-4D97-AF65-F5344CB8AC3E}">
        <p14:creationId xmlns:p14="http://schemas.microsoft.com/office/powerpoint/2010/main" val="2989161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9" rIns="92738" bIns="46369" numCol="1" anchor="t" anchorCtr="0" compatLnSpc="1">
            <a:prstTxWarp prst="textNoShape">
              <a:avLst/>
            </a:prstTxWarp>
          </a:bodyPr>
          <a:lstStyle>
            <a:lvl1pPr defTabSz="927100" eaLnBrk="0" hangingPunct="0">
              <a:defRPr sz="1200" b="0">
                <a:latin typeface="Times New Roman" charset="0"/>
              </a:defRPr>
            </a:lvl1pPr>
          </a:lstStyle>
          <a:p>
            <a:endParaRPr lang="en-US"/>
          </a:p>
        </p:txBody>
      </p:sp>
      <p:sp>
        <p:nvSpPr>
          <p:cNvPr id="24579" name="Rectangle 3"/>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9" rIns="92738" bIns="46369" numCol="1" anchor="t" anchorCtr="0" compatLnSpc="1">
            <a:prstTxWarp prst="textNoShape">
              <a:avLst/>
            </a:prstTxWarp>
          </a:bodyPr>
          <a:lstStyle>
            <a:lvl1pPr algn="r" defTabSz="927100" eaLnBrk="0" hangingPunct="0">
              <a:defRPr sz="1200" b="0">
                <a:latin typeface="Times New Roman" charset="0"/>
              </a:defRPr>
            </a:lvl1pPr>
          </a:lstStyle>
          <a:p>
            <a:endParaRPr lang="en-US"/>
          </a:p>
        </p:txBody>
      </p:sp>
      <p:sp>
        <p:nvSpPr>
          <p:cNvPr id="24580" name="Rectangle 4"/>
          <p:cNvSpPr>
            <a:spLocks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9" rIns="92738" bIns="4636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2"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9" rIns="92738" bIns="46369" numCol="1" anchor="b" anchorCtr="0" compatLnSpc="1">
            <a:prstTxWarp prst="textNoShape">
              <a:avLst/>
            </a:prstTxWarp>
          </a:bodyPr>
          <a:lstStyle>
            <a:lvl1pPr defTabSz="927100" eaLnBrk="0" hangingPunct="0">
              <a:defRPr sz="1200" b="0">
                <a:latin typeface="Times New Roman" charset="0"/>
              </a:defRPr>
            </a:lvl1pPr>
          </a:lstStyle>
          <a:p>
            <a:endParaRPr lang="en-US"/>
          </a:p>
        </p:txBody>
      </p:sp>
      <p:sp>
        <p:nvSpPr>
          <p:cNvPr id="24583"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9" rIns="92738" bIns="46369" numCol="1" anchor="b" anchorCtr="0" compatLnSpc="1">
            <a:prstTxWarp prst="textNoShape">
              <a:avLst/>
            </a:prstTxWarp>
          </a:bodyPr>
          <a:lstStyle>
            <a:lvl1pPr algn="r" defTabSz="927100" eaLnBrk="0" hangingPunct="0">
              <a:defRPr sz="1200" b="0">
                <a:latin typeface="Times New Roman" charset="0"/>
              </a:defRPr>
            </a:lvl1pPr>
          </a:lstStyle>
          <a:p>
            <a:fld id="{AD20BE1F-EBAC-D74E-B2B7-56C556AF070E}" type="slidenum">
              <a:rPr lang="en-US"/>
              <a:pPr/>
              <a:t>‹#›</a:t>
            </a:fld>
            <a:endParaRPr lang="en-US"/>
          </a:p>
        </p:txBody>
      </p:sp>
    </p:spTree>
    <p:extLst>
      <p:ext uri="{BB962C8B-B14F-4D97-AF65-F5344CB8AC3E}">
        <p14:creationId xmlns:p14="http://schemas.microsoft.com/office/powerpoint/2010/main" val="4166289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aloud</a:t>
            </a:r>
            <a:r>
              <a:rPr lang="en-US" baseline="0" dirty="0" smtClean="0"/>
              <a:t> and check key words.</a:t>
            </a:r>
            <a:endParaRPr lang="en-US" dirty="0"/>
          </a:p>
        </p:txBody>
      </p:sp>
      <p:sp>
        <p:nvSpPr>
          <p:cNvPr id="4" name="Slide Number Placeholder 3"/>
          <p:cNvSpPr>
            <a:spLocks noGrp="1"/>
          </p:cNvSpPr>
          <p:nvPr>
            <p:ph type="sldNum" sz="quarter" idx="10"/>
          </p:nvPr>
        </p:nvSpPr>
        <p:spPr/>
        <p:txBody>
          <a:bodyPr/>
          <a:lstStyle/>
          <a:p>
            <a:fld id="{AD20BE1F-EBAC-D74E-B2B7-56C556AF070E}" type="slidenum">
              <a:rPr lang="en-US" smtClean="0"/>
              <a:pPr/>
              <a:t>3</a:t>
            </a:fld>
            <a:endParaRPr lang="en-US"/>
          </a:p>
        </p:txBody>
      </p:sp>
    </p:spTree>
    <p:extLst>
      <p:ext uri="{BB962C8B-B14F-4D97-AF65-F5344CB8AC3E}">
        <p14:creationId xmlns:p14="http://schemas.microsoft.com/office/powerpoint/2010/main" val="62723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students to mark on their maps</a:t>
            </a:r>
            <a:r>
              <a:rPr lang="en-US" baseline="0" dirty="0" smtClean="0"/>
              <a:t> where Makkah is.</a:t>
            </a:r>
            <a:endParaRPr lang="en-US" dirty="0"/>
          </a:p>
        </p:txBody>
      </p:sp>
      <p:sp>
        <p:nvSpPr>
          <p:cNvPr id="4" name="Slide Number Placeholder 3"/>
          <p:cNvSpPr>
            <a:spLocks noGrp="1"/>
          </p:cNvSpPr>
          <p:nvPr>
            <p:ph type="sldNum" sz="quarter" idx="10"/>
          </p:nvPr>
        </p:nvSpPr>
        <p:spPr/>
        <p:txBody>
          <a:bodyPr/>
          <a:lstStyle/>
          <a:p>
            <a:fld id="{AD20BE1F-EBAC-D74E-B2B7-56C556AF070E}" type="slidenum">
              <a:rPr lang="en-US" smtClean="0"/>
              <a:pPr/>
              <a:t>4</a:t>
            </a:fld>
            <a:endParaRPr lang="en-US"/>
          </a:p>
        </p:txBody>
      </p:sp>
    </p:spTree>
    <p:extLst>
      <p:ext uri="{BB962C8B-B14F-4D97-AF65-F5344CB8AC3E}">
        <p14:creationId xmlns:p14="http://schemas.microsoft.com/office/powerpoint/2010/main" val="1514517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the students to write down 5 key facts about Arabia/Makkah in 570. 10</a:t>
            </a:r>
            <a:r>
              <a:rPr lang="en-US" baseline="0" dirty="0" smtClean="0"/>
              <a:t> minutes. </a:t>
            </a:r>
            <a:endParaRPr lang="en-US" dirty="0"/>
          </a:p>
        </p:txBody>
      </p:sp>
      <p:sp>
        <p:nvSpPr>
          <p:cNvPr id="4" name="Slide Number Placeholder 3"/>
          <p:cNvSpPr>
            <a:spLocks noGrp="1"/>
          </p:cNvSpPr>
          <p:nvPr>
            <p:ph type="sldNum" sz="quarter" idx="10"/>
          </p:nvPr>
        </p:nvSpPr>
        <p:spPr/>
        <p:txBody>
          <a:bodyPr/>
          <a:lstStyle/>
          <a:p>
            <a:fld id="{AD20BE1F-EBAC-D74E-B2B7-56C556AF070E}" type="slidenum">
              <a:rPr lang="en-US" smtClean="0"/>
              <a:pPr/>
              <a:t>5</a:t>
            </a:fld>
            <a:endParaRPr lang="en-US"/>
          </a:p>
        </p:txBody>
      </p:sp>
    </p:spTree>
    <p:extLst>
      <p:ext uri="{BB962C8B-B14F-4D97-AF65-F5344CB8AC3E}">
        <p14:creationId xmlns:p14="http://schemas.microsoft.com/office/powerpoint/2010/main" val="62723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r>
              <a:rPr lang="en-US" baseline="0" dirty="0" smtClean="0"/>
              <a:t> to make their list. Short class discussion, ideas could include: kindness towards the needy, religion and beliefs, simple life – no desire for possessions, link with the Bedouin people?</a:t>
            </a:r>
            <a:endParaRPr lang="en-US" dirty="0"/>
          </a:p>
        </p:txBody>
      </p:sp>
      <p:sp>
        <p:nvSpPr>
          <p:cNvPr id="4" name="Slide Number Placeholder 3"/>
          <p:cNvSpPr>
            <a:spLocks noGrp="1"/>
          </p:cNvSpPr>
          <p:nvPr>
            <p:ph type="sldNum" sz="quarter" idx="10"/>
          </p:nvPr>
        </p:nvSpPr>
        <p:spPr/>
        <p:txBody>
          <a:bodyPr/>
          <a:lstStyle/>
          <a:p>
            <a:fld id="{AD20BE1F-EBAC-D74E-B2B7-56C556AF070E}" type="slidenum">
              <a:rPr lang="en-US" smtClean="0"/>
              <a:pPr/>
              <a:t>6</a:t>
            </a:fld>
            <a:endParaRPr lang="en-US"/>
          </a:p>
        </p:txBody>
      </p:sp>
    </p:spTree>
    <p:extLst>
      <p:ext uri="{BB962C8B-B14F-4D97-AF65-F5344CB8AC3E}">
        <p14:creationId xmlns:p14="http://schemas.microsoft.com/office/powerpoint/2010/main" val="1537703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a:t>
            </a:r>
            <a:r>
              <a:rPr lang="en-US" baseline="0" dirty="0" smtClean="0"/>
              <a:t> minutes to complete worksheet and check answers. </a:t>
            </a:r>
            <a:endParaRPr lang="en-US" dirty="0"/>
          </a:p>
        </p:txBody>
      </p:sp>
      <p:sp>
        <p:nvSpPr>
          <p:cNvPr id="4" name="Slide Number Placeholder 3"/>
          <p:cNvSpPr>
            <a:spLocks noGrp="1"/>
          </p:cNvSpPr>
          <p:nvPr>
            <p:ph type="sldNum" sz="quarter" idx="10"/>
          </p:nvPr>
        </p:nvSpPr>
        <p:spPr/>
        <p:txBody>
          <a:bodyPr/>
          <a:lstStyle/>
          <a:p>
            <a:fld id="{AD20BE1F-EBAC-D74E-B2B7-56C556AF070E}" type="slidenum">
              <a:rPr lang="en-US" smtClean="0"/>
              <a:pPr/>
              <a:t>7</a:t>
            </a:fld>
            <a:endParaRPr lang="en-US"/>
          </a:p>
        </p:txBody>
      </p:sp>
    </p:spTree>
    <p:extLst>
      <p:ext uri="{BB962C8B-B14F-4D97-AF65-F5344CB8AC3E}">
        <p14:creationId xmlns:p14="http://schemas.microsoft.com/office/powerpoint/2010/main" val="1077792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88" name="Rectangle 16"/>
          <p:cNvSpPr>
            <a:spLocks noGrp="1" noChangeArrowheads="1"/>
          </p:cNvSpPr>
          <p:nvPr>
            <p:ph type="ctrTitle" sz="quarter"/>
          </p:nvPr>
        </p:nvSpPr>
        <p:spPr>
          <a:xfrm>
            <a:off x="2438400" y="2133600"/>
            <a:ext cx="5562600" cy="1774825"/>
          </a:xfrm>
        </p:spPr>
        <p:txBody>
          <a:bodyPr/>
          <a:lstStyle>
            <a:lvl1pPr>
              <a:lnSpc>
                <a:spcPct val="100000"/>
              </a:lnSpc>
              <a:defRPr sz="4800"/>
            </a:lvl1pPr>
          </a:lstStyle>
          <a:p>
            <a:pPr lvl="0"/>
            <a:r>
              <a:rPr lang="en-GB" noProof="0" smtClean="0"/>
              <a:t>Click to edit Master title style</a:t>
            </a:r>
            <a:endParaRPr lang="en-US" noProof="0" smtClean="0"/>
          </a:p>
        </p:txBody>
      </p:sp>
      <p:sp>
        <p:nvSpPr>
          <p:cNvPr id="3089" name="Rectangle 17"/>
          <p:cNvSpPr>
            <a:spLocks noGrp="1" noChangeArrowheads="1"/>
          </p:cNvSpPr>
          <p:nvPr>
            <p:ph type="subTitle" sz="quarter" idx="1"/>
          </p:nvPr>
        </p:nvSpPr>
        <p:spPr>
          <a:xfrm>
            <a:off x="2438400" y="3962400"/>
            <a:ext cx="5562600" cy="990600"/>
          </a:xfrm>
        </p:spPr>
        <p:txBody>
          <a:bodyPr/>
          <a:lstStyle>
            <a:lvl1pPr marL="0" indent="0">
              <a:buFontTx/>
              <a:buNone/>
              <a:defRPr/>
            </a:lvl1pPr>
          </a:lstStyle>
          <a:p>
            <a:pPr lvl="0"/>
            <a:r>
              <a:rPr lang="en-GB" noProof="0" smtClean="0"/>
              <a:t>Click to edit Master subtitle style</a:t>
            </a:r>
            <a:endParaRPr lang="en-US" noProof="0" smtClean="0"/>
          </a:p>
        </p:txBody>
      </p:sp>
      <p:sp>
        <p:nvSpPr>
          <p:cNvPr id="3093" name="Rectangle 21"/>
          <p:cNvSpPr>
            <a:spLocks noGrp="1" noChangeArrowheads="1"/>
          </p:cNvSpPr>
          <p:nvPr>
            <p:ph type="dt" sz="quarter" idx="2"/>
          </p:nvPr>
        </p:nvSpPr>
        <p:spPr/>
        <p:txBody>
          <a:bodyPr/>
          <a:lstStyle>
            <a:lvl1pPr>
              <a:defRPr/>
            </a:lvl1pPr>
          </a:lstStyle>
          <a:p>
            <a:endParaRPr lang="en-US"/>
          </a:p>
        </p:txBody>
      </p:sp>
      <p:sp>
        <p:nvSpPr>
          <p:cNvPr id="3094" name="Rectangle 22"/>
          <p:cNvSpPr>
            <a:spLocks noGrp="1" noChangeArrowheads="1"/>
          </p:cNvSpPr>
          <p:nvPr>
            <p:ph type="ftr" sz="quarter" idx="3"/>
          </p:nvPr>
        </p:nvSpPr>
        <p:spPr/>
        <p:txBody>
          <a:bodyPr/>
          <a:lstStyle>
            <a:lvl1pPr>
              <a:defRPr/>
            </a:lvl1pPr>
          </a:lstStyle>
          <a:p>
            <a:endParaRPr lang="en-US"/>
          </a:p>
        </p:txBody>
      </p:sp>
      <p:sp>
        <p:nvSpPr>
          <p:cNvPr id="3095" name="Rectangle 23"/>
          <p:cNvSpPr>
            <a:spLocks noGrp="1" noChangeArrowheads="1"/>
          </p:cNvSpPr>
          <p:nvPr>
            <p:ph type="sldNum" sz="quarter" idx="4"/>
          </p:nvPr>
        </p:nvSpPr>
        <p:spPr/>
        <p:txBody>
          <a:bodyPr/>
          <a:lstStyle>
            <a:lvl1pPr>
              <a:defRPr/>
            </a:lvl1pPr>
          </a:lstStyle>
          <a:p>
            <a:fld id="{3F13D5A4-3AFC-FB45-8DB1-4F5F2C616F3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1B82E4-6C97-2D43-B034-DB55F5F5075E}" type="slidenum">
              <a:rPr lang="en-US"/>
              <a:pPr/>
              <a:t>‹#›</a:t>
            </a:fld>
            <a:endParaRPr lang="en-US"/>
          </a:p>
        </p:txBody>
      </p:sp>
    </p:spTree>
    <p:extLst>
      <p:ext uri="{BB962C8B-B14F-4D97-AF65-F5344CB8AC3E}">
        <p14:creationId xmlns:p14="http://schemas.microsoft.com/office/powerpoint/2010/main" val="1225306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96215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066800" y="274638"/>
            <a:ext cx="57340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98DEFE-E33E-D545-A230-2D63AA6412B4}" type="slidenum">
              <a:rPr lang="en-US"/>
              <a:pPr/>
              <a:t>‹#›</a:t>
            </a:fld>
            <a:endParaRPr lang="en-US"/>
          </a:p>
        </p:txBody>
      </p:sp>
    </p:spTree>
    <p:extLst>
      <p:ext uri="{BB962C8B-B14F-4D97-AF65-F5344CB8AC3E}">
        <p14:creationId xmlns:p14="http://schemas.microsoft.com/office/powerpoint/2010/main" val="945579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15FBFC-C483-3747-98EE-13B8F9EBF0CB}" type="slidenum">
              <a:rPr lang="en-US"/>
              <a:pPr/>
              <a:t>‹#›</a:t>
            </a:fld>
            <a:endParaRPr lang="en-US"/>
          </a:p>
        </p:txBody>
      </p:sp>
    </p:spTree>
    <p:extLst>
      <p:ext uri="{BB962C8B-B14F-4D97-AF65-F5344CB8AC3E}">
        <p14:creationId xmlns:p14="http://schemas.microsoft.com/office/powerpoint/2010/main" val="48923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7FFAD4-7A74-9142-BCD6-4FA59DDA22E9}" type="slidenum">
              <a:rPr lang="en-US"/>
              <a:pPr/>
              <a:t>‹#›</a:t>
            </a:fld>
            <a:endParaRPr lang="en-US"/>
          </a:p>
        </p:txBody>
      </p:sp>
    </p:spTree>
    <p:extLst>
      <p:ext uri="{BB962C8B-B14F-4D97-AF65-F5344CB8AC3E}">
        <p14:creationId xmlns:p14="http://schemas.microsoft.com/office/powerpoint/2010/main" val="367147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066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8006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7C4F150-D6A5-A245-A773-147F4D0CB227}" type="slidenum">
              <a:rPr lang="en-US"/>
              <a:pPr/>
              <a:t>‹#›</a:t>
            </a:fld>
            <a:endParaRPr lang="en-US"/>
          </a:p>
        </p:txBody>
      </p:sp>
    </p:spTree>
    <p:extLst>
      <p:ext uri="{BB962C8B-B14F-4D97-AF65-F5344CB8AC3E}">
        <p14:creationId xmlns:p14="http://schemas.microsoft.com/office/powerpoint/2010/main" val="1924471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quarter"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BB48C9C-77E8-B94F-AAB0-D351D8D361E0}" type="slidenum">
              <a:rPr lang="en-US"/>
              <a:pPr/>
              <a:t>‹#›</a:t>
            </a:fld>
            <a:endParaRPr lang="en-US"/>
          </a:p>
        </p:txBody>
      </p:sp>
    </p:spTree>
    <p:extLst>
      <p:ext uri="{BB962C8B-B14F-4D97-AF65-F5344CB8AC3E}">
        <p14:creationId xmlns:p14="http://schemas.microsoft.com/office/powerpoint/2010/main" val="1005811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quarter"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5E73A69-10F1-C44E-94FE-26D40B3C20C9}" type="slidenum">
              <a:rPr lang="en-US"/>
              <a:pPr/>
              <a:t>‹#›</a:t>
            </a:fld>
            <a:endParaRPr lang="en-US"/>
          </a:p>
        </p:txBody>
      </p:sp>
    </p:spTree>
    <p:extLst>
      <p:ext uri="{BB962C8B-B14F-4D97-AF65-F5344CB8AC3E}">
        <p14:creationId xmlns:p14="http://schemas.microsoft.com/office/powerpoint/2010/main" val="559221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851B86B-677E-4C4B-9C91-009A99DED4E6}" type="slidenum">
              <a:rPr lang="en-US"/>
              <a:pPr/>
              <a:t>‹#›</a:t>
            </a:fld>
            <a:endParaRPr lang="en-US"/>
          </a:p>
        </p:txBody>
      </p:sp>
    </p:spTree>
    <p:extLst>
      <p:ext uri="{BB962C8B-B14F-4D97-AF65-F5344CB8AC3E}">
        <p14:creationId xmlns:p14="http://schemas.microsoft.com/office/powerpoint/2010/main" val="313098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28576C-D21A-AC43-BFDA-AE4926FB3E5C}" type="slidenum">
              <a:rPr lang="en-US"/>
              <a:pPr/>
              <a:t>‹#›</a:t>
            </a:fld>
            <a:endParaRPr lang="en-US"/>
          </a:p>
        </p:txBody>
      </p:sp>
    </p:spTree>
    <p:extLst>
      <p:ext uri="{BB962C8B-B14F-4D97-AF65-F5344CB8AC3E}">
        <p14:creationId xmlns:p14="http://schemas.microsoft.com/office/powerpoint/2010/main" val="1069148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8E0BD4-1070-2D46-AEE0-9CEFEDD9274E}" type="slidenum">
              <a:rPr lang="en-US"/>
              <a:pPr/>
              <a:t>‹#›</a:t>
            </a:fld>
            <a:endParaRPr lang="en-US"/>
          </a:p>
        </p:txBody>
      </p:sp>
    </p:spTree>
    <p:extLst>
      <p:ext uri="{BB962C8B-B14F-4D97-AF65-F5344CB8AC3E}">
        <p14:creationId xmlns:p14="http://schemas.microsoft.com/office/powerpoint/2010/main" val="9592456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6" name="Rectangle 12"/>
          <p:cNvSpPr>
            <a:spLocks noGrp="1" noChangeArrowheads="1"/>
          </p:cNvSpPr>
          <p:nvPr>
            <p:ph type="title"/>
          </p:nvPr>
        </p:nvSpPr>
        <p:spPr bwMode="auto">
          <a:xfrm>
            <a:off x="1066800" y="274638"/>
            <a:ext cx="784860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GB" smtClean="0"/>
              <a:t>Click to edit Master title style</a:t>
            </a:r>
            <a:endParaRPr lang="en-US"/>
          </a:p>
        </p:txBody>
      </p:sp>
      <p:sp>
        <p:nvSpPr>
          <p:cNvPr id="1037" name="Rectangle 13"/>
          <p:cNvSpPr>
            <a:spLocks noGrp="1" noChangeArrowheads="1"/>
          </p:cNvSpPr>
          <p:nvPr>
            <p:ph type="body" idx="1"/>
          </p:nvPr>
        </p:nvSpPr>
        <p:spPr bwMode="auto">
          <a:xfrm>
            <a:off x="1066800" y="1600200"/>
            <a:ext cx="7315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41" name="Rectangle 17"/>
          <p:cNvSpPr>
            <a:spLocks noGrp="1" noChangeArrowheads="1"/>
          </p:cNvSpPr>
          <p:nvPr>
            <p:ph type="dt" sz="quarter" idx="2"/>
          </p:nvPr>
        </p:nvSpPr>
        <p:spPr bwMode="auto">
          <a:xfrm>
            <a:off x="2286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kumimoji="1" sz="1200" b="0">
                <a:solidFill>
                  <a:srgbClr val="000000"/>
                </a:solidFill>
                <a:latin typeface="+mn-lt"/>
              </a:defRPr>
            </a:lvl1pPr>
          </a:lstStyle>
          <a:p>
            <a:endParaRPr lang="en-US"/>
          </a:p>
        </p:txBody>
      </p:sp>
      <p:sp>
        <p:nvSpPr>
          <p:cNvPr id="1042" name="Rectangle 18"/>
          <p:cNvSpPr>
            <a:spLocks noGrp="1" noChangeArrowheads="1"/>
          </p:cNvSpPr>
          <p:nvPr>
            <p:ph type="ftr" sz="quarter" idx="3"/>
          </p:nvPr>
        </p:nvSpPr>
        <p:spPr bwMode="auto">
          <a:xfrm>
            <a:off x="2590800" y="6400800"/>
            <a:ext cx="4876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kumimoji="1" sz="1200" b="0">
                <a:solidFill>
                  <a:srgbClr val="000000"/>
                </a:solidFill>
                <a:latin typeface="+mn-lt"/>
              </a:defRPr>
            </a:lvl1pPr>
          </a:lstStyle>
          <a:p>
            <a:endParaRPr lang="en-US"/>
          </a:p>
        </p:txBody>
      </p:sp>
      <p:sp>
        <p:nvSpPr>
          <p:cNvPr id="1043" name="Rectangle 19"/>
          <p:cNvSpPr>
            <a:spLocks noGrp="1" noChangeArrowheads="1"/>
          </p:cNvSpPr>
          <p:nvPr>
            <p:ph type="sldNum" sz="quarter" idx="4"/>
          </p:nvPr>
        </p:nvSpPr>
        <p:spPr bwMode="auto">
          <a:xfrm>
            <a:off x="7696200" y="6400800"/>
            <a:ext cx="1295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kumimoji="1" sz="1200" b="0">
                <a:solidFill>
                  <a:srgbClr val="000000"/>
                </a:solidFill>
                <a:latin typeface="+mn-lt"/>
              </a:defRPr>
            </a:lvl1pPr>
          </a:lstStyle>
          <a:p>
            <a:fld id="{3CD907B5-C4A6-9A4B-B9B5-26BFB930E20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80000"/>
        </a:lnSpc>
        <a:spcBef>
          <a:spcPct val="0"/>
        </a:spcBef>
        <a:spcAft>
          <a:spcPct val="0"/>
        </a:spcAft>
        <a:defRPr sz="4000">
          <a:solidFill>
            <a:srgbClr val="000000"/>
          </a:solidFill>
          <a:latin typeface="+mj-lt"/>
          <a:ea typeface="+mj-ea"/>
          <a:cs typeface="+mj-cs"/>
        </a:defRPr>
      </a:lvl1pPr>
      <a:lvl2pPr algn="l" rtl="0" eaLnBrk="1" fontAlgn="base" hangingPunct="1">
        <a:lnSpc>
          <a:spcPct val="80000"/>
        </a:lnSpc>
        <a:spcBef>
          <a:spcPct val="0"/>
        </a:spcBef>
        <a:spcAft>
          <a:spcPct val="0"/>
        </a:spcAft>
        <a:defRPr sz="4000">
          <a:solidFill>
            <a:srgbClr val="000000"/>
          </a:solidFill>
          <a:latin typeface="Garamond" charset="0"/>
          <a:ea typeface="ＭＳ Ｐゴシック" charset="0"/>
        </a:defRPr>
      </a:lvl2pPr>
      <a:lvl3pPr algn="l" rtl="0" eaLnBrk="1" fontAlgn="base" hangingPunct="1">
        <a:lnSpc>
          <a:spcPct val="80000"/>
        </a:lnSpc>
        <a:spcBef>
          <a:spcPct val="0"/>
        </a:spcBef>
        <a:spcAft>
          <a:spcPct val="0"/>
        </a:spcAft>
        <a:defRPr sz="4000">
          <a:solidFill>
            <a:srgbClr val="000000"/>
          </a:solidFill>
          <a:latin typeface="Garamond" charset="0"/>
          <a:ea typeface="ＭＳ Ｐゴシック" charset="0"/>
        </a:defRPr>
      </a:lvl3pPr>
      <a:lvl4pPr algn="l" rtl="0" eaLnBrk="1" fontAlgn="base" hangingPunct="1">
        <a:lnSpc>
          <a:spcPct val="80000"/>
        </a:lnSpc>
        <a:spcBef>
          <a:spcPct val="0"/>
        </a:spcBef>
        <a:spcAft>
          <a:spcPct val="0"/>
        </a:spcAft>
        <a:defRPr sz="4000">
          <a:solidFill>
            <a:srgbClr val="000000"/>
          </a:solidFill>
          <a:latin typeface="Garamond" charset="0"/>
          <a:ea typeface="ＭＳ Ｐゴシック" charset="0"/>
        </a:defRPr>
      </a:lvl4pPr>
      <a:lvl5pPr algn="l" rtl="0" eaLnBrk="1" fontAlgn="base" hangingPunct="1">
        <a:lnSpc>
          <a:spcPct val="80000"/>
        </a:lnSpc>
        <a:spcBef>
          <a:spcPct val="0"/>
        </a:spcBef>
        <a:spcAft>
          <a:spcPct val="0"/>
        </a:spcAft>
        <a:defRPr sz="4000">
          <a:solidFill>
            <a:srgbClr val="000000"/>
          </a:solidFill>
          <a:latin typeface="Garamond" charset="0"/>
          <a:ea typeface="ＭＳ Ｐゴシック" charset="0"/>
        </a:defRPr>
      </a:lvl5pPr>
      <a:lvl6pPr marL="457200" algn="l" rtl="0" eaLnBrk="1" fontAlgn="base" hangingPunct="1">
        <a:lnSpc>
          <a:spcPct val="80000"/>
        </a:lnSpc>
        <a:spcBef>
          <a:spcPct val="0"/>
        </a:spcBef>
        <a:spcAft>
          <a:spcPct val="0"/>
        </a:spcAft>
        <a:defRPr sz="4000">
          <a:solidFill>
            <a:srgbClr val="000000"/>
          </a:solidFill>
          <a:latin typeface="Garamond" charset="0"/>
          <a:ea typeface="ＭＳ Ｐゴシック" charset="0"/>
        </a:defRPr>
      </a:lvl6pPr>
      <a:lvl7pPr marL="914400" algn="l" rtl="0" eaLnBrk="1" fontAlgn="base" hangingPunct="1">
        <a:lnSpc>
          <a:spcPct val="80000"/>
        </a:lnSpc>
        <a:spcBef>
          <a:spcPct val="0"/>
        </a:spcBef>
        <a:spcAft>
          <a:spcPct val="0"/>
        </a:spcAft>
        <a:defRPr sz="4000">
          <a:solidFill>
            <a:srgbClr val="000000"/>
          </a:solidFill>
          <a:latin typeface="Garamond" charset="0"/>
          <a:ea typeface="ＭＳ Ｐゴシック" charset="0"/>
        </a:defRPr>
      </a:lvl7pPr>
      <a:lvl8pPr marL="1371600" algn="l" rtl="0" eaLnBrk="1" fontAlgn="base" hangingPunct="1">
        <a:lnSpc>
          <a:spcPct val="80000"/>
        </a:lnSpc>
        <a:spcBef>
          <a:spcPct val="0"/>
        </a:spcBef>
        <a:spcAft>
          <a:spcPct val="0"/>
        </a:spcAft>
        <a:defRPr sz="4000">
          <a:solidFill>
            <a:srgbClr val="000000"/>
          </a:solidFill>
          <a:latin typeface="Garamond" charset="0"/>
          <a:ea typeface="ＭＳ Ｐゴシック" charset="0"/>
        </a:defRPr>
      </a:lvl8pPr>
      <a:lvl9pPr marL="1828800" algn="l" rtl="0" eaLnBrk="1" fontAlgn="base" hangingPunct="1">
        <a:lnSpc>
          <a:spcPct val="80000"/>
        </a:lnSpc>
        <a:spcBef>
          <a:spcPct val="0"/>
        </a:spcBef>
        <a:spcAft>
          <a:spcPct val="0"/>
        </a:spcAft>
        <a:defRPr sz="4000">
          <a:solidFill>
            <a:srgbClr val="000000"/>
          </a:solidFill>
          <a:latin typeface="Garamond" charset="0"/>
          <a:ea typeface="ＭＳ Ｐゴシック" charset="0"/>
        </a:defRPr>
      </a:lvl9pPr>
    </p:titleStyle>
    <p:bodyStyle>
      <a:lvl1pPr marL="342900" indent="-342900" algn="l" rtl="0" eaLnBrk="1" fontAlgn="base" hangingPunct="1">
        <a:spcBef>
          <a:spcPct val="60000"/>
        </a:spcBef>
        <a:spcAft>
          <a:spcPct val="0"/>
        </a:spcAft>
        <a:buClr>
          <a:srgbClr val="000000"/>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Font typeface="Garamond" charset="0"/>
        <a:buChar char="−"/>
        <a:defRPr sz="2400">
          <a:solidFill>
            <a:srgbClr val="000000"/>
          </a:solidFill>
          <a:latin typeface="+mn-lt"/>
          <a:ea typeface="+mn-ea"/>
        </a:defRPr>
      </a:lvl2pPr>
      <a:lvl3pPr marL="1143000" indent="-228600" algn="l" rtl="0" eaLnBrk="1" fontAlgn="base" hangingPunct="1">
        <a:spcBef>
          <a:spcPct val="20000"/>
        </a:spcBef>
        <a:spcAft>
          <a:spcPct val="0"/>
        </a:spcAft>
        <a:buClr>
          <a:srgbClr val="000000"/>
        </a:buClr>
        <a:buChar char="•"/>
        <a:defRPr sz="2000">
          <a:solidFill>
            <a:srgbClr val="000000"/>
          </a:solidFill>
          <a:latin typeface="+mn-lt"/>
          <a:ea typeface="+mn-ea"/>
        </a:defRPr>
      </a:lvl3pPr>
      <a:lvl4pPr marL="1600200" indent="-228600" algn="l" rtl="0" eaLnBrk="1" fontAlgn="base" hangingPunct="1">
        <a:spcBef>
          <a:spcPct val="20000"/>
        </a:spcBef>
        <a:spcAft>
          <a:spcPct val="0"/>
        </a:spcAft>
        <a:buClr>
          <a:srgbClr val="000000"/>
        </a:buClr>
        <a:buFont typeface="Garamond" charset="0"/>
        <a:buChar char="−"/>
        <a:defRPr sz="1600">
          <a:solidFill>
            <a:srgbClr val="000000"/>
          </a:solidFill>
          <a:latin typeface="+mn-lt"/>
          <a:ea typeface="+mn-ea"/>
        </a:defRPr>
      </a:lvl4pPr>
      <a:lvl5pPr marL="2057400" indent="-228600" algn="l" rtl="0" eaLnBrk="1" fontAlgn="base" hangingPunct="1">
        <a:spcBef>
          <a:spcPct val="20000"/>
        </a:spcBef>
        <a:spcAft>
          <a:spcPct val="0"/>
        </a:spcAft>
        <a:buClr>
          <a:srgbClr val="000000"/>
        </a:buClr>
        <a:buChar char="•"/>
        <a:defRPr sz="1600">
          <a:solidFill>
            <a:srgbClr val="000000"/>
          </a:solidFill>
          <a:latin typeface="+mn-lt"/>
          <a:ea typeface="+mn-ea"/>
        </a:defRPr>
      </a:lvl5pPr>
      <a:lvl6pPr marL="2514600" indent="-228600" algn="l" rtl="0" eaLnBrk="1" fontAlgn="base" hangingPunct="1">
        <a:spcBef>
          <a:spcPct val="20000"/>
        </a:spcBef>
        <a:spcAft>
          <a:spcPct val="0"/>
        </a:spcAft>
        <a:buClr>
          <a:srgbClr val="000000"/>
        </a:buClr>
        <a:buChar char="•"/>
        <a:defRPr sz="1600">
          <a:solidFill>
            <a:srgbClr val="000000"/>
          </a:solidFill>
          <a:latin typeface="+mn-lt"/>
          <a:ea typeface="+mn-ea"/>
        </a:defRPr>
      </a:lvl6pPr>
      <a:lvl7pPr marL="2971800" indent="-228600" algn="l" rtl="0" eaLnBrk="1" fontAlgn="base" hangingPunct="1">
        <a:spcBef>
          <a:spcPct val="20000"/>
        </a:spcBef>
        <a:spcAft>
          <a:spcPct val="0"/>
        </a:spcAft>
        <a:buClr>
          <a:srgbClr val="000000"/>
        </a:buClr>
        <a:buChar char="•"/>
        <a:defRPr sz="1600">
          <a:solidFill>
            <a:srgbClr val="000000"/>
          </a:solidFill>
          <a:latin typeface="+mn-lt"/>
          <a:ea typeface="+mn-ea"/>
        </a:defRPr>
      </a:lvl7pPr>
      <a:lvl8pPr marL="3429000" indent="-228600" algn="l" rtl="0" eaLnBrk="1" fontAlgn="base" hangingPunct="1">
        <a:spcBef>
          <a:spcPct val="20000"/>
        </a:spcBef>
        <a:spcAft>
          <a:spcPct val="0"/>
        </a:spcAft>
        <a:buClr>
          <a:srgbClr val="000000"/>
        </a:buClr>
        <a:buChar char="•"/>
        <a:defRPr sz="1600">
          <a:solidFill>
            <a:srgbClr val="000000"/>
          </a:solidFill>
          <a:latin typeface="+mn-lt"/>
          <a:ea typeface="+mn-ea"/>
        </a:defRPr>
      </a:lvl8pPr>
      <a:lvl9pPr marL="3886200" indent="-228600" algn="l" rtl="0" eaLnBrk="1" fontAlgn="base" hangingPunct="1">
        <a:spcBef>
          <a:spcPct val="20000"/>
        </a:spcBef>
        <a:spcAft>
          <a:spcPct val="0"/>
        </a:spcAft>
        <a:buClr>
          <a:srgbClr val="000000"/>
        </a:buClr>
        <a:buChar char="•"/>
        <a:defRPr sz="16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p:txBody>
          <a:bodyPr/>
          <a:lstStyle/>
          <a:p>
            <a:pPr algn="ctr"/>
            <a:r>
              <a:rPr lang="en-US" sz="4400" dirty="0" smtClean="0">
                <a:latin typeface="Trajan Pro"/>
                <a:cs typeface="Trajan Pro"/>
              </a:rPr>
              <a:t>The Islamic World:</a:t>
            </a:r>
            <a:br>
              <a:rPr lang="en-US" sz="4400" dirty="0" smtClean="0">
                <a:latin typeface="Trajan Pro"/>
                <a:cs typeface="Trajan Pro"/>
              </a:rPr>
            </a:br>
            <a:r>
              <a:rPr lang="en-US" sz="4400" dirty="0" smtClean="0">
                <a:latin typeface="Trajan Pro"/>
                <a:cs typeface="Trajan Pro"/>
              </a:rPr>
              <a:t>7</a:t>
            </a:r>
            <a:r>
              <a:rPr lang="en-US" sz="4400" baseline="30000" dirty="0" smtClean="0">
                <a:latin typeface="Trajan Pro"/>
                <a:cs typeface="Trajan Pro"/>
              </a:rPr>
              <a:t>th</a:t>
            </a:r>
            <a:r>
              <a:rPr lang="en-US" sz="4400" dirty="0" smtClean="0">
                <a:latin typeface="Trajan Pro"/>
                <a:cs typeface="Trajan Pro"/>
              </a:rPr>
              <a:t>-18</a:t>
            </a:r>
            <a:r>
              <a:rPr lang="en-US" sz="4400" baseline="30000" dirty="0" smtClean="0">
                <a:latin typeface="Trajan Pro"/>
                <a:cs typeface="Trajan Pro"/>
              </a:rPr>
              <a:t>th</a:t>
            </a:r>
            <a:r>
              <a:rPr lang="en-US" sz="4400" dirty="0" smtClean="0">
                <a:latin typeface="Trajan Pro"/>
                <a:cs typeface="Trajan Pro"/>
              </a:rPr>
              <a:t> century</a:t>
            </a:r>
            <a:endParaRPr lang="en-US" sz="4400" b="1" dirty="0">
              <a:latin typeface="Trajan Pro"/>
              <a:cs typeface="Trajan Pro"/>
            </a:endParaRPr>
          </a:p>
        </p:txBody>
      </p:sp>
      <p:sp>
        <p:nvSpPr>
          <p:cNvPr id="4103" name="Rectangle 7"/>
          <p:cNvSpPr>
            <a:spLocks noGrp="1" noChangeArrowheads="1"/>
          </p:cNvSpPr>
          <p:nvPr>
            <p:ph type="subTitle" idx="1"/>
          </p:nvPr>
        </p:nvSpPr>
        <p:spPr>
          <a:xfrm>
            <a:off x="1752600" y="4191000"/>
            <a:ext cx="7086600" cy="2057400"/>
          </a:xfrm>
        </p:spPr>
        <p:txBody>
          <a:bodyPr/>
          <a:lstStyle/>
          <a:p>
            <a:r>
              <a:rPr lang="en-US" sz="2400" b="1" u="sng" dirty="0" smtClean="0"/>
              <a:t>Learning Objectives:</a:t>
            </a:r>
          </a:p>
          <a:p>
            <a:pPr marL="457200" indent="-457200">
              <a:buFont typeface="Arial"/>
              <a:buChar char="•"/>
            </a:pPr>
            <a:r>
              <a:rPr lang="en-US" sz="2000" dirty="0" smtClean="0"/>
              <a:t>To gain some understanding of the culture and history of Islam in the Middle East.</a:t>
            </a:r>
          </a:p>
          <a:p>
            <a:pPr marL="457200" indent="-457200">
              <a:buFont typeface="Arial"/>
              <a:buChar char="•"/>
            </a:pPr>
            <a:r>
              <a:rPr lang="en-US" sz="2000" dirty="0" smtClean="0"/>
              <a:t>To be able to compare life in the UK to life in Islamic World during the same time period. </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84238"/>
            <a:ext cx="7848600" cy="1173162"/>
          </a:xfrm>
        </p:spPr>
        <p:txBody>
          <a:bodyPr/>
          <a:lstStyle/>
          <a:p>
            <a:pPr algn="ctr"/>
            <a:r>
              <a:rPr lang="en-US" sz="4800" dirty="0" smtClean="0">
                <a:latin typeface="Trajan Pro"/>
                <a:cs typeface="Trajan Pro"/>
              </a:rPr>
              <a:t>Lesson 1: How did Islam originate?</a:t>
            </a:r>
            <a:endParaRPr lang="en-US" sz="4800" dirty="0">
              <a:latin typeface="Trajan Pro"/>
              <a:cs typeface="Trajan Pro"/>
            </a:endParaRPr>
          </a:p>
        </p:txBody>
      </p:sp>
      <p:sp>
        <p:nvSpPr>
          <p:cNvPr id="3" name="Content Placeholder 2"/>
          <p:cNvSpPr>
            <a:spLocks noGrp="1"/>
          </p:cNvSpPr>
          <p:nvPr>
            <p:ph idx="1"/>
          </p:nvPr>
        </p:nvSpPr>
        <p:spPr>
          <a:xfrm>
            <a:off x="381000" y="2332037"/>
            <a:ext cx="8458200" cy="4525963"/>
          </a:xfrm>
        </p:spPr>
        <p:txBody>
          <a:bodyPr/>
          <a:lstStyle/>
          <a:p>
            <a:r>
              <a:rPr lang="en-US" dirty="0" smtClean="0"/>
              <a:t>Through the story of Muhammad, we will learn about the origins of the religion of Islam, and consider what life was like Arabia in the 6</a:t>
            </a:r>
            <a:r>
              <a:rPr lang="en-US" baseline="30000" dirty="0" smtClean="0"/>
              <a:t>th</a:t>
            </a:r>
            <a:r>
              <a:rPr lang="en-US" dirty="0" smtClean="0"/>
              <a:t> century.</a:t>
            </a:r>
          </a:p>
          <a:p>
            <a:endParaRPr lang="en-US" dirty="0"/>
          </a:p>
        </p:txBody>
      </p:sp>
    </p:spTree>
    <p:extLst>
      <p:ext uri="{BB962C8B-B14F-4D97-AF65-F5344CB8AC3E}">
        <p14:creationId xmlns:p14="http://schemas.microsoft.com/office/powerpoint/2010/main" val="10980364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73162"/>
          </a:xfrm>
        </p:spPr>
        <p:txBody>
          <a:bodyPr/>
          <a:lstStyle/>
          <a:p>
            <a:r>
              <a:rPr lang="en-US" b="1" dirty="0" smtClean="0"/>
              <a:t>Makkah, 570 AD</a:t>
            </a:r>
            <a:endParaRPr lang="en-US" b="1" dirty="0"/>
          </a:p>
        </p:txBody>
      </p:sp>
      <p:pic>
        <p:nvPicPr>
          <p:cNvPr id="4" name="Content Placeholder 3"/>
          <p:cNvPicPr>
            <a:picLocks noGrp="1" noChangeAspect="1"/>
          </p:cNvPicPr>
          <p:nvPr>
            <p:ph idx="1"/>
          </p:nvPr>
        </p:nvPicPr>
        <p:blipFill>
          <a:blip r:embed="rId3"/>
          <a:srcRect l="5552" r="5552"/>
          <a:stretch>
            <a:fillRect/>
          </a:stretch>
        </p:blipFill>
        <p:spPr>
          <a:xfrm>
            <a:off x="5105400" y="4379435"/>
            <a:ext cx="4038600" cy="2498709"/>
          </a:xfrm>
        </p:spPr>
      </p:pic>
      <p:pic>
        <p:nvPicPr>
          <p:cNvPr id="5" name="Picture 4"/>
          <p:cNvPicPr>
            <a:picLocks noChangeAspect="1"/>
          </p:cNvPicPr>
          <p:nvPr/>
        </p:nvPicPr>
        <p:blipFill>
          <a:blip r:embed="rId4"/>
          <a:stretch>
            <a:fillRect/>
          </a:stretch>
        </p:blipFill>
        <p:spPr>
          <a:xfrm>
            <a:off x="5105400" y="1"/>
            <a:ext cx="4038600" cy="2027508"/>
          </a:xfrm>
          <a:prstGeom prst="rect">
            <a:avLst/>
          </a:prstGeom>
        </p:spPr>
      </p:pic>
      <p:sp>
        <p:nvSpPr>
          <p:cNvPr id="6" name="TextBox 5"/>
          <p:cNvSpPr txBox="1"/>
          <p:nvPr/>
        </p:nvSpPr>
        <p:spPr>
          <a:xfrm>
            <a:off x="228600" y="1676400"/>
            <a:ext cx="4572000" cy="4893647"/>
          </a:xfrm>
          <a:prstGeom prst="rect">
            <a:avLst/>
          </a:prstGeom>
          <a:noFill/>
          <a:ln>
            <a:solidFill>
              <a:srgbClr val="000000"/>
            </a:solidFill>
          </a:ln>
        </p:spPr>
        <p:txBody>
          <a:bodyPr wrap="square" rtlCol="0">
            <a:spAutoFit/>
          </a:bodyPr>
          <a:lstStyle/>
          <a:p>
            <a:r>
              <a:rPr lang="en-US" b="0" dirty="0" smtClean="0">
                <a:solidFill>
                  <a:srgbClr val="000000"/>
                </a:solidFill>
                <a:latin typeface="Garamond"/>
                <a:cs typeface="Garamond"/>
              </a:rPr>
              <a:t>Makkah was </a:t>
            </a:r>
            <a:r>
              <a:rPr lang="en-US" b="0" dirty="0">
                <a:solidFill>
                  <a:srgbClr val="000000"/>
                </a:solidFill>
                <a:latin typeface="Garamond"/>
                <a:cs typeface="Garamond"/>
              </a:rPr>
              <a:t>a</a:t>
            </a:r>
            <a:r>
              <a:rPr lang="en-US" b="0" dirty="0" smtClean="0">
                <a:solidFill>
                  <a:srgbClr val="000000"/>
                </a:solidFill>
                <a:latin typeface="Garamond"/>
                <a:cs typeface="Garamond"/>
              </a:rPr>
              <a:t> bustling city, with around 20,000 inhabitants. On the edge of the city were camel stables, from where traders took </a:t>
            </a:r>
            <a:r>
              <a:rPr lang="en-US" dirty="0" smtClean="0">
                <a:solidFill>
                  <a:srgbClr val="000000"/>
                </a:solidFill>
                <a:latin typeface="Garamond"/>
                <a:cs typeface="Garamond"/>
              </a:rPr>
              <a:t>caravans</a:t>
            </a:r>
            <a:r>
              <a:rPr lang="en-US" b="0" dirty="0" smtClean="0">
                <a:solidFill>
                  <a:srgbClr val="000000"/>
                </a:solidFill>
                <a:latin typeface="Garamond"/>
                <a:cs typeface="Garamond"/>
              </a:rPr>
              <a:t>, carrying goods to sell.</a:t>
            </a:r>
          </a:p>
          <a:p>
            <a:endParaRPr lang="en-US" b="0" dirty="0" smtClean="0">
              <a:solidFill>
                <a:srgbClr val="000000"/>
              </a:solidFill>
              <a:latin typeface="Garamond"/>
              <a:cs typeface="Garamond"/>
            </a:endParaRPr>
          </a:p>
          <a:p>
            <a:r>
              <a:rPr lang="en-US" b="0" dirty="0" smtClean="0">
                <a:solidFill>
                  <a:srgbClr val="000000"/>
                </a:solidFill>
                <a:latin typeface="Garamond"/>
                <a:cs typeface="Garamond"/>
              </a:rPr>
              <a:t>Makkah was not only a stopping point for traders, a marketplace, and a home, but it was the sacred city of Arabia. Pilgrims came from miles around to visit the </a:t>
            </a:r>
            <a:r>
              <a:rPr lang="en-US" dirty="0" err="1" smtClean="0">
                <a:solidFill>
                  <a:srgbClr val="000000"/>
                </a:solidFill>
                <a:latin typeface="Garamond"/>
                <a:cs typeface="Garamond"/>
              </a:rPr>
              <a:t>Kaaba</a:t>
            </a:r>
            <a:r>
              <a:rPr lang="en-US" b="0" dirty="0" smtClean="0">
                <a:solidFill>
                  <a:srgbClr val="000000"/>
                </a:solidFill>
                <a:latin typeface="Garamond"/>
                <a:cs typeface="Garamond"/>
              </a:rPr>
              <a:t>, around which were 300 holy objects – Jewish, Christian and </a:t>
            </a:r>
            <a:r>
              <a:rPr lang="en-US" dirty="0" smtClean="0">
                <a:solidFill>
                  <a:srgbClr val="000000"/>
                </a:solidFill>
                <a:latin typeface="Garamond"/>
                <a:cs typeface="Garamond"/>
              </a:rPr>
              <a:t>Pagan</a:t>
            </a:r>
            <a:r>
              <a:rPr lang="en-US" b="0" dirty="0" smtClean="0">
                <a:solidFill>
                  <a:srgbClr val="000000"/>
                </a:solidFill>
                <a:latin typeface="Garamond"/>
                <a:cs typeface="Garamond"/>
              </a:rPr>
              <a:t>. </a:t>
            </a:r>
            <a:endParaRPr lang="en-US" b="0" dirty="0">
              <a:solidFill>
                <a:srgbClr val="000000"/>
              </a:solidFill>
              <a:latin typeface="Garamond"/>
              <a:cs typeface="Garamond"/>
            </a:endParaRPr>
          </a:p>
        </p:txBody>
      </p:sp>
      <p:sp>
        <p:nvSpPr>
          <p:cNvPr id="8" name="TextBox 7"/>
          <p:cNvSpPr txBox="1"/>
          <p:nvPr/>
        </p:nvSpPr>
        <p:spPr>
          <a:xfrm>
            <a:off x="5105400" y="2096631"/>
            <a:ext cx="4038600" cy="2246769"/>
          </a:xfrm>
          <a:prstGeom prst="rect">
            <a:avLst/>
          </a:prstGeom>
          <a:noFill/>
          <a:ln>
            <a:solidFill>
              <a:srgbClr val="000000"/>
            </a:solidFill>
          </a:ln>
        </p:spPr>
        <p:txBody>
          <a:bodyPr wrap="square" rtlCol="0">
            <a:spAutoFit/>
          </a:bodyPr>
          <a:lstStyle/>
          <a:p>
            <a:r>
              <a:rPr lang="en-US" sz="2000" dirty="0" smtClean="0">
                <a:solidFill>
                  <a:srgbClr val="000000"/>
                </a:solidFill>
                <a:latin typeface="Garamond"/>
                <a:cs typeface="Garamond"/>
              </a:rPr>
              <a:t>Key Words:</a:t>
            </a:r>
          </a:p>
          <a:p>
            <a:pPr marL="342900" indent="-342900">
              <a:buFont typeface="Arial"/>
              <a:buChar char="•"/>
            </a:pPr>
            <a:r>
              <a:rPr lang="en-US" sz="2000" dirty="0" smtClean="0">
                <a:solidFill>
                  <a:srgbClr val="000000"/>
                </a:solidFill>
                <a:latin typeface="Garamond"/>
                <a:cs typeface="Garamond"/>
              </a:rPr>
              <a:t>Caravan</a:t>
            </a:r>
            <a:r>
              <a:rPr lang="en-US" sz="2000" b="0" dirty="0" smtClean="0">
                <a:solidFill>
                  <a:srgbClr val="000000"/>
                </a:solidFill>
                <a:latin typeface="Garamond"/>
                <a:cs typeface="Garamond"/>
              </a:rPr>
              <a:t>: group of travellers on camels</a:t>
            </a:r>
          </a:p>
          <a:p>
            <a:pPr marL="342900" indent="-342900">
              <a:buFont typeface="Arial"/>
              <a:buChar char="•"/>
            </a:pPr>
            <a:r>
              <a:rPr lang="en-US" sz="2000" dirty="0" err="1" smtClean="0">
                <a:solidFill>
                  <a:srgbClr val="000000"/>
                </a:solidFill>
                <a:latin typeface="Garamond"/>
                <a:cs typeface="Garamond"/>
              </a:rPr>
              <a:t>Kaaba</a:t>
            </a:r>
            <a:r>
              <a:rPr lang="en-US" sz="2000" b="0" dirty="0" smtClean="0">
                <a:solidFill>
                  <a:srgbClr val="000000"/>
                </a:solidFill>
                <a:latin typeface="Garamond"/>
                <a:cs typeface="Garamond"/>
              </a:rPr>
              <a:t>: shrine (black, square building)</a:t>
            </a:r>
          </a:p>
          <a:p>
            <a:pPr marL="342900" indent="-342900">
              <a:buFont typeface="Arial"/>
              <a:buChar char="•"/>
            </a:pPr>
            <a:r>
              <a:rPr lang="en-US" sz="2000" dirty="0" smtClean="0">
                <a:solidFill>
                  <a:srgbClr val="000000"/>
                </a:solidFill>
                <a:latin typeface="Garamond"/>
                <a:cs typeface="Garamond"/>
              </a:rPr>
              <a:t>Pagan</a:t>
            </a:r>
            <a:r>
              <a:rPr lang="en-US" sz="2000" b="0" dirty="0" smtClean="0">
                <a:solidFill>
                  <a:srgbClr val="000000"/>
                </a:solidFill>
                <a:latin typeface="Garamond"/>
                <a:cs typeface="Garamond"/>
              </a:rPr>
              <a:t>: someone who believes in many Gods</a:t>
            </a:r>
          </a:p>
        </p:txBody>
      </p:sp>
    </p:spTree>
    <p:extLst>
      <p:ext uri="{BB962C8B-B14F-4D97-AF65-F5344CB8AC3E}">
        <p14:creationId xmlns:p14="http://schemas.microsoft.com/office/powerpoint/2010/main" val="3325492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848600" cy="1173162"/>
          </a:xfrm>
        </p:spPr>
        <p:txBody>
          <a:bodyPr/>
          <a:lstStyle/>
          <a:p>
            <a:r>
              <a:rPr lang="en-US" b="1" dirty="0" smtClean="0"/>
              <a:t>Where is Makkah?</a:t>
            </a:r>
            <a:endParaRPr lang="en-US" b="1" dirty="0"/>
          </a:p>
        </p:txBody>
      </p:sp>
      <p:pic>
        <p:nvPicPr>
          <p:cNvPr id="4" name="Picture 3"/>
          <p:cNvPicPr/>
          <p:nvPr/>
        </p:nvPicPr>
        <p:blipFill rotWithShape="1">
          <a:blip r:embed="rId3">
            <a:extLst>
              <a:ext uri="{28A0092B-C50C-407E-A947-70E740481C1C}">
                <a14:useLocalDpi xmlns:a14="http://schemas.microsoft.com/office/drawing/2010/main" val="0"/>
              </a:ext>
            </a:extLst>
          </a:blip>
          <a:srcRect l="34786" t="15182" r="40178" b="38203"/>
          <a:stretch/>
        </p:blipFill>
        <p:spPr bwMode="auto">
          <a:xfrm>
            <a:off x="0" y="2171700"/>
            <a:ext cx="5353153" cy="4686300"/>
          </a:xfrm>
          <a:prstGeom prst="rect">
            <a:avLst/>
          </a:prstGeom>
          <a:noFill/>
          <a:ln>
            <a:noFill/>
          </a:ln>
          <a:extLst>
            <a:ext uri="{53640926-AAD7-44d8-BBD7-CCE9431645EC}">
              <a14:shadowObscured xmlns:a14="http://schemas.microsoft.com/office/drawing/2010/main"/>
            </a:ext>
          </a:extLst>
        </p:spPr>
      </p:pic>
      <p:sp>
        <p:nvSpPr>
          <p:cNvPr id="11" name="Oval 10"/>
          <p:cNvSpPr/>
          <p:nvPr/>
        </p:nvSpPr>
        <p:spPr bwMode="auto">
          <a:xfrm>
            <a:off x="3962400" y="4800600"/>
            <a:ext cx="152400" cy="1524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a typeface="ＭＳ Ｐゴシック" charset="0"/>
            </a:endParaRPr>
          </a:p>
        </p:txBody>
      </p:sp>
      <p:cxnSp>
        <p:nvCxnSpPr>
          <p:cNvPr id="6" name="Straight Arrow Connector 5"/>
          <p:cNvCxnSpPr/>
          <p:nvPr/>
        </p:nvCxnSpPr>
        <p:spPr bwMode="auto">
          <a:xfrm flipH="1">
            <a:off x="4022922" y="4191000"/>
            <a:ext cx="2225478" cy="685800"/>
          </a:xfrm>
          <a:prstGeom prst="straightConnector1">
            <a:avLst/>
          </a:prstGeom>
          <a:solidFill>
            <a:schemeClr val="accent1"/>
          </a:solidFill>
          <a:ln w="1905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TextBox 8"/>
          <p:cNvSpPr txBox="1"/>
          <p:nvPr/>
        </p:nvSpPr>
        <p:spPr>
          <a:xfrm>
            <a:off x="6324600" y="2971800"/>
            <a:ext cx="2590800" cy="2677656"/>
          </a:xfrm>
          <a:prstGeom prst="rect">
            <a:avLst/>
          </a:prstGeom>
          <a:noFill/>
        </p:spPr>
        <p:txBody>
          <a:bodyPr wrap="square" rtlCol="0">
            <a:spAutoFit/>
          </a:bodyPr>
          <a:lstStyle/>
          <a:p>
            <a:r>
              <a:rPr lang="en-US" sz="2800" dirty="0" smtClean="0">
                <a:solidFill>
                  <a:srgbClr val="000000"/>
                </a:solidFill>
                <a:latin typeface="Garamond"/>
                <a:cs typeface="Garamond"/>
              </a:rPr>
              <a:t>Makkah</a:t>
            </a:r>
            <a:r>
              <a:rPr lang="en-US" sz="2800" b="0" dirty="0" smtClean="0">
                <a:solidFill>
                  <a:srgbClr val="000000"/>
                </a:solidFill>
                <a:latin typeface="Garamond"/>
                <a:cs typeface="Garamond"/>
              </a:rPr>
              <a:t> is here, in modern-day Saudi Arabia. You might have seen it spelled ‘Mecca’.</a:t>
            </a:r>
          </a:p>
        </p:txBody>
      </p:sp>
      <p:sp>
        <p:nvSpPr>
          <p:cNvPr id="12" name="TextBox 11"/>
          <p:cNvSpPr txBox="1"/>
          <p:nvPr/>
        </p:nvSpPr>
        <p:spPr>
          <a:xfrm>
            <a:off x="5791200" y="457200"/>
            <a:ext cx="2895600" cy="1200329"/>
          </a:xfrm>
          <a:prstGeom prst="rect">
            <a:avLst/>
          </a:prstGeom>
          <a:noFill/>
        </p:spPr>
        <p:txBody>
          <a:bodyPr wrap="square" rtlCol="0">
            <a:spAutoFit/>
          </a:bodyPr>
          <a:lstStyle/>
          <a:p>
            <a:pPr algn="ctr"/>
            <a:r>
              <a:rPr lang="en-US" sz="3600" i="1" dirty="0" smtClean="0">
                <a:solidFill>
                  <a:schemeClr val="bg2">
                    <a:lumMod val="60000"/>
                    <a:lumOff val="40000"/>
                  </a:schemeClr>
                </a:solidFill>
                <a:latin typeface="Garamond"/>
                <a:cs typeface="Garamond"/>
              </a:rPr>
              <a:t>Mark Makkah on your map!</a:t>
            </a:r>
            <a:endParaRPr lang="en-US" sz="3600" i="1" dirty="0">
              <a:solidFill>
                <a:schemeClr val="bg2">
                  <a:lumMod val="60000"/>
                  <a:lumOff val="40000"/>
                </a:schemeClr>
              </a:solidFill>
              <a:latin typeface="Garamond"/>
              <a:cs typeface="Garamond"/>
            </a:endParaRPr>
          </a:p>
        </p:txBody>
      </p:sp>
    </p:spTree>
    <p:extLst>
      <p:ext uri="{BB962C8B-B14F-4D97-AF65-F5344CB8AC3E}">
        <p14:creationId xmlns:p14="http://schemas.microsoft.com/office/powerpoint/2010/main" val="31341019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848600" cy="1173162"/>
          </a:xfrm>
        </p:spPr>
        <p:txBody>
          <a:bodyPr/>
          <a:lstStyle/>
          <a:p>
            <a:r>
              <a:rPr lang="en-US" sz="4400" b="1" dirty="0" smtClean="0"/>
              <a:t>Arabia, 570 AD</a:t>
            </a:r>
            <a:endParaRPr lang="en-US" sz="4400" b="1" dirty="0"/>
          </a:p>
        </p:txBody>
      </p:sp>
      <p:sp>
        <p:nvSpPr>
          <p:cNvPr id="6" name="TextBox 5"/>
          <p:cNvSpPr txBox="1"/>
          <p:nvPr/>
        </p:nvSpPr>
        <p:spPr>
          <a:xfrm>
            <a:off x="152400" y="1518821"/>
            <a:ext cx="4419600" cy="5262979"/>
          </a:xfrm>
          <a:prstGeom prst="rect">
            <a:avLst/>
          </a:prstGeom>
          <a:noFill/>
          <a:ln>
            <a:solidFill>
              <a:srgbClr val="000000"/>
            </a:solidFill>
          </a:ln>
        </p:spPr>
        <p:txBody>
          <a:bodyPr wrap="square" rtlCol="0">
            <a:spAutoFit/>
          </a:bodyPr>
          <a:lstStyle/>
          <a:p>
            <a:r>
              <a:rPr lang="en-US" dirty="0" smtClean="0">
                <a:solidFill>
                  <a:srgbClr val="000000"/>
                </a:solidFill>
                <a:latin typeface="Garamond"/>
                <a:cs typeface="Garamond"/>
              </a:rPr>
              <a:t>Clans and Tribes</a:t>
            </a:r>
          </a:p>
          <a:p>
            <a:r>
              <a:rPr lang="en-US" b="0" dirty="0" smtClean="0">
                <a:solidFill>
                  <a:srgbClr val="000000"/>
                </a:solidFill>
                <a:latin typeface="Garamond"/>
                <a:cs typeface="Garamond"/>
              </a:rPr>
              <a:t>There were no kings or emperors in Arabia, just different tribes. Within each tribe were smaller clans, or around 100 families. They were incredibly loyal to each other, and saw it as a duty to protect each other at all costs.</a:t>
            </a:r>
          </a:p>
          <a:p>
            <a:endParaRPr lang="en-US" b="0" dirty="0">
              <a:solidFill>
                <a:srgbClr val="000000"/>
              </a:solidFill>
              <a:latin typeface="Garamond"/>
              <a:cs typeface="Garamond"/>
            </a:endParaRPr>
          </a:p>
          <a:p>
            <a:r>
              <a:rPr lang="en-US" b="0" dirty="0" smtClean="0">
                <a:solidFill>
                  <a:srgbClr val="000000"/>
                </a:solidFill>
                <a:latin typeface="Garamond"/>
                <a:cs typeface="Garamond"/>
              </a:rPr>
              <a:t>A small number of people thought this was wrong, and sometimes people who had done wrong should not be protected. They called themselves ‘lovers of justice’. </a:t>
            </a:r>
          </a:p>
        </p:txBody>
      </p:sp>
      <p:sp>
        <p:nvSpPr>
          <p:cNvPr id="9" name="TextBox 8"/>
          <p:cNvSpPr txBox="1"/>
          <p:nvPr/>
        </p:nvSpPr>
        <p:spPr>
          <a:xfrm>
            <a:off x="4800600" y="228600"/>
            <a:ext cx="4191000" cy="4154983"/>
          </a:xfrm>
          <a:prstGeom prst="rect">
            <a:avLst/>
          </a:prstGeom>
          <a:noFill/>
          <a:ln>
            <a:solidFill>
              <a:srgbClr val="000000"/>
            </a:solidFill>
          </a:ln>
        </p:spPr>
        <p:txBody>
          <a:bodyPr wrap="square" rtlCol="0">
            <a:spAutoFit/>
          </a:bodyPr>
          <a:lstStyle/>
          <a:p>
            <a:r>
              <a:rPr lang="en-US" dirty="0" smtClean="0">
                <a:solidFill>
                  <a:srgbClr val="000000"/>
                </a:solidFill>
                <a:latin typeface="Garamond"/>
                <a:cs typeface="Garamond"/>
              </a:rPr>
              <a:t>Different Religions</a:t>
            </a:r>
          </a:p>
          <a:p>
            <a:r>
              <a:rPr lang="en-US" b="0" dirty="0" smtClean="0">
                <a:solidFill>
                  <a:srgbClr val="000000"/>
                </a:solidFill>
                <a:latin typeface="Garamond"/>
                <a:cs typeface="Garamond"/>
              </a:rPr>
              <a:t>The caravan trade brought pagan Arabs, Christians and Jews into contact, and they shared stories. </a:t>
            </a:r>
          </a:p>
          <a:p>
            <a:endParaRPr lang="en-US" b="0" dirty="0">
              <a:solidFill>
                <a:srgbClr val="000000"/>
              </a:solidFill>
              <a:latin typeface="Garamond"/>
              <a:cs typeface="Garamond"/>
            </a:endParaRPr>
          </a:p>
          <a:p>
            <a:r>
              <a:rPr lang="en-US" b="0" dirty="0" smtClean="0">
                <a:solidFill>
                  <a:srgbClr val="000000"/>
                </a:solidFill>
                <a:latin typeface="Garamond"/>
                <a:cs typeface="Garamond"/>
              </a:rPr>
              <a:t>Some Arabs were not happy with the pagan practice of worshipping special stones and lots of gods, and wanted to focus on one God only – Allah. They were known as </a:t>
            </a:r>
            <a:r>
              <a:rPr lang="en-US" dirty="0" err="1" smtClean="0">
                <a:solidFill>
                  <a:srgbClr val="000000"/>
                </a:solidFill>
                <a:latin typeface="Garamond"/>
                <a:cs typeface="Garamond"/>
              </a:rPr>
              <a:t>Hanifs</a:t>
            </a:r>
            <a:r>
              <a:rPr lang="en-US" b="0" dirty="0" smtClean="0">
                <a:solidFill>
                  <a:srgbClr val="000000"/>
                </a:solidFill>
                <a:latin typeface="Garamond"/>
                <a:cs typeface="Garamond"/>
              </a:rPr>
              <a:t>. </a:t>
            </a:r>
            <a:endParaRPr lang="en-US" b="0" dirty="0">
              <a:solidFill>
                <a:srgbClr val="000000"/>
              </a:solidFill>
              <a:latin typeface="Garamond"/>
              <a:cs typeface="Garamond"/>
            </a:endParaRPr>
          </a:p>
        </p:txBody>
      </p:sp>
      <p:sp>
        <p:nvSpPr>
          <p:cNvPr id="10" name="TextBox 9"/>
          <p:cNvSpPr txBox="1"/>
          <p:nvPr/>
        </p:nvSpPr>
        <p:spPr>
          <a:xfrm>
            <a:off x="4800600" y="4572000"/>
            <a:ext cx="4191000" cy="1938992"/>
          </a:xfrm>
          <a:prstGeom prst="rect">
            <a:avLst/>
          </a:prstGeom>
          <a:noFill/>
          <a:ln>
            <a:solidFill>
              <a:srgbClr val="000000"/>
            </a:solidFill>
          </a:ln>
        </p:spPr>
        <p:txBody>
          <a:bodyPr wrap="square" rtlCol="0">
            <a:spAutoFit/>
          </a:bodyPr>
          <a:lstStyle/>
          <a:p>
            <a:r>
              <a:rPr lang="en-US" dirty="0" smtClean="0">
                <a:solidFill>
                  <a:srgbClr val="000000"/>
                </a:solidFill>
                <a:latin typeface="Garamond"/>
                <a:cs typeface="Garamond"/>
              </a:rPr>
              <a:t>Culture</a:t>
            </a:r>
          </a:p>
          <a:p>
            <a:r>
              <a:rPr lang="en-US" b="0" dirty="0" smtClean="0">
                <a:solidFill>
                  <a:srgbClr val="000000"/>
                </a:solidFill>
                <a:latin typeface="Garamond"/>
                <a:cs typeface="Garamond"/>
              </a:rPr>
              <a:t>Arabia had a rich history of grand cities. Poetry was very popular, and was often used to celebrate family history.</a:t>
            </a:r>
          </a:p>
        </p:txBody>
      </p:sp>
      <p:sp>
        <p:nvSpPr>
          <p:cNvPr id="11" name="Rectangle 10"/>
          <p:cNvSpPr/>
          <p:nvPr/>
        </p:nvSpPr>
        <p:spPr bwMode="auto">
          <a:xfrm>
            <a:off x="152400" y="152400"/>
            <a:ext cx="4495800" cy="1219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latin typeface="Garamond"/>
                <a:ea typeface="ＭＳ Ｐゴシック" charset="0"/>
                <a:cs typeface="Garamond"/>
              </a:rPr>
              <a:t>Task 1: </a:t>
            </a:r>
            <a:r>
              <a:rPr kumimoji="0" lang="en-US" sz="2600" b="0" i="0" u="none" strike="noStrike" cap="none" normalizeH="0" baseline="0" dirty="0" smtClean="0">
                <a:ln>
                  <a:noFill/>
                </a:ln>
                <a:solidFill>
                  <a:schemeClr val="tx1"/>
                </a:solidFill>
                <a:effectLst/>
                <a:latin typeface="Garamond"/>
                <a:ea typeface="ＭＳ Ｐゴシック" charset="0"/>
                <a:cs typeface="Garamond"/>
              </a:rPr>
              <a:t>Write</a:t>
            </a:r>
            <a:r>
              <a:rPr kumimoji="0" lang="en-US" sz="2600" b="0" i="0" u="none" strike="noStrike" cap="none" normalizeH="0" dirty="0" smtClean="0">
                <a:ln>
                  <a:noFill/>
                </a:ln>
                <a:solidFill>
                  <a:schemeClr val="tx1"/>
                </a:solidFill>
                <a:effectLst/>
                <a:latin typeface="Garamond"/>
                <a:ea typeface="ＭＳ Ｐゴシック" charset="0"/>
                <a:cs typeface="Garamond"/>
              </a:rPr>
              <a:t> down 5 facts about Arabia/Makkah in 570 AD.</a:t>
            </a:r>
            <a:endParaRPr kumimoji="0" lang="en-US" sz="2600" b="0" i="0" u="none" strike="noStrike" cap="none" normalizeH="0" baseline="0" dirty="0">
              <a:ln>
                <a:noFill/>
              </a:ln>
              <a:solidFill>
                <a:schemeClr val="tx1"/>
              </a:solidFill>
              <a:effectLst/>
              <a:latin typeface="Garamond"/>
              <a:ea typeface="ＭＳ Ｐゴシック" charset="0"/>
              <a:cs typeface="Garamond"/>
            </a:endParaRPr>
          </a:p>
        </p:txBody>
      </p:sp>
    </p:spTree>
    <p:extLst>
      <p:ext uri="{BB962C8B-B14F-4D97-AF65-F5344CB8AC3E}">
        <p14:creationId xmlns:p14="http://schemas.microsoft.com/office/powerpoint/2010/main" val="14738838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848600" cy="1173162"/>
          </a:xfrm>
        </p:spPr>
        <p:txBody>
          <a:bodyPr/>
          <a:lstStyle/>
          <a:p>
            <a:r>
              <a:rPr lang="en-US" b="1" dirty="0" smtClean="0"/>
              <a:t>Muhammad, 570</a:t>
            </a:r>
            <a:endParaRPr lang="en-US" b="1" dirty="0"/>
          </a:p>
        </p:txBody>
      </p:sp>
      <p:sp>
        <p:nvSpPr>
          <p:cNvPr id="3" name="Content Placeholder 2"/>
          <p:cNvSpPr>
            <a:spLocks noGrp="1"/>
          </p:cNvSpPr>
          <p:nvPr>
            <p:ph idx="1"/>
          </p:nvPr>
        </p:nvSpPr>
        <p:spPr>
          <a:xfrm>
            <a:off x="152400" y="1295400"/>
            <a:ext cx="8915400" cy="4953000"/>
          </a:xfrm>
        </p:spPr>
        <p:txBody>
          <a:bodyPr/>
          <a:lstStyle/>
          <a:p>
            <a:r>
              <a:rPr lang="en-US" sz="2400" dirty="0" smtClean="0"/>
              <a:t>In 570 AD, a baby called Muhammad was born. Some women from the </a:t>
            </a:r>
            <a:r>
              <a:rPr lang="en-US" sz="2400" b="1" dirty="0" smtClean="0"/>
              <a:t>Bedouin</a:t>
            </a:r>
            <a:r>
              <a:rPr lang="en-US" sz="2400" dirty="0" smtClean="0"/>
              <a:t> tribe came looking for children to foster and feed when Muhammad was only a few days old. They would not be paid, but when they returned the children they would expect a gift. </a:t>
            </a:r>
          </a:p>
          <a:p>
            <a:r>
              <a:rPr lang="en-US" sz="2400" dirty="0" smtClean="0"/>
              <a:t>Muhammad’s mother, Aminah, gave her son to a Bedouin woman called Halimah, who took him back to her tribe in the desert. She raised Muhammad until he was six, living a simple </a:t>
            </a:r>
            <a:r>
              <a:rPr lang="en-US" sz="2400" b="1" dirty="0" smtClean="0"/>
              <a:t>nomadic</a:t>
            </a:r>
            <a:r>
              <a:rPr lang="en-US" sz="2400" dirty="0" smtClean="0"/>
              <a:t> life, with barely any possessions. He grew up learning about looking after the poor and sick, war and history of the Bedouin tribe, and the ancient religion of Arabia, sacred places, kind spirits and scary </a:t>
            </a:r>
            <a:r>
              <a:rPr lang="en-US" sz="2400" b="1" dirty="0" smtClean="0"/>
              <a:t>jinn</a:t>
            </a:r>
            <a:r>
              <a:rPr lang="en-US" sz="2400" dirty="0" smtClean="0"/>
              <a:t>.</a:t>
            </a:r>
            <a:endParaRPr lang="en-US" sz="2400" dirty="0"/>
          </a:p>
        </p:txBody>
      </p:sp>
      <p:sp>
        <p:nvSpPr>
          <p:cNvPr id="4" name="TextBox 3"/>
          <p:cNvSpPr txBox="1"/>
          <p:nvPr/>
        </p:nvSpPr>
        <p:spPr>
          <a:xfrm>
            <a:off x="152400" y="5410200"/>
            <a:ext cx="5486400" cy="1323439"/>
          </a:xfrm>
          <a:prstGeom prst="rect">
            <a:avLst/>
          </a:prstGeom>
          <a:noFill/>
          <a:ln>
            <a:solidFill>
              <a:srgbClr val="000000"/>
            </a:solidFill>
          </a:ln>
        </p:spPr>
        <p:txBody>
          <a:bodyPr wrap="square" rtlCol="0">
            <a:spAutoFit/>
          </a:bodyPr>
          <a:lstStyle/>
          <a:p>
            <a:r>
              <a:rPr lang="en-US" sz="2000" dirty="0" smtClean="0">
                <a:solidFill>
                  <a:srgbClr val="000000"/>
                </a:solidFill>
                <a:latin typeface="Garamond"/>
                <a:cs typeface="Garamond"/>
              </a:rPr>
              <a:t>Key Words:</a:t>
            </a:r>
          </a:p>
          <a:p>
            <a:pPr marL="342900" indent="-342900">
              <a:buFont typeface="Arial"/>
              <a:buChar char="•"/>
            </a:pPr>
            <a:r>
              <a:rPr lang="en-US" sz="2000" dirty="0" smtClean="0">
                <a:solidFill>
                  <a:srgbClr val="000000"/>
                </a:solidFill>
                <a:latin typeface="Garamond"/>
                <a:cs typeface="Garamond"/>
              </a:rPr>
              <a:t>Bedouin</a:t>
            </a:r>
            <a:r>
              <a:rPr lang="en-US" sz="2000" b="0" dirty="0" smtClean="0">
                <a:solidFill>
                  <a:srgbClr val="000000"/>
                </a:solidFill>
                <a:latin typeface="Garamond"/>
                <a:cs typeface="Garamond"/>
              </a:rPr>
              <a:t>: tribe that lives in the deserts of Arabia</a:t>
            </a:r>
          </a:p>
          <a:p>
            <a:pPr marL="342900" indent="-342900">
              <a:buFont typeface="Arial"/>
              <a:buChar char="•"/>
            </a:pPr>
            <a:r>
              <a:rPr lang="en-US" sz="2000" dirty="0" smtClean="0">
                <a:solidFill>
                  <a:srgbClr val="000000"/>
                </a:solidFill>
                <a:latin typeface="Garamond"/>
                <a:cs typeface="Garamond"/>
              </a:rPr>
              <a:t>Nomadic</a:t>
            </a:r>
            <a:r>
              <a:rPr lang="en-US" sz="2000" b="0" dirty="0" smtClean="0">
                <a:solidFill>
                  <a:srgbClr val="000000"/>
                </a:solidFill>
                <a:latin typeface="Garamond"/>
                <a:cs typeface="Garamond"/>
              </a:rPr>
              <a:t>: without a permanent home</a:t>
            </a:r>
          </a:p>
          <a:p>
            <a:pPr marL="342900" indent="-342900">
              <a:buFont typeface="Arial"/>
              <a:buChar char="•"/>
            </a:pPr>
            <a:r>
              <a:rPr lang="en-US" sz="2000" dirty="0" smtClean="0">
                <a:solidFill>
                  <a:srgbClr val="000000"/>
                </a:solidFill>
                <a:latin typeface="Garamond"/>
                <a:cs typeface="Garamond"/>
              </a:rPr>
              <a:t>Jinn</a:t>
            </a:r>
            <a:r>
              <a:rPr lang="en-US" sz="2000" b="0" dirty="0" smtClean="0">
                <a:solidFill>
                  <a:srgbClr val="000000"/>
                </a:solidFill>
                <a:latin typeface="Garamond"/>
                <a:cs typeface="Garamond"/>
              </a:rPr>
              <a:t>: supernatural spirits or beings</a:t>
            </a:r>
          </a:p>
        </p:txBody>
      </p:sp>
      <p:pic>
        <p:nvPicPr>
          <p:cNvPr id="5" name="Picture 4"/>
          <p:cNvPicPr>
            <a:picLocks noChangeAspect="1"/>
          </p:cNvPicPr>
          <p:nvPr/>
        </p:nvPicPr>
        <p:blipFill rotWithShape="1">
          <a:blip r:embed="rId3"/>
          <a:srcRect l="4618" t="16796" r="6269" b="17124"/>
          <a:stretch/>
        </p:blipFill>
        <p:spPr>
          <a:xfrm>
            <a:off x="5867400" y="5257800"/>
            <a:ext cx="3276600" cy="1617254"/>
          </a:xfrm>
          <a:prstGeom prst="rect">
            <a:avLst/>
          </a:prstGeom>
        </p:spPr>
      </p:pic>
      <p:sp>
        <p:nvSpPr>
          <p:cNvPr id="6" name="Rectangle 5"/>
          <p:cNvSpPr/>
          <p:nvPr/>
        </p:nvSpPr>
        <p:spPr bwMode="auto">
          <a:xfrm>
            <a:off x="4495800" y="152400"/>
            <a:ext cx="4495800" cy="1219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Garamond"/>
                <a:ea typeface="ＭＳ Ｐゴシック" charset="0"/>
                <a:cs typeface="Garamond"/>
              </a:rPr>
              <a:t>Task 2: </a:t>
            </a:r>
            <a:r>
              <a:rPr kumimoji="0" lang="en-US" sz="2400" b="0" i="0" u="none" strike="noStrike" cap="none" normalizeH="0" baseline="0" dirty="0" smtClean="0">
                <a:ln>
                  <a:noFill/>
                </a:ln>
                <a:solidFill>
                  <a:schemeClr val="tx1"/>
                </a:solidFill>
                <a:effectLst/>
                <a:latin typeface="Garamond"/>
                <a:ea typeface="ＭＳ Ｐゴシック" charset="0"/>
                <a:cs typeface="Garamond"/>
              </a:rPr>
              <a:t>Make</a:t>
            </a:r>
            <a:r>
              <a:rPr kumimoji="0" lang="en-US" sz="2400" b="0" i="0" u="none" strike="noStrike" cap="none" normalizeH="0" dirty="0" smtClean="0">
                <a:ln>
                  <a:noFill/>
                </a:ln>
                <a:solidFill>
                  <a:schemeClr val="tx1"/>
                </a:solidFill>
                <a:effectLst/>
                <a:latin typeface="Garamond"/>
                <a:ea typeface="ＭＳ Ｐゴシック" charset="0"/>
                <a:cs typeface="Garamond"/>
              </a:rPr>
              <a:t> a list of things from his childhood that you think would influence Muhammad later in life.</a:t>
            </a:r>
            <a:endParaRPr kumimoji="0" lang="en-US" sz="2400" b="0" i="0" u="none" strike="noStrike" cap="none" normalizeH="0" baseline="0" dirty="0">
              <a:ln>
                <a:noFill/>
              </a:ln>
              <a:solidFill>
                <a:schemeClr val="tx1"/>
              </a:solidFill>
              <a:effectLst/>
              <a:latin typeface="Garamond"/>
              <a:ea typeface="ＭＳ Ｐゴシック" charset="0"/>
              <a:cs typeface="Garamond"/>
            </a:endParaRPr>
          </a:p>
        </p:txBody>
      </p:sp>
    </p:spTree>
    <p:extLst>
      <p:ext uri="{BB962C8B-B14F-4D97-AF65-F5344CB8AC3E}">
        <p14:creationId xmlns:p14="http://schemas.microsoft.com/office/powerpoint/2010/main" val="2949219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848600" cy="1173162"/>
          </a:xfrm>
        </p:spPr>
        <p:txBody>
          <a:bodyPr/>
          <a:lstStyle/>
          <a:p>
            <a:r>
              <a:rPr lang="en-US" b="1" dirty="0" smtClean="0"/>
              <a:t>Muhammad, 610</a:t>
            </a:r>
            <a:endParaRPr lang="en-US" b="1" dirty="0"/>
          </a:p>
        </p:txBody>
      </p:sp>
      <p:sp>
        <p:nvSpPr>
          <p:cNvPr id="3" name="Content Placeholder 2"/>
          <p:cNvSpPr>
            <a:spLocks noGrp="1"/>
          </p:cNvSpPr>
          <p:nvPr>
            <p:ph idx="1"/>
          </p:nvPr>
        </p:nvSpPr>
        <p:spPr>
          <a:xfrm>
            <a:off x="381000" y="3124200"/>
            <a:ext cx="8382000" cy="3352800"/>
          </a:xfrm>
        </p:spPr>
        <p:txBody>
          <a:bodyPr/>
          <a:lstStyle/>
          <a:p>
            <a:pPr marL="514350" indent="-514350">
              <a:buAutoNum type="arabicParenR"/>
            </a:pPr>
            <a:r>
              <a:rPr lang="en-US" dirty="0" smtClean="0"/>
              <a:t>Caring, and living a simple life. He experienced both of these in his early life, living with the Bedouin tribe.</a:t>
            </a:r>
          </a:p>
          <a:p>
            <a:pPr marL="514350" indent="-514350">
              <a:buAutoNum type="arabicParenR"/>
            </a:pPr>
            <a:r>
              <a:rPr lang="en-US" dirty="0" smtClean="0"/>
              <a:t>Only worshipping one God. They felt that Muhammad was cursing and insulting their ancient religious beliefs.</a:t>
            </a:r>
          </a:p>
          <a:p>
            <a:pPr marL="514350" indent="-514350">
              <a:buAutoNum type="arabicParenR"/>
            </a:pPr>
            <a:r>
              <a:rPr lang="en-US" dirty="0" smtClean="0"/>
              <a:t>They would protect him, at all costs! This is what clans believed in at the time, in Arabia.</a:t>
            </a:r>
            <a:endParaRPr lang="en-US" dirty="0"/>
          </a:p>
        </p:txBody>
      </p:sp>
      <p:sp>
        <p:nvSpPr>
          <p:cNvPr id="4" name="Rectangle 3"/>
          <p:cNvSpPr/>
          <p:nvPr/>
        </p:nvSpPr>
        <p:spPr bwMode="auto">
          <a:xfrm>
            <a:off x="304800" y="1676400"/>
            <a:ext cx="8534400" cy="1295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r>
              <a:rPr lang="en-US" dirty="0" smtClean="0">
                <a:latin typeface="Garamond"/>
                <a:cs typeface="Garamond"/>
              </a:rPr>
              <a:t>Task 3: </a:t>
            </a:r>
            <a:r>
              <a:rPr lang="en-US" b="0" dirty="0" smtClean="0">
                <a:latin typeface="Garamond"/>
                <a:cs typeface="Garamond"/>
              </a:rPr>
              <a:t>Read the next part of the story and answer the questions on your worksheet. We will check answers in 10 minutes!</a:t>
            </a:r>
            <a:endParaRPr lang="en-US" b="0" dirty="0" smtClean="0">
              <a:latin typeface="Garamond"/>
              <a:cs typeface="Garamond"/>
            </a:endParaRPr>
          </a:p>
        </p:txBody>
      </p:sp>
    </p:spTree>
    <p:extLst>
      <p:ext uri="{BB962C8B-B14F-4D97-AF65-F5344CB8AC3E}">
        <p14:creationId xmlns:p14="http://schemas.microsoft.com/office/powerpoint/2010/main" val="3848682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848600" cy="1173162"/>
          </a:xfrm>
        </p:spPr>
        <p:txBody>
          <a:bodyPr/>
          <a:lstStyle/>
          <a:p>
            <a:r>
              <a:rPr lang="en-US" b="1" dirty="0" smtClean="0"/>
              <a:t>Islam is born!</a:t>
            </a:r>
            <a:endParaRPr lang="en-US" b="1" dirty="0"/>
          </a:p>
        </p:txBody>
      </p:sp>
      <p:sp>
        <p:nvSpPr>
          <p:cNvPr id="3" name="Content Placeholder 2"/>
          <p:cNvSpPr>
            <a:spLocks noGrp="1"/>
          </p:cNvSpPr>
          <p:nvPr>
            <p:ph idx="1"/>
          </p:nvPr>
        </p:nvSpPr>
        <p:spPr>
          <a:xfrm>
            <a:off x="457200" y="1905000"/>
            <a:ext cx="8229600" cy="4221163"/>
          </a:xfrm>
        </p:spPr>
        <p:txBody>
          <a:bodyPr/>
          <a:lstStyle/>
          <a:p>
            <a:r>
              <a:rPr lang="en-US" dirty="0" smtClean="0"/>
              <a:t>Islam had begun!</a:t>
            </a:r>
          </a:p>
          <a:p>
            <a:r>
              <a:rPr lang="en-US" dirty="0" smtClean="0"/>
              <a:t>Muhammad had begun to spread the word of Allah to his local tribe, but not everyone was happy. </a:t>
            </a:r>
          </a:p>
          <a:p>
            <a:pPr marL="0" indent="0">
              <a:buNone/>
            </a:pPr>
            <a:endParaRPr lang="en-US" dirty="0"/>
          </a:p>
        </p:txBody>
      </p:sp>
      <p:sp>
        <p:nvSpPr>
          <p:cNvPr id="4" name="Rectangle 3"/>
          <p:cNvSpPr/>
          <p:nvPr/>
        </p:nvSpPr>
        <p:spPr bwMode="auto">
          <a:xfrm>
            <a:off x="304800" y="3886200"/>
            <a:ext cx="8534400" cy="25908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r>
              <a:rPr lang="en-US" sz="3200" dirty="0" smtClean="0">
                <a:latin typeface="Garamond"/>
                <a:cs typeface="Garamond"/>
              </a:rPr>
              <a:t>Task 4: </a:t>
            </a:r>
            <a:r>
              <a:rPr lang="en-US" sz="3200" b="0" dirty="0" smtClean="0">
                <a:latin typeface="Garamond"/>
                <a:cs typeface="Garamond"/>
              </a:rPr>
              <a:t>Summarise how and when Islam began. Try to be concise – use fewer than 30 words!</a:t>
            </a:r>
          </a:p>
          <a:p>
            <a:endParaRPr lang="en-US" sz="3200" b="0" dirty="0">
              <a:latin typeface="Garamond"/>
              <a:cs typeface="Garamond"/>
            </a:endParaRPr>
          </a:p>
          <a:p>
            <a:r>
              <a:rPr lang="en-US" sz="3200" dirty="0" smtClean="0">
                <a:latin typeface="Garamond"/>
                <a:cs typeface="Garamond"/>
              </a:rPr>
              <a:t>Task 5:</a:t>
            </a:r>
            <a:r>
              <a:rPr lang="en-US" sz="3200" b="0" dirty="0" smtClean="0">
                <a:latin typeface="Garamond"/>
                <a:cs typeface="Garamond"/>
              </a:rPr>
              <a:t> Predict what difficulties you think/know Muhammad might face.</a:t>
            </a:r>
            <a:endParaRPr lang="en-US" sz="3200" b="0" dirty="0" smtClean="0">
              <a:latin typeface="Garamond"/>
              <a:cs typeface="Garamond"/>
            </a:endParaRPr>
          </a:p>
        </p:txBody>
      </p:sp>
    </p:spTree>
    <p:extLst>
      <p:ext uri="{BB962C8B-B14F-4D97-AF65-F5344CB8AC3E}">
        <p14:creationId xmlns:p14="http://schemas.microsoft.com/office/powerpoint/2010/main" val="4272303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TM01018455">
  <a:themeElements>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fontScheme name="Office Theme">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Office Them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Office Theme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Office Theme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Office Theme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TM01018455</Template>
  <TotalTime>1827</TotalTime>
  <Words>830</Words>
  <Application>Microsoft Macintosh PowerPoint</Application>
  <PresentationFormat>On-screen Show (4:3)</PresentationFormat>
  <Paragraphs>58</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Times New Roman</vt:lpstr>
      <vt:lpstr>Garamond</vt:lpstr>
      <vt:lpstr>Wingdings</vt:lpstr>
      <vt:lpstr>TM01018455</vt:lpstr>
      <vt:lpstr>The Islamic World: 7th-18th century</vt:lpstr>
      <vt:lpstr>Lesson 1: How did Islam originate?</vt:lpstr>
      <vt:lpstr>Makkah, 570 AD</vt:lpstr>
      <vt:lpstr>Where is Makkah?</vt:lpstr>
      <vt:lpstr>Arabia, 570 AD</vt:lpstr>
      <vt:lpstr>Muhammad, 570</vt:lpstr>
      <vt:lpstr>Muhammad, 610</vt:lpstr>
      <vt:lpstr>Islam is born!</vt:lpstr>
    </vt:vector>
  </TitlesOfParts>
  <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Islamic World: 7th-18th century</dc:title>
  <dc:subject/>
  <dc:creator/>
  <cp:keywords/>
  <dc:description/>
  <cp:lastModifiedBy>Thomas Tallis</cp:lastModifiedBy>
  <cp:revision>49</cp:revision>
  <cp:lastPrinted>1601-01-01T00:00:00Z</cp:lastPrinted>
  <dcterms:created xsi:type="dcterms:W3CDTF">2000-07-20T22:11:32Z</dcterms:created>
  <dcterms:modified xsi:type="dcterms:W3CDTF">2016-05-30T22:12:34Z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TC010184551033</vt:lpwstr>
  </property>
</Properties>
</file>