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176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B7908-B662-4F41-9E8D-0D08B82763E0}" type="datetimeFigureOut">
              <a:rPr lang="en-US" smtClean="0"/>
              <a:t>19/06/2016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F2333-6445-4447-B9A2-5B01DC13D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4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Get students to mark on their maps</a:t>
            </a:r>
            <a:r>
              <a:rPr lang="en-US" baseline="0" dirty="0" smtClean="0"/>
              <a:t> where Medina 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0BE1F-EBAC-D74E-B2B7-56C556AF070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517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Get students to mark on their maps</a:t>
            </a:r>
            <a:r>
              <a:rPr lang="en-US" baseline="0" dirty="0" smtClean="0"/>
              <a:t> where the other </a:t>
            </a:r>
            <a:r>
              <a:rPr lang="en-US" baseline="0" smtClean="0"/>
              <a:t>locations are.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0BE1F-EBAC-D74E-B2B7-56C556AF070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517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2438400" y="2133600"/>
            <a:ext cx="5562600" cy="1774825"/>
          </a:xfrm>
        </p:spPr>
        <p:txBody>
          <a:bodyPr/>
          <a:lstStyle>
            <a:lvl1pPr>
              <a:lnSpc>
                <a:spcPct val="100000"/>
              </a:lnSpc>
              <a:defRPr sz="4800"/>
            </a:lvl1pPr>
          </a:lstStyle>
          <a:p>
            <a:pPr lvl="0"/>
            <a:r>
              <a:rPr lang="en-GB" noProof="0" smtClean="0"/>
              <a:t>Click to edit Master title style</a:t>
            </a:r>
            <a:endParaRPr lang="en-US" noProof="0" smtClean="0"/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438400" y="3962400"/>
            <a:ext cx="5562600" cy="990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  <a:endParaRPr lang="en-US" noProof="0" smtClean="0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41B37D0E-AC1C-7341-B819-E628C9658E4B}" type="datetimeFigureOut">
              <a:rPr lang="en-US" smtClean="0"/>
              <a:t>19/06/2016</a:t>
            </a:fld>
            <a:endParaRPr lang="en-US"/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550E875-8392-4B40-BBC1-C2C47EE39F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1B37D0E-AC1C-7341-B819-E628C9658E4B}" type="datetimeFigureOut">
              <a:rPr lang="en-US" smtClean="0"/>
              <a:t>19/06/2016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0E875-8392-4B40-BBC1-C2C47EE39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06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274638"/>
            <a:ext cx="196215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274638"/>
            <a:ext cx="573405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1B37D0E-AC1C-7341-B819-E628C9658E4B}" type="datetimeFigureOut">
              <a:rPr lang="en-US" smtClean="0"/>
              <a:t>19/06/2016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0E875-8392-4B40-BBC1-C2C47EE39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79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1B37D0E-AC1C-7341-B819-E628C9658E4B}" type="datetimeFigureOut">
              <a:rPr lang="en-US" smtClean="0"/>
              <a:t>19/06/2016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0E875-8392-4B40-BBC1-C2C47EE39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235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1B37D0E-AC1C-7341-B819-E628C9658E4B}" type="datetimeFigureOut">
              <a:rPr lang="en-US" smtClean="0"/>
              <a:t>19/06/2016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0E875-8392-4B40-BBC1-C2C47EE39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72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1B37D0E-AC1C-7341-B819-E628C9658E4B}" type="datetimeFigureOut">
              <a:rPr lang="en-US" smtClean="0"/>
              <a:t>19/06/2016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0E875-8392-4B40-BBC1-C2C47EE39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71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1B37D0E-AC1C-7341-B819-E628C9658E4B}" type="datetimeFigureOut">
              <a:rPr lang="en-US" smtClean="0"/>
              <a:t>19/06/2016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0E875-8392-4B40-BBC1-C2C47EE39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11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1B37D0E-AC1C-7341-B819-E628C9658E4B}" type="datetimeFigureOut">
              <a:rPr lang="en-US" smtClean="0"/>
              <a:t>19/06/2016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0E875-8392-4B40-BBC1-C2C47EE39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21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1B37D0E-AC1C-7341-B819-E628C9658E4B}" type="datetimeFigureOut">
              <a:rPr lang="en-US" smtClean="0"/>
              <a:t>19/06/2016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0E875-8392-4B40-BBC1-C2C47EE39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983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1B37D0E-AC1C-7341-B819-E628C9658E4B}" type="datetimeFigureOut">
              <a:rPr lang="en-US" smtClean="0"/>
              <a:t>19/06/2016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0E875-8392-4B40-BBC1-C2C47EE39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48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1B37D0E-AC1C-7341-B819-E628C9658E4B}" type="datetimeFigureOut">
              <a:rPr lang="en-US" smtClean="0"/>
              <a:t>19/06/2016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0E875-8392-4B40-BBC1-C2C47EE39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45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74638"/>
            <a:ext cx="7848600" cy="1173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152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28600" y="6400800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fld id="{41B37D0E-AC1C-7341-B819-E628C9658E4B}" type="datetimeFigureOut">
              <a:rPr lang="en-US" smtClean="0"/>
              <a:t>19/06/2016</a:t>
            </a:fld>
            <a:endParaRPr lang="en-US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48768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400800"/>
            <a:ext cx="12954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fld id="{D550E875-8392-4B40-BBC1-C2C47EE39F57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charset="0"/>
          <a:ea typeface="ＭＳ Ｐゴシック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charset="0"/>
          <a:ea typeface="ＭＳ Ｐゴシック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charset="0"/>
          <a:ea typeface="ＭＳ Ｐゴシック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charset="0"/>
          <a:ea typeface="ＭＳ Ｐゴシック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charset="0"/>
          <a:ea typeface="ＭＳ Ｐゴシック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charset="0"/>
          <a:ea typeface="ＭＳ Ｐゴシック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charset="0"/>
          <a:ea typeface="ＭＳ Ｐゴシック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60000"/>
        </a:spcBef>
        <a:spcAft>
          <a:spcPct val="0"/>
        </a:spcAft>
        <a:buClr>
          <a:srgbClr val="000000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Garamond" charset="0"/>
        <a:buChar char="−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Garamond" charset="0"/>
        <a:buChar char="−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7w4TH-giap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093664" y="1569088"/>
            <a:ext cx="8050336" cy="1774825"/>
          </a:xfrm>
        </p:spPr>
        <p:txBody>
          <a:bodyPr/>
          <a:lstStyle/>
          <a:p>
            <a:r>
              <a:rPr lang="en-US" dirty="0" smtClean="0"/>
              <a:t>Lesson 2: What was the greatest challenge facing Muslims, 619-1291?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234783" y="3556655"/>
            <a:ext cx="7391050" cy="2370776"/>
          </a:xfrm>
        </p:spPr>
        <p:txBody>
          <a:bodyPr/>
          <a:lstStyle/>
          <a:p>
            <a:r>
              <a:rPr lang="en-US" sz="2400" b="1" u="sng" dirty="0" smtClean="0"/>
              <a:t>Learning Objective: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Understand the challenges that Muhammad and Muslims faced over a long period of time.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Consider which of these threats was the greatest to Islam, and why the religion was able to survive despite these challenges.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2614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1173162"/>
          </a:xfrm>
        </p:spPr>
        <p:txBody>
          <a:bodyPr/>
          <a:lstStyle/>
          <a:p>
            <a:r>
              <a:rPr lang="en-US" b="1" dirty="0" smtClean="0"/>
              <a:t>Muhammad, 619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30682"/>
            <a:ext cx="8610600" cy="5334000"/>
          </a:xfrm>
        </p:spPr>
        <p:txBody>
          <a:bodyPr/>
          <a:lstStyle/>
          <a:p>
            <a:pPr algn="just"/>
            <a:r>
              <a:rPr lang="en-US" sz="2400" dirty="0" smtClean="0"/>
              <a:t>Muhammad was safe under the protection of the clan, but other Muslims were treated badly, and often attacked. In 619, two tragedies struck: both </a:t>
            </a:r>
            <a:r>
              <a:rPr lang="en-US" sz="2400" dirty="0" err="1" smtClean="0"/>
              <a:t>Khadijah</a:t>
            </a:r>
            <a:r>
              <a:rPr lang="en-US" sz="2400" dirty="0" smtClean="0"/>
              <a:t> and Abu </a:t>
            </a:r>
            <a:r>
              <a:rPr lang="en-US" sz="2400" dirty="0" err="1" smtClean="0"/>
              <a:t>Talib</a:t>
            </a:r>
            <a:r>
              <a:rPr lang="en-US" sz="2400" dirty="0" smtClean="0"/>
              <a:t>, Muhammad’s uncle and clan leader, died.</a:t>
            </a:r>
          </a:p>
          <a:p>
            <a:pPr algn="just"/>
            <a:r>
              <a:rPr lang="en-US" sz="2400" dirty="0" smtClean="0"/>
              <a:t>Muhammad was no longer protected. He had dirt thrown at him in the streets. </a:t>
            </a:r>
            <a:r>
              <a:rPr lang="en-US" sz="2400" dirty="0"/>
              <a:t>H</a:t>
            </a:r>
            <a:r>
              <a:rPr lang="en-US" sz="2400" dirty="0" smtClean="0"/>
              <a:t>is uncle Abu </a:t>
            </a:r>
            <a:r>
              <a:rPr lang="en-US" sz="2400" dirty="0" err="1" smtClean="0"/>
              <a:t>Jahl</a:t>
            </a:r>
            <a:r>
              <a:rPr lang="en-US" sz="2400" dirty="0" smtClean="0"/>
              <a:t> wanted to kill him, and had warriors searching for him.</a:t>
            </a:r>
          </a:p>
          <a:p>
            <a:pPr algn="just"/>
            <a:r>
              <a:rPr lang="en-US" sz="2400" dirty="0" smtClean="0"/>
              <a:t>In 621, Muslims from an area called </a:t>
            </a:r>
            <a:r>
              <a:rPr lang="en-US" sz="2400" dirty="0" err="1" smtClean="0"/>
              <a:t>Yathrib</a:t>
            </a:r>
            <a:r>
              <a:rPr lang="en-US" sz="2400" dirty="0" smtClean="0"/>
              <a:t> found Muhammad and promised, in secret, to protect him. He and other Muslims decided to move to </a:t>
            </a:r>
            <a:r>
              <a:rPr lang="en-US" sz="2400" dirty="0" err="1" smtClean="0"/>
              <a:t>Yathrib</a:t>
            </a:r>
            <a:r>
              <a:rPr lang="en-US" sz="2400" dirty="0" smtClean="0"/>
              <a:t> for safety. The journey north became known as the </a:t>
            </a:r>
            <a:r>
              <a:rPr lang="en-US" sz="2400" b="1" dirty="0" err="1" smtClean="0"/>
              <a:t>Hejira</a:t>
            </a:r>
            <a:r>
              <a:rPr lang="en-US" sz="2400" dirty="0" smtClean="0"/>
              <a:t>, and </a:t>
            </a:r>
            <a:r>
              <a:rPr lang="en-US" sz="2400" dirty="0" err="1" smtClean="0"/>
              <a:t>Yathrib</a:t>
            </a:r>
            <a:r>
              <a:rPr lang="en-US" sz="2400" dirty="0" smtClean="0"/>
              <a:t> was known as </a:t>
            </a:r>
            <a:r>
              <a:rPr lang="en-US" sz="2400" dirty="0" err="1" smtClean="0"/>
              <a:t>Madinat</a:t>
            </a:r>
            <a:r>
              <a:rPr lang="en-US" sz="2400" dirty="0" smtClean="0"/>
              <a:t> al-</a:t>
            </a:r>
            <a:r>
              <a:rPr lang="en-US" sz="2400" dirty="0" err="1" smtClean="0"/>
              <a:t>Nabi</a:t>
            </a:r>
            <a:r>
              <a:rPr lang="en-US" sz="2400" dirty="0" smtClean="0"/>
              <a:t> (City of the </a:t>
            </a:r>
            <a:r>
              <a:rPr lang="en-US" sz="2400" b="1" dirty="0" smtClean="0"/>
              <a:t>Prophet</a:t>
            </a:r>
            <a:r>
              <a:rPr lang="en-US" sz="2400" dirty="0" smtClean="0"/>
              <a:t>), or </a:t>
            </a:r>
            <a:r>
              <a:rPr lang="en-US" sz="2400" dirty="0" err="1" smtClean="0"/>
              <a:t>Madinah</a:t>
            </a:r>
            <a:r>
              <a:rPr lang="en-US" sz="2400" dirty="0" smtClean="0"/>
              <a:t> al-</a:t>
            </a:r>
            <a:r>
              <a:rPr lang="en-US" sz="2400" dirty="0" err="1" smtClean="0"/>
              <a:t>Munawarra</a:t>
            </a:r>
            <a:r>
              <a:rPr lang="en-US" sz="2400" dirty="0" smtClean="0"/>
              <a:t> (Enlightened City). It is now known is Medina. The first </a:t>
            </a:r>
            <a:r>
              <a:rPr lang="en-US" sz="2400" b="1" dirty="0" smtClean="0"/>
              <a:t>mosque</a:t>
            </a:r>
            <a:r>
              <a:rPr lang="en-US" sz="2400" dirty="0" smtClean="0"/>
              <a:t> was built here.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62855" y="-4395"/>
            <a:ext cx="4700480" cy="132343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Garamond"/>
                <a:cs typeface="Garamond"/>
              </a:rPr>
              <a:t>Key Words:</a:t>
            </a:r>
          </a:p>
          <a:p>
            <a:pPr marL="342900" indent="-342900">
              <a:buFont typeface="Arial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Garamond"/>
                <a:cs typeface="Garamond"/>
              </a:rPr>
              <a:t>Prophet</a:t>
            </a:r>
            <a:r>
              <a:rPr lang="en-US" sz="2000" b="0" dirty="0" smtClean="0">
                <a:solidFill>
                  <a:srgbClr val="000000"/>
                </a:solidFill>
                <a:latin typeface="Garamond"/>
                <a:cs typeface="Garamond"/>
              </a:rPr>
              <a:t>: someone who is a teacher of God’s will</a:t>
            </a:r>
          </a:p>
          <a:p>
            <a:pPr marL="342900" indent="-342900">
              <a:buFont typeface="Arial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Garamond"/>
                <a:cs typeface="Garamond"/>
              </a:rPr>
              <a:t>Mosque</a:t>
            </a:r>
            <a:r>
              <a:rPr lang="en-US" sz="2000" dirty="0" smtClean="0">
                <a:solidFill>
                  <a:srgbClr val="000000"/>
                </a:solidFill>
                <a:latin typeface="Garamond"/>
                <a:cs typeface="Garamond"/>
              </a:rPr>
              <a:t>: a place of worship for Muslims</a:t>
            </a:r>
            <a:endParaRPr lang="en-US" sz="2000" b="0" dirty="0" smtClean="0">
              <a:solidFill>
                <a:srgbClr val="000000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751429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7848600" cy="1173162"/>
          </a:xfrm>
        </p:spPr>
        <p:txBody>
          <a:bodyPr/>
          <a:lstStyle/>
          <a:p>
            <a:r>
              <a:rPr lang="en-US" b="1" dirty="0" smtClean="0"/>
              <a:t>Where is Medina?</a:t>
            </a:r>
            <a:endParaRPr lang="en-US" b="1" dirty="0"/>
          </a:p>
        </p:txBody>
      </p:sp>
      <p:pic>
        <p:nvPicPr>
          <p:cNvPr id="4" name="Picture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86" t="15182" r="40178" b="38203"/>
          <a:stretch/>
        </p:blipFill>
        <p:spPr bwMode="auto">
          <a:xfrm>
            <a:off x="0" y="2171700"/>
            <a:ext cx="5353153" cy="46863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Oval 10"/>
          <p:cNvSpPr/>
          <p:nvPr/>
        </p:nvSpPr>
        <p:spPr bwMode="auto">
          <a:xfrm>
            <a:off x="3962400" y="48006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24600" y="3339405"/>
            <a:ext cx="259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Medina </a:t>
            </a:r>
            <a:r>
              <a:rPr lang="en-US" sz="2800" b="0" dirty="0" smtClean="0">
                <a:solidFill>
                  <a:srgbClr val="000000"/>
                </a:solidFill>
                <a:latin typeface="Garamond"/>
                <a:cs typeface="Garamond"/>
              </a:rPr>
              <a:t>is here, just north of Makkah.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91200" y="457200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Garamond"/>
                <a:cs typeface="Garamond"/>
              </a:rPr>
              <a:t>Mark Medina on your map!</a:t>
            </a:r>
            <a:endParaRPr lang="en-US" sz="3600" i="1" dirty="0">
              <a:solidFill>
                <a:schemeClr val="bg2">
                  <a:lumMod val="60000"/>
                  <a:lumOff val="40000"/>
                </a:schemeClr>
              </a:solidFill>
              <a:latin typeface="Garamond"/>
              <a:cs typeface="Garamond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886200" y="45720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3962400" y="3962400"/>
            <a:ext cx="2225478" cy="6858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" name="TextBox 2"/>
          <p:cNvSpPr txBox="1"/>
          <p:nvPr/>
        </p:nvSpPr>
        <p:spPr>
          <a:xfrm>
            <a:off x="4038600" y="4698999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rgbClr val="000000"/>
                </a:solidFill>
                <a:latin typeface="Garamond"/>
                <a:cs typeface="Garamond"/>
              </a:rPr>
              <a:t>Makkah</a:t>
            </a:r>
            <a:endParaRPr lang="en-US" sz="1400" b="0" dirty="0">
              <a:solidFill>
                <a:srgbClr val="000000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802053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86" t="15182" r="40178" b="38203"/>
          <a:stretch/>
        </p:blipFill>
        <p:spPr bwMode="auto">
          <a:xfrm>
            <a:off x="0" y="1"/>
            <a:ext cx="7197014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Oval 10"/>
          <p:cNvSpPr/>
          <p:nvPr/>
        </p:nvSpPr>
        <p:spPr bwMode="auto">
          <a:xfrm>
            <a:off x="5355960" y="4024396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97014" y="5080657"/>
            <a:ext cx="194698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Garamond"/>
                <a:cs typeface="Garamond"/>
              </a:rPr>
              <a:t>Mark these on your map!</a:t>
            </a:r>
            <a:endParaRPr lang="en-US" sz="3600" i="1" dirty="0">
              <a:solidFill>
                <a:schemeClr val="bg2">
                  <a:lumMod val="60000"/>
                  <a:lumOff val="40000"/>
                </a:schemeClr>
              </a:solidFill>
              <a:latin typeface="Garamond"/>
              <a:cs typeface="Garamond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279760" y="3795796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32160" y="3922795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rgbClr val="000000"/>
                </a:solidFill>
                <a:latin typeface="Garamond"/>
                <a:cs typeface="Garamond"/>
              </a:rPr>
              <a:t>Makkah</a:t>
            </a:r>
            <a:endParaRPr lang="en-US" sz="1400" b="0" dirty="0">
              <a:solidFill>
                <a:srgbClr val="000000"/>
              </a:solidFill>
              <a:latin typeface="Garamond"/>
              <a:cs typeface="Garamon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9474" y="3702575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rgbClr val="000000"/>
                </a:solidFill>
                <a:latin typeface="Garamond"/>
                <a:cs typeface="Garamond"/>
              </a:rPr>
              <a:t>Medina</a:t>
            </a:r>
            <a:endParaRPr lang="en-US" sz="1400" b="0" dirty="0">
              <a:solidFill>
                <a:srgbClr val="000000"/>
              </a:solidFill>
              <a:latin typeface="Garamond"/>
              <a:cs typeface="Garamond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7013" y="229335"/>
            <a:ext cx="1982269" cy="2169861"/>
          </a:xfrm>
        </p:spPr>
        <p:txBody>
          <a:bodyPr/>
          <a:lstStyle/>
          <a:p>
            <a:pPr algn="ctr"/>
            <a:r>
              <a:rPr lang="en-US" sz="3200" b="1" dirty="0" smtClean="0"/>
              <a:t>Other locations:</a:t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dirty="0" smtClean="0"/>
              <a:t>Cordoba</a:t>
            </a:r>
            <a:br>
              <a:rPr lang="en-US" sz="3200" dirty="0" smtClean="0"/>
            </a:br>
            <a:r>
              <a:rPr lang="en-US" sz="3200" dirty="0" smtClean="0"/>
              <a:t>Jerusalem</a:t>
            </a:r>
            <a:endParaRPr lang="en-US" sz="3200" dirty="0"/>
          </a:p>
        </p:txBody>
      </p:sp>
      <p:sp>
        <p:nvSpPr>
          <p:cNvPr id="9" name="Oval 8"/>
          <p:cNvSpPr/>
          <p:nvPr/>
        </p:nvSpPr>
        <p:spPr bwMode="auto">
          <a:xfrm>
            <a:off x="1345320" y="2095158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5800" y="1839743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rgbClr val="000000"/>
                </a:solidFill>
                <a:latin typeface="Garamond"/>
                <a:cs typeface="Garamond"/>
              </a:rPr>
              <a:t>Cordoba</a:t>
            </a:r>
            <a:endParaRPr lang="en-US" sz="1400" b="0" dirty="0">
              <a:solidFill>
                <a:srgbClr val="000000"/>
              </a:solidFill>
              <a:latin typeface="Garamond"/>
              <a:cs typeface="Garamond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4602360" y="2953198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03280" y="2856552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rgbClr val="000000"/>
                </a:solidFill>
                <a:latin typeface="Garamond"/>
                <a:cs typeface="Garamond"/>
              </a:rPr>
              <a:t>Jerusalem</a:t>
            </a:r>
            <a:endParaRPr lang="en-US" sz="1400" b="0" dirty="0">
              <a:solidFill>
                <a:srgbClr val="000000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727969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680" y="274638"/>
            <a:ext cx="7848600" cy="1173162"/>
          </a:xfrm>
        </p:spPr>
        <p:txBody>
          <a:bodyPr/>
          <a:lstStyle/>
          <a:p>
            <a:r>
              <a:rPr lang="en-US" b="1" dirty="0" smtClean="0"/>
              <a:t>Challenges, challenges!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993" y="1600200"/>
            <a:ext cx="8220119" cy="4525963"/>
          </a:xfrm>
        </p:spPr>
        <p:txBody>
          <a:bodyPr/>
          <a:lstStyle/>
          <a:p>
            <a:r>
              <a:rPr lang="en-US" dirty="0" smtClean="0"/>
              <a:t>Although Muhammad had reached safety in </a:t>
            </a:r>
            <a:r>
              <a:rPr lang="en-US" dirty="0" err="1" smtClean="0"/>
              <a:t>Yathrib</a:t>
            </a:r>
            <a:r>
              <a:rPr lang="en-US" dirty="0" smtClean="0"/>
              <a:t>, the people of Makkah made life hard for the Muslims in Medina. </a:t>
            </a:r>
            <a:endParaRPr lang="en-US" dirty="0"/>
          </a:p>
          <a:p>
            <a:r>
              <a:rPr lang="en-US" dirty="0" smtClean="0"/>
              <a:t>A number of challenges would face Islam, not just in Muhammad’s lifetime, but in the centuries that followed.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70432" y="4657265"/>
            <a:ext cx="8467076" cy="197581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/>
                <a:ea typeface="ＭＳ Ｐゴシック" charset="0"/>
                <a:cs typeface="Garamond"/>
              </a:rPr>
              <a:t>Task 1: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/>
                <a:ea typeface="ＭＳ Ｐゴシック" charset="0"/>
                <a:cs typeface="Garamond"/>
              </a:rPr>
              <a:t>Read the information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/>
                <a:ea typeface="ＭＳ Ｐゴシック" charset="0"/>
                <a:cs typeface="Garamond"/>
              </a:rPr>
              <a:t> cards about the challenges and complet</a:t>
            </a:r>
            <a:r>
              <a:rPr lang="en-US" sz="2000" dirty="0" smtClean="0">
                <a:latin typeface="Garamond"/>
                <a:ea typeface="ＭＳ Ｐゴシック" charset="0"/>
                <a:cs typeface="Garamond"/>
              </a:rPr>
              <a:t>e the table.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Garamond"/>
              <a:ea typeface="ＭＳ Ｐゴシック" charset="0"/>
              <a:cs typeface="Garamond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Garamond"/>
                <a:ea typeface="ＭＳ Ｐゴシック" charset="0"/>
                <a:cs typeface="Garamond"/>
              </a:rPr>
              <a:t>Task 2: </a:t>
            </a:r>
            <a:r>
              <a:rPr lang="en-US" sz="2000" dirty="0" smtClean="0">
                <a:latin typeface="Garamond"/>
                <a:ea typeface="ＭＳ Ｐゴシック" charset="0"/>
                <a:cs typeface="Garamond"/>
              </a:rPr>
              <a:t>Decide which one you think posed the greatest threat to Islam and explain why you think that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aramond"/>
              <a:ea typeface="ＭＳ Ｐゴシック" charset="0"/>
              <a:cs typeface="Garamond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Garamond"/>
                <a:ea typeface="ＭＳ Ｐゴシック" charset="0"/>
                <a:cs typeface="Garamond"/>
              </a:rPr>
              <a:t>Challenge: </a:t>
            </a:r>
            <a:r>
              <a:rPr lang="en-US" sz="2000" dirty="0" smtClean="0">
                <a:latin typeface="Garamond"/>
                <a:ea typeface="ＭＳ Ｐゴシック" charset="0"/>
                <a:cs typeface="Garamond"/>
              </a:rPr>
              <a:t>Try to rank the challenges from most (1) to least (5) threatening, and also explain how you chose which was the least threatening.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aramond"/>
              <a:ea typeface="ＭＳ Ｐゴシック" charset="0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870776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080" y="274638"/>
            <a:ext cx="7848600" cy="1173162"/>
          </a:xfrm>
        </p:spPr>
        <p:txBody>
          <a:bodyPr/>
          <a:lstStyle/>
          <a:p>
            <a:r>
              <a:rPr lang="en-US" b="1" dirty="0" smtClean="0"/>
              <a:t>Writing Frame: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31" y="1600200"/>
            <a:ext cx="7990802" cy="4785899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/>
              <a:t>The most threatening of all the challenges to Islam in 619-1291 was… because…</a:t>
            </a:r>
          </a:p>
          <a:p>
            <a:pPr marL="0" indent="0">
              <a:buNone/>
            </a:pPr>
            <a:r>
              <a:rPr lang="en-US" sz="4000" b="1" u="sng" dirty="0" smtClean="0"/>
              <a:t>Challenge:</a:t>
            </a:r>
            <a:endParaRPr lang="en-US" sz="4000" b="1" u="sng" dirty="0"/>
          </a:p>
          <a:p>
            <a:pPr marL="0" indent="0">
              <a:buNone/>
            </a:pPr>
            <a:r>
              <a:rPr lang="en-US" sz="4000" dirty="0" smtClean="0"/>
              <a:t>The least threatening of the challenges was… because…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40028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 Video!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Watch the video to consolidate your knowledge of Islam so far!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https://www.youtube.com/watch?v=7w4TH-giaps</a:t>
            </a:r>
            <a:endParaRPr lang="en-US" dirty="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313761"/>
      </p:ext>
    </p:extLst>
  </p:cSld>
  <p:clrMapOvr>
    <a:masterClrMapping/>
  </p:clrMapOvr>
</p:sld>
</file>

<file path=ppt/theme/theme1.xml><?xml version="1.0" encoding="utf-8"?>
<a:theme xmlns:a="http://schemas.openxmlformats.org/drawingml/2006/main" name="IW">
  <a:themeElements>
    <a:clrScheme name="Office Theme 1">
      <a:dk1>
        <a:srgbClr val="003366"/>
      </a:dk1>
      <a:lt1>
        <a:srgbClr val="FFFFFF"/>
      </a:lt1>
      <a:dk2>
        <a:srgbClr val="008080"/>
      </a:dk2>
      <a:lt2>
        <a:srgbClr val="FFCC66"/>
      </a:lt2>
      <a:accent1>
        <a:srgbClr val="3366CC"/>
      </a:accent1>
      <a:accent2>
        <a:srgbClr val="0099CC"/>
      </a:accent2>
      <a:accent3>
        <a:srgbClr val="AAC0C0"/>
      </a:accent3>
      <a:accent4>
        <a:srgbClr val="DADADA"/>
      </a:accent4>
      <a:accent5>
        <a:srgbClr val="ADB8E2"/>
      </a:accent5>
      <a:accent6>
        <a:srgbClr val="008AB9"/>
      </a:accent6>
      <a:hlink>
        <a:srgbClr val="999933"/>
      </a:hlink>
      <a:folHlink>
        <a:srgbClr val="009900"/>
      </a:folHlink>
    </a:clrScheme>
    <a:fontScheme name="Office Theme">
      <a:majorFont>
        <a:latin typeface="Garamond"/>
        <a:ea typeface="ＭＳ Ｐゴシック"/>
        <a:cs typeface=""/>
      </a:majorFont>
      <a:minorFont>
        <a:latin typeface="Garamond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3366"/>
        </a:dk1>
        <a:lt1>
          <a:srgbClr val="FFFFFF"/>
        </a:lt1>
        <a:dk2>
          <a:srgbClr val="008080"/>
        </a:dk2>
        <a:lt2>
          <a:srgbClr val="FFCC66"/>
        </a:lt2>
        <a:accent1>
          <a:srgbClr val="3366CC"/>
        </a:accent1>
        <a:accent2>
          <a:srgbClr val="0099CC"/>
        </a:accent2>
        <a:accent3>
          <a:srgbClr val="AAC0C0"/>
        </a:accent3>
        <a:accent4>
          <a:srgbClr val="DADADA"/>
        </a:accent4>
        <a:accent5>
          <a:srgbClr val="ADB8E2"/>
        </a:accent5>
        <a:accent6>
          <a:srgbClr val="008AB9"/>
        </a:accent6>
        <a:hlink>
          <a:srgbClr val="99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4D4D4D"/>
        </a:dk1>
        <a:lt1>
          <a:srgbClr val="D6EFD0"/>
        </a:lt1>
        <a:dk2>
          <a:srgbClr val="336699"/>
        </a:dk2>
        <a:lt2>
          <a:srgbClr val="65B5D1"/>
        </a:lt2>
        <a:accent1>
          <a:srgbClr val="9BB9C3"/>
        </a:accent1>
        <a:accent2>
          <a:srgbClr val="99CCFF"/>
        </a:accent2>
        <a:accent3>
          <a:srgbClr val="E8F6E4"/>
        </a:accent3>
        <a:accent4>
          <a:srgbClr val="404040"/>
        </a:accent4>
        <a:accent5>
          <a:srgbClr val="CBD9DE"/>
        </a:accent5>
        <a:accent6>
          <a:srgbClr val="8AB9E7"/>
        </a:accent6>
        <a:hlink>
          <a:srgbClr val="009999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3300"/>
        </a:dk1>
        <a:lt1>
          <a:srgbClr val="FFFFFF"/>
        </a:lt1>
        <a:dk2>
          <a:srgbClr val="336600"/>
        </a:dk2>
        <a:lt2>
          <a:srgbClr val="FFCC66"/>
        </a:lt2>
        <a:accent1>
          <a:srgbClr val="996633"/>
        </a:accent1>
        <a:accent2>
          <a:srgbClr val="0099CC"/>
        </a:accent2>
        <a:accent3>
          <a:srgbClr val="ADB8AA"/>
        </a:accent3>
        <a:accent4>
          <a:srgbClr val="DADADA"/>
        </a:accent4>
        <a:accent5>
          <a:srgbClr val="CAB8AD"/>
        </a:accent5>
        <a:accent6>
          <a:srgbClr val="008AB9"/>
        </a:accent6>
        <a:hlink>
          <a:srgbClr val="FF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100000"/>
        </a:dk1>
        <a:lt1>
          <a:srgbClr val="FFFFFF"/>
        </a:lt1>
        <a:dk2>
          <a:srgbClr val="800000"/>
        </a:dk2>
        <a:lt2>
          <a:srgbClr val="FFCC66"/>
        </a:lt2>
        <a:accent1>
          <a:srgbClr val="003366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AAADB8"/>
        </a:accent5>
        <a:accent6>
          <a:srgbClr val="8A5C2D"/>
        </a:accent6>
        <a:hlink>
          <a:srgbClr val="336699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666633"/>
        </a:dk1>
        <a:lt1>
          <a:srgbClr val="FFFFFF"/>
        </a:lt1>
        <a:dk2>
          <a:srgbClr val="CC9900"/>
        </a:dk2>
        <a:lt2>
          <a:srgbClr val="DDDDDD"/>
        </a:lt2>
        <a:accent1>
          <a:srgbClr val="CC6600"/>
        </a:accent1>
        <a:accent2>
          <a:srgbClr val="996633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8A5C2D"/>
        </a:accent6>
        <a:hlink>
          <a:srgbClr val="6633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597</TotalTime>
  <Words>467</Words>
  <Application>Microsoft Macintosh PowerPoint</Application>
  <PresentationFormat>On-screen Show (4:3)</PresentationFormat>
  <Paragraphs>42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IW</vt:lpstr>
      <vt:lpstr>Lesson 2: What was the greatest challenge facing Muslims, 619-1291?  </vt:lpstr>
      <vt:lpstr>Muhammad, 619</vt:lpstr>
      <vt:lpstr>Where is Medina?</vt:lpstr>
      <vt:lpstr>Other locations:  Cordoba Jerusalem</vt:lpstr>
      <vt:lpstr>Challenges, challenges!</vt:lpstr>
      <vt:lpstr>Writing Frame:</vt:lpstr>
      <vt:lpstr>Extension Video!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Tallis</dc:creator>
  <cp:lastModifiedBy>Thomas Tallis</cp:lastModifiedBy>
  <cp:revision>19</cp:revision>
  <dcterms:created xsi:type="dcterms:W3CDTF">2016-05-30T22:06:52Z</dcterms:created>
  <dcterms:modified xsi:type="dcterms:W3CDTF">2016-06-19T14:24:14Z</dcterms:modified>
</cp:coreProperties>
</file>