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60" r:id="rId4"/>
    <p:sldId id="261" r:id="rId5"/>
    <p:sldId id="262" r:id="rId6"/>
    <p:sldId id="265" r:id="rId7"/>
    <p:sldId id="267" r:id="rId8"/>
    <p:sldId id="269" r:id="rId9"/>
    <p:sldId id="271" r:id="rId10"/>
    <p:sldId id="273" r:id="rId11"/>
    <p:sldId id="275" r:id="rId12"/>
    <p:sldId id="263" r:id="rId13"/>
    <p:sldId id="264" r:id="rId14"/>
    <p:sldId id="266" r:id="rId15"/>
    <p:sldId id="268" r:id="rId16"/>
    <p:sldId id="270" r:id="rId17"/>
    <p:sldId id="272" r:id="rId18"/>
    <p:sldId id="274" r:id="rId19"/>
    <p:sldId id="276" r:id="rId20"/>
    <p:sldId id="277" r:id="rId21"/>
    <p:sldId id="278" r:id="rId22"/>
    <p:sldId id="279" r:id="rId23"/>
    <p:sldId id="280" r:id="rId24"/>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mn-cs"/>
      </a:defRPr>
    </a:lvl1pPr>
    <a:lvl2pPr marL="457200" algn="l" rtl="0" fontAlgn="base">
      <a:spcBef>
        <a:spcPct val="0"/>
      </a:spcBef>
      <a:spcAft>
        <a:spcPct val="0"/>
      </a:spcAft>
      <a:defRPr sz="2400" b="1" kern="1200">
        <a:solidFill>
          <a:schemeClr val="tx1"/>
        </a:solidFill>
        <a:latin typeface="Arial" charset="0"/>
        <a:ea typeface="ＭＳ Ｐゴシック" charset="0"/>
        <a:cs typeface="+mn-cs"/>
      </a:defRPr>
    </a:lvl2pPr>
    <a:lvl3pPr marL="914400" algn="l" rtl="0" fontAlgn="base">
      <a:spcBef>
        <a:spcPct val="0"/>
      </a:spcBef>
      <a:spcAft>
        <a:spcPct val="0"/>
      </a:spcAft>
      <a:defRPr sz="2400" b="1" kern="1200">
        <a:solidFill>
          <a:schemeClr val="tx1"/>
        </a:solidFill>
        <a:latin typeface="Arial" charset="0"/>
        <a:ea typeface="ＭＳ Ｐゴシック" charset="0"/>
        <a:cs typeface="+mn-cs"/>
      </a:defRPr>
    </a:lvl3pPr>
    <a:lvl4pPr marL="1371600" algn="l" rtl="0" fontAlgn="base">
      <a:spcBef>
        <a:spcPct val="0"/>
      </a:spcBef>
      <a:spcAft>
        <a:spcPct val="0"/>
      </a:spcAft>
      <a:defRPr sz="2400" b="1" kern="1200">
        <a:solidFill>
          <a:schemeClr val="tx1"/>
        </a:solidFill>
        <a:latin typeface="Arial" charset="0"/>
        <a:ea typeface="ＭＳ Ｐゴシック" charset="0"/>
        <a:cs typeface="+mn-cs"/>
      </a:defRPr>
    </a:lvl4pPr>
    <a:lvl5pPr marL="1828800" algn="l" rtl="0" fontAlgn="base">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922" autoAdjust="0"/>
  </p:normalViewPr>
  <p:slideViewPr>
    <p:cSldViewPr>
      <p:cViewPr varScale="1">
        <p:scale>
          <a:sx n="68" d="100"/>
          <a:sy n="68" d="100"/>
        </p:scale>
        <p:origin x="-2024" y="-11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charset="0"/>
              </a:defRPr>
            </a:lvl1pPr>
          </a:lstStyle>
          <a:p>
            <a:endParaRPr lang="en-US"/>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charset="0"/>
              </a:defRPr>
            </a:lvl1pPr>
          </a:lstStyle>
          <a:p>
            <a:fld id="{B4582CA0-D064-684D-A771-3992E8271BC1}" type="slidenum">
              <a:rPr lang="en-US"/>
              <a:pPr/>
              <a:t>‹#›</a:t>
            </a:fld>
            <a:endParaRPr lang="en-US"/>
          </a:p>
        </p:txBody>
      </p:sp>
    </p:spTree>
    <p:extLst>
      <p:ext uri="{BB962C8B-B14F-4D97-AF65-F5344CB8AC3E}">
        <p14:creationId xmlns:p14="http://schemas.microsoft.com/office/powerpoint/2010/main" val="3864708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charset="0"/>
              </a:defRPr>
            </a:lvl1pPr>
          </a:lstStyle>
          <a:p>
            <a:endParaRPr lang="en-US"/>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charset="0"/>
              </a:defRPr>
            </a:lvl1pPr>
          </a:lstStyle>
          <a:p>
            <a:fld id="{D3392D6B-DD59-6140-9B7A-9414EBB979F1}" type="slidenum">
              <a:rPr lang="en-US"/>
              <a:pPr/>
              <a:t>‹#›</a:t>
            </a:fld>
            <a:endParaRPr lang="en-US"/>
          </a:p>
        </p:txBody>
      </p:sp>
    </p:spTree>
    <p:extLst>
      <p:ext uri="{BB962C8B-B14F-4D97-AF65-F5344CB8AC3E}">
        <p14:creationId xmlns:p14="http://schemas.microsoft.com/office/powerpoint/2010/main" val="191457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Islam has</a:t>
            </a:r>
            <a:r>
              <a:rPr lang="en-US" baseline="0" dirty="0" smtClean="0"/>
              <a:t> also gone much further, </a:t>
            </a:r>
            <a:r>
              <a:rPr lang="en-US" baseline="0" dirty="0" err="1" smtClean="0"/>
              <a:t>e.g</a:t>
            </a:r>
            <a:r>
              <a:rPr lang="en-US" baseline="0" dirty="0" smtClean="0"/>
              <a:t> the USA, but this selection covers the countries on their maps.</a:t>
            </a:r>
            <a:endParaRPr lang="en-US" dirty="0"/>
          </a:p>
        </p:txBody>
      </p:sp>
      <p:sp>
        <p:nvSpPr>
          <p:cNvPr id="4" name="Slide Number Placeholder 3"/>
          <p:cNvSpPr>
            <a:spLocks noGrp="1"/>
          </p:cNvSpPr>
          <p:nvPr>
            <p:ph type="sldNum" sz="quarter" idx="10"/>
          </p:nvPr>
        </p:nvSpPr>
        <p:spPr/>
        <p:txBody>
          <a:bodyPr/>
          <a:lstStyle/>
          <a:p>
            <a:fld id="{D3392D6B-DD59-6140-9B7A-9414EBB979F1}" type="slidenum">
              <a:rPr lang="en-US" smtClean="0"/>
              <a:pPr/>
              <a:t>2</a:t>
            </a:fld>
            <a:endParaRPr lang="en-US"/>
          </a:p>
        </p:txBody>
      </p:sp>
    </p:spTree>
    <p:extLst>
      <p:ext uri="{BB962C8B-B14F-4D97-AF65-F5344CB8AC3E}">
        <p14:creationId xmlns:p14="http://schemas.microsoft.com/office/powerpoint/2010/main" val="25164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en-GB" noProof="0" smtClean="0"/>
              <a:t>Click to edit Master title style</a:t>
            </a:r>
            <a:endParaRPr lang="en-US" noProof="0" smtClean="0"/>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en-GB" noProof="0" smtClean="0"/>
              <a:t>Click to edit Master subtitle style</a:t>
            </a:r>
            <a:endParaRPr lang="en-US" noProof="0" smtClean="0"/>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B1BC14DA-907B-FC4D-B66C-F991A263CCA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BBCB59-3BC4-F54C-8078-524B06EDF7BA}" type="slidenum">
              <a:rPr lang="en-US"/>
              <a:pPr/>
              <a:t>‹#›</a:t>
            </a:fld>
            <a:endParaRPr lang="en-US"/>
          </a:p>
        </p:txBody>
      </p:sp>
    </p:spTree>
    <p:extLst>
      <p:ext uri="{BB962C8B-B14F-4D97-AF65-F5344CB8AC3E}">
        <p14:creationId xmlns:p14="http://schemas.microsoft.com/office/powerpoint/2010/main" val="192526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4DDC6D-DA48-DB42-9166-260344DBB8D1}" type="slidenum">
              <a:rPr lang="en-US"/>
              <a:pPr/>
              <a:t>‹#›</a:t>
            </a:fld>
            <a:endParaRPr lang="en-US"/>
          </a:p>
        </p:txBody>
      </p:sp>
    </p:spTree>
    <p:extLst>
      <p:ext uri="{BB962C8B-B14F-4D97-AF65-F5344CB8AC3E}">
        <p14:creationId xmlns:p14="http://schemas.microsoft.com/office/powerpoint/2010/main" val="109949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A9F530-6DD5-C34E-A6E0-098398A55016}" type="slidenum">
              <a:rPr lang="en-US"/>
              <a:pPr/>
              <a:t>‹#›</a:t>
            </a:fld>
            <a:endParaRPr lang="en-US"/>
          </a:p>
        </p:txBody>
      </p:sp>
    </p:spTree>
    <p:extLst>
      <p:ext uri="{BB962C8B-B14F-4D97-AF65-F5344CB8AC3E}">
        <p14:creationId xmlns:p14="http://schemas.microsoft.com/office/powerpoint/2010/main" val="223874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A2F61-EEA4-0C4C-AF43-DB3F865F2E4B}" type="slidenum">
              <a:rPr lang="en-US"/>
              <a:pPr/>
              <a:t>‹#›</a:t>
            </a:fld>
            <a:endParaRPr lang="en-US"/>
          </a:p>
        </p:txBody>
      </p:sp>
    </p:spTree>
    <p:extLst>
      <p:ext uri="{BB962C8B-B14F-4D97-AF65-F5344CB8AC3E}">
        <p14:creationId xmlns:p14="http://schemas.microsoft.com/office/powerpoint/2010/main" val="381195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CE411D-0448-314A-8880-91A63A8618EC}" type="slidenum">
              <a:rPr lang="en-US"/>
              <a:pPr/>
              <a:t>‹#›</a:t>
            </a:fld>
            <a:endParaRPr lang="en-US"/>
          </a:p>
        </p:txBody>
      </p:sp>
    </p:spTree>
    <p:extLst>
      <p:ext uri="{BB962C8B-B14F-4D97-AF65-F5344CB8AC3E}">
        <p14:creationId xmlns:p14="http://schemas.microsoft.com/office/powerpoint/2010/main" val="200374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D893B5-73ED-EC4F-A1DF-D3AF27A1D246}" type="slidenum">
              <a:rPr lang="en-US"/>
              <a:pPr/>
              <a:t>‹#›</a:t>
            </a:fld>
            <a:endParaRPr lang="en-US"/>
          </a:p>
        </p:txBody>
      </p:sp>
    </p:spTree>
    <p:extLst>
      <p:ext uri="{BB962C8B-B14F-4D97-AF65-F5344CB8AC3E}">
        <p14:creationId xmlns:p14="http://schemas.microsoft.com/office/powerpoint/2010/main" val="297933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7701A8-14CC-B442-A4C4-7E7956BC903C}" type="slidenum">
              <a:rPr lang="en-US"/>
              <a:pPr/>
              <a:t>‹#›</a:t>
            </a:fld>
            <a:endParaRPr lang="en-US"/>
          </a:p>
        </p:txBody>
      </p:sp>
    </p:spTree>
    <p:extLst>
      <p:ext uri="{BB962C8B-B14F-4D97-AF65-F5344CB8AC3E}">
        <p14:creationId xmlns:p14="http://schemas.microsoft.com/office/powerpoint/2010/main" val="226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590031-B327-6445-A777-72497E0DDA87}" type="slidenum">
              <a:rPr lang="en-US"/>
              <a:pPr/>
              <a:t>‹#›</a:t>
            </a:fld>
            <a:endParaRPr lang="en-US"/>
          </a:p>
        </p:txBody>
      </p:sp>
    </p:spTree>
    <p:extLst>
      <p:ext uri="{BB962C8B-B14F-4D97-AF65-F5344CB8AC3E}">
        <p14:creationId xmlns:p14="http://schemas.microsoft.com/office/powerpoint/2010/main" val="34934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CA8561-E6D6-184D-B396-3BEDAECBACD8}" type="slidenum">
              <a:rPr lang="en-US"/>
              <a:pPr/>
              <a:t>‹#›</a:t>
            </a:fld>
            <a:endParaRPr lang="en-US"/>
          </a:p>
        </p:txBody>
      </p:sp>
    </p:spTree>
    <p:extLst>
      <p:ext uri="{BB962C8B-B14F-4D97-AF65-F5344CB8AC3E}">
        <p14:creationId xmlns:p14="http://schemas.microsoft.com/office/powerpoint/2010/main" val="100819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FD2BF8-FE6D-9745-B7A4-50324A6F8C7E}" type="slidenum">
              <a:rPr lang="en-US"/>
              <a:pPr/>
              <a:t>‹#›</a:t>
            </a:fld>
            <a:endParaRPr lang="en-US"/>
          </a:p>
        </p:txBody>
      </p:sp>
    </p:spTree>
    <p:extLst>
      <p:ext uri="{BB962C8B-B14F-4D97-AF65-F5344CB8AC3E}">
        <p14:creationId xmlns:p14="http://schemas.microsoft.com/office/powerpoint/2010/main" val="3280800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61A68460-7B2C-274F-B03C-50FBD4ACBFF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2pPr>
      <a:lvl3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3pPr>
      <a:lvl4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4pPr>
      <a:lvl5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5pPr>
      <a:lvl6pPr marL="4572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6pPr>
      <a:lvl7pPr marL="9144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7pPr>
      <a:lvl8pPr marL="13716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8pPr>
      <a:lvl9pPr marL="18288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charset="0"/>
        <a:buChar char="−"/>
        <a:defRPr sz="2400">
          <a:solidFill>
            <a:srgbClr val="000000"/>
          </a:solidFill>
          <a:latin typeface="+mn-lt"/>
          <a:ea typeface="+mn-ea"/>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ea typeface="+mn-ea"/>
        </a:defRPr>
      </a:lvl3pPr>
      <a:lvl4pPr marL="1600200" indent="-228600" algn="l" rtl="0" eaLnBrk="1" fontAlgn="base" hangingPunct="1">
        <a:spcBef>
          <a:spcPct val="20000"/>
        </a:spcBef>
        <a:spcAft>
          <a:spcPct val="0"/>
        </a:spcAft>
        <a:buClr>
          <a:srgbClr val="000000"/>
        </a:buClr>
        <a:buFont typeface="Garamond" charset="0"/>
        <a:buChar char="−"/>
        <a:defRPr sz="1600">
          <a:solidFill>
            <a:srgbClr val="000000"/>
          </a:solidFill>
          <a:latin typeface="+mn-lt"/>
          <a:ea typeface="+mn-ea"/>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ea typeface="+mn-ea"/>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ea typeface="+mn-ea"/>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ea typeface="+mn-ea"/>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ea typeface="+mn-ea"/>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438400" y="990600"/>
            <a:ext cx="5943600" cy="2917825"/>
          </a:xfrm>
        </p:spPr>
        <p:txBody>
          <a:bodyPr/>
          <a:lstStyle/>
          <a:p>
            <a:r>
              <a:rPr lang="en-US" sz="4400" b="1" dirty="0" smtClean="0"/>
              <a:t>Islam Today: How far has Islam spread in 1400 years?</a:t>
            </a:r>
            <a:endParaRPr lang="en-US" sz="4400" b="1" dirty="0"/>
          </a:p>
        </p:txBody>
      </p:sp>
      <p:sp>
        <p:nvSpPr>
          <p:cNvPr id="4103" name="Rectangle 7"/>
          <p:cNvSpPr>
            <a:spLocks noGrp="1" noChangeArrowheads="1"/>
          </p:cNvSpPr>
          <p:nvPr>
            <p:ph type="subTitle" idx="1"/>
          </p:nvPr>
        </p:nvSpPr>
        <p:spPr>
          <a:xfrm>
            <a:off x="2438400" y="3962400"/>
            <a:ext cx="5562600" cy="2057400"/>
          </a:xfrm>
        </p:spPr>
        <p:txBody>
          <a:bodyPr/>
          <a:lstStyle/>
          <a:p>
            <a:r>
              <a:rPr lang="en-US" sz="2000" b="1" u="sng" dirty="0" smtClean="0"/>
              <a:t>Learning Objectives:</a:t>
            </a:r>
          </a:p>
          <a:p>
            <a:pPr marL="457200" indent="-457200">
              <a:buFont typeface="Arial"/>
              <a:buChar char="•"/>
            </a:pPr>
            <a:r>
              <a:rPr lang="en-US" sz="2000" dirty="0" smtClean="0"/>
              <a:t>To </a:t>
            </a:r>
            <a:r>
              <a:rPr lang="en-US" sz="2000" dirty="0" smtClean="0"/>
              <a:t>learn about how Islam has spread further afield, and the influences it has had on the modern world</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8" y="-16652"/>
            <a:ext cx="9165477" cy="5155581"/>
          </a:xfrm>
          <a:prstGeom prst="rect">
            <a:avLst/>
          </a:prstGeom>
        </p:spPr>
      </p:pic>
      <p:sp>
        <p:nvSpPr>
          <p:cNvPr id="3" name="TextBox 2"/>
          <p:cNvSpPr txBox="1"/>
          <p:nvPr/>
        </p:nvSpPr>
        <p:spPr>
          <a:xfrm>
            <a:off x="381000" y="5257800"/>
            <a:ext cx="1752600" cy="1015663"/>
          </a:xfrm>
          <a:prstGeom prst="rect">
            <a:avLst/>
          </a:prstGeom>
          <a:noFill/>
        </p:spPr>
        <p:txBody>
          <a:bodyPr wrap="square" rtlCol="0">
            <a:spAutoFit/>
          </a:bodyPr>
          <a:lstStyle/>
          <a:p>
            <a:r>
              <a:rPr lang="en-US" sz="6000" dirty="0">
                <a:solidFill>
                  <a:srgbClr val="000000"/>
                </a:solidFill>
                <a:latin typeface="Garamond"/>
                <a:cs typeface="Garamond"/>
              </a:rPr>
              <a:t>7</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22072637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83" y="-10271"/>
            <a:ext cx="5275761" cy="6858000"/>
          </a:xfrm>
          <a:prstGeom prst="rect">
            <a:avLst/>
          </a:prstGeom>
        </p:spPr>
      </p:pic>
      <p:sp>
        <p:nvSpPr>
          <p:cNvPr id="3" name="TextBox 2"/>
          <p:cNvSpPr txBox="1"/>
          <p:nvPr/>
        </p:nvSpPr>
        <p:spPr>
          <a:xfrm>
            <a:off x="6934200" y="4648200"/>
            <a:ext cx="1752600" cy="1015663"/>
          </a:xfrm>
          <a:prstGeom prst="rect">
            <a:avLst/>
          </a:prstGeom>
          <a:noFill/>
        </p:spPr>
        <p:txBody>
          <a:bodyPr wrap="square" rtlCol="0">
            <a:spAutoFit/>
          </a:bodyPr>
          <a:lstStyle/>
          <a:p>
            <a:r>
              <a:rPr lang="en-US" sz="6000" dirty="0">
                <a:solidFill>
                  <a:srgbClr val="000000"/>
                </a:solidFill>
                <a:latin typeface="Garamond"/>
                <a:cs typeface="Garamond"/>
              </a:rPr>
              <a:t>8</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3939553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72"/>
            <a:ext cx="9144000" cy="4864608"/>
          </a:xfrm>
          <a:prstGeom prst="rect">
            <a:avLst/>
          </a:prstGeom>
        </p:spPr>
      </p:pic>
      <p:sp>
        <p:nvSpPr>
          <p:cNvPr id="3" name="TextBox 2"/>
          <p:cNvSpPr txBox="1"/>
          <p:nvPr/>
        </p:nvSpPr>
        <p:spPr>
          <a:xfrm>
            <a:off x="152400" y="5105400"/>
            <a:ext cx="8763000" cy="1938992"/>
          </a:xfrm>
          <a:prstGeom prst="rect">
            <a:avLst/>
          </a:prstGeom>
          <a:noFill/>
        </p:spPr>
        <p:txBody>
          <a:bodyPr wrap="square" rtlCol="0">
            <a:spAutoFit/>
          </a:bodyPr>
          <a:lstStyle/>
          <a:p>
            <a:r>
              <a:rPr lang="en-US" sz="3200" dirty="0" smtClean="0">
                <a:solidFill>
                  <a:srgbClr val="000000"/>
                </a:solidFill>
                <a:latin typeface="Garamond"/>
                <a:cs typeface="Garamond"/>
              </a:rPr>
              <a:t>Rita </a:t>
            </a:r>
            <a:r>
              <a:rPr lang="en-US" sz="3200" dirty="0" err="1" smtClean="0">
                <a:solidFill>
                  <a:srgbClr val="000000"/>
                </a:solidFill>
                <a:latin typeface="Garamond"/>
                <a:cs typeface="Garamond"/>
              </a:rPr>
              <a:t>Ora</a:t>
            </a:r>
            <a:r>
              <a:rPr lang="en-US" sz="3200" dirty="0" smtClean="0">
                <a:solidFill>
                  <a:srgbClr val="000000"/>
                </a:solidFill>
                <a:latin typeface="Garamond"/>
                <a:cs typeface="Garamond"/>
              </a:rPr>
              <a:t> – singer and actress</a:t>
            </a:r>
          </a:p>
          <a:p>
            <a:r>
              <a:rPr lang="en-US" sz="3200" dirty="0" smtClean="0">
                <a:solidFill>
                  <a:srgbClr val="000000"/>
                </a:solidFill>
                <a:latin typeface="Garamond"/>
                <a:cs typeface="Garamond"/>
              </a:rPr>
              <a:t>From Kosovo</a:t>
            </a:r>
          </a:p>
          <a:p>
            <a:r>
              <a:rPr lang="en-US" sz="3200" dirty="0" smtClean="0">
                <a:solidFill>
                  <a:srgbClr val="000000"/>
                </a:solidFill>
                <a:latin typeface="Garamond"/>
                <a:cs typeface="Garamond"/>
              </a:rPr>
              <a:t>Born to Albanian parents</a:t>
            </a:r>
          </a:p>
          <a:p>
            <a:endParaRPr lang="en-US" dirty="0"/>
          </a:p>
        </p:txBody>
      </p:sp>
    </p:spTree>
    <p:extLst>
      <p:ext uri="{BB962C8B-B14F-4D97-AF65-F5344CB8AC3E}">
        <p14:creationId xmlns:p14="http://schemas.microsoft.com/office/powerpoint/2010/main" val="1226048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105400"/>
            <a:ext cx="8763000" cy="1938992"/>
          </a:xfrm>
          <a:prstGeom prst="rect">
            <a:avLst/>
          </a:prstGeom>
          <a:noFill/>
        </p:spPr>
        <p:txBody>
          <a:bodyPr wrap="square" rtlCol="0">
            <a:spAutoFit/>
          </a:bodyPr>
          <a:lstStyle/>
          <a:p>
            <a:r>
              <a:rPr lang="en-US" sz="3200" dirty="0" err="1" smtClean="0">
                <a:solidFill>
                  <a:srgbClr val="000000"/>
                </a:solidFill>
                <a:latin typeface="Garamond"/>
                <a:cs typeface="Garamond"/>
              </a:rPr>
              <a:t>Zayn</a:t>
            </a:r>
            <a:r>
              <a:rPr lang="en-US" sz="3200" dirty="0" smtClean="0">
                <a:solidFill>
                  <a:srgbClr val="000000"/>
                </a:solidFill>
                <a:latin typeface="Garamond"/>
                <a:cs typeface="Garamond"/>
              </a:rPr>
              <a:t> Malik – singer </a:t>
            </a:r>
          </a:p>
          <a:p>
            <a:r>
              <a:rPr lang="en-US" sz="3200" dirty="0" smtClean="0">
                <a:solidFill>
                  <a:srgbClr val="000000"/>
                </a:solidFill>
                <a:latin typeface="Garamond"/>
                <a:cs typeface="Garamond"/>
              </a:rPr>
              <a:t>From Bradford</a:t>
            </a:r>
          </a:p>
          <a:p>
            <a:r>
              <a:rPr lang="en-US" sz="3200" dirty="0" smtClean="0">
                <a:solidFill>
                  <a:srgbClr val="000000"/>
                </a:solidFill>
                <a:latin typeface="Garamond"/>
                <a:cs typeface="Garamond"/>
              </a:rPr>
              <a:t>Born to English and Pakistani parents</a:t>
            </a:r>
          </a:p>
          <a:p>
            <a:endParaRPr lang="en-US" dirty="0"/>
          </a:p>
        </p:txBody>
      </p:sp>
      <p:pic>
        <p:nvPicPr>
          <p:cNvPr id="4" name="Picture 3"/>
          <p:cNvPicPr>
            <a:picLocks noChangeAspect="1"/>
          </p:cNvPicPr>
          <p:nvPr/>
        </p:nvPicPr>
        <p:blipFill>
          <a:blip r:embed="rId2"/>
          <a:stretch>
            <a:fillRect/>
          </a:stretch>
        </p:blipFill>
        <p:spPr>
          <a:xfrm>
            <a:off x="4572000" y="13175"/>
            <a:ext cx="4575891" cy="6164413"/>
          </a:xfrm>
          <a:prstGeom prst="rect">
            <a:avLst/>
          </a:prstGeom>
        </p:spPr>
      </p:pic>
    </p:spTree>
    <p:extLst>
      <p:ext uri="{BB962C8B-B14F-4D97-AF65-F5344CB8AC3E}">
        <p14:creationId xmlns:p14="http://schemas.microsoft.com/office/powerpoint/2010/main" val="1428290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229600" cy="5486400"/>
          </a:xfrm>
          <a:prstGeom prst="rect">
            <a:avLst/>
          </a:prstGeom>
        </p:spPr>
      </p:pic>
      <p:sp>
        <p:nvSpPr>
          <p:cNvPr id="5" name="TextBox 4"/>
          <p:cNvSpPr txBox="1"/>
          <p:nvPr/>
        </p:nvSpPr>
        <p:spPr>
          <a:xfrm>
            <a:off x="152400" y="5408474"/>
            <a:ext cx="8763000" cy="1754326"/>
          </a:xfrm>
          <a:prstGeom prst="rect">
            <a:avLst/>
          </a:prstGeom>
          <a:noFill/>
        </p:spPr>
        <p:txBody>
          <a:bodyPr wrap="square" rtlCol="0">
            <a:spAutoFit/>
          </a:bodyPr>
          <a:lstStyle/>
          <a:p>
            <a:r>
              <a:rPr lang="en-US" sz="2800" dirty="0" err="1" smtClean="0">
                <a:solidFill>
                  <a:srgbClr val="000000"/>
                </a:solidFill>
                <a:latin typeface="Garamond"/>
                <a:cs typeface="Garamond"/>
              </a:rPr>
              <a:t>Sadiq</a:t>
            </a:r>
            <a:r>
              <a:rPr lang="en-US" sz="2800" dirty="0" smtClean="0">
                <a:solidFill>
                  <a:srgbClr val="000000"/>
                </a:solidFill>
                <a:latin typeface="Garamond"/>
                <a:cs typeface="Garamond"/>
              </a:rPr>
              <a:t> Khan – Mayor of London</a:t>
            </a:r>
          </a:p>
          <a:p>
            <a:r>
              <a:rPr lang="en-US" sz="2800" dirty="0" smtClean="0">
                <a:solidFill>
                  <a:srgbClr val="000000"/>
                </a:solidFill>
                <a:latin typeface="Garamond"/>
                <a:cs typeface="Garamond"/>
              </a:rPr>
              <a:t>From Tooting</a:t>
            </a:r>
          </a:p>
          <a:p>
            <a:r>
              <a:rPr lang="en-US" sz="2800" dirty="0" smtClean="0">
                <a:solidFill>
                  <a:srgbClr val="000000"/>
                </a:solidFill>
                <a:latin typeface="Garamond"/>
                <a:cs typeface="Garamond"/>
              </a:rPr>
              <a:t>Born to Pakistani parents</a:t>
            </a:r>
          </a:p>
          <a:p>
            <a:endParaRPr lang="en-US" sz="2000" dirty="0"/>
          </a:p>
        </p:txBody>
      </p:sp>
    </p:spTree>
    <p:extLst>
      <p:ext uri="{BB962C8B-B14F-4D97-AF65-F5344CB8AC3E}">
        <p14:creationId xmlns:p14="http://schemas.microsoft.com/office/powerpoint/2010/main" val="2394381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984423" cy="6858000"/>
          </a:xfrm>
          <a:prstGeom prst="rect">
            <a:avLst/>
          </a:prstGeom>
        </p:spPr>
      </p:pic>
      <p:sp>
        <p:nvSpPr>
          <p:cNvPr id="4" name="TextBox 3"/>
          <p:cNvSpPr txBox="1"/>
          <p:nvPr/>
        </p:nvSpPr>
        <p:spPr>
          <a:xfrm>
            <a:off x="4800600" y="533400"/>
            <a:ext cx="4267200" cy="3908762"/>
          </a:xfrm>
          <a:prstGeom prst="rect">
            <a:avLst/>
          </a:prstGeom>
          <a:noFill/>
        </p:spPr>
        <p:txBody>
          <a:bodyPr wrap="square" rtlCol="0">
            <a:spAutoFit/>
          </a:bodyPr>
          <a:lstStyle/>
          <a:p>
            <a:pPr algn="r"/>
            <a:r>
              <a:rPr lang="en-US" sz="3200" dirty="0" err="1" smtClean="0">
                <a:solidFill>
                  <a:srgbClr val="000000"/>
                </a:solidFill>
                <a:latin typeface="Garamond"/>
                <a:cs typeface="Garamond"/>
              </a:rPr>
              <a:t>Amal</a:t>
            </a:r>
            <a:r>
              <a:rPr lang="en-US" sz="3200" dirty="0" smtClean="0">
                <a:solidFill>
                  <a:srgbClr val="000000"/>
                </a:solidFill>
                <a:latin typeface="Garamond"/>
                <a:cs typeface="Garamond"/>
              </a:rPr>
              <a:t> Clooney – Human Rights Lawyer</a:t>
            </a:r>
          </a:p>
          <a:p>
            <a:pPr algn="r"/>
            <a:endParaRPr lang="en-US" sz="3200" dirty="0" smtClean="0">
              <a:solidFill>
                <a:srgbClr val="000000"/>
              </a:solidFill>
              <a:latin typeface="Garamond"/>
              <a:cs typeface="Garamond"/>
            </a:endParaRPr>
          </a:p>
          <a:p>
            <a:pPr algn="r"/>
            <a:r>
              <a:rPr lang="en-US" sz="3200" dirty="0" smtClean="0">
                <a:solidFill>
                  <a:srgbClr val="000000"/>
                </a:solidFill>
                <a:latin typeface="Garamond"/>
                <a:cs typeface="Garamond"/>
              </a:rPr>
              <a:t>From Beirut</a:t>
            </a:r>
          </a:p>
          <a:p>
            <a:pPr algn="r"/>
            <a:endParaRPr lang="en-US" sz="3200" dirty="0" smtClean="0">
              <a:solidFill>
                <a:srgbClr val="000000"/>
              </a:solidFill>
              <a:latin typeface="Garamond"/>
              <a:cs typeface="Garamond"/>
            </a:endParaRPr>
          </a:p>
          <a:p>
            <a:pPr algn="r"/>
            <a:r>
              <a:rPr lang="en-US" sz="3200" dirty="0" smtClean="0">
                <a:solidFill>
                  <a:srgbClr val="000000"/>
                </a:solidFill>
                <a:latin typeface="Garamond"/>
                <a:cs typeface="Garamond"/>
              </a:rPr>
              <a:t>Born to Lebanese parents</a:t>
            </a:r>
          </a:p>
          <a:p>
            <a:pPr algn="r"/>
            <a:endParaRPr lang="en-US" dirty="0"/>
          </a:p>
        </p:txBody>
      </p:sp>
    </p:spTree>
    <p:extLst>
      <p:ext uri="{BB962C8B-B14F-4D97-AF65-F5344CB8AC3E}">
        <p14:creationId xmlns:p14="http://schemas.microsoft.com/office/powerpoint/2010/main" val="741494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76" y="0"/>
            <a:ext cx="7944876" cy="5287452"/>
          </a:xfrm>
          <a:prstGeom prst="rect">
            <a:avLst/>
          </a:prstGeom>
        </p:spPr>
      </p:pic>
      <p:sp>
        <p:nvSpPr>
          <p:cNvPr id="4" name="TextBox 3"/>
          <p:cNvSpPr txBox="1"/>
          <p:nvPr/>
        </p:nvSpPr>
        <p:spPr>
          <a:xfrm>
            <a:off x="152400" y="5408474"/>
            <a:ext cx="8763000" cy="1754326"/>
          </a:xfrm>
          <a:prstGeom prst="rect">
            <a:avLst/>
          </a:prstGeom>
          <a:noFill/>
        </p:spPr>
        <p:txBody>
          <a:bodyPr wrap="square" rtlCol="0">
            <a:spAutoFit/>
          </a:bodyPr>
          <a:lstStyle/>
          <a:p>
            <a:r>
              <a:rPr lang="en-US" sz="2800" dirty="0" smtClean="0">
                <a:solidFill>
                  <a:srgbClr val="000000"/>
                </a:solidFill>
                <a:latin typeface="Garamond"/>
                <a:cs typeface="Garamond"/>
              </a:rPr>
              <a:t>Amir Khan – Boxer</a:t>
            </a:r>
          </a:p>
          <a:p>
            <a:r>
              <a:rPr lang="en-US" sz="2800" dirty="0" smtClean="0">
                <a:solidFill>
                  <a:srgbClr val="000000"/>
                </a:solidFill>
                <a:latin typeface="Garamond"/>
                <a:cs typeface="Garamond"/>
              </a:rPr>
              <a:t>From Bolton</a:t>
            </a:r>
          </a:p>
          <a:p>
            <a:r>
              <a:rPr lang="en-US" sz="2800" dirty="0" smtClean="0">
                <a:solidFill>
                  <a:srgbClr val="000000"/>
                </a:solidFill>
                <a:latin typeface="Garamond"/>
                <a:cs typeface="Garamond"/>
              </a:rPr>
              <a:t>Born to Pakistani parents</a:t>
            </a:r>
          </a:p>
          <a:p>
            <a:endParaRPr lang="en-US" sz="2000" dirty="0"/>
          </a:p>
        </p:txBody>
      </p:sp>
    </p:spTree>
    <p:extLst>
      <p:ext uri="{BB962C8B-B14F-4D97-AF65-F5344CB8AC3E}">
        <p14:creationId xmlns:p14="http://schemas.microsoft.com/office/powerpoint/2010/main" val="4048096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518"/>
            <a:ext cx="9192433" cy="4800081"/>
          </a:xfrm>
          <a:prstGeom prst="rect">
            <a:avLst/>
          </a:prstGeom>
        </p:spPr>
      </p:pic>
      <p:sp>
        <p:nvSpPr>
          <p:cNvPr id="4" name="TextBox 3"/>
          <p:cNvSpPr txBox="1"/>
          <p:nvPr/>
        </p:nvSpPr>
        <p:spPr>
          <a:xfrm>
            <a:off x="152400" y="5029200"/>
            <a:ext cx="8991600" cy="1938992"/>
          </a:xfrm>
          <a:prstGeom prst="rect">
            <a:avLst/>
          </a:prstGeom>
          <a:noFill/>
        </p:spPr>
        <p:txBody>
          <a:bodyPr wrap="square" rtlCol="0">
            <a:spAutoFit/>
          </a:bodyPr>
          <a:lstStyle/>
          <a:p>
            <a:r>
              <a:rPr lang="en-US" sz="3200" dirty="0" smtClean="0">
                <a:solidFill>
                  <a:srgbClr val="000000"/>
                </a:solidFill>
                <a:latin typeface="Garamond"/>
                <a:cs typeface="Garamond"/>
              </a:rPr>
              <a:t>Nasser Hussein – former England Cricket Captain</a:t>
            </a:r>
          </a:p>
          <a:p>
            <a:r>
              <a:rPr lang="en-US" sz="3200" dirty="0" smtClean="0">
                <a:solidFill>
                  <a:srgbClr val="000000"/>
                </a:solidFill>
                <a:latin typeface="Garamond"/>
                <a:cs typeface="Garamond"/>
              </a:rPr>
              <a:t>From Madras</a:t>
            </a:r>
          </a:p>
          <a:p>
            <a:r>
              <a:rPr lang="en-US" sz="3200" dirty="0" smtClean="0">
                <a:solidFill>
                  <a:srgbClr val="000000"/>
                </a:solidFill>
                <a:latin typeface="Garamond"/>
                <a:cs typeface="Garamond"/>
              </a:rPr>
              <a:t>Born to Indian and Anglo-Indian parents</a:t>
            </a:r>
          </a:p>
          <a:p>
            <a:endParaRPr lang="en-US" dirty="0"/>
          </a:p>
        </p:txBody>
      </p:sp>
    </p:spTree>
    <p:extLst>
      <p:ext uri="{BB962C8B-B14F-4D97-AF65-F5344CB8AC3E}">
        <p14:creationId xmlns:p14="http://schemas.microsoft.com/office/powerpoint/2010/main" val="932865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8" y="-16652"/>
            <a:ext cx="9165477" cy="5155581"/>
          </a:xfrm>
          <a:prstGeom prst="rect">
            <a:avLst/>
          </a:prstGeom>
        </p:spPr>
      </p:pic>
      <p:sp>
        <p:nvSpPr>
          <p:cNvPr id="4" name="TextBox 3"/>
          <p:cNvSpPr txBox="1"/>
          <p:nvPr/>
        </p:nvSpPr>
        <p:spPr>
          <a:xfrm>
            <a:off x="152400" y="5257800"/>
            <a:ext cx="8991600" cy="1938992"/>
          </a:xfrm>
          <a:prstGeom prst="rect">
            <a:avLst/>
          </a:prstGeom>
          <a:noFill/>
        </p:spPr>
        <p:txBody>
          <a:bodyPr wrap="square" rtlCol="0">
            <a:spAutoFit/>
          </a:bodyPr>
          <a:lstStyle/>
          <a:p>
            <a:r>
              <a:rPr lang="en-US" sz="3200" dirty="0" smtClean="0">
                <a:solidFill>
                  <a:srgbClr val="000000"/>
                </a:solidFill>
                <a:latin typeface="Garamond"/>
                <a:cs typeface="Garamond"/>
              </a:rPr>
              <a:t>Mo Farah – distance runner</a:t>
            </a:r>
          </a:p>
          <a:p>
            <a:r>
              <a:rPr lang="en-US" sz="3200" dirty="0" smtClean="0">
                <a:solidFill>
                  <a:srgbClr val="000000"/>
                </a:solidFill>
                <a:latin typeface="Garamond"/>
                <a:cs typeface="Garamond"/>
              </a:rPr>
              <a:t>From Mogadishu</a:t>
            </a:r>
          </a:p>
          <a:p>
            <a:r>
              <a:rPr lang="en-US" sz="3200" dirty="0" smtClean="0">
                <a:solidFill>
                  <a:srgbClr val="000000"/>
                </a:solidFill>
                <a:latin typeface="Garamond"/>
                <a:cs typeface="Garamond"/>
              </a:rPr>
              <a:t>Born to Somali parents</a:t>
            </a:r>
          </a:p>
          <a:p>
            <a:endParaRPr lang="en-US" dirty="0"/>
          </a:p>
        </p:txBody>
      </p:sp>
    </p:spTree>
    <p:extLst>
      <p:ext uri="{BB962C8B-B14F-4D97-AF65-F5344CB8AC3E}">
        <p14:creationId xmlns:p14="http://schemas.microsoft.com/office/powerpoint/2010/main" val="144011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06"/>
          <a:stretch/>
        </p:blipFill>
        <p:spPr>
          <a:xfrm>
            <a:off x="0" y="-10271"/>
            <a:ext cx="4399704" cy="6858000"/>
          </a:xfrm>
          <a:prstGeom prst="rect">
            <a:avLst/>
          </a:prstGeom>
        </p:spPr>
      </p:pic>
      <p:sp>
        <p:nvSpPr>
          <p:cNvPr id="4" name="TextBox 3"/>
          <p:cNvSpPr txBox="1"/>
          <p:nvPr/>
        </p:nvSpPr>
        <p:spPr>
          <a:xfrm>
            <a:off x="4495800" y="533400"/>
            <a:ext cx="4419600" cy="3416320"/>
          </a:xfrm>
          <a:prstGeom prst="rect">
            <a:avLst/>
          </a:prstGeom>
          <a:noFill/>
        </p:spPr>
        <p:txBody>
          <a:bodyPr wrap="square" rtlCol="0">
            <a:spAutoFit/>
          </a:bodyPr>
          <a:lstStyle/>
          <a:p>
            <a:pPr algn="r"/>
            <a:r>
              <a:rPr lang="en-US" sz="3200" dirty="0" smtClean="0">
                <a:solidFill>
                  <a:srgbClr val="000000"/>
                </a:solidFill>
                <a:latin typeface="Garamond"/>
                <a:cs typeface="Garamond"/>
              </a:rPr>
              <a:t>Adam </a:t>
            </a:r>
            <a:r>
              <a:rPr lang="en-US" sz="3200" dirty="0" err="1" smtClean="0">
                <a:solidFill>
                  <a:srgbClr val="000000"/>
                </a:solidFill>
                <a:latin typeface="Garamond"/>
                <a:cs typeface="Garamond"/>
              </a:rPr>
              <a:t>Gemili</a:t>
            </a:r>
            <a:r>
              <a:rPr lang="en-US" sz="3200" dirty="0" smtClean="0">
                <a:solidFill>
                  <a:srgbClr val="000000"/>
                </a:solidFill>
                <a:latin typeface="Garamond"/>
                <a:cs typeface="Garamond"/>
              </a:rPr>
              <a:t> – Sprinter</a:t>
            </a:r>
          </a:p>
          <a:p>
            <a:pPr algn="r"/>
            <a:endParaRPr lang="en-US" sz="3200" dirty="0" smtClean="0">
              <a:solidFill>
                <a:srgbClr val="000000"/>
              </a:solidFill>
              <a:latin typeface="Garamond"/>
              <a:cs typeface="Garamond"/>
            </a:endParaRPr>
          </a:p>
          <a:p>
            <a:pPr algn="r"/>
            <a:r>
              <a:rPr lang="en-US" sz="3200" dirty="0" smtClean="0">
                <a:solidFill>
                  <a:srgbClr val="000000"/>
                </a:solidFill>
                <a:latin typeface="Garamond"/>
                <a:cs typeface="Garamond"/>
              </a:rPr>
              <a:t>From </a:t>
            </a:r>
            <a:r>
              <a:rPr lang="en-US" sz="3200" dirty="0" err="1" smtClean="0">
                <a:solidFill>
                  <a:srgbClr val="000000"/>
                </a:solidFill>
                <a:latin typeface="Garamond"/>
                <a:cs typeface="Garamond"/>
              </a:rPr>
              <a:t>Dartford</a:t>
            </a:r>
            <a:endParaRPr lang="en-US" sz="3200" dirty="0" smtClean="0">
              <a:solidFill>
                <a:srgbClr val="000000"/>
              </a:solidFill>
              <a:latin typeface="Garamond"/>
              <a:cs typeface="Garamond"/>
            </a:endParaRPr>
          </a:p>
          <a:p>
            <a:pPr algn="r"/>
            <a:endParaRPr lang="en-US" sz="3200" dirty="0" smtClean="0">
              <a:solidFill>
                <a:srgbClr val="000000"/>
              </a:solidFill>
              <a:latin typeface="Garamond"/>
              <a:cs typeface="Garamond"/>
            </a:endParaRPr>
          </a:p>
          <a:p>
            <a:pPr algn="r"/>
            <a:r>
              <a:rPr lang="en-US" sz="3200" dirty="0" smtClean="0">
                <a:solidFill>
                  <a:srgbClr val="000000"/>
                </a:solidFill>
                <a:latin typeface="Garamond"/>
                <a:cs typeface="Garamond"/>
              </a:rPr>
              <a:t>Born to Iranian and Moroccan parents</a:t>
            </a:r>
          </a:p>
          <a:p>
            <a:pPr algn="r"/>
            <a:endParaRPr lang="en-US" dirty="0"/>
          </a:p>
        </p:txBody>
      </p:sp>
    </p:spTree>
    <p:extLst>
      <p:ext uri="{BB962C8B-B14F-4D97-AF65-F5344CB8AC3E}">
        <p14:creationId xmlns:p14="http://schemas.microsoft.com/office/powerpoint/2010/main" val="3050780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2782" r="2782"/>
          <a:stretch>
            <a:fillRect/>
          </a:stretch>
        </p:blipFill>
        <p:spPr>
          <a:xfrm>
            <a:off x="-1" y="-16651"/>
            <a:ext cx="9140763" cy="5655451"/>
          </a:xfrm>
        </p:spPr>
      </p:pic>
      <p:sp>
        <p:nvSpPr>
          <p:cNvPr id="5" name="TextBox 4"/>
          <p:cNvSpPr txBox="1"/>
          <p:nvPr/>
        </p:nvSpPr>
        <p:spPr>
          <a:xfrm>
            <a:off x="228600" y="5791200"/>
            <a:ext cx="8763000" cy="830997"/>
          </a:xfrm>
          <a:prstGeom prst="rect">
            <a:avLst/>
          </a:prstGeom>
          <a:noFill/>
        </p:spPr>
        <p:txBody>
          <a:bodyPr wrap="square" rtlCol="0">
            <a:spAutoFit/>
          </a:bodyPr>
          <a:lstStyle/>
          <a:p>
            <a:pPr algn="ctr"/>
            <a:r>
              <a:rPr lang="en-US" dirty="0" smtClean="0">
                <a:solidFill>
                  <a:srgbClr val="000000"/>
                </a:solidFill>
                <a:latin typeface="Garamond"/>
                <a:cs typeface="Garamond"/>
              </a:rPr>
              <a:t>Carefully and lightly, shade in all the countries coloured on the map. Just use one colour. You don’t need to label the countries.</a:t>
            </a:r>
            <a:endParaRPr lang="en-US" dirty="0">
              <a:solidFill>
                <a:srgbClr val="000000"/>
              </a:solidFill>
              <a:latin typeface="Garamond"/>
              <a:cs typeface="Garamond"/>
            </a:endParaRPr>
          </a:p>
        </p:txBody>
      </p:sp>
    </p:spTree>
    <p:extLst>
      <p:ext uri="{BB962C8B-B14F-4D97-AF65-F5344CB8AC3E}">
        <p14:creationId xmlns:p14="http://schemas.microsoft.com/office/powerpoint/2010/main" val="2298052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Today</a:t>
            </a:r>
            <a:endParaRPr lang="en-US" dirty="0"/>
          </a:p>
        </p:txBody>
      </p:sp>
      <p:sp>
        <p:nvSpPr>
          <p:cNvPr id="3" name="Content Placeholder 2"/>
          <p:cNvSpPr>
            <a:spLocks noGrp="1"/>
          </p:cNvSpPr>
          <p:nvPr>
            <p:ph idx="1"/>
          </p:nvPr>
        </p:nvSpPr>
        <p:spPr>
          <a:xfrm>
            <a:off x="685800" y="1600200"/>
            <a:ext cx="7924800" cy="4800600"/>
          </a:xfrm>
        </p:spPr>
        <p:txBody>
          <a:bodyPr/>
          <a:lstStyle/>
          <a:p>
            <a:r>
              <a:rPr lang="en-US" dirty="0" smtClean="0"/>
              <a:t>That was only a selection!</a:t>
            </a:r>
          </a:p>
          <a:p>
            <a:r>
              <a:rPr lang="en-US" dirty="0" smtClean="0"/>
              <a:t>Of course, these celebrities are not known for their religion, but their talents. 100 years ago, most people in England were Christians. Now, people of all religions live side by side. Religious harmony is only disturbed by the ignorant, and extremists who misuse their religion.</a:t>
            </a:r>
          </a:p>
          <a:p>
            <a:endParaRPr lang="en-US" dirty="0"/>
          </a:p>
        </p:txBody>
      </p:sp>
    </p:spTree>
    <p:extLst>
      <p:ext uri="{BB962C8B-B14F-4D97-AF65-F5344CB8AC3E}">
        <p14:creationId xmlns:p14="http://schemas.microsoft.com/office/powerpoint/2010/main" val="425254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Today</a:t>
            </a:r>
            <a:endParaRPr lang="en-US" dirty="0"/>
          </a:p>
        </p:txBody>
      </p:sp>
      <p:sp>
        <p:nvSpPr>
          <p:cNvPr id="3" name="Content Placeholder 2"/>
          <p:cNvSpPr>
            <a:spLocks noGrp="1"/>
          </p:cNvSpPr>
          <p:nvPr>
            <p:ph idx="1"/>
          </p:nvPr>
        </p:nvSpPr>
        <p:spPr/>
        <p:txBody>
          <a:bodyPr/>
          <a:lstStyle/>
          <a:p>
            <a:r>
              <a:rPr lang="en-US" dirty="0"/>
              <a:t>Look back to your Baghdad poster. Which aspects of Islamic culture from the middle ages have influenced England to be as it is today</a:t>
            </a:r>
            <a:r>
              <a:rPr lang="en-US" dirty="0" smtClean="0"/>
              <a:t>?</a:t>
            </a:r>
            <a:r>
              <a:rPr lang="en-US" dirty="0"/>
              <a:t> </a:t>
            </a:r>
            <a:r>
              <a:rPr lang="en-US" dirty="0" smtClean="0"/>
              <a:t>Fill in the middle box of your sheet.</a:t>
            </a:r>
          </a:p>
          <a:p>
            <a:pPr marL="0" indent="0">
              <a:buNone/>
            </a:pPr>
            <a:r>
              <a:rPr lang="en-US" b="1" dirty="0" smtClean="0"/>
              <a:t>Challenge!</a:t>
            </a:r>
          </a:p>
          <a:p>
            <a:r>
              <a:rPr lang="en-US" dirty="0" smtClean="0"/>
              <a:t>Try to work out the English words from their </a:t>
            </a:r>
            <a:r>
              <a:rPr lang="en-US" dirty="0"/>
              <a:t>A</a:t>
            </a:r>
            <a:r>
              <a:rPr lang="en-US" dirty="0" smtClean="0"/>
              <a:t>rabic roots!</a:t>
            </a:r>
            <a:endParaRPr lang="en-US" dirty="0"/>
          </a:p>
        </p:txBody>
      </p:sp>
    </p:spTree>
    <p:extLst>
      <p:ext uri="{BB962C8B-B14F-4D97-AF65-F5344CB8AC3E}">
        <p14:creationId xmlns:p14="http://schemas.microsoft.com/office/powerpoint/2010/main" val="40882326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173162"/>
          </a:xfrm>
        </p:spPr>
        <p:txBody>
          <a:bodyPr/>
          <a:lstStyle/>
          <a:p>
            <a:r>
              <a:rPr lang="en-US" dirty="0" smtClean="0"/>
              <a:t>Answers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6303166"/>
              </p:ext>
            </p:extLst>
          </p:nvPr>
        </p:nvGraphicFramePr>
        <p:xfrm>
          <a:off x="533400" y="1600200"/>
          <a:ext cx="8001000" cy="4881560"/>
        </p:xfrm>
        <a:graphic>
          <a:graphicData uri="http://schemas.openxmlformats.org/drawingml/2006/table">
            <a:tbl>
              <a:tblPr firstRow="1" bandRow="1">
                <a:tableStyleId>{2D5ABB26-0587-4C30-8999-92F81FD0307C}</a:tableStyleId>
              </a:tblPr>
              <a:tblGrid>
                <a:gridCol w="1905000"/>
                <a:gridCol w="2971800"/>
                <a:gridCol w="3124200"/>
              </a:tblGrid>
              <a:tr h="610195">
                <a:tc>
                  <a:txBody>
                    <a:bodyPr/>
                    <a:lstStyle/>
                    <a:p>
                      <a:pPr algn="l">
                        <a:spcAft>
                          <a:spcPts val="0"/>
                        </a:spcAft>
                      </a:pPr>
                      <a:r>
                        <a:rPr lang="en-US" sz="2800" dirty="0" err="1">
                          <a:solidFill>
                            <a:srgbClr val="000000"/>
                          </a:solidFill>
                          <a:effectLst/>
                          <a:latin typeface="Garamond"/>
                          <a:ea typeface="ＭＳ 明朝"/>
                          <a:cs typeface="Garamond"/>
                        </a:rPr>
                        <a:t>amir-ar-ahl</a:t>
                      </a:r>
                      <a:endParaRPr lang="en-GB" sz="2800" dirty="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dirty="0">
                          <a:solidFill>
                            <a:srgbClr val="000000"/>
                          </a:solidFill>
                          <a:effectLst/>
                          <a:latin typeface="Garamond"/>
                          <a:ea typeface="ＭＳ 明朝"/>
                          <a:cs typeface="Garamond"/>
                        </a:rPr>
                        <a:t>Chief of the transport</a:t>
                      </a:r>
                      <a:endParaRPr lang="en-GB" sz="2000" dirty="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Admiral</a:t>
                      </a:r>
                      <a:endParaRPr lang="en-US" sz="2800"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sikkah</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dirty="0">
                          <a:solidFill>
                            <a:srgbClr val="000000"/>
                          </a:solidFill>
                          <a:effectLst/>
                          <a:latin typeface="Garamond"/>
                          <a:ea typeface="ＭＳ 明朝"/>
                          <a:cs typeface="Garamond"/>
                        </a:rPr>
                        <a:t>Dye used for </a:t>
                      </a:r>
                      <a:r>
                        <a:rPr lang="en-US" sz="2000" dirty="0" smtClean="0">
                          <a:solidFill>
                            <a:srgbClr val="000000"/>
                          </a:solidFill>
                          <a:effectLst/>
                          <a:latin typeface="Garamond"/>
                          <a:ea typeface="ＭＳ 明朝"/>
                          <a:cs typeface="Garamond"/>
                        </a:rPr>
                        <a:t>coin-making</a:t>
                      </a:r>
                      <a:endParaRPr lang="en-GB" sz="2000" dirty="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Sequin</a:t>
                      </a:r>
                      <a:r>
                        <a:rPr lang="en-US" sz="2800" baseline="0" dirty="0" smtClean="0">
                          <a:solidFill>
                            <a:srgbClr val="000000"/>
                          </a:solidFill>
                          <a:latin typeface="Garamond"/>
                          <a:cs typeface="Garamond"/>
                        </a:rPr>
                        <a:t> </a:t>
                      </a:r>
                      <a:endParaRPr lang="en-US"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jarrah</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a:solidFill>
                            <a:srgbClr val="000000"/>
                          </a:solidFill>
                          <a:effectLst/>
                          <a:latin typeface="Garamond"/>
                          <a:ea typeface="ＭＳ 明朝"/>
                          <a:cs typeface="Garamond"/>
                        </a:rPr>
                        <a:t>Large vase</a:t>
                      </a:r>
                      <a:endParaRPr lang="en-GB" sz="200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Jar</a:t>
                      </a:r>
                      <a:endParaRPr lang="en-US" sz="2800"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jubba</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a:solidFill>
                            <a:srgbClr val="000000"/>
                          </a:solidFill>
                          <a:effectLst/>
                          <a:latin typeface="Garamond"/>
                          <a:ea typeface="ＭＳ 明朝"/>
                          <a:cs typeface="Garamond"/>
                        </a:rPr>
                        <a:t>Outer garment (of clothing)</a:t>
                      </a:r>
                      <a:endParaRPr lang="en-GB" sz="200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Jumper</a:t>
                      </a:r>
                      <a:endParaRPr lang="en-US" sz="2800"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kaithara</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a:solidFill>
                            <a:srgbClr val="000000"/>
                          </a:solidFill>
                          <a:effectLst/>
                          <a:latin typeface="Garamond"/>
                          <a:ea typeface="ＭＳ 明朝"/>
                          <a:cs typeface="Garamond"/>
                        </a:rPr>
                        <a:t>Stringed instrument</a:t>
                      </a:r>
                      <a:endParaRPr lang="en-GB" sz="200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Guitar</a:t>
                      </a:r>
                      <a:endParaRPr lang="en-US" sz="2800"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naranj</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a:solidFill>
                            <a:srgbClr val="000000"/>
                          </a:solidFill>
                          <a:effectLst/>
                          <a:latin typeface="Garamond"/>
                          <a:ea typeface="ＭＳ 明朝"/>
                          <a:cs typeface="Garamond"/>
                        </a:rPr>
                        <a:t>Citrus fruit</a:t>
                      </a:r>
                      <a:endParaRPr lang="en-GB" sz="200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Orange</a:t>
                      </a:r>
                      <a:endParaRPr lang="en-US" sz="2800" dirty="0">
                        <a:solidFill>
                          <a:srgbClr val="000000"/>
                        </a:solidFill>
                        <a:latin typeface="Garamond"/>
                        <a:cs typeface="Garamond"/>
                      </a:endParaRPr>
                    </a:p>
                  </a:txBody>
                  <a:tcPr/>
                </a:tc>
              </a:tr>
              <a:tr h="610195">
                <a:tc>
                  <a:txBody>
                    <a:bodyPr/>
                    <a:lstStyle/>
                    <a:p>
                      <a:pPr algn="l">
                        <a:spcAft>
                          <a:spcPts val="0"/>
                        </a:spcAft>
                      </a:pPr>
                      <a:r>
                        <a:rPr lang="en-US" sz="2800">
                          <a:solidFill>
                            <a:srgbClr val="000000"/>
                          </a:solidFill>
                          <a:effectLst/>
                          <a:latin typeface="Garamond"/>
                          <a:ea typeface="ＭＳ 明朝"/>
                          <a:cs typeface="Garamond"/>
                        </a:rPr>
                        <a:t>qand</a:t>
                      </a:r>
                      <a:endParaRPr lang="en-GB" sz="280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a:solidFill>
                            <a:srgbClr val="000000"/>
                          </a:solidFill>
                          <a:effectLst/>
                          <a:latin typeface="Garamond"/>
                          <a:ea typeface="ＭＳ 明朝"/>
                          <a:cs typeface="Garamond"/>
                        </a:rPr>
                        <a:t>Cane sugar</a:t>
                      </a:r>
                      <a:endParaRPr lang="en-GB" sz="200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Candy</a:t>
                      </a:r>
                      <a:r>
                        <a:rPr lang="en-US" sz="2800" baseline="0" dirty="0" smtClean="0">
                          <a:solidFill>
                            <a:srgbClr val="000000"/>
                          </a:solidFill>
                          <a:latin typeface="Garamond"/>
                          <a:cs typeface="Garamond"/>
                        </a:rPr>
                        <a:t> / sweets</a:t>
                      </a:r>
                      <a:endParaRPr lang="en-US" sz="2800" dirty="0">
                        <a:solidFill>
                          <a:srgbClr val="000000"/>
                        </a:solidFill>
                        <a:latin typeface="Garamond"/>
                        <a:cs typeface="Garamond"/>
                      </a:endParaRPr>
                    </a:p>
                  </a:txBody>
                  <a:tcPr/>
                </a:tc>
              </a:tr>
              <a:tr h="610195">
                <a:tc>
                  <a:txBody>
                    <a:bodyPr/>
                    <a:lstStyle/>
                    <a:p>
                      <a:pPr algn="l">
                        <a:spcAft>
                          <a:spcPts val="0"/>
                        </a:spcAft>
                      </a:pPr>
                      <a:r>
                        <a:rPr lang="en-US" sz="2800" dirty="0" err="1">
                          <a:solidFill>
                            <a:srgbClr val="000000"/>
                          </a:solidFill>
                          <a:effectLst/>
                          <a:latin typeface="Garamond"/>
                          <a:ea typeface="ＭＳ 明朝"/>
                          <a:cs typeface="Garamond"/>
                        </a:rPr>
                        <a:t>safar</a:t>
                      </a:r>
                      <a:endParaRPr lang="en-GB" sz="2800" dirty="0">
                        <a:solidFill>
                          <a:srgbClr val="000000"/>
                        </a:solidFill>
                        <a:effectLst/>
                        <a:latin typeface="Garamond"/>
                        <a:ea typeface="ＭＳ 明朝"/>
                        <a:cs typeface="Garamond"/>
                      </a:endParaRPr>
                    </a:p>
                  </a:txBody>
                  <a:tcPr marL="68580" marR="68580" marT="0" marB="0"/>
                </a:tc>
                <a:tc>
                  <a:txBody>
                    <a:bodyPr/>
                    <a:lstStyle/>
                    <a:p>
                      <a:pPr algn="l">
                        <a:spcAft>
                          <a:spcPts val="0"/>
                        </a:spcAft>
                      </a:pPr>
                      <a:r>
                        <a:rPr lang="en-US" sz="2000" dirty="0">
                          <a:solidFill>
                            <a:srgbClr val="000000"/>
                          </a:solidFill>
                          <a:effectLst/>
                          <a:latin typeface="Garamond"/>
                          <a:ea typeface="ＭＳ 明朝"/>
                          <a:cs typeface="Garamond"/>
                        </a:rPr>
                        <a:t>Journey</a:t>
                      </a:r>
                      <a:endParaRPr lang="en-GB" sz="2000" dirty="0">
                        <a:solidFill>
                          <a:srgbClr val="000000"/>
                        </a:solidFill>
                        <a:effectLst/>
                        <a:latin typeface="Garamond"/>
                        <a:ea typeface="ＭＳ 明朝"/>
                        <a:cs typeface="Garamond"/>
                      </a:endParaRPr>
                    </a:p>
                  </a:txBody>
                  <a:tcPr marL="68580" marR="68580" marT="0" marB="0"/>
                </a:tc>
                <a:tc>
                  <a:txBody>
                    <a:bodyPr/>
                    <a:lstStyle/>
                    <a:p>
                      <a:pPr algn="ctr"/>
                      <a:r>
                        <a:rPr lang="en-US" sz="2800" dirty="0" smtClean="0">
                          <a:solidFill>
                            <a:srgbClr val="000000"/>
                          </a:solidFill>
                          <a:latin typeface="Garamond"/>
                          <a:cs typeface="Garamond"/>
                        </a:rPr>
                        <a:t>Safari</a:t>
                      </a:r>
                      <a:endParaRPr lang="en-US" sz="2800" dirty="0">
                        <a:solidFill>
                          <a:srgbClr val="000000"/>
                        </a:solidFill>
                        <a:latin typeface="Garamond"/>
                        <a:cs typeface="Garamond"/>
                      </a:endParaRPr>
                    </a:p>
                  </a:txBody>
                  <a:tcPr/>
                </a:tc>
              </a:tr>
            </a:tbl>
          </a:graphicData>
        </a:graphic>
      </p:graphicFrame>
      <p:sp>
        <p:nvSpPr>
          <p:cNvPr id="5" name="Rectangle 4"/>
          <p:cNvSpPr/>
          <p:nvPr/>
        </p:nvSpPr>
        <p:spPr bwMode="auto">
          <a:xfrm>
            <a:off x="6096000" y="16002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6" name="Rectangle 5"/>
          <p:cNvSpPr/>
          <p:nvPr/>
        </p:nvSpPr>
        <p:spPr bwMode="auto">
          <a:xfrm>
            <a:off x="6096000" y="22860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7" name="Rectangle 6"/>
          <p:cNvSpPr/>
          <p:nvPr/>
        </p:nvSpPr>
        <p:spPr bwMode="auto">
          <a:xfrm>
            <a:off x="6096000" y="28956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8" name="Rectangle 7"/>
          <p:cNvSpPr/>
          <p:nvPr/>
        </p:nvSpPr>
        <p:spPr bwMode="auto">
          <a:xfrm>
            <a:off x="6096000" y="35052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9" name="Rectangle 8"/>
          <p:cNvSpPr/>
          <p:nvPr/>
        </p:nvSpPr>
        <p:spPr bwMode="auto">
          <a:xfrm>
            <a:off x="6096000" y="41148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10" name="Rectangle 9"/>
          <p:cNvSpPr/>
          <p:nvPr/>
        </p:nvSpPr>
        <p:spPr bwMode="auto">
          <a:xfrm>
            <a:off x="6096000" y="47244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11" name="Rectangle 10"/>
          <p:cNvSpPr/>
          <p:nvPr/>
        </p:nvSpPr>
        <p:spPr bwMode="auto">
          <a:xfrm>
            <a:off x="5867400" y="5334000"/>
            <a:ext cx="22860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
        <p:nvSpPr>
          <p:cNvPr id="12" name="Rectangle 11"/>
          <p:cNvSpPr/>
          <p:nvPr/>
        </p:nvSpPr>
        <p:spPr bwMode="auto">
          <a:xfrm>
            <a:off x="6096000" y="5943600"/>
            <a:ext cx="18288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10739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848600" cy="1630362"/>
          </a:xfrm>
        </p:spPr>
        <p:txBody>
          <a:bodyPr/>
          <a:lstStyle/>
          <a:p>
            <a:r>
              <a:rPr lang="en-US" b="1" dirty="0" smtClean="0"/>
              <a:t>Things to think about… and maybe share!</a:t>
            </a:r>
            <a:endParaRPr lang="en-US" b="1" dirty="0"/>
          </a:p>
        </p:txBody>
      </p:sp>
      <p:sp>
        <p:nvSpPr>
          <p:cNvPr id="3" name="Content Placeholder 2"/>
          <p:cNvSpPr>
            <a:spLocks noGrp="1"/>
          </p:cNvSpPr>
          <p:nvPr>
            <p:ph idx="1"/>
          </p:nvPr>
        </p:nvSpPr>
        <p:spPr>
          <a:xfrm>
            <a:off x="228600" y="1828800"/>
            <a:ext cx="7315200" cy="4525963"/>
          </a:xfrm>
        </p:spPr>
        <p:txBody>
          <a:bodyPr/>
          <a:lstStyle/>
          <a:p>
            <a:r>
              <a:rPr lang="en-US" dirty="0" smtClean="0"/>
              <a:t>Does anyone speak Arabic? Can you teach us?</a:t>
            </a:r>
          </a:p>
          <a:p>
            <a:r>
              <a:rPr lang="en-US" dirty="0" smtClean="0"/>
              <a:t>Is anyone Muslim? Would you like to share your knowledge and experience of Islam in England and/or different countries?</a:t>
            </a:r>
          </a:p>
          <a:p>
            <a:r>
              <a:rPr lang="en-US" dirty="0" smtClean="0"/>
              <a:t>Has anyone visited a mosque in </a:t>
            </a:r>
          </a:p>
          <a:p>
            <a:pPr marL="0" indent="0">
              <a:buNone/>
            </a:pPr>
            <a:r>
              <a:rPr lang="en-US" dirty="0" smtClean="0"/>
              <a:t>    England or elsewhere?</a:t>
            </a:r>
            <a:endParaRPr lang="en-US" dirty="0"/>
          </a:p>
        </p:txBody>
      </p:sp>
      <p:pic>
        <p:nvPicPr>
          <p:cNvPr id="4" name="Picture 3"/>
          <p:cNvPicPr>
            <a:picLocks noChangeAspect="1"/>
          </p:cNvPicPr>
          <p:nvPr/>
        </p:nvPicPr>
        <p:blipFill>
          <a:blip r:embed="rId2"/>
          <a:stretch>
            <a:fillRect/>
          </a:stretch>
        </p:blipFill>
        <p:spPr>
          <a:xfrm>
            <a:off x="5867400" y="3558736"/>
            <a:ext cx="3299264" cy="3299264"/>
          </a:xfrm>
          <a:prstGeom prst="rect">
            <a:avLst/>
          </a:prstGeom>
        </p:spPr>
      </p:pic>
    </p:spTree>
    <p:extLst>
      <p:ext uri="{BB962C8B-B14F-4D97-AF65-F5344CB8AC3E}">
        <p14:creationId xmlns:p14="http://schemas.microsoft.com/office/powerpoint/2010/main" val="412181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Muslims</a:t>
            </a:r>
            <a:endParaRPr lang="en-US" dirty="0"/>
          </a:p>
        </p:txBody>
      </p:sp>
      <p:sp>
        <p:nvSpPr>
          <p:cNvPr id="3" name="Content Placeholder 2"/>
          <p:cNvSpPr>
            <a:spLocks noGrp="1"/>
          </p:cNvSpPr>
          <p:nvPr>
            <p:ph idx="1"/>
          </p:nvPr>
        </p:nvSpPr>
        <p:spPr/>
        <p:txBody>
          <a:bodyPr/>
          <a:lstStyle/>
          <a:p>
            <a:r>
              <a:rPr lang="en-US" dirty="0" smtClean="0"/>
              <a:t>Today, Britain is a multicultural society with a diverse mix of cultures. </a:t>
            </a:r>
          </a:p>
          <a:p>
            <a:r>
              <a:rPr lang="en-US" dirty="0" smtClean="0"/>
              <a:t>Play the celebrity quiz game to see if you can identify the different areas in which these British Muslims have helped to shape British culture!</a:t>
            </a:r>
            <a:endParaRPr lang="en-US" dirty="0"/>
          </a:p>
        </p:txBody>
      </p:sp>
    </p:spTree>
    <p:extLst>
      <p:ext uri="{BB962C8B-B14F-4D97-AF65-F5344CB8AC3E}">
        <p14:creationId xmlns:p14="http://schemas.microsoft.com/office/powerpoint/2010/main" val="3480671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72"/>
            <a:ext cx="9144000" cy="4864608"/>
          </a:xfrm>
          <a:prstGeom prst="rect">
            <a:avLst/>
          </a:prstGeom>
        </p:spPr>
      </p:pic>
      <p:sp>
        <p:nvSpPr>
          <p:cNvPr id="3" name="TextBox 2"/>
          <p:cNvSpPr txBox="1"/>
          <p:nvPr/>
        </p:nvSpPr>
        <p:spPr>
          <a:xfrm>
            <a:off x="152400" y="4953000"/>
            <a:ext cx="1752600" cy="1015663"/>
          </a:xfrm>
          <a:prstGeom prst="rect">
            <a:avLst/>
          </a:prstGeom>
          <a:noFill/>
        </p:spPr>
        <p:txBody>
          <a:bodyPr wrap="square" rtlCol="0">
            <a:spAutoFit/>
          </a:bodyPr>
          <a:lstStyle/>
          <a:p>
            <a:r>
              <a:rPr lang="en-US" sz="6000" dirty="0" smtClean="0">
                <a:solidFill>
                  <a:srgbClr val="000000"/>
                </a:solidFill>
                <a:latin typeface="Garamond"/>
                <a:cs typeface="Garamond"/>
              </a:rPr>
              <a:t>1</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2686030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3034" y="13175"/>
            <a:ext cx="5080966" cy="6844825"/>
          </a:xfrm>
          <a:prstGeom prst="rect">
            <a:avLst/>
          </a:prstGeom>
        </p:spPr>
      </p:pic>
      <p:sp>
        <p:nvSpPr>
          <p:cNvPr id="3" name="TextBox 2"/>
          <p:cNvSpPr txBox="1"/>
          <p:nvPr/>
        </p:nvSpPr>
        <p:spPr>
          <a:xfrm>
            <a:off x="457200" y="4953000"/>
            <a:ext cx="1752600" cy="1015663"/>
          </a:xfrm>
          <a:prstGeom prst="rect">
            <a:avLst/>
          </a:prstGeom>
          <a:noFill/>
        </p:spPr>
        <p:txBody>
          <a:bodyPr wrap="square" rtlCol="0">
            <a:spAutoFit/>
          </a:bodyPr>
          <a:lstStyle/>
          <a:p>
            <a:r>
              <a:rPr lang="en-US" sz="6000" dirty="0">
                <a:solidFill>
                  <a:srgbClr val="000000"/>
                </a:solidFill>
                <a:latin typeface="Garamond"/>
                <a:cs typeface="Garamond"/>
              </a:rPr>
              <a:t>2</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2267957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847628"/>
            <a:ext cx="1752600" cy="1015663"/>
          </a:xfrm>
          <a:prstGeom prst="rect">
            <a:avLst/>
          </a:prstGeom>
          <a:noFill/>
        </p:spPr>
        <p:txBody>
          <a:bodyPr wrap="square" rtlCol="0">
            <a:spAutoFit/>
          </a:bodyPr>
          <a:lstStyle/>
          <a:p>
            <a:r>
              <a:rPr lang="en-US" sz="6000" dirty="0" smtClean="0">
                <a:solidFill>
                  <a:srgbClr val="000000"/>
                </a:solidFill>
                <a:latin typeface="Garamond"/>
                <a:cs typeface="Garamond"/>
              </a:rPr>
              <a:t>3</a:t>
            </a:r>
            <a:endParaRPr lang="en-US" sz="6000" dirty="0">
              <a:solidFill>
                <a:srgbClr val="000000"/>
              </a:solidFill>
              <a:latin typeface="Garamond"/>
              <a:cs typeface="Garamond"/>
            </a:endParaRPr>
          </a:p>
        </p:txBody>
      </p:sp>
      <p:pic>
        <p:nvPicPr>
          <p:cNvPr id="4" name="Picture 3"/>
          <p:cNvPicPr>
            <a:picLocks noChangeAspect="1"/>
          </p:cNvPicPr>
          <p:nvPr/>
        </p:nvPicPr>
        <p:blipFill>
          <a:blip r:embed="rId2"/>
          <a:stretch>
            <a:fillRect/>
          </a:stretch>
        </p:blipFill>
        <p:spPr>
          <a:xfrm>
            <a:off x="0" y="0"/>
            <a:ext cx="9144000" cy="6096000"/>
          </a:xfrm>
          <a:prstGeom prst="rect">
            <a:avLst/>
          </a:prstGeom>
        </p:spPr>
      </p:pic>
    </p:spTree>
    <p:extLst>
      <p:ext uri="{BB962C8B-B14F-4D97-AF65-F5344CB8AC3E}">
        <p14:creationId xmlns:p14="http://schemas.microsoft.com/office/powerpoint/2010/main" val="29375273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71" y="-22046"/>
            <a:ext cx="4984423" cy="6858000"/>
          </a:xfrm>
          <a:prstGeom prst="rect">
            <a:avLst/>
          </a:prstGeom>
        </p:spPr>
      </p:pic>
      <p:sp>
        <p:nvSpPr>
          <p:cNvPr id="3" name="TextBox 2"/>
          <p:cNvSpPr txBox="1"/>
          <p:nvPr/>
        </p:nvSpPr>
        <p:spPr>
          <a:xfrm>
            <a:off x="6400800" y="4876800"/>
            <a:ext cx="1752600" cy="1015663"/>
          </a:xfrm>
          <a:prstGeom prst="rect">
            <a:avLst/>
          </a:prstGeom>
          <a:noFill/>
        </p:spPr>
        <p:txBody>
          <a:bodyPr wrap="square" rtlCol="0">
            <a:spAutoFit/>
          </a:bodyPr>
          <a:lstStyle/>
          <a:p>
            <a:r>
              <a:rPr lang="en-US" sz="6000" dirty="0">
                <a:solidFill>
                  <a:srgbClr val="000000"/>
                </a:solidFill>
                <a:latin typeface="Garamond"/>
                <a:cs typeface="Garamond"/>
              </a:rPr>
              <a:t>4</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3375773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76" y="-1"/>
            <a:ext cx="9164076" cy="6098851"/>
          </a:xfrm>
          <a:prstGeom prst="rect">
            <a:avLst/>
          </a:prstGeom>
        </p:spPr>
      </p:pic>
      <p:sp>
        <p:nvSpPr>
          <p:cNvPr id="3" name="TextBox 2"/>
          <p:cNvSpPr txBox="1"/>
          <p:nvPr/>
        </p:nvSpPr>
        <p:spPr>
          <a:xfrm>
            <a:off x="381000" y="5847628"/>
            <a:ext cx="1752600" cy="1015663"/>
          </a:xfrm>
          <a:prstGeom prst="rect">
            <a:avLst/>
          </a:prstGeom>
          <a:noFill/>
        </p:spPr>
        <p:txBody>
          <a:bodyPr wrap="square" rtlCol="0">
            <a:spAutoFit/>
          </a:bodyPr>
          <a:lstStyle/>
          <a:p>
            <a:r>
              <a:rPr lang="en-US" sz="6000" dirty="0">
                <a:solidFill>
                  <a:srgbClr val="000000"/>
                </a:solidFill>
                <a:latin typeface="Garamond"/>
                <a:cs typeface="Garamond"/>
              </a:rPr>
              <a:t>5</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39749705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518"/>
            <a:ext cx="9192433" cy="4800081"/>
          </a:xfrm>
          <a:prstGeom prst="rect">
            <a:avLst/>
          </a:prstGeom>
        </p:spPr>
      </p:pic>
      <p:sp>
        <p:nvSpPr>
          <p:cNvPr id="3" name="TextBox 2"/>
          <p:cNvSpPr txBox="1"/>
          <p:nvPr/>
        </p:nvSpPr>
        <p:spPr>
          <a:xfrm>
            <a:off x="381000" y="5257800"/>
            <a:ext cx="1752600" cy="1015663"/>
          </a:xfrm>
          <a:prstGeom prst="rect">
            <a:avLst/>
          </a:prstGeom>
          <a:noFill/>
        </p:spPr>
        <p:txBody>
          <a:bodyPr wrap="square" rtlCol="0">
            <a:spAutoFit/>
          </a:bodyPr>
          <a:lstStyle/>
          <a:p>
            <a:r>
              <a:rPr lang="en-US" sz="6000" dirty="0" smtClean="0">
                <a:solidFill>
                  <a:srgbClr val="000000"/>
                </a:solidFill>
                <a:latin typeface="Garamond"/>
                <a:cs typeface="Garamond"/>
              </a:rPr>
              <a:t>6</a:t>
            </a:r>
            <a:endParaRPr lang="en-US" sz="6000" dirty="0">
              <a:solidFill>
                <a:srgbClr val="000000"/>
              </a:solidFill>
              <a:latin typeface="Garamond"/>
              <a:cs typeface="Garamond"/>
            </a:endParaRPr>
          </a:p>
        </p:txBody>
      </p:sp>
    </p:spTree>
    <p:extLst>
      <p:ext uri="{BB962C8B-B14F-4D97-AF65-F5344CB8AC3E}">
        <p14:creationId xmlns:p14="http://schemas.microsoft.com/office/powerpoint/2010/main" val="2019215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01018455">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TM01018455</Template>
  <TotalTime>378</TotalTime>
  <Words>448</Words>
  <Application>Microsoft Macintosh PowerPoint</Application>
  <PresentationFormat>On-screen Show (4:3)</PresentationFormat>
  <Paragraphs>82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TM01018455</vt:lpstr>
      <vt:lpstr>Islam Today: How far has Islam spread in 1400 years?</vt:lpstr>
      <vt:lpstr>PowerPoint Presentation</vt:lpstr>
      <vt:lpstr>British Muslims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 Today</vt:lpstr>
      <vt:lpstr>Islam Today</vt:lpstr>
      <vt:lpstr>Answers</vt:lpstr>
      <vt:lpstr>Things to think about… and maybe share!</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Medieval Baghdad have ‘all the treasures of the world’?</dc:title>
  <dc:subject/>
  <dc:creator/>
  <cp:keywords/>
  <dc:description/>
  <cp:lastModifiedBy>Thomas Tallis</cp:lastModifiedBy>
  <cp:revision>52</cp:revision>
  <cp:lastPrinted>1601-01-01T00:00:00Z</cp:lastPrinted>
  <dcterms:created xsi:type="dcterms:W3CDTF">2000-07-20T22:11:32Z</dcterms:created>
  <dcterms:modified xsi:type="dcterms:W3CDTF">2016-06-26T19:19:52Z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