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handoutMasterIdLst>
    <p:handoutMasterId r:id="rId11"/>
  </p:handoutMasterIdLst>
  <p:sldIdLst>
    <p:sldId id="256" r:id="rId2"/>
    <p:sldId id="257" r:id="rId3"/>
    <p:sldId id="259" r:id="rId4"/>
    <p:sldId id="261" r:id="rId5"/>
    <p:sldId id="262" r:id="rId6"/>
    <p:sldId id="263" r:id="rId7"/>
    <p:sldId id="265" r:id="rId8"/>
    <p:sldId id="264" r:id="rId9"/>
  </p:sldIdLst>
  <p:sldSz cx="9144000" cy="6858000" type="screen4x3"/>
  <p:notesSz cx="6946900" cy="9283700"/>
  <p:defaultTextStyle>
    <a:defPPr>
      <a:defRPr lang="en-US"/>
    </a:defPPr>
    <a:lvl1pPr algn="l" rtl="0" fontAlgn="base">
      <a:spcBef>
        <a:spcPct val="0"/>
      </a:spcBef>
      <a:spcAft>
        <a:spcPct val="0"/>
      </a:spcAft>
      <a:defRPr sz="2400" b="1" kern="1200">
        <a:solidFill>
          <a:schemeClr val="tx1"/>
        </a:solidFill>
        <a:latin typeface="Arial" charset="0"/>
        <a:ea typeface="ＭＳ Ｐゴシック" charset="0"/>
        <a:cs typeface="+mn-cs"/>
      </a:defRPr>
    </a:lvl1pPr>
    <a:lvl2pPr marL="457200" algn="l" rtl="0" fontAlgn="base">
      <a:spcBef>
        <a:spcPct val="0"/>
      </a:spcBef>
      <a:spcAft>
        <a:spcPct val="0"/>
      </a:spcAft>
      <a:defRPr sz="2400" b="1" kern="1200">
        <a:solidFill>
          <a:schemeClr val="tx1"/>
        </a:solidFill>
        <a:latin typeface="Arial" charset="0"/>
        <a:ea typeface="ＭＳ Ｐゴシック" charset="0"/>
        <a:cs typeface="+mn-cs"/>
      </a:defRPr>
    </a:lvl2pPr>
    <a:lvl3pPr marL="914400" algn="l" rtl="0" fontAlgn="base">
      <a:spcBef>
        <a:spcPct val="0"/>
      </a:spcBef>
      <a:spcAft>
        <a:spcPct val="0"/>
      </a:spcAft>
      <a:defRPr sz="2400" b="1" kern="1200">
        <a:solidFill>
          <a:schemeClr val="tx1"/>
        </a:solidFill>
        <a:latin typeface="Arial" charset="0"/>
        <a:ea typeface="ＭＳ Ｐゴシック" charset="0"/>
        <a:cs typeface="+mn-cs"/>
      </a:defRPr>
    </a:lvl3pPr>
    <a:lvl4pPr marL="1371600" algn="l" rtl="0" fontAlgn="base">
      <a:spcBef>
        <a:spcPct val="0"/>
      </a:spcBef>
      <a:spcAft>
        <a:spcPct val="0"/>
      </a:spcAft>
      <a:defRPr sz="2400" b="1" kern="1200">
        <a:solidFill>
          <a:schemeClr val="tx1"/>
        </a:solidFill>
        <a:latin typeface="Arial" charset="0"/>
        <a:ea typeface="ＭＳ Ｐゴシック" charset="0"/>
        <a:cs typeface="+mn-cs"/>
      </a:defRPr>
    </a:lvl4pPr>
    <a:lvl5pPr marL="1828800" algn="l" rtl="0" fontAlgn="base">
      <a:spcBef>
        <a:spcPct val="0"/>
      </a:spcBef>
      <a:spcAft>
        <a:spcPct val="0"/>
      </a:spcAft>
      <a:defRPr sz="2400" b="1" kern="1200">
        <a:solidFill>
          <a:schemeClr val="tx1"/>
        </a:solidFill>
        <a:latin typeface="Arial" charset="0"/>
        <a:ea typeface="ＭＳ Ｐゴシック" charset="0"/>
        <a:cs typeface="+mn-cs"/>
      </a:defRPr>
    </a:lvl5pPr>
    <a:lvl6pPr marL="2286000" algn="l" defTabSz="457200" rtl="0" eaLnBrk="1" latinLnBrk="0" hangingPunct="1">
      <a:defRPr sz="2400" b="1" kern="1200">
        <a:solidFill>
          <a:schemeClr val="tx1"/>
        </a:solidFill>
        <a:latin typeface="Arial" charset="0"/>
        <a:ea typeface="ＭＳ Ｐゴシック" charset="0"/>
        <a:cs typeface="+mn-cs"/>
      </a:defRPr>
    </a:lvl6pPr>
    <a:lvl7pPr marL="2743200" algn="l" defTabSz="457200" rtl="0" eaLnBrk="1" latinLnBrk="0" hangingPunct="1">
      <a:defRPr sz="2400" b="1" kern="1200">
        <a:solidFill>
          <a:schemeClr val="tx1"/>
        </a:solidFill>
        <a:latin typeface="Arial" charset="0"/>
        <a:ea typeface="ＭＳ Ｐゴシック" charset="0"/>
        <a:cs typeface="+mn-cs"/>
      </a:defRPr>
    </a:lvl7pPr>
    <a:lvl8pPr marL="3200400" algn="l" defTabSz="457200" rtl="0" eaLnBrk="1" latinLnBrk="0" hangingPunct="1">
      <a:defRPr sz="2400" b="1" kern="1200">
        <a:solidFill>
          <a:schemeClr val="tx1"/>
        </a:solidFill>
        <a:latin typeface="Arial" charset="0"/>
        <a:ea typeface="ＭＳ Ｐゴシック" charset="0"/>
        <a:cs typeface="+mn-cs"/>
      </a:defRPr>
    </a:lvl8pPr>
    <a:lvl9pPr marL="3657600" algn="l" defTabSz="457200" rtl="0" eaLnBrk="1" latinLnBrk="0" hangingPunct="1">
      <a:defRPr sz="2400" b="1"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4922" autoAdjust="0"/>
  </p:normalViewPr>
  <p:slideViewPr>
    <p:cSldViewPr>
      <p:cViewPr varScale="1">
        <p:scale>
          <a:sx n="66" d="100"/>
          <a:sy n="66" d="100"/>
        </p:scale>
        <p:origin x="-1944" y="-10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handoutMaster" Target="handoutMasters/handout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t" anchorCtr="0" compatLnSpc="1">
            <a:prstTxWarp prst="textNoShape">
              <a:avLst/>
            </a:prstTxWarp>
          </a:bodyPr>
          <a:lstStyle>
            <a:lvl1pPr defTabSz="927100" eaLnBrk="0" hangingPunct="0">
              <a:defRPr sz="1200" b="0">
                <a:latin typeface="Times New Roman" charset="0"/>
              </a:defRPr>
            </a:lvl1pPr>
          </a:lstStyle>
          <a:p>
            <a:endParaRPr lang="en-US"/>
          </a:p>
        </p:txBody>
      </p:sp>
      <p:sp>
        <p:nvSpPr>
          <p:cNvPr id="26627" name="Rectangle 3"/>
          <p:cNvSpPr>
            <a:spLocks noGrp="1" noChangeArrowheads="1"/>
          </p:cNvSpPr>
          <p:nvPr>
            <p:ph type="dt" sz="quarter"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t" anchorCtr="0" compatLnSpc="1">
            <a:prstTxWarp prst="textNoShape">
              <a:avLst/>
            </a:prstTxWarp>
          </a:bodyPr>
          <a:lstStyle>
            <a:lvl1pPr algn="r" defTabSz="927100" eaLnBrk="0" hangingPunct="0">
              <a:defRPr sz="1200" b="0">
                <a:latin typeface="Times New Roman" charset="0"/>
              </a:defRPr>
            </a:lvl1pPr>
          </a:lstStyle>
          <a:p>
            <a:endParaRPr lang="en-US"/>
          </a:p>
        </p:txBody>
      </p:sp>
      <p:sp>
        <p:nvSpPr>
          <p:cNvPr id="26628" name="Rectangle 4"/>
          <p:cNvSpPr>
            <a:spLocks noGrp="1" noChangeArrowheads="1"/>
          </p:cNvSpPr>
          <p:nvPr>
            <p:ph type="ftr" sz="quarter" idx="2"/>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b" anchorCtr="0" compatLnSpc="1">
            <a:prstTxWarp prst="textNoShape">
              <a:avLst/>
            </a:prstTxWarp>
          </a:bodyPr>
          <a:lstStyle>
            <a:lvl1pPr defTabSz="927100" eaLnBrk="0" hangingPunct="0">
              <a:defRPr sz="1200" b="0">
                <a:latin typeface="Times New Roman" charset="0"/>
              </a:defRPr>
            </a:lvl1pPr>
          </a:lstStyle>
          <a:p>
            <a:endParaRPr lang="en-US"/>
          </a:p>
        </p:txBody>
      </p:sp>
      <p:sp>
        <p:nvSpPr>
          <p:cNvPr id="26629" name="Rectangle 5"/>
          <p:cNvSpPr>
            <a:spLocks noGrp="1" noChangeArrowheads="1"/>
          </p:cNvSpPr>
          <p:nvPr>
            <p:ph type="sldNum" sz="quarter" idx="3"/>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b" anchorCtr="0" compatLnSpc="1">
            <a:prstTxWarp prst="textNoShape">
              <a:avLst/>
            </a:prstTxWarp>
          </a:bodyPr>
          <a:lstStyle>
            <a:lvl1pPr algn="r" defTabSz="927100" eaLnBrk="0" hangingPunct="0">
              <a:defRPr sz="1200" b="0">
                <a:latin typeface="Times New Roman" charset="0"/>
              </a:defRPr>
            </a:lvl1pPr>
          </a:lstStyle>
          <a:p>
            <a:fld id="{B4582CA0-D064-684D-A771-3992E8271BC1}" type="slidenum">
              <a:rPr lang="en-US"/>
              <a:pPr/>
              <a:t>‹#›</a:t>
            </a:fld>
            <a:endParaRPr lang="en-US"/>
          </a:p>
        </p:txBody>
      </p:sp>
    </p:spTree>
    <p:extLst>
      <p:ext uri="{BB962C8B-B14F-4D97-AF65-F5344CB8AC3E}">
        <p14:creationId xmlns:p14="http://schemas.microsoft.com/office/powerpoint/2010/main" val="3864708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t" anchorCtr="0" compatLnSpc="1">
            <a:prstTxWarp prst="textNoShape">
              <a:avLst/>
            </a:prstTxWarp>
          </a:bodyPr>
          <a:lstStyle>
            <a:lvl1pPr defTabSz="927100" eaLnBrk="0" hangingPunct="0">
              <a:defRPr sz="1200" b="0">
                <a:latin typeface="Times New Roman" charset="0"/>
              </a:defRPr>
            </a:lvl1pPr>
          </a:lstStyle>
          <a:p>
            <a:endParaRPr lang="en-US"/>
          </a:p>
        </p:txBody>
      </p:sp>
      <p:sp>
        <p:nvSpPr>
          <p:cNvPr id="24579" name="Rectangle 3"/>
          <p:cNvSpPr>
            <a:spLocks noGrp="1" noChangeArrowheads="1"/>
          </p:cNvSpPr>
          <p:nvPr>
            <p:ph type="dt" idx="1"/>
          </p:nvPr>
        </p:nvSpPr>
        <p:spPr bwMode="auto">
          <a:xfrm>
            <a:off x="3937000" y="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t" anchorCtr="0" compatLnSpc="1">
            <a:prstTxWarp prst="textNoShape">
              <a:avLst/>
            </a:prstTxWarp>
          </a:bodyPr>
          <a:lstStyle>
            <a:lvl1pPr algn="r" defTabSz="927100" eaLnBrk="0" hangingPunct="0">
              <a:defRPr sz="1200" b="0">
                <a:latin typeface="Times New Roman" charset="0"/>
              </a:defRPr>
            </a:lvl1pPr>
          </a:lstStyle>
          <a:p>
            <a:endParaRPr lang="en-US"/>
          </a:p>
        </p:txBody>
      </p:sp>
      <p:sp>
        <p:nvSpPr>
          <p:cNvPr id="24580" name="Rectangle 4"/>
          <p:cNvSpPr>
            <a:spLocks noGrp="1" noRot="1" noChangeAspect="1" noChangeArrowheads="1" noTextEdit="1"/>
          </p:cNvSpPr>
          <p:nvPr>
            <p:ph type="sldImg" idx="2"/>
          </p:nvPr>
        </p:nvSpPr>
        <p:spPr bwMode="auto">
          <a:xfrm>
            <a:off x="1152525" y="696913"/>
            <a:ext cx="4641850" cy="34813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925513" y="4410075"/>
            <a:ext cx="5095875" cy="417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2" name="Rectangle 6"/>
          <p:cNvSpPr>
            <a:spLocks noGrp="1" noChangeArrowheads="1"/>
          </p:cNvSpPr>
          <p:nvPr>
            <p:ph type="ftr" sz="quarter" idx="4"/>
          </p:nvPr>
        </p:nvSpPr>
        <p:spPr bwMode="auto">
          <a:xfrm>
            <a:off x="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b" anchorCtr="0" compatLnSpc="1">
            <a:prstTxWarp prst="textNoShape">
              <a:avLst/>
            </a:prstTxWarp>
          </a:bodyPr>
          <a:lstStyle>
            <a:lvl1pPr defTabSz="927100" eaLnBrk="0" hangingPunct="0">
              <a:defRPr sz="1200" b="0">
                <a:latin typeface="Times New Roman" charset="0"/>
              </a:defRPr>
            </a:lvl1pPr>
          </a:lstStyle>
          <a:p>
            <a:endParaRPr lang="en-US"/>
          </a:p>
        </p:txBody>
      </p:sp>
      <p:sp>
        <p:nvSpPr>
          <p:cNvPr id="24583" name="Rectangle 7"/>
          <p:cNvSpPr>
            <a:spLocks noGrp="1" noChangeArrowheads="1"/>
          </p:cNvSpPr>
          <p:nvPr>
            <p:ph type="sldNum" sz="quarter" idx="5"/>
          </p:nvPr>
        </p:nvSpPr>
        <p:spPr bwMode="auto">
          <a:xfrm>
            <a:off x="3937000" y="8820150"/>
            <a:ext cx="30099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738" tIns="46369" rIns="92738" bIns="46369" numCol="1" anchor="b" anchorCtr="0" compatLnSpc="1">
            <a:prstTxWarp prst="textNoShape">
              <a:avLst/>
            </a:prstTxWarp>
          </a:bodyPr>
          <a:lstStyle>
            <a:lvl1pPr algn="r" defTabSz="927100" eaLnBrk="0" hangingPunct="0">
              <a:defRPr sz="1200" b="0">
                <a:latin typeface="Times New Roman" charset="0"/>
              </a:defRPr>
            </a:lvl1pPr>
          </a:lstStyle>
          <a:p>
            <a:fld id="{D3392D6B-DD59-6140-9B7A-9414EBB979F1}" type="slidenum">
              <a:rPr lang="en-US"/>
              <a:pPr/>
              <a:t>‹#›</a:t>
            </a:fld>
            <a:endParaRPr lang="en-US"/>
          </a:p>
        </p:txBody>
      </p:sp>
    </p:spTree>
    <p:extLst>
      <p:ext uri="{BB962C8B-B14F-4D97-AF65-F5344CB8AC3E}">
        <p14:creationId xmlns:p14="http://schemas.microsoft.com/office/powerpoint/2010/main" val="191457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students to mark on their maps</a:t>
            </a:r>
            <a:r>
              <a:rPr lang="en-US" baseline="0" dirty="0" smtClean="0"/>
              <a:t> where Medina is.</a:t>
            </a:r>
            <a:endParaRPr lang="en-US" dirty="0"/>
          </a:p>
        </p:txBody>
      </p:sp>
      <p:sp>
        <p:nvSpPr>
          <p:cNvPr id="4" name="Slide Number Placeholder 3"/>
          <p:cNvSpPr>
            <a:spLocks noGrp="1"/>
          </p:cNvSpPr>
          <p:nvPr>
            <p:ph type="sldNum" sz="quarter" idx="10"/>
          </p:nvPr>
        </p:nvSpPr>
        <p:spPr/>
        <p:txBody>
          <a:bodyPr/>
          <a:lstStyle/>
          <a:p>
            <a:fld id="{AD20BE1F-EBAC-D74E-B2B7-56C556AF070E}" type="slidenum">
              <a:rPr lang="en-US" smtClean="0"/>
              <a:pPr/>
              <a:t>2</a:t>
            </a:fld>
            <a:endParaRPr lang="en-US"/>
          </a:p>
        </p:txBody>
      </p:sp>
    </p:spTree>
    <p:extLst>
      <p:ext uri="{BB962C8B-B14F-4D97-AF65-F5344CB8AC3E}">
        <p14:creationId xmlns:p14="http://schemas.microsoft.com/office/powerpoint/2010/main" val="151451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together.</a:t>
            </a:r>
            <a:endParaRPr lang="en-US" dirty="0"/>
          </a:p>
        </p:txBody>
      </p:sp>
      <p:sp>
        <p:nvSpPr>
          <p:cNvPr id="4" name="Slide Number Placeholder 3"/>
          <p:cNvSpPr>
            <a:spLocks noGrp="1"/>
          </p:cNvSpPr>
          <p:nvPr>
            <p:ph type="sldNum" sz="quarter" idx="10"/>
          </p:nvPr>
        </p:nvSpPr>
        <p:spPr/>
        <p:txBody>
          <a:bodyPr/>
          <a:lstStyle/>
          <a:p>
            <a:fld id="{D3392D6B-DD59-6140-9B7A-9414EBB979F1}" type="slidenum">
              <a:rPr lang="en-US" smtClean="0"/>
              <a:pPr/>
              <a:t>3</a:t>
            </a:fld>
            <a:endParaRPr lang="en-US"/>
          </a:p>
        </p:txBody>
      </p:sp>
    </p:spTree>
    <p:extLst>
      <p:ext uri="{BB962C8B-B14F-4D97-AF65-F5344CB8AC3E}">
        <p14:creationId xmlns:p14="http://schemas.microsoft.com/office/powerpoint/2010/main" val="13328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task.</a:t>
            </a:r>
            <a:endParaRPr lang="en-US" dirty="0"/>
          </a:p>
        </p:txBody>
      </p:sp>
      <p:sp>
        <p:nvSpPr>
          <p:cNvPr id="4" name="Slide Number Placeholder 3"/>
          <p:cNvSpPr>
            <a:spLocks noGrp="1"/>
          </p:cNvSpPr>
          <p:nvPr>
            <p:ph type="sldNum" sz="quarter" idx="10"/>
          </p:nvPr>
        </p:nvSpPr>
        <p:spPr/>
        <p:txBody>
          <a:bodyPr/>
          <a:lstStyle/>
          <a:p>
            <a:fld id="{D3392D6B-DD59-6140-9B7A-9414EBB979F1}" type="slidenum">
              <a:rPr lang="en-US" smtClean="0"/>
              <a:pPr/>
              <a:t>4</a:t>
            </a:fld>
            <a:endParaRPr lang="en-US"/>
          </a:p>
        </p:txBody>
      </p:sp>
    </p:spTree>
    <p:extLst>
      <p:ext uri="{BB962C8B-B14F-4D97-AF65-F5344CB8AC3E}">
        <p14:creationId xmlns:p14="http://schemas.microsoft.com/office/powerpoint/2010/main" val="196211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Spend most of lesson 1 on this, but try to start</a:t>
            </a:r>
            <a:r>
              <a:rPr lang="en-US" baseline="0" dirty="0" smtClean="0"/>
              <a:t> drafting a poster if possible. The draft can be done completely for homework if necessary.</a:t>
            </a:r>
          </a:p>
          <a:p>
            <a:r>
              <a:rPr lang="en-US" dirty="0" smtClean="0"/>
              <a:t>You will need the</a:t>
            </a:r>
            <a:r>
              <a:rPr lang="en-US" baseline="0" dirty="0" smtClean="0"/>
              <a:t> research tables and the information cards (hard copy only – see Cammie for these).</a:t>
            </a:r>
            <a:endParaRPr lang="en-US" dirty="0" smtClean="0"/>
          </a:p>
          <a:p>
            <a:endParaRPr lang="en-US" dirty="0" smtClean="0"/>
          </a:p>
          <a:p>
            <a:r>
              <a:rPr lang="en-US" dirty="0" smtClean="0"/>
              <a:t>Atmospheric</a:t>
            </a:r>
            <a:r>
              <a:rPr lang="en-US" baseline="0" dirty="0" smtClean="0"/>
              <a:t> music!</a:t>
            </a:r>
          </a:p>
          <a:p>
            <a:r>
              <a:rPr lang="en-US" dirty="0" smtClean="0"/>
              <a:t>https://</a:t>
            </a:r>
            <a:r>
              <a:rPr lang="en-US" dirty="0" err="1" smtClean="0"/>
              <a:t>www.youtube.com</a:t>
            </a:r>
            <a:r>
              <a:rPr lang="en-US" dirty="0" smtClean="0"/>
              <a:t>/</a:t>
            </a:r>
            <a:r>
              <a:rPr lang="en-US" dirty="0" err="1" smtClean="0"/>
              <a:t>watch?v</a:t>
            </a:r>
            <a:r>
              <a:rPr lang="en-US" dirty="0" smtClean="0"/>
              <a:t>=cF2YcA3fBEI</a:t>
            </a:r>
          </a:p>
          <a:p>
            <a:endParaRPr lang="en-US" dirty="0"/>
          </a:p>
        </p:txBody>
      </p:sp>
      <p:sp>
        <p:nvSpPr>
          <p:cNvPr id="4" name="Slide Number Placeholder 3"/>
          <p:cNvSpPr>
            <a:spLocks noGrp="1"/>
          </p:cNvSpPr>
          <p:nvPr>
            <p:ph type="sldNum" sz="quarter" idx="10"/>
          </p:nvPr>
        </p:nvSpPr>
        <p:spPr/>
        <p:txBody>
          <a:bodyPr/>
          <a:lstStyle/>
          <a:p>
            <a:fld id="{D3392D6B-DD59-6140-9B7A-9414EBB979F1}" type="slidenum">
              <a:rPr lang="en-US" smtClean="0"/>
              <a:pPr/>
              <a:t>5</a:t>
            </a:fld>
            <a:endParaRPr lang="en-US"/>
          </a:p>
        </p:txBody>
      </p:sp>
    </p:spTree>
    <p:extLst>
      <p:ext uri="{BB962C8B-B14F-4D97-AF65-F5344CB8AC3E}">
        <p14:creationId xmlns:p14="http://schemas.microsoft.com/office/powerpoint/2010/main" val="3720698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Emphasise</a:t>
            </a:r>
            <a:r>
              <a:rPr lang="en-US" baseline="0" dirty="0" smtClean="0"/>
              <a:t> that it should be predominantly informative, like an academic poster, but also include pictures. </a:t>
            </a:r>
            <a:endParaRPr lang="en-US" dirty="0"/>
          </a:p>
        </p:txBody>
      </p:sp>
      <p:sp>
        <p:nvSpPr>
          <p:cNvPr id="4" name="Slide Number Placeholder 3"/>
          <p:cNvSpPr>
            <a:spLocks noGrp="1"/>
          </p:cNvSpPr>
          <p:nvPr>
            <p:ph type="sldNum" sz="quarter" idx="10"/>
          </p:nvPr>
        </p:nvSpPr>
        <p:spPr/>
        <p:txBody>
          <a:bodyPr/>
          <a:lstStyle/>
          <a:p>
            <a:fld id="{D3392D6B-DD59-6140-9B7A-9414EBB979F1}" type="slidenum">
              <a:rPr lang="en-US" smtClean="0"/>
              <a:pPr/>
              <a:t>6</a:t>
            </a:fld>
            <a:endParaRPr lang="en-US"/>
          </a:p>
        </p:txBody>
      </p:sp>
    </p:spTree>
    <p:extLst>
      <p:ext uri="{BB962C8B-B14F-4D97-AF65-F5344CB8AC3E}">
        <p14:creationId xmlns:p14="http://schemas.microsoft.com/office/powerpoint/2010/main" val="164170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academic</a:t>
            </a:r>
            <a:r>
              <a:rPr lang="en-US" baseline="0" dirty="0" smtClean="0"/>
              <a:t> posters to show the students.</a:t>
            </a:r>
            <a:endParaRPr lang="en-US" dirty="0"/>
          </a:p>
        </p:txBody>
      </p:sp>
      <p:sp>
        <p:nvSpPr>
          <p:cNvPr id="4" name="Slide Number Placeholder 3"/>
          <p:cNvSpPr>
            <a:spLocks noGrp="1"/>
          </p:cNvSpPr>
          <p:nvPr>
            <p:ph type="sldNum" sz="quarter" idx="10"/>
          </p:nvPr>
        </p:nvSpPr>
        <p:spPr/>
        <p:txBody>
          <a:bodyPr/>
          <a:lstStyle/>
          <a:p>
            <a:fld id="{D3392D6B-DD59-6140-9B7A-9414EBB979F1}" type="slidenum">
              <a:rPr lang="en-US" smtClean="0"/>
              <a:pPr/>
              <a:t>7</a:t>
            </a:fld>
            <a:endParaRPr lang="en-US"/>
          </a:p>
        </p:txBody>
      </p:sp>
    </p:spTree>
    <p:extLst>
      <p:ext uri="{BB962C8B-B14F-4D97-AF65-F5344CB8AC3E}">
        <p14:creationId xmlns:p14="http://schemas.microsoft.com/office/powerpoint/2010/main" val="109956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a:t>
            </a:r>
            <a:r>
              <a:rPr lang="en-US" baseline="0" dirty="0" smtClean="0"/>
              <a:t> lesson can be spent making these, and they can be completed for homework if necessary. If you have time, tidy up and put out the posters to allow the students to look at each other’s.</a:t>
            </a:r>
          </a:p>
          <a:p>
            <a:endParaRPr lang="en-US" dirty="0" smtClean="0"/>
          </a:p>
          <a:p>
            <a:r>
              <a:rPr lang="en-US" dirty="0" smtClean="0"/>
              <a:t>Atmospheric</a:t>
            </a:r>
            <a:r>
              <a:rPr lang="en-US" baseline="0" dirty="0" smtClean="0"/>
              <a:t> music!</a:t>
            </a:r>
          </a:p>
          <a:p>
            <a:r>
              <a:rPr lang="en-US" dirty="0" smtClean="0"/>
              <a:t>https://</a:t>
            </a:r>
            <a:r>
              <a:rPr lang="en-US" dirty="0" err="1" smtClean="0"/>
              <a:t>www.youtube.com</a:t>
            </a:r>
            <a:r>
              <a:rPr lang="en-US" dirty="0" smtClean="0"/>
              <a:t>/</a:t>
            </a:r>
            <a:r>
              <a:rPr lang="en-US" dirty="0" err="1" smtClean="0"/>
              <a:t>watch?v</a:t>
            </a:r>
            <a:r>
              <a:rPr lang="en-US" dirty="0" smtClean="0"/>
              <a:t>=AQVLf2HFjz4</a:t>
            </a:r>
            <a:endParaRPr lang="en-US" dirty="0"/>
          </a:p>
        </p:txBody>
      </p:sp>
      <p:sp>
        <p:nvSpPr>
          <p:cNvPr id="4" name="Slide Number Placeholder 3"/>
          <p:cNvSpPr>
            <a:spLocks noGrp="1"/>
          </p:cNvSpPr>
          <p:nvPr>
            <p:ph type="sldNum" sz="quarter" idx="10"/>
          </p:nvPr>
        </p:nvSpPr>
        <p:spPr/>
        <p:txBody>
          <a:bodyPr/>
          <a:lstStyle/>
          <a:p>
            <a:fld id="{D3392D6B-DD59-6140-9B7A-9414EBB979F1}" type="slidenum">
              <a:rPr lang="en-US" smtClean="0"/>
              <a:pPr/>
              <a:t>8</a:t>
            </a:fld>
            <a:endParaRPr lang="en-US"/>
          </a:p>
        </p:txBody>
      </p:sp>
    </p:spTree>
    <p:extLst>
      <p:ext uri="{BB962C8B-B14F-4D97-AF65-F5344CB8AC3E}">
        <p14:creationId xmlns:p14="http://schemas.microsoft.com/office/powerpoint/2010/main" val="2163681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88" name="Rectangle 16"/>
          <p:cNvSpPr>
            <a:spLocks noGrp="1" noChangeArrowheads="1"/>
          </p:cNvSpPr>
          <p:nvPr>
            <p:ph type="ctrTitle" sz="quarter"/>
          </p:nvPr>
        </p:nvSpPr>
        <p:spPr>
          <a:xfrm>
            <a:off x="2438400" y="2133600"/>
            <a:ext cx="5562600" cy="1774825"/>
          </a:xfrm>
        </p:spPr>
        <p:txBody>
          <a:bodyPr/>
          <a:lstStyle>
            <a:lvl1pPr>
              <a:lnSpc>
                <a:spcPct val="100000"/>
              </a:lnSpc>
              <a:defRPr sz="4800"/>
            </a:lvl1pPr>
          </a:lstStyle>
          <a:p>
            <a:pPr lvl="0"/>
            <a:r>
              <a:rPr lang="en-GB" noProof="0" smtClean="0"/>
              <a:t>Click to edit Master title style</a:t>
            </a:r>
            <a:endParaRPr lang="en-US" noProof="0" smtClean="0"/>
          </a:p>
        </p:txBody>
      </p:sp>
      <p:sp>
        <p:nvSpPr>
          <p:cNvPr id="3089" name="Rectangle 17"/>
          <p:cNvSpPr>
            <a:spLocks noGrp="1" noChangeArrowheads="1"/>
          </p:cNvSpPr>
          <p:nvPr>
            <p:ph type="subTitle" sz="quarter" idx="1"/>
          </p:nvPr>
        </p:nvSpPr>
        <p:spPr>
          <a:xfrm>
            <a:off x="2438400" y="3962400"/>
            <a:ext cx="5562600" cy="990600"/>
          </a:xfrm>
        </p:spPr>
        <p:txBody>
          <a:bodyPr/>
          <a:lstStyle>
            <a:lvl1pPr marL="0" indent="0">
              <a:buFontTx/>
              <a:buNone/>
              <a:defRPr/>
            </a:lvl1pPr>
          </a:lstStyle>
          <a:p>
            <a:pPr lvl="0"/>
            <a:r>
              <a:rPr lang="en-GB" noProof="0" smtClean="0"/>
              <a:t>Click to edit Master subtitle style</a:t>
            </a:r>
            <a:endParaRPr lang="en-US" noProof="0" smtClean="0"/>
          </a:p>
        </p:txBody>
      </p:sp>
      <p:sp>
        <p:nvSpPr>
          <p:cNvPr id="3093" name="Rectangle 21"/>
          <p:cNvSpPr>
            <a:spLocks noGrp="1" noChangeArrowheads="1"/>
          </p:cNvSpPr>
          <p:nvPr>
            <p:ph type="dt" sz="quarter" idx="2"/>
          </p:nvPr>
        </p:nvSpPr>
        <p:spPr/>
        <p:txBody>
          <a:bodyPr/>
          <a:lstStyle>
            <a:lvl1pPr>
              <a:defRPr/>
            </a:lvl1pPr>
          </a:lstStyle>
          <a:p>
            <a:endParaRPr lang="en-US"/>
          </a:p>
        </p:txBody>
      </p:sp>
      <p:sp>
        <p:nvSpPr>
          <p:cNvPr id="3094" name="Rectangle 22"/>
          <p:cNvSpPr>
            <a:spLocks noGrp="1" noChangeArrowheads="1"/>
          </p:cNvSpPr>
          <p:nvPr>
            <p:ph type="ftr" sz="quarter" idx="3"/>
          </p:nvPr>
        </p:nvSpPr>
        <p:spPr/>
        <p:txBody>
          <a:bodyPr/>
          <a:lstStyle>
            <a:lvl1pPr>
              <a:defRPr/>
            </a:lvl1pPr>
          </a:lstStyle>
          <a:p>
            <a:endParaRPr lang="en-US"/>
          </a:p>
        </p:txBody>
      </p:sp>
      <p:sp>
        <p:nvSpPr>
          <p:cNvPr id="3095" name="Rectangle 23"/>
          <p:cNvSpPr>
            <a:spLocks noGrp="1" noChangeArrowheads="1"/>
          </p:cNvSpPr>
          <p:nvPr>
            <p:ph type="sldNum" sz="quarter" idx="4"/>
          </p:nvPr>
        </p:nvSpPr>
        <p:spPr/>
        <p:txBody>
          <a:bodyPr/>
          <a:lstStyle>
            <a:lvl1pPr>
              <a:defRPr/>
            </a:lvl1pPr>
          </a:lstStyle>
          <a:p>
            <a:fld id="{B1BC14DA-907B-FC4D-B66C-F991A263CCA7}"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DBBCB59-3BC4-F54C-8078-524B06EDF7BA}" type="slidenum">
              <a:rPr lang="en-US"/>
              <a:pPr/>
              <a:t>‹#›</a:t>
            </a:fld>
            <a:endParaRPr lang="en-US"/>
          </a:p>
        </p:txBody>
      </p:sp>
    </p:spTree>
    <p:extLst>
      <p:ext uri="{BB962C8B-B14F-4D97-AF65-F5344CB8AC3E}">
        <p14:creationId xmlns:p14="http://schemas.microsoft.com/office/powerpoint/2010/main" val="192526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74638"/>
            <a:ext cx="196215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066800" y="274638"/>
            <a:ext cx="573405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4DDC6D-DA48-DB42-9166-260344DBB8D1}" type="slidenum">
              <a:rPr lang="en-US"/>
              <a:pPr/>
              <a:t>‹#›</a:t>
            </a:fld>
            <a:endParaRPr lang="en-US"/>
          </a:p>
        </p:txBody>
      </p:sp>
    </p:spTree>
    <p:extLst>
      <p:ext uri="{BB962C8B-B14F-4D97-AF65-F5344CB8AC3E}">
        <p14:creationId xmlns:p14="http://schemas.microsoft.com/office/powerpoint/2010/main" val="109949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A9F530-6DD5-C34E-A6E0-098398A55016}" type="slidenum">
              <a:rPr lang="en-US"/>
              <a:pPr/>
              <a:t>‹#›</a:t>
            </a:fld>
            <a:endParaRPr lang="en-US"/>
          </a:p>
        </p:txBody>
      </p:sp>
    </p:spTree>
    <p:extLst>
      <p:ext uri="{BB962C8B-B14F-4D97-AF65-F5344CB8AC3E}">
        <p14:creationId xmlns:p14="http://schemas.microsoft.com/office/powerpoint/2010/main" val="223874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Date Placeholder 3"/>
          <p:cNvSpPr>
            <a:spLocks noGrp="1"/>
          </p:cNvSpPr>
          <p:nvPr>
            <p:ph type="dt" sz="quarter"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AA2F61-EEA4-0C4C-AF43-DB3F865F2E4B}" type="slidenum">
              <a:rPr lang="en-US"/>
              <a:pPr/>
              <a:t>‹#›</a:t>
            </a:fld>
            <a:endParaRPr lang="en-US"/>
          </a:p>
        </p:txBody>
      </p:sp>
    </p:spTree>
    <p:extLst>
      <p:ext uri="{BB962C8B-B14F-4D97-AF65-F5344CB8AC3E}">
        <p14:creationId xmlns:p14="http://schemas.microsoft.com/office/powerpoint/2010/main" val="381195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0668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800600" y="1600200"/>
            <a:ext cx="35814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9CE411D-0448-314A-8880-91A63A8618EC}" type="slidenum">
              <a:rPr lang="en-US"/>
              <a:pPr/>
              <a:t>‹#›</a:t>
            </a:fld>
            <a:endParaRPr lang="en-US"/>
          </a:p>
        </p:txBody>
      </p:sp>
    </p:spTree>
    <p:extLst>
      <p:ext uri="{BB962C8B-B14F-4D97-AF65-F5344CB8AC3E}">
        <p14:creationId xmlns:p14="http://schemas.microsoft.com/office/powerpoint/2010/main" val="200374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quarter"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AD893B5-73ED-EC4F-A1DF-D3AF27A1D246}" type="slidenum">
              <a:rPr lang="en-US"/>
              <a:pPr/>
              <a:t>‹#›</a:t>
            </a:fld>
            <a:endParaRPr lang="en-US"/>
          </a:p>
        </p:txBody>
      </p:sp>
    </p:spTree>
    <p:extLst>
      <p:ext uri="{BB962C8B-B14F-4D97-AF65-F5344CB8AC3E}">
        <p14:creationId xmlns:p14="http://schemas.microsoft.com/office/powerpoint/2010/main" val="297933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quarter"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C7701A8-14CC-B442-A4C4-7E7956BC903C}" type="slidenum">
              <a:rPr lang="en-US"/>
              <a:pPr/>
              <a:t>‹#›</a:t>
            </a:fld>
            <a:endParaRPr lang="en-US"/>
          </a:p>
        </p:txBody>
      </p:sp>
    </p:spTree>
    <p:extLst>
      <p:ext uri="{BB962C8B-B14F-4D97-AF65-F5344CB8AC3E}">
        <p14:creationId xmlns:p14="http://schemas.microsoft.com/office/powerpoint/2010/main" val="2264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9590031-B327-6445-A777-72497E0DDA87}" type="slidenum">
              <a:rPr lang="en-US"/>
              <a:pPr/>
              <a:t>‹#›</a:t>
            </a:fld>
            <a:endParaRPr lang="en-US"/>
          </a:p>
        </p:txBody>
      </p:sp>
    </p:spTree>
    <p:extLst>
      <p:ext uri="{BB962C8B-B14F-4D97-AF65-F5344CB8AC3E}">
        <p14:creationId xmlns:p14="http://schemas.microsoft.com/office/powerpoint/2010/main" val="3493401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DCA8561-E6D6-184D-B396-3BEDAECBACD8}" type="slidenum">
              <a:rPr lang="en-US"/>
              <a:pPr/>
              <a:t>‹#›</a:t>
            </a:fld>
            <a:endParaRPr lang="en-US"/>
          </a:p>
        </p:txBody>
      </p:sp>
    </p:spTree>
    <p:extLst>
      <p:ext uri="{BB962C8B-B14F-4D97-AF65-F5344CB8AC3E}">
        <p14:creationId xmlns:p14="http://schemas.microsoft.com/office/powerpoint/2010/main" val="1008195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quarter"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CFD2BF8-FE6D-9745-B7A4-50324A6F8C7E}" type="slidenum">
              <a:rPr lang="en-US"/>
              <a:pPr/>
              <a:t>‹#›</a:t>
            </a:fld>
            <a:endParaRPr lang="en-US"/>
          </a:p>
        </p:txBody>
      </p:sp>
    </p:spTree>
    <p:extLst>
      <p:ext uri="{BB962C8B-B14F-4D97-AF65-F5344CB8AC3E}">
        <p14:creationId xmlns:p14="http://schemas.microsoft.com/office/powerpoint/2010/main" val="3280800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6" name="Rectangle 12"/>
          <p:cNvSpPr>
            <a:spLocks noGrp="1" noChangeArrowheads="1"/>
          </p:cNvSpPr>
          <p:nvPr>
            <p:ph type="title"/>
          </p:nvPr>
        </p:nvSpPr>
        <p:spPr bwMode="auto">
          <a:xfrm>
            <a:off x="1066800" y="274638"/>
            <a:ext cx="7848600"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smtClean="0"/>
              <a:t>Click to edit Master title style</a:t>
            </a:r>
            <a:endParaRPr lang="en-US"/>
          </a:p>
        </p:txBody>
      </p:sp>
      <p:sp>
        <p:nvSpPr>
          <p:cNvPr id="1037" name="Rectangle 13"/>
          <p:cNvSpPr>
            <a:spLocks noGrp="1" noChangeArrowheads="1"/>
          </p:cNvSpPr>
          <p:nvPr>
            <p:ph type="body" idx="1"/>
          </p:nvPr>
        </p:nvSpPr>
        <p:spPr bwMode="auto">
          <a:xfrm>
            <a:off x="1066800" y="1600200"/>
            <a:ext cx="73152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1041" name="Rectangle 17"/>
          <p:cNvSpPr>
            <a:spLocks noGrp="1" noChangeArrowheads="1"/>
          </p:cNvSpPr>
          <p:nvPr>
            <p:ph type="dt" sz="quarter" idx="2"/>
          </p:nvPr>
        </p:nvSpPr>
        <p:spPr bwMode="auto">
          <a:xfrm>
            <a:off x="228600" y="6400800"/>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kumimoji="1" sz="1200" b="0">
                <a:solidFill>
                  <a:srgbClr val="000000"/>
                </a:solidFill>
                <a:latin typeface="+mn-lt"/>
              </a:defRPr>
            </a:lvl1pPr>
          </a:lstStyle>
          <a:p>
            <a:endParaRPr lang="en-US"/>
          </a:p>
        </p:txBody>
      </p:sp>
      <p:sp>
        <p:nvSpPr>
          <p:cNvPr id="1042" name="Rectangle 18"/>
          <p:cNvSpPr>
            <a:spLocks noGrp="1" noChangeArrowheads="1"/>
          </p:cNvSpPr>
          <p:nvPr>
            <p:ph type="ftr" sz="quarter" idx="3"/>
          </p:nvPr>
        </p:nvSpPr>
        <p:spPr bwMode="auto">
          <a:xfrm>
            <a:off x="2590800" y="6400800"/>
            <a:ext cx="4876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kumimoji="1" sz="1200" b="0">
                <a:solidFill>
                  <a:srgbClr val="000000"/>
                </a:solidFill>
                <a:latin typeface="+mn-lt"/>
              </a:defRPr>
            </a:lvl1pPr>
          </a:lstStyle>
          <a:p>
            <a:endParaRPr lang="en-US"/>
          </a:p>
        </p:txBody>
      </p:sp>
      <p:sp>
        <p:nvSpPr>
          <p:cNvPr id="1043" name="Rectangle 19"/>
          <p:cNvSpPr>
            <a:spLocks noGrp="1" noChangeArrowheads="1"/>
          </p:cNvSpPr>
          <p:nvPr>
            <p:ph type="sldNum" sz="quarter" idx="4"/>
          </p:nvPr>
        </p:nvSpPr>
        <p:spPr bwMode="auto">
          <a:xfrm>
            <a:off x="7696200" y="6400800"/>
            <a:ext cx="12954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kumimoji="1" sz="1200" b="0">
                <a:solidFill>
                  <a:srgbClr val="000000"/>
                </a:solidFill>
                <a:latin typeface="+mn-lt"/>
              </a:defRPr>
            </a:lvl1pPr>
          </a:lstStyle>
          <a:p>
            <a:fld id="{61A68460-7B2C-274F-B03C-50FBD4ACBFF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80000"/>
        </a:lnSpc>
        <a:spcBef>
          <a:spcPct val="0"/>
        </a:spcBef>
        <a:spcAft>
          <a:spcPct val="0"/>
        </a:spcAft>
        <a:defRPr sz="4000">
          <a:solidFill>
            <a:srgbClr val="000000"/>
          </a:solidFill>
          <a:latin typeface="+mj-lt"/>
          <a:ea typeface="+mj-ea"/>
          <a:cs typeface="+mj-cs"/>
        </a:defRPr>
      </a:lvl1pPr>
      <a:lvl2pPr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2pPr>
      <a:lvl3pPr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3pPr>
      <a:lvl4pPr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4pPr>
      <a:lvl5pPr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5pPr>
      <a:lvl6pPr marL="457200"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6pPr>
      <a:lvl7pPr marL="914400"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7pPr>
      <a:lvl8pPr marL="1371600"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8pPr>
      <a:lvl9pPr marL="1828800" algn="l" rtl="0" eaLnBrk="1" fontAlgn="base" hangingPunct="1">
        <a:lnSpc>
          <a:spcPct val="80000"/>
        </a:lnSpc>
        <a:spcBef>
          <a:spcPct val="0"/>
        </a:spcBef>
        <a:spcAft>
          <a:spcPct val="0"/>
        </a:spcAft>
        <a:defRPr sz="4000">
          <a:solidFill>
            <a:srgbClr val="000000"/>
          </a:solidFill>
          <a:latin typeface="Garamond" charset="0"/>
          <a:ea typeface="ＭＳ Ｐゴシック" charset="0"/>
        </a:defRPr>
      </a:lvl9pPr>
    </p:titleStyle>
    <p:bodyStyle>
      <a:lvl1pPr marL="342900" indent="-342900" algn="l" rtl="0" eaLnBrk="1" fontAlgn="base" hangingPunct="1">
        <a:spcBef>
          <a:spcPct val="60000"/>
        </a:spcBef>
        <a:spcAft>
          <a:spcPct val="0"/>
        </a:spcAft>
        <a:buClr>
          <a:srgbClr val="000000"/>
        </a:buClr>
        <a:buChar char="•"/>
        <a:defRPr sz="2800">
          <a:solidFill>
            <a:srgbClr val="000000"/>
          </a:solidFill>
          <a:latin typeface="+mn-lt"/>
          <a:ea typeface="+mn-ea"/>
          <a:cs typeface="+mn-cs"/>
        </a:defRPr>
      </a:lvl1pPr>
      <a:lvl2pPr marL="742950" indent="-285750" algn="l" rtl="0" eaLnBrk="1" fontAlgn="base" hangingPunct="1">
        <a:spcBef>
          <a:spcPct val="20000"/>
        </a:spcBef>
        <a:spcAft>
          <a:spcPct val="0"/>
        </a:spcAft>
        <a:buClr>
          <a:srgbClr val="000000"/>
        </a:buClr>
        <a:buFont typeface="Garamond" charset="0"/>
        <a:buChar char="−"/>
        <a:defRPr sz="2400">
          <a:solidFill>
            <a:srgbClr val="000000"/>
          </a:solidFill>
          <a:latin typeface="+mn-lt"/>
          <a:ea typeface="+mn-ea"/>
        </a:defRPr>
      </a:lvl2pPr>
      <a:lvl3pPr marL="1143000" indent="-228600" algn="l" rtl="0" eaLnBrk="1" fontAlgn="base" hangingPunct="1">
        <a:spcBef>
          <a:spcPct val="20000"/>
        </a:spcBef>
        <a:spcAft>
          <a:spcPct val="0"/>
        </a:spcAft>
        <a:buClr>
          <a:srgbClr val="000000"/>
        </a:buClr>
        <a:buChar char="•"/>
        <a:defRPr sz="2000">
          <a:solidFill>
            <a:srgbClr val="000000"/>
          </a:solidFill>
          <a:latin typeface="+mn-lt"/>
          <a:ea typeface="+mn-ea"/>
        </a:defRPr>
      </a:lvl3pPr>
      <a:lvl4pPr marL="1600200" indent="-228600" algn="l" rtl="0" eaLnBrk="1" fontAlgn="base" hangingPunct="1">
        <a:spcBef>
          <a:spcPct val="20000"/>
        </a:spcBef>
        <a:spcAft>
          <a:spcPct val="0"/>
        </a:spcAft>
        <a:buClr>
          <a:srgbClr val="000000"/>
        </a:buClr>
        <a:buFont typeface="Garamond" charset="0"/>
        <a:buChar char="−"/>
        <a:defRPr sz="1600">
          <a:solidFill>
            <a:srgbClr val="000000"/>
          </a:solidFill>
          <a:latin typeface="+mn-lt"/>
          <a:ea typeface="+mn-ea"/>
        </a:defRPr>
      </a:lvl4pPr>
      <a:lvl5pPr marL="2057400" indent="-228600" algn="l" rtl="0" eaLnBrk="1" fontAlgn="base" hangingPunct="1">
        <a:spcBef>
          <a:spcPct val="20000"/>
        </a:spcBef>
        <a:spcAft>
          <a:spcPct val="0"/>
        </a:spcAft>
        <a:buClr>
          <a:srgbClr val="000000"/>
        </a:buClr>
        <a:buChar char="•"/>
        <a:defRPr sz="1600">
          <a:solidFill>
            <a:srgbClr val="000000"/>
          </a:solidFill>
          <a:latin typeface="+mn-lt"/>
          <a:ea typeface="+mn-ea"/>
        </a:defRPr>
      </a:lvl5pPr>
      <a:lvl6pPr marL="2514600" indent="-228600" algn="l" rtl="0" eaLnBrk="1" fontAlgn="base" hangingPunct="1">
        <a:spcBef>
          <a:spcPct val="20000"/>
        </a:spcBef>
        <a:spcAft>
          <a:spcPct val="0"/>
        </a:spcAft>
        <a:buClr>
          <a:srgbClr val="000000"/>
        </a:buClr>
        <a:buChar char="•"/>
        <a:defRPr sz="1600">
          <a:solidFill>
            <a:srgbClr val="000000"/>
          </a:solidFill>
          <a:latin typeface="+mn-lt"/>
          <a:ea typeface="+mn-ea"/>
        </a:defRPr>
      </a:lvl6pPr>
      <a:lvl7pPr marL="2971800" indent="-228600" algn="l" rtl="0" eaLnBrk="1" fontAlgn="base" hangingPunct="1">
        <a:spcBef>
          <a:spcPct val="20000"/>
        </a:spcBef>
        <a:spcAft>
          <a:spcPct val="0"/>
        </a:spcAft>
        <a:buClr>
          <a:srgbClr val="000000"/>
        </a:buClr>
        <a:buChar char="•"/>
        <a:defRPr sz="1600">
          <a:solidFill>
            <a:srgbClr val="000000"/>
          </a:solidFill>
          <a:latin typeface="+mn-lt"/>
          <a:ea typeface="+mn-ea"/>
        </a:defRPr>
      </a:lvl7pPr>
      <a:lvl8pPr marL="3429000" indent="-228600" algn="l" rtl="0" eaLnBrk="1" fontAlgn="base" hangingPunct="1">
        <a:spcBef>
          <a:spcPct val="20000"/>
        </a:spcBef>
        <a:spcAft>
          <a:spcPct val="0"/>
        </a:spcAft>
        <a:buClr>
          <a:srgbClr val="000000"/>
        </a:buClr>
        <a:buChar char="•"/>
        <a:defRPr sz="1600">
          <a:solidFill>
            <a:srgbClr val="000000"/>
          </a:solidFill>
          <a:latin typeface="+mn-lt"/>
          <a:ea typeface="+mn-ea"/>
        </a:defRPr>
      </a:lvl8pPr>
      <a:lvl9pPr marL="3886200" indent="-228600" algn="l" rtl="0" eaLnBrk="1" fontAlgn="base" hangingPunct="1">
        <a:spcBef>
          <a:spcPct val="20000"/>
        </a:spcBef>
        <a:spcAft>
          <a:spcPct val="0"/>
        </a:spcAft>
        <a:buClr>
          <a:srgbClr val="000000"/>
        </a:buClr>
        <a:buChar char="•"/>
        <a:defRPr sz="1600">
          <a:solidFill>
            <a:srgbClr val="00000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6"/>
          <p:cNvSpPr>
            <a:spLocks noGrp="1" noChangeArrowheads="1"/>
          </p:cNvSpPr>
          <p:nvPr>
            <p:ph type="ctrTitle"/>
          </p:nvPr>
        </p:nvSpPr>
        <p:spPr>
          <a:xfrm>
            <a:off x="2438400" y="990600"/>
            <a:ext cx="5943600" cy="2917825"/>
          </a:xfrm>
        </p:spPr>
        <p:txBody>
          <a:bodyPr/>
          <a:lstStyle/>
          <a:p>
            <a:r>
              <a:rPr lang="en-US" sz="4400" b="1" dirty="0" smtClean="0"/>
              <a:t>Did Medieval Baghdad have ‘all the treasures of the world’?</a:t>
            </a:r>
            <a:endParaRPr lang="en-US" sz="4400" b="1" dirty="0"/>
          </a:p>
        </p:txBody>
      </p:sp>
      <p:sp>
        <p:nvSpPr>
          <p:cNvPr id="4103" name="Rectangle 7"/>
          <p:cNvSpPr>
            <a:spLocks noGrp="1" noChangeArrowheads="1"/>
          </p:cNvSpPr>
          <p:nvPr>
            <p:ph type="subTitle" idx="1"/>
          </p:nvPr>
        </p:nvSpPr>
        <p:spPr/>
        <p:txBody>
          <a:bodyPr/>
          <a:lstStyle/>
          <a:p>
            <a:r>
              <a:rPr lang="en-US" sz="2000" b="1" u="sng" dirty="0" smtClean="0"/>
              <a:t>Learning Objectives:</a:t>
            </a:r>
          </a:p>
          <a:p>
            <a:pPr marL="457200" indent="-457200">
              <a:buFont typeface="Arial"/>
              <a:buChar char="•"/>
            </a:pPr>
            <a:r>
              <a:rPr lang="en-US" sz="2000" dirty="0" smtClean="0"/>
              <a:t>To understand what Medieval Baghdad was like and how advanced it was.</a:t>
            </a:r>
          </a:p>
          <a:p>
            <a:pPr marL="457200" indent="-457200">
              <a:buFont typeface="Arial"/>
              <a:buChar char="•"/>
            </a:pPr>
            <a:r>
              <a:rPr lang="en-US" sz="2000" dirty="0" smtClean="0"/>
              <a:t>To consider whether it is true to say it had ‘all the treasures of the world’.</a:t>
            </a:r>
            <a:endParaRPr lang="en-US"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848600" cy="1173162"/>
          </a:xfrm>
        </p:spPr>
        <p:txBody>
          <a:bodyPr/>
          <a:lstStyle/>
          <a:p>
            <a:r>
              <a:rPr lang="en-US" b="1" dirty="0" smtClean="0"/>
              <a:t>Where is Baghdad?</a:t>
            </a:r>
            <a:endParaRPr lang="en-US" b="1" dirty="0"/>
          </a:p>
        </p:txBody>
      </p:sp>
      <p:pic>
        <p:nvPicPr>
          <p:cNvPr id="4" name="Picture 3"/>
          <p:cNvPicPr/>
          <p:nvPr/>
        </p:nvPicPr>
        <p:blipFill rotWithShape="1">
          <a:blip r:embed="rId3">
            <a:extLst>
              <a:ext uri="{28A0092B-C50C-407E-A947-70E740481C1C}">
                <a14:useLocalDpi xmlns:a14="http://schemas.microsoft.com/office/drawing/2010/main" val="0"/>
              </a:ext>
            </a:extLst>
          </a:blip>
          <a:srcRect l="34786" t="15182" r="40178" b="38203"/>
          <a:stretch/>
        </p:blipFill>
        <p:spPr bwMode="auto">
          <a:xfrm>
            <a:off x="0" y="2171700"/>
            <a:ext cx="5353153" cy="4686300"/>
          </a:xfrm>
          <a:prstGeom prst="rect">
            <a:avLst/>
          </a:prstGeom>
          <a:noFill/>
          <a:ln>
            <a:noFill/>
          </a:ln>
          <a:extLst>
            <a:ext uri="{53640926-AAD7-44d8-BBD7-CCE9431645EC}">
              <a14:shadowObscured xmlns:a14="http://schemas.microsoft.com/office/drawing/2010/main"/>
            </a:ext>
          </a:extLst>
        </p:spPr>
      </p:pic>
      <p:sp>
        <p:nvSpPr>
          <p:cNvPr id="11" name="Oval 10"/>
          <p:cNvSpPr/>
          <p:nvPr/>
        </p:nvSpPr>
        <p:spPr bwMode="auto">
          <a:xfrm>
            <a:off x="3962400" y="48006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endParaRPr>
          </a:p>
        </p:txBody>
      </p:sp>
      <p:sp>
        <p:nvSpPr>
          <p:cNvPr id="9" name="TextBox 8"/>
          <p:cNvSpPr txBox="1"/>
          <p:nvPr/>
        </p:nvSpPr>
        <p:spPr>
          <a:xfrm>
            <a:off x="6324600" y="3339405"/>
            <a:ext cx="2590800" cy="954107"/>
          </a:xfrm>
          <a:prstGeom prst="rect">
            <a:avLst/>
          </a:prstGeom>
          <a:noFill/>
        </p:spPr>
        <p:txBody>
          <a:bodyPr wrap="square" rtlCol="0">
            <a:spAutoFit/>
          </a:bodyPr>
          <a:lstStyle/>
          <a:p>
            <a:r>
              <a:rPr lang="en-US" sz="2800" dirty="0" smtClean="0">
                <a:solidFill>
                  <a:srgbClr val="000000"/>
                </a:solidFill>
                <a:latin typeface="Garamond"/>
                <a:cs typeface="Garamond"/>
              </a:rPr>
              <a:t>Baghdad </a:t>
            </a:r>
            <a:r>
              <a:rPr lang="en-US" sz="2800" b="0" dirty="0" smtClean="0">
                <a:solidFill>
                  <a:srgbClr val="000000"/>
                </a:solidFill>
                <a:latin typeface="Garamond"/>
                <a:cs typeface="Garamond"/>
              </a:rPr>
              <a:t>is here, in Iraq. </a:t>
            </a:r>
          </a:p>
        </p:txBody>
      </p:sp>
      <p:sp>
        <p:nvSpPr>
          <p:cNvPr id="12" name="TextBox 11"/>
          <p:cNvSpPr txBox="1"/>
          <p:nvPr/>
        </p:nvSpPr>
        <p:spPr>
          <a:xfrm>
            <a:off x="5791200" y="457200"/>
            <a:ext cx="2895600" cy="1200329"/>
          </a:xfrm>
          <a:prstGeom prst="rect">
            <a:avLst/>
          </a:prstGeom>
          <a:noFill/>
        </p:spPr>
        <p:txBody>
          <a:bodyPr wrap="square" rtlCol="0">
            <a:spAutoFit/>
          </a:bodyPr>
          <a:lstStyle/>
          <a:p>
            <a:pPr algn="ctr"/>
            <a:r>
              <a:rPr lang="en-US" sz="3600" i="1" dirty="0" smtClean="0">
                <a:solidFill>
                  <a:schemeClr val="bg2">
                    <a:lumMod val="60000"/>
                    <a:lumOff val="40000"/>
                  </a:schemeClr>
                </a:solidFill>
                <a:latin typeface="Garamond"/>
                <a:cs typeface="Garamond"/>
              </a:rPr>
              <a:t>Mark Baghdad on your map!</a:t>
            </a:r>
            <a:endParaRPr lang="en-US" sz="3600" i="1" dirty="0">
              <a:solidFill>
                <a:schemeClr val="bg2">
                  <a:lumMod val="60000"/>
                  <a:lumOff val="40000"/>
                </a:schemeClr>
              </a:solidFill>
              <a:latin typeface="Garamond"/>
              <a:cs typeface="Garamond"/>
            </a:endParaRPr>
          </a:p>
        </p:txBody>
      </p:sp>
      <p:sp>
        <p:nvSpPr>
          <p:cNvPr id="8" name="Oval 7"/>
          <p:cNvSpPr/>
          <p:nvPr/>
        </p:nvSpPr>
        <p:spPr bwMode="auto">
          <a:xfrm>
            <a:off x="3886200" y="45720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endParaRPr>
          </a:p>
        </p:txBody>
      </p:sp>
      <p:sp>
        <p:nvSpPr>
          <p:cNvPr id="3" name="TextBox 2"/>
          <p:cNvSpPr txBox="1"/>
          <p:nvPr/>
        </p:nvSpPr>
        <p:spPr>
          <a:xfrm>
            <a:off x="4038600" y="4698999"/>
            <a:ext cx="914400" cy="307777"/>
          </a:xfrm>
          <a:prstGeom prst="rect">
            <a:avLst/>
          </a:prstGeom>
          <a:noFill/>
        </p:spPr>
        <p:txBody>
          <a:bodyPr wrap="square" rtlCol="0">
            <a:spAutoFit/>
          </a:bodyPr>
          <a:lstStyle/>
          <a:p>
            <a:r>
              <a:rPr lang="en-US" sz="1400" b="0" dirty="0" smtClean="0">
                <a:solidFill>
                  <a:srgbClr val="000000"/>
                </a:solidFill>
                <a:latin typeface="Garamond"/>
                <a:cs typeface="Garamond"/>
              </a:rPr>
              <a:t>Makkah</a:t>
            </a:r>
            <a:endParaRPr lang="en-US" sz="1400" b="0" dirty="0">
              <a:solidFill>
                <a:srgbClr val="000000"/>
              </a:solidFill>
              <a:latin typeface="Garamond"/>
              <a:cs typeface="Garamond"/>
            </a:endParaRPr>
          </a:p>
        </p:txBody>
      </p:sp>
      <p:sp>
        <p:nvSpPr>
          <p:cNvPr id="21" name="TextBox 20"/>
          <p:cNvSpPr txBox="1"/>
          <p:nvPr/>
        </p:nvSpPr>
        <p:spPr>
          <a:xfrm>
            <a:off x="3962400" y="4492823"/>
            <a:ext cx="914400" cy="307777"/>
          </a:xfrm>
          <a:prstGeom prst="rect">
            <a:avLst/>
          </a:prstGeom>
          <a:noFill/>
        </p:spPr>
        <p:txBody>
          <a:bodyPr wrap="square" rtlCol="0">
            <a:spAutoFit/>
          </a:bodyPr>
          <a:lstStyle/>
          <a:p>
            <a:r>
              <a:rPr lang="en-US" sz="1400" b="0" dirty="0" smtClean="0">
                <a:solidFill>
                  <a:srgbClr val="000000"/>
                </a:solidFill>
                <a:latin typeface="Garamond"/>
                <a:cs typeface="Garamond"/>
              </a:rPr>
              <a:t>Medina</a:t>
            </a:r>
            <a:endParaRPr lang="en-US" sz="1400" b="0" dirty="0">
              <a:solidFill>
                <a:srgbClr val="000000"/>
              </a:solidFill>
              <a:latin typeface="Garamond"/>
              <a:cs typeface="Garamond"/>
            </a:endParaRPr>
          </a:p>
        </p:txBody>
      </p:sp>
      <p:sp>
        <p:nvSpPr>
          <p:cNvPr id="22" name="Oval 21"/>
          <p:cNvSpPr/>
          <p:nvPr/>
        </p:nvSpPr>
        <p:spPr bwMode="auto">
          <a:xfrm>
            <a:off x="955320" y="35814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endParaRPr>
          </a:p>
        </p:txBody>
      </p:sp>
      <p:sp>
        <p:nvSpPr>
          <p:cNvPr id="23" name="TextBox 22"/>
          <p:cNvSpPr txBox="1"/>
          <p:nvPr/>
        </p:nvSpPr>
        <p:spPr>
          <a:xfrm>
            <a:off x="762000" y="3276600"/>
            <a:ext cx="914400" cy="307777"/>
          </a:xfrm>
          <a:prstGeom prst="rect">
            <a:avLst/>
          </a:prstGeom>
          <a:noFill/>
        </p:spPr>
        <p:txBody>
          <a:bodyPr wrap="square" rtlCol="0">
            <a:spAutoFit/>
          </a:bodyPr>
          <a:lstStyle/>
          <a:p>
            <a:r>
              <a:rPr lang="en-US" sz="1400" b="0" dirty="0" smtClean="0">
                <a:solidFill>
                  <a:srgbClr val="000000"/>
                </a:solidFill>
                <a:latin typeface="Garamond"/>
                <a:cs typeface="Garamond"/>
              </a:rPr>
              <a:t>Cordoba</a:t>
            </a:r>
            <a:endParaRPr lang="en-US" sz="1400" b="0" dirty="0">
              <a:solidFill>
                <a:srgbClr val="000000"/>
              </a:solidFill>
              <a:latin typeface="Garamond"/>
              <a:cs typeface="Garamond"/>
            </a:endParaRPr>
          </a:p>
        </p:txBody>
      </p:sp>
      <p:sp>
        <p:nvSpPr>
          <p:cNvPr id="24" name="Oval 23"/>
          <p:cNvSpPr/>
          <p:nvPr/>
        </p:nvSpPr>
        <p:spPr bwMode="auto">
          <a:xfrm>
            <a:off x="3480480" y="4132269"/>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endParaRPr>
          </a:p>
        </p:txBody>
      </p:sp>
      <p:sp>
        <p:nvSpPr>
          <p:cNvPr id="25" name="TextBox 24"/>
          <p:cNvSpPr txBox="1"/>
          <p:nvPr/>
        </p:nvSpPr>
        <p:spPr>
          <a:xfrm>
            <a:off x="2743200" y="4111823"/>
            <a:ext cx="914400" cy="307777"/>
          </a:xfrm>
          <a:prstGeom prst="rect">
            <a:avLst/>
          </a:prstGeom>
          <a:noFill/>
        </p:spPr>
        <p:txBody>
          <a:bodyPr wrap="square" rtlCol="0">
            <a:spAutoFit/>
          </a:bodyPr>
          <a:lstStyle/>
          <a:p>
            <a:r>
              <a:rPr lang="en-US" sz="1400" b="0" dirty="0" smtClean="0">
                <a:solidFill>
                  <a:srgbClr val="000000"/>
                </a:solidFill>
                <a:latin typeface="Garamond"/>
                <a:cs typeface="Garamond"/>
              </a:rPr>
              <a:t>Jerusalem</a:t>
            </a:r>
            <a:endParaRPr lang="en-US" sz="1400" b="0" dirty="0">
              <a:solidFill>
                <a:srgbClr val="000000"/>
              </a:solidFill>
              <a:latin typeface="Garamond"/>
              <a:cs typeface="Garamond"/>
            </a:endParaRPr>
          </a:p>
        </p:txBody>
      </p:sp>
      <p:sp>
        <p:nvSpPr>
          <p:cNvPr id="26" name="Oval 25"/>
          <p:cNvSpPr/>
          <p:nvPr/>
        </p:nvSpPr>
        <p:spPr bwMode="auto">
          <a:xfrm>
            <a:off x="3962400" y="4038600"/>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ea typeface="ＭＳ Ｐゴシック" charset="0"/>
            </a:endParaRPr>
          </a:p>
        </p:txBody>
      </p:sp>
      <p:cxnSp>
        <p:nvCxnSpPr>
          <p:cNvPr id="28" name="Straight Arrow Connector 27"/>
          <p:cNvCxnSpPr/>
          <p:nvPr/>
        </p:nvCxnSpPr>
        <p:spPr bwMode="auto">
          <a:xfrm flipH="1">
            <a:off x="4131509" y="3810000"/>
            <a:ext cx="2073078" cy="304800"/>
          </a:xfrm>
          <a:prstGeom prst="straightConnector1">
            <a:avLst/>
          </a:prstGeom>
          <a:solidFill>
            <a:schemeClr val="accent1"/>
          </a:solidFill>
          <a:ln w="19050" cap="flat" cmpd="sng" algn="ctr">
            <a:solidFill>
              <a:srgbClr val="0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71225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7848600" cy="1173162"/>
          </a:xfrm>
        </p:spPr>
        <p:txBody>
          <a:bodyPr/>
          <a:lstStyle/>
          <a:p>
            <a:r>
              <a:rPr lang="en-US" b="1" dirty="0" smtClean="0"/>
              <a:t>Baghdad</a:t>
            </a:r>
            <a:endParaRPr lang="en-US" b="1" dirty="0"/>
          </a:p>
        </p:txBody>
      </p:sp>
      <p:sp>
        <p:nvSpPr>
          <p:cNvPr id="3" name="Content Placeholder 2"/>
          <p:cNvSpPr>
            <a:spLocks noGrp="1"/>
          </p:cNvSpPr>
          <p:nvPr>
            <p:ph idx="1"/>
          </p:nvPr>
        </p:nvSpPr>
        <p:spPr>
          <a:xfrm>
            <a:off x="304800" y="1219200"/>
            <a:ext cx="8610600" cy="4525963"/>
          </a:xfrm>
        </p:spPr>
        <p:txBody>
          <a:bodyPr/>
          <a:lstStyle/>
          <a:p>
            <a:r>
              <a:rPr lang="en-US" sz="2400" dirty="0" smtClean="0"/>
              <a:t>By the middle of the 8</a:t>
            </a:r>
            <a:r>
              <a:rPr lang="en-US" sz="2400" baseline="30000" dirty="0" smtClean="0"/>
              <a:t>th</a:t>
            </a:r>
            <a:r>
              <a:rPr lang="en-US" sz="2400" dirty="0" smtClean="0"/>
              <a:t> century, Islam had spread from Arabia to as far west as Spain, and as far east as India. It took 2 years to travel from one end to the other. </a:t>
            </a:r>
          </a:p>
          <a:p>
            <a:r>
              <a:rPr lang="en-US" sz="2400" dirty="0" smtClean="0"/>
              <a:t>At first the empire was ruled by the Umayyads from Damascus, but in 750 they were defeated by the Abbasids who moved the capital to Iraq. </a:t>
            </a:r>
            <a:endParaRPr lang="en-US" sz="2400" dirty="0"/>
          </a:p>
          <a:p>
            <a:r>
              <a:rPr lang="en-US" sz="2400" dirty="0" smtClean="0"/>
              <a:t>In 762, the caliph, al-Mansur, decided to build a new capital on the site of a small village called Baghdad. </a:t>
            </a:r>
          </a:p>
          <a:p>
            <a:r>
              <a:rPr lang="en-US" sz="2400" dirty="0"/>
              <a:t>Baghdad was situated between 2 rivers and on flat, fertile soil: it was perfect for growing crops. </a:t>
            </a:r>
          </a:p>
          <a:p>
            <a:r>
              <a:rPr lang="en-US" sz="2400" dirty="0"/>
              <a:t>It was well-connected to the whole of the Islamic world, to Africa, Byzantium (South-East Europe), India and China. </a:t>
            </a:r>
          </a:p>
          <a:p>
            <a:endParaRPr lang="en-US" sz="2400" dirty="0"/>
          </a:p>
        </p:txBody>
      </p:sp>
    </p:spTree>
    <p:extLst>
      <p:ext uri="{BB962C8B-B14F-4D97-AF65-F5344CB8AC3E}">
        <p14:creationId xmlns:p14="http://schemas.microsoft.com/office/powerpoint/2010/main" val="331368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treasures of the world!’</a:t>
            </a:r>
            <a:endParaRPr lang="en-US" dirty="0"/>
          </a:p>
        </p:txBody>
      </p:sp>
      <p:sp>
        <p:nvSpPr>
          <p:cNvPr id="3" name="Content Placeholder 2"/>
          <p:cNvSpPr>
            <a:spLocks noGrp="1"/>
          </p:cNvSpPr>
          <p:nvPr>
            <p:ph idx="1"/>
          </p:nvPr>
        </p:nvSpPr>
        <p:spPr>
          <a:xfrm>
            <a:off x="1066800" y="1600200"/>
            <a:ext cx="7315200" cy="4876800"/>
          </a:xfrm>
        </p:spPr>
        <p:txBody>
          <a:bodyPr/>
          <a:lstStyle/>
          <a:p>
            <a:r>
              <a:rPr lang="en-US" dirty="0" smtClean="0"/>
              <a:t>This is how, an historian in the 9</a:t>
            </a:r>
            <a:r>
              <a:rPr lang="en-US" baseline="30000" dirty="0" smtClean="0"/>
              <a:t>th</a:t>
            </a:r>
            <a:r>
              <a:rPr lang="en-US" dirty="0" smtClean="0"/>
              <a:t> century described Baghdad.</a:t>
            </a:r>
          </a:p>
          <a:p>
            <a:r>
              <a:rPr lang="en-US" dirty="0" smtClean="0"/>
              <a:t>You will be creating a poster that shows all of these treasures. This poster needs to be carefully researched, planned, and drafted before you create your final piece.</a:t>
            </a:r>
          </a:p>
          <a:p>
            <a:r>
              <a:rPr lang="en-US" dirty="0" smtClean="0"/>
              <a:t>It must be of a high quality, very informative, and neatly presented. </a:t>
            </a:r>
          </a:p>
        </p:txBody>
      </p:sp>
    </p:spTree>
    <p:extLst>
      <p:ext uri="{BB962C8B-B14F-4D97-AF65-F5344CB8AC3E}">
        <p14:creationId xmlns:p14="http://schemas.microsoft.com/office/powerpoint/2010/main" val="72358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dirty="0" smtClean="0"/>
              <a:t>In order to decide if Baghdad had ‘all the treasures of the world’ you must first find out about the medieval city.</a:t>
            </a:r>
          </a:p>
          <a:p>
            <a:r>
              <a:rPr lang="en-US" dirty="0" smtClean="0"/>
              <a:t>Complete your research table using the information posters.</a:t>
            </a:r>
            <a:endParaRPr lang="en-US" dirty="0"/>
          </a:p>
        </p:txBody>
      </p:sp>
    </p:spTree>
    <p:extLst>
      <p:ext uri="{BB962C8B-B14F-4D97-AF65-F5344CB8AC3E}">
        <p14:creationId xmlns:p14="http://schemas.microsoft.com/office/powerpoint/2010/main" val="1563827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idx="1"/>
          </p:nvPr>
        </p:nvSpPr>
        <p:spPr/>
        <p:txBody>
          <a:bodyPr/>
          <a:lstStyle/>
          <a:p>
            <a:r>
              <a:rPr lang="en-US" dirty="0" smtClean="0"/>
              <a:t>Using your research, draft a poster that shows </a:t>
            </a:r>
            <a:r>
              <a:rPr lang="en-US" b="1" dirty="0" smtClean="0"/>
              <a:t>ALL</a:t>
            </a:r>
            <a:r>
              <a:rPr lang="en-US" dirty="0" smtClean="0"/>
              <a:t> the different types of ‘treasures’ (e.g. science, architecture, geography…) with </a:t>
            </a:r>
            <a:r>
              <a:rPr lang="en-US" b="1" dirty="0" smtClean="0"/>
              <a:t>examples</a:t>
            </a:r>
            <a:r>
              <a:rPr lang="en-US" dirty="0" smtClean="0"/>
              <a:t>. </a:t>
            </a:r>
          </a:p>
          <a:p>
            <a:r>
              <a:rPr lang="en-US" dirty="0" smtClean="0"/>
              <a:t>For homework, finish this design and print some pictures off if you like, to stick onto your final poster.</a:t>
            </a:r>
            <a:endParaRPr lang="en-US" dirty="0"/>
          </a:p>
        </p:txBody>
      </p:sp>
    </p:spTree>
    <p:extLst>
      <p:ext uri="{BB962C8B-B14F-4D97-AF65-F5344CB8AC3E}">
        <p14:creationId xmlns:p14="http://schemas.microsoft.com/office/powerpoint/2010/main" val="22631553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4876799" cy="6894615"/>
          </a:xfrm>
          <a:prstGeom prst="rect">
            <a:avLst/>
          </a:prstGeom>
        </p:spPr>
      </p:pic>
      <p:pic>
        <p:nvPicPr>
          <p:cNvPr id="6" name="Picture 5"/>
          <p:cNvPicPr>
            <a:picLocks noChangeAspect="1"/>
          </p:cNvPicPr>
          <p:nvPr/>
        </p:nvPicPr>
        <p:blipFill>
          <a:blip r:embed="rId4"/>
          <a:stretch>
            <a:fillRect/>
          </a:stretch>
        </p:blipFill>
        <p:spPr>
          <a:xfrm>
            <a:off x="0" y="20527"/>
            <a:ext cx="9125159" cy="6843869"/>
          </a:xfrm>
          <a:prstGeom prst="rect">
            <a:avLst/>
          </a:prstGeom>
        </p:spPr>
      </p:pic>
      <p:pic>
        <p:nvPicPr>
          <p:cNvPr id="7" name="Picture 6"/>
          <p:cNvPicPr>
            <a:picLocks noChangeAspect="1"/>
          </p:cNvPicPr>
          <p:nvPr/>
        </p:nvPicPr>
        <p:blipFill>
          <a:blip r:embed="rId5"/>
          <a:stretch>
            <a:fillRect/>
          </a:stretch>
        </p:blipFill>
        <p:spPr>
          <a:xfrm>
            <a:off x="4267200" y="-23344"/>
            <a:ext cx="4876800" cy="6896445"/>
          </a:xfrm>
          <a:prstGeom prst="rect">
            <a:avLst/>
          </a:prstGeom>
        </p:spPr>
      </p:pic>
      <p:pic>
        <p:nvPicPr>
          <p:cNvPr id="8" name="Picture 7"/>
          <p:cNvPicPr>
            <a:picLocks noChangeAspect="1"/>
          </p:cNvPicPr>
          <p:nvPr/>
        </p:nvPicPr>
        <p:blipFill rotWithShape="1">
          <a:blip r:embed="rId6"/>
          <a:srcRect l="6313" r="5313"/>
          <a:stretch/>
        </p:blipFill>
        <p:spPr>
          <a:xfrm>
            <a:off x="76200" y="0"/>
            <a:ext cx="9048062" cy="6858000"/>
          </a:xfrm>
          <a:prstGeom prst="rect">
            <a:avLst/>
          </a:prstGeom>
        </p:spPr>
      </p:pic>
      <p:pic>
        <p:nvPicPr>
          <p:cNvPr id="9" name="Picture 8"/>
          <p:cNvPicPr>
            <a:picLocks noChangeAspect="1"/>
          </p:cNvPicPr>
          <p:nvPr/>
        </p:nvPicPr>
        <p:blipFill>
          <a:blip r:embed="rId7"/>
          <a:stretch>
            <a:fillRect/>
          </a:stretch>
        </p:blipFill>
        <p:spPr>
          <a:xfrm>
            <a:off x="0" y="-1"/>
            <a:ext cx="9144000" cy="6594231"/>
          </a:xfrm>
          <a:prstGeom prst="rect">
            <a:avLst/>
          </a:prstGeom>
        </p:spPr>
      </p:pic>
      <p:pic>
        <p:nvPicPr>
          <p:cNvPr id="10" name="Picture 9"/>
          <p:cNvPicPr>
            <a:picLocks noChangeAspect="1"/>
          </p:cNvPicPr>
          <p:nvPr/>
        </p:nvPicPr>
        <p:blipFill>
          <a:blip r:embed="rId8"/>
          <a:stretch>
            <a:fillRect/>
          </a:stretch>
        </p:blipFill>
        <p:spPr>
          <a:xfrm>
            <a:off x="0" y="-28546"/>
            <a:ext cx="4953000" cy="6998589"/>
          </a:xfrm>
          <a:prstGeom prst="rect">
            <a:avLst/>
          </a:prstGeom>
        </p:spPr>
      </p:pic>
    </p:spTree>
    <p:extLst>
      <p:ext uri="{BB962C8B-B14F-4D97-AF65-F5344CB8AC3E}">
        <p14:creationId xmlns:p14="http://schemas.microsoft.com/office/powerpoint/2010/main" val="289183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Treasure Posters</a:t>
            </a:r>
            <a:endParaRPr lang="en-US" dirty="0"/>
          </a:p>
        </p:txBody>
      </p:sp>
      <p:sp>
        <p:nvSpPr>
          <p:cNvPr id="3" name="Content Placeholder 2"/>
          <p:cNvSpPr>
            <a:spLocks noGrp="1"/>
          </p:cNvSpPr>
          <p:nvPr>
            <p:ph idx="1"/>
          </p:nvPr>
        </p:nvSpPr>
        <p:spPr/>
        <p:txBody>
          <a:bodyPr/>
          <a:lstStyle/>
          <a:p>
            <a:r>
              <a:rPr lang="en-US" dirty="0" smtClean="0"/>
              <a:t>Complete your poster showing all the treasures of Baghdad.</a:t>
            </a:r>
          </a:p>
          <a:p>
            <a:r>
              <a:rPr lang="en-US" dirty="0" smtClean="0"/>
              <a:t>Use your draft, and all of your research. </a:t>
            </a:r>
          </a:p>
          <a:p>
            <a:r>
              <a:rPr lang="en-US" dirty="0" smtClean="0"/>
              <a:t>Add pictures to illustrate your poster.</a:t>
            </a:r>
          </a:p>
          <a:p>
            <a:r>
              <a:rPr lang="en-US" dirty="0" smtClean="0"/>
              <a:t>Complete for homework if you don’t manage to do so in class. </a:t>
            </a:r>
            <a:endParaRPr lang="en-US" dirty="0"/>
          </a:p>
        </p:txBody>
      </p:sp>
    </p:spTree>
    <p:extLst>
      <p:ext uri="{BB962C8B-B14F-4D97-AF65-F5344CB8AC3E}">
        <p14:creationId xmlns:p14="http://schemas.microsoft.com/office/powerpoint/2010/main" val="18524745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M01018455">
  <a:themeElements>
    <a:clrScheme name="Office Them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Office Theme">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Office Theme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Office Theme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Office Theme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Office Theme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TM01018455</Template>
  <TotalTime>267</TotalTime>
  <Words>581</Words>
  <Application>Microsoft Macintosh PowerPoint</Application>
  <PresentationFormat>On-screen Show (4:3)</PresentationFormat>
  <Paragraphs>53</Paragraphs>
  <Slides>8</Slides>
  <Notes>7</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TM01018455</vt:lpstr>
      <vt:lpstr>Did Medieval Baghdad have ‘all the treasures of the world’?</vt:lpstr>
      <vt:lpstr>Where is Baghdad?</vt:lpstr>
      <vt:lpstr>Baghdad</vt:lpstr>
      <vt:lpstr>‘All the treasures of the world!’</vt:lpstr>
      <vt:lpstr>Research</vt:lpstr>
      <vt:lpstr>Planning</vt:lpstr>
      <vt:lpstr>PowerPoint Presentation</vt:lpstr>
      <vt:lpstr>Treasure Posters</vt:lpstr>
    </vt:vector>
  </TitlesOfParts>
  <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Medieval Baghdad have ‘all the treasures of the world’?</dc:title>
  <dc:subject/>
  <dc:creator/>
  <cp:keywords/>
  <dc:description/>
  <cp:lastModifiedBy>Thomas Tallis</cp:lastModifiedBy>
  <cp:revision>30</cp:revision>
  <cp:lastPrinted>1601-01-01T00:00:00Z</cp:lastPrinted>
  <dcterms:created xsi:type="dcterms:W3CDTF">2000-07-20T22:11:32Z</dcterms:created>
  <dcterms:modified xsi:type="dcterms:W3CDTF">2016-06-19T14:16:20Z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TC010184551033</vt:lpwstr>
  </property>
</Properties>
</file>