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7" r:id="rId9"/>
    <p:sldId id="263" r:id="rId10"/>
    <p:sldId id="265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79" autoAdjust="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02266-3857-4FF9-B435-5EF1C74A4387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59551-87B5-4F29-86DB-7F7E4804D6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1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9551-87B5-4F29-86DB-7F7E4804D6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3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sz="12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Roboto"/>
              </a:rPr>
              <a:t>Raoul Wallenberg – thousands of Jews		Nicholas Winton – 669 Czech children on the Kindertransport</a:t>
            </a:r>
          </a:p>
          <a:p>
            <a:pPr algn="l" fontAlgn="base"/>
            <a:r>
              <a:rPr lang="en-GB" sz="12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Roboto"/>
              </a:rPr>
              <a:t>Warsaw Uprising – 6 weeks, first armed resistance	Irena </a:t>
            </a:r>
            <a:r>
              <a:rPr lang="en-GB" sz="12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Roboto"/>
              </a:rPr>
              <a:t>Sendlerowa</a:t>
            </a:r>
            <a:r>
              <a:rPr lang="en-GB" sz="12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Roboto"/>
              </a:rPr>
              <a:t> – 2500 Polish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9551-87B5-4F29-86DB-7F7E4804D6C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540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9551-87B5-4F29-86DB-7F7E4804D6C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4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9551-87B5-4F29-86DB-7F7E4804D6C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101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en-GB" b="0" i="0" dirty="0">
              <a:solidFill>
                <a:srgbClr val="3F3F42"/>
              </a:solidFill>
              <a:effectLst/>
              <a:latin typeface="Reith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C59551-87B5-4F29-86DB-7F7E4804D6C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37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FA03-55DF-4172-AB92-CF1E4A207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352347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Be the Light in the Darkness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EDDB7-6B92-441A-AC53-638E8573A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3997842"/>
            <a:ext cx="9144000" cy="1527048"/>
          </a:xfrm>
        </p:spPr>
        <p:txBody>
          <a:bodyPr/>
          <a:lstStyle/>
          <a:p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Holocaust Memorial Day</a:t>
            </a:r>
          </a:p>
          <a:p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27</a:t>
            </a:r>
            <a:r>
              <a:rPr lang="en-GB" b="1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</a:t>
            </a:r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January 2021</a:t>
            </a:r>
          </a:p>
        </p:txBody>
      </p:sp>
    </p:spTree>
    <p:extLst>
      <p:ext uri="{BB962C8B-B14F-4D97-AF65-F5344CB8AC3E}">
        <p14:creationId xmlns:p14="http://schemas.microsoft.com/office/powerpoint/2010/main" val="262626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7375A7-0F13-4102-B7C2-758E4C9A2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8" t="18605" r="35553" b="9458"/>
          <a:stretch/>
        </p:blipFill>
        <p:spPr>
          <a:xfrm>
            <a:off x="1137684" y="1930211"/>
            <a:ext cx="5602530" cy="35561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9526BB2-E1A4-49EE-927B-38D2522A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683" y="965011"/>
            <a:ext cx="9144000" cy="1344168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Be the light in the darkness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FAD49-6309-4FE8-A426-5D119697C995}"/>
              </a:ext>
            </a:extLst>
          </p:cNvPr>
          <p:cNvSpPr txBox="1"/>
          <p:nvPr/>
        </p:nvSpPr>
        <p:spPr>
          <a:xfrm>
            <a:off x="6836735" y="1796649"/>
            <a:ext cx="456136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Indy Serif"/>
              </a:rPr>
              <a:t>‘Every day of inaction means that more people are being killed.’</a:t>
            </a:r>
          </a:p>
          <a:p>
            <a:endParaRPr lang="en-GB" sz="2000" b="1" u="sng" dirty="0">
              <a:solidFill>
                <a:schemeClr val="accent3">
                  <a:lumMod val="20000"/>
                  <a:lumOff val="80000"/>
                </a:schemeClr>
              </a:solidFill>
              <a:latin typeface="Indy Serif"/>
            </a:endParaRPr>
          </a:p>
          <a:p>
            <a:r>
              <a:rPr lang="en-GB" sz="2000" i="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Indy Serif"/>
              </a:rPr>
              <a:t>Former Gambian Justice Minister </a:t>
            </a:r>
            <a:r>
              <a:rPr lang="en-GB" sz="2000" i="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Indy Serif"/>
              </a:rPr>
              <a:t>Abubacarr</a:t>
            </a:r>
            <a:r>
              <a:rPr lang="en-GB" sz="2000" i="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Indy Serif"/>
              </a:rPr>
              <a:t> </a:t>
            </a:r>
            <a:r>
              <a:rPr lang="en-GB" sz="2000" i="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Indy Serif"/>
              </a:rPr>
              <a:t>Tambadou</a:t>
            </a:r>
            <a:r>
              <a:rPr lang="en-GB" sz="2000" i="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Indy Serif"/>
              </a:rPr>
              <a:t> brought Myanmar’s leader Aung San Suu Kyi to The Hague on charges of failing to prevent genocide by her country’s military.</a:t>
            </a:r>
          </a:p>
          <a:p>
            <a:endParaRPr lang="en-GB" sz="2000" dirty="0">
              <a:solidFill>
                <a:schemeClr val="accent3">
                  <a:lumMod val="20000"/>
                  <a:lumOff val="80000"/>
                </a:schemeClr>
              </a:solidFill>
              <a:latin typeface="Indy Serif"/>
            </a:endParaRPr>
          </a:p>
          <a:p>
            <a:r>
              <a:rPr lang="en-GB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Indy Serif"/>
              </a:rPr>
              <a:t>Judges voted unanimously to order Myanmar to ‘take all measures within its power’ to prevent genocide.</a:t>
            </a:r>
          </a:p>
          <a:p>
            <a:endParaRPr lang="en-GB" sz="2000" dirty="0">
              <a:solidFill>
                <a:schemeClr val="accent3">
                  <a:lumMod val="20000"/>
                  <a:lumOff val="80000"/>
                </a:schemeClr>
              </a:solidFill>
              <a:latin typeface="Indy Serif"/>
            </a:endParaRPr>
          </a:p>
        </p:txBody>
      </p:sp>
    </p:spTree>
    <p:extLst>
      <p:ext uri="{BB962C8B-B14F-4D97-AF65-F5344CB8AC3E}">
        <p14:creationId xmlns:p14="http://schemas.microsoft.com/office/powerpoint/2010/main" val="2684337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by Knill - The Holocaust Exhibition and Learning CentreThe Holocaust  Exhibition and Learning Centre">
            <a:extLst>
              <a:ext uri="{FF2B5EF4-FFF2-40B4-BE49-F238E27FC236}">
                <a16:creationId xmlns:a16="http://schemas.microsoft.com/office/drawing/2014/main" id="{E4304AA2-CEB8-4E77-A6DF-943DAD8A6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08" y="788138"/>
            <a:ext cx="21240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D38AD1-E4C5-4F83-B7FA-1C20733DA784}"/>
              </a:ext>
            </a:extLst>
          </p:cNvPr>
          <p:cNvSpPr txBox="1"/>
          <p:nvPr/>
        </p:nvSpPr>
        <p:spPr>
          <a:xfrm>
            <a:off x="2894383" y="947627"/>
            <a:ext cx="83654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Indy Serif"/>
              </a:rPr>
              <a:t>‘I made a promise to a girl in Auschwitz – to make young people aware of the dangers that the dehumanisation, denigration and differentiation of people can lead to.’</a:t>
            </a:r>
          </a:p>
          <a:p>
            <a:r>
              <a:rPr lang="en-GB" sz="2000" b="1" i="1" dirty="0" err="1">
                <a:latin typeface="Indy Serif"/>
              </a:rPr>
              <a:t>Iby</a:t>
            </a:r>
            <a:r>
              <a:rPr lang="en-GB" sz="2000" b="1" i="1" dirty="0">
                <a:latin typeface="Indy Serif"/>
              </a:rPr>
              <a:t> </a:t>
            </a:r>
            <a:r>
              <a:rPr lang="en-GB" sz="2000" b="1" i="1" dirty="0" err="1">
                <a:latin typeface="Indy Serif"/>
              </a:rPr>
              <a:t>Knill</a:t>
            </a:r>
            <a:r>
              <a:rPr lang="en-GB" sz="2000" b="1" i="1" dirty="0">
                <a:latin typeface="Indy Serif"/>
              </a:rPr>
              <a:t>, Holocaust Survivor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9B31D-D76C-4D44-AE83-C96FECBB8C0B}"/>
              </a:ext>
            </a:extLst>
          </p:cNvPr>
          <p:cNvSpPr txBox="1"/>
          <p:nvPr/>
        </p:nvSpPr>
        <p:spPr>
          <a:xfrm>
            <a:off x="3425456" y="4107930"/>
            <a:ext cx="7873408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Indy Serif"/>
              </a:rPr>
              <a:t>‘In spite of everything, I still believe people are good at heart.’</a:t>
            </a:r>
          </a:p>
          <a:p>
            <a:endParaRPr lang="en-US" sz="2000" dirty="0">
              <a:latin typeface="Indy Serif"/>
            </a:endParaRPr>
          </a:p>
          <a:p>
            <a:r>
              <a:rPr lang="en-US" sz="2000">
                <a:latin typeface="Indy Serif"/>
              </a:rPr>
              <a:t>‘How </a:t>
            </a:r>
            <a:r>
              <a:rPr lang="en-US" sz="2000" dirty="0">
                <a:latin typeface="Indy Serif"/>
              </a:rPr>
              <a:t>wonderful it is that nobody need wait a single moment before starting to improve the </a:t>
            </a:r>
            <a:r>
              <a:rPr lang="en-US" sz="2000">
                <a:latin typeface="Indy Serif"/>
              </a:rPr>
              <a:t>world.’</a:t>
            </a:r>
            <a:endParaRPr lang="en-US" sz="2000" dirty="0">
              <a:latin typeface="Indy Serif"/>
            </a:endParaRPr>
          </a:p>
          <a:p>
            <a:endParaRPr lang="en-US" sz="900" i="1" dirty="0">
              <a:latin typeface="Indy Serif"/>
            </a:endParaRPr>
          </a:p>
          <a:p>
            <a:r>
              <a:rPr lang="en-US" sz="2000" b="1" i="1" dirty="0">
                <a:latin typeface="Indy Serif"/>
              </a:rPr>
              <a:t>Anne Frank, Holocaust Victim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5D7840-4D65-498A-9C9B-FCA1D2F90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36" y="3802178"/>
            <a:ext cx="2267684" cy="2267684"/>
          </a:xfrm>
          <a:prstGeom prst="rect">
            <a:avLst/>
          </a:prstGeom>
        </p:spPr>
      </p:pic>
      <p:pic>
        <p:nvPicPr>
          <p:cNvPr id="10" name="Picture 2" descr="Tributes paid to Holocaust survivor Josef Perl who survived seven camps |  Jewish News">
            <a:extLst>
              <a:ext uri="{FF2B5EF4-FFF2-40B4-BE49-F238E27FC236}">
                <a16:creationId xmlns:a16="http://schemas.microsoft.com/office/drawing/2014/main" id="{FA4365D6-201A-4CD5-ADD8-31DF1A304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0" t="-1" r="19117" b="38870"/>
          <a:stretch/>
        </p:blipFill>
        <p:spPr bwMode="auto">
          <a:xfrm>
            <a:off x="8737107" y="1746626"/>
            <a:ext cx="2522772" cy="20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D6DDEF-BBFC-4F99-8690-2A15E6ABA355}"/>
              </a:ext>
            </a:extLst>
          </p:cNvPr>
          <p:cNvSpPr txBox="1"/>
          <p:nvPr/>
        </p:nvSpPr>
        <p:spPr>
          <a:xfrm>
            <a:off x="2993164" y="2552593"/>
            <a:ext cx="56451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latin typeface="Indy Serif"/>
              </a:rPr>
              <a:t>‘My experiences have not destroyed my belief in humanity’s goodness.’</a:t>
            </a:r>
          </a:p>
          <a:p>
            <a:pPr algn="r"/>
            <a:r>
              <a:rPr lang="en-GB" sz="2000" b="1" i="1" dirty="0">
                <a:latin typeface="Indy Serif"/>
              </a:rPr>
              <a:t>Josef Perl, Holocaust Survivor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D0DDE2-D4BF-4DCD-B674-97F37B200D97}"/>
              </a:ext>
            </a:extLst>
          </p:cNvPr>
          <p:cNvSpPr txBox="1"/>
          <p:nvPr/>
        </p:nvSpPr>
        <p:spPr>
          <a:xfrm>
            <a:off x="4467889" y="105127"/>
            <a:ext cx="3256221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Be the Light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68433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FA03-55DF-4172-AB92-CF1E4A207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309817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Be the Light in the Darkness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EDDB7-6B92-441A-AC53-638E8573A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5312"/>
            <a:ext cx="9144000" cy="1527048"/>
          </a:xfrm>
        </p:spPr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Holocaust Memorial Day</a:t>
            </a:r>
          </a:p>
          <a:p>
            <a:r>
              <a:rPr lang="en-GB" b="1" dirty="0">
                <a:solidFill>
                  <a:srgbClr val="00B0F0"/>
                </a:solidFill>
              </a:rPr>
              <a:t>27</a:t>
            </a:r>
            <a:r>
              <a:rPr lang="en-GB" b="1" baseline="30000" dirty="0">
                <a:solidFill>
                  <a:srgbClr val="00B0F0"/>
                </a:solidFill>
              </a:rPr>
              <a:t>th</a:t>
            </a:r>
            <a:r>
              <a:rPr lang="en-GB" b="1" dirty="0">
                <a:solidFill>
                  <a:srgbClr val="00B0F0"/>
                </a:solidFill>
              </a:rPr>
              <a:t> January 2021</a:t>
            </a:r>
          </a:p>
        </p:txBody>
      </p:sp>
    </p:spTree>
    <p:extLst>
      <p:ext uri="{BB962C8B-B14F-4D97-AF65-F5344CB8AC3E}">
        <p14:creationId xmlns:p14="http://schemas.microsoft.com/office/powerpoint/2010/main" val="60437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1CD7-001D-4284-AB72-71B45506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744" y="1088136"/>
            <a:ext cx="9144000" cy="1344168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What was the Holocaust?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ACACF-17F6-4BB7-9B8E-A963EC71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618" y="1943609"/>
            <a:ext cx="9688576" cy="38262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mass murder of up to 17 million people deemed by Hitler’s Nazis to be inferior people: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6 million Jewish people, around 2/3 of the European Jewish population.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Millions of black and mixed-race people, the disabled, the mentally ill, homosexuals, Romany Gypsies, Jehovah’s Witnesses, Poles and Slavs, political prisoners, vagrants and criminals.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en-GB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8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1CD7-001D-4284-AB72-71B45506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04" y="1088136"/>
            <a:ext cx="9144000" cy="1344168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What is Holocaust Memorial Day and why is it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ACACF-17F6-4BB7-9B8E-A963EC71B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44" y="2432304"/>
            <a:ext cx="9688576" cy="38262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Wednesday 27</a:t>
            </a:r>
            <a:r>
              <a:rPr lang="en-GB" sz="2800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GB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January: 76 years since the liberation of Auschwitz-Birkenau death camp.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To remember: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victims of Holocaust and other genocides since.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path to genocide.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Those who stood up against hatred and intolerance.</a:t>
            </a:r>
          </a:p>
        </p:txBody>
      </p:sp>
    </p:spTree>
    <p:extLst>
      <p:ext uri="{BB962C8B-B14F-4D97-AF65-F5344CB8AC3E}">
        <p14:creationId xmlns:p14="http://schemas.microsoft.com/office/powerpoint/2010/main" val="51841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491C-DFBC-4107-BF49-DF8C25E2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67" y="1273355"/>
            <a:ext cx="9144000" cy="1344168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Darkness draws 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88551-9A33-4280-A336-04BF05198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867" y="2149053"/>
            <a:ext cx="9144000" cy="3127248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Distortion and hate</a:t>
            </a:r>
          </a:p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Emotional darkness</a:t>
            </a:r>
          </a:p>
        </p:txBody>
      </p:sp>
      <p:pic>
        <p:nvPicPr>
          <p:cNvPr id="4100" name="Picture 4" descr="Recent Books on Kristallnacht - Holocaust Education">
            <a:extLst>
              <a:ext uri="{FF2B5EF4-FFF2-40B4-BE49-F238E27FC236}">
                <a16:creationId xmlns:a16="http://schemas.microsoft.com/office/drawing/2014/main" id="{3802CFBD-BB40-4474-A58C-F7D9A9881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48" y="3501312"/>
            <a:ext cx="3480322" cy="24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hotographs don't lie: why does Austria flirt with fascism? | Art and  design | The Guardian">
            <a:extLst>
              <a:ext uri="{FF2B5EF4-FFF2-40B4-BE49-F238E27FC236}">
                <a16:creationId xmlns:a16="http://schemas.microsoft.com/office/drawing/2014/main" id="{C8DA87D7-43DD-4966-A59F-C921655A0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20" y="3501312"/>
            <a:ext cx="3275110" cy="232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JEWISH-AMERICAN HALL OF FAME • JEWISH MUSEUM IN CYBERSPACE">
            <a:extLst>
              <a:ext uri="{FF2B5EF4-FFF2-40B4-BE49-F238E27FC236}">
                <a16:creationId xmlns:a16="http://schemas.microsoft.com/office/drawing/2014/main" id="{2E402B9D-B68E-49F0-B675-548F02521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0" y="3501312"/>
            <a:ext cx="3191872" cy="232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84D9F4-4F4D-4917-8BAD-2FB1AE71FF47}"/>
              </a:ext>
            </a:extLst>
          </p:cNvPr>
          <p:cNvSpPr txBox="1"/>
          <p:nvPr/>
        </p:nvSpPr>
        <p:spPr>
          <a:xfrm>
            <a:off x="6326371" y="2658585"/>
            <a:ext cx="5534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1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</a:rPr>
              <a:t>Stages 2, 3 and 8 of the Genocide Watchlist: </a:t>
            </a:r>
          </a:p>
          <a:p>
            <a:pPr algn="ctr" fontAlgn="base"/>
            <a:r>
              <a:rPr lang="en-GB" sz="1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</a:rPr>
              <a:t>Symbolisation, discrimination, persecution</a:t>
            </a:r>
            <a:endParaRPr lang="en-GB" sz="1600" b="1" i="1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5952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491C-DFBC-4107-BF49-DF8C25E2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285" y="1233261"/>
            <a:ext cx="9144000" cy="1344168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Light during the darkness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88551-9A33-4280-A336-04BF05198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285" y="1964016"/>
            <a:ext cx="9144000" cy="3127248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Resistance</a:t>
            </a:r>
          </a:p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Rescue</a:t>
            </a:r>
          </a:p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Kindness</a:t>
            </a:r>
          </a:p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Shining light into the dark</a:t>
            </a:r>
          </a:p>
        </p:txBody>
      </p:sp>
      <p:pic>
        <p:nvPicPr>
          <p:cNvPr id="2050" name="Picture 2" descr="🍫 Holocaust survivor Francine Christophe... - Humans of Judaism | Facebook">
            <a:extLst>
              <a:ext uri="{FF2B5EF4-FFF2-40B4-BE49-F238E27FC236}">
                <a16:creationId xmlns:a16="http://schemas.microsoft.com/office/drawing/2014/main" id="{31299EC1-14D0-42F3-8969-B9264D0B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624" y="3905876"/>
            <a:ext cx="2230801" cy="173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079155-125F-424C-B63B-0C96AB97BDCC}"/>
              </a:ext>
            </a:extLst>
          </p:cNvPr>
          <p:cNvSpPr txBox="1"/>
          <p:nvPr/>
        </p:nvSpPr>
        <p:spPr>
          <a:xfrm>
            <a:off x="7825652" y="5696595"/>
            <a:ext cx="3366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16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Roboto"/>
              </a:rPr>
              <a:t>Holocaust survivor Francine Christophe: #HUMAN interview</a:t>
            </a:r>
          </a:p>
        </p:txBody>
      </p:sp>
      <p:pic>
        <p:nvPicPr>
          <p:cNvPr id="2052" name="Picture 4" descr="BBC World Service - Witness History, The Warsaw Ghetto Uprising">
            <a:extLst>
              <a:ext uri="{FF2B5EF4-FFF2-40B4-BE49-F238E27FC236}">
                <a16:creationId xmlns:a16="http://schemas.microsoft.com/office/drawing/2014/main" id="{FFC53765-80D5-4E54-AC3A-8283F06C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335" y="1824436"/>
            <a:ext cx="3079380" cy="173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4E202E-4DE6-477E-93E2-F8EAA9340CBC}"/>
              </a:ext>
            </a:extLst>
          </p:cNvPr>
          <p:cNvSpPr txBox="1"/>
          <p:nvPr/>
        </p:nvSpPr>
        <p:spPr>
          <a:xfrm>
            <a:off x="7825652" y="3479098"/>
            <a:ext cx="33667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16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Roboto"/>
              </a:rPr>
              <a:t>Warsaw Ghetto Uprising, 1943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44AB437-1A9D-4FE9-A4B9-47F2D40A8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153" y="1824436"/>
            <a:ext cx="1309207" cy="174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04347C-2C58-4712-A1F7-898799274BA9}"/>
              </a:ext>
            </a:extLst>
          </p:cNvPr>
          <p:cNvSpPr txBox="1"/>
          <p:nvPr/>
        </p:nvSpPr>
        <p:spPr>
          <a:xfrm>
            <a:off x="5753410" y="3495098"/>
            <a:ext cx="1485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16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Roboto"/>
              </a:rPr>
              <a:t>Raoul Wallenberg</a:t>
            </a:r>
          </a:p>
        </p:txBody>
      </p:sp>
      <p:pic>
        <p:nvPicPr>
          <p:cNvPr id="2056" name="Picture 8" descr="Sir Nicholas Winton">
            <a:extLst>
              <a:ext uri="{FF2B5EF4-FFF2-40B4-BE49-F238E27FC236}">
                <a16:creationId xmlns:a16="http://schemas.microsoft.com/office/drawing/2014/main" id="{1F662A14-3D4C-4E4B-83AA-99D96A0D0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04" y="4184130"/>
            <a:ext cx="2230801" cy="167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A70715-7909-4159-A30B-515C89294C6D}"/>
              </a:ext>
            </a:extLst>
          </p:cNvPr>
          <p:cNvSpPr txBox="1"/>
          <p:nvPr/>
        </p:nvSpPr>
        <p:spPr>
          <a:xfrm>
            <a:off x="2428504" y="5878496"/>
            <a:ext cx="22308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16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Roboto"/>
              </a:rPr>
              <a:t>Sir Nicholas Winton</a:t>
            </a:r>
          </a:p>
        </p:txBody>
      </p:sp>
      <p:pic>
        <p:nvPicPr>
          <p:cNvPr id="2058" name="Picture 10" descr="Irena Sendlerowa">
            <a:extLst>
              <a:ext uri="{FF2B5EF4-FFF2-40B4-BE49-F238E27FC236}">
                <a16:creationId xmlns:a16="http://schemas.microsoft.com/office/drawing/2014/main" id="{FF840173-32B1-445D-922A-B23CAD41D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538" y="4184130"/>
            <a:ext cx="1312741" cy="167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2D1C7B-5EC9-4CCB-B6ED-56AC496CE747}"/>
              </a:ext>
            </a:extLst>
          </p:cNvPr>
          <p:cNvSpPr txBox="1"/>
          <p:nvPr/>
        </p:nvSpPr>
        <p:spPr>
          <a:xfrm>
            <a:off x="5381154" y="5881960"/>
            <a:ext cx="22308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16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Roboto"/>
              </a:rPr>
              <a:t>Irena </a:t>
            </a:r>
            <a:r>
              <a:rPr lang="en-GB" sz="16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Roboto"/>
              </a:rPr>
              <a:t>Sendlerowa</a:t>
            </a:r>
            <a:endParaRPr lang="en-GB" sz="1600" b="1" i="1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7452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nise Bergon">
            <a:extLst>
              <a:ext uri="{FF2B5EF4-FFF2-40B4-BE49-F238E27FC236}">
                <a16:creationId xmlns:a16="http://schemas.microsoft.com/office/drawing/2014/main" id="{4E9E1D37-BB9D-44A1-B808-AF21DCFE8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23" y="1901445"/>
            <a:ext cx="4074043" cy="40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511ECB8-AE8C-4F04-8FFC-0CF967CAD3D0}"/>
              </a:ext>
            </a:extLst>
          </p:cNvPr>
          <p:cNvSpPr txBox="1">
            <a:spLocks/>
          </p:cNvSpPr>
          <p:nvPr/>
        </p:nvSpPr>
        <p:spPr>
          <a:xfrm>
            <a:off x="1145764" y="1198927"/>
            <a:ext cx="9144000" cy="1344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accent3">
                    <a:lumMod val="20000"/>
                    <a:lumOff val="80000"/>
                  </a:schemeClr>
                </a:solidFill>
              </a:rPr>
              <a:t>Light during the darkness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797FB-32F4-4F3A-9D8E-5244606D5965}"/>
              </a:ext>
            </a:extLst>
          </p:cNvPr>
          <p:cNvSpPr txBox="1"/>
          <p:nvPr/>
        </p:nvSpPr>
        <p:spPr>
          <a:xfrm>
            <a:off x="1040220" y="2073346"/>
            <a:ext cx="554133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Indy Serif"/>
              </a:rPr>
              <a:t>Sister Denise: ‘Notre dame de la guerre’</a:t>
            </a:r>
          </a:p>
          <a:p>
            <a:r>
              <a:rPr lang="en-GB" sz="2200" dirty="0">
                <a:solidFill>
                  <a:schemeClr val="accent3">
                    <a:lumMod val="20000"/>
                    <a:lumOff val="80000"/>
                  </a:schemeClr>
                </a:solidFill>
                <a:latin typeface="Indy Serif"/>
              </a:rPr>
              <a:t>Denise </a:t>
            </a:r>
            <a:r>
              <a:rPr lang="en-GB" sz="2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Indy Serif"/>
              </a:rPr>
              <a:t>Bergon</a:t>
            </a:r>
            <a:r>
              <a:rPr lang="en-GB" sz="2200" dirty="0">
                <a:solidFill>
                  <a:schemeClr val="accent3">
                    <a:lumMod val="20000"/>
                    <a:lumOff val="80000"/>
                  </a:schemeClr>
                </a:solidFill>
                <a:latin typeface="Indy Serif"/>
              </a:rPr>
              <a:t>, a French nun, saved 83 Jewish children by hiding them amongst the Catholic children at her convent’s boarding school.</a:t>
            </a:r>
          </a:p>
          <a:p>
            <a:endParaRPr lang="en-GB" sz="2200" dirty="0">
              <a:solidFill>
                <a:schemeClr val="accent3">
                  <a:lumMod val="20000"/>
                  <a:lumOff val="80000"/>
                </a:schemeClr>
              </a:solidFill>
              <a:latin typeface="Indy Serif"/>
            </a:endParaRPr>
          </a:p>
          <a:p>
            <a:r>
              <a:rPr lang="en-GB" sz="2200" dirty="0">
                <a:solidFill>
                  <a:schemeClr val="accent3">
                    <a:lumMod val="20000"/>
                    <a:lumOff val="80000"/>
                  </a:schemeClr>
                </a:solidFill>
                <a:latin typeface="Indy Serif"/>
              </a:rPr>
              <a:t>In response to her concerns about endangering her colleagues and being dishonest, her Archbishop replied:</a:t>
            </a:r>
          </a:p>
          <a:p>
            <a:endParaRPr lang="en-GB" sz="2200" b="0" i="1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Indy Serif"/>
            </a:endParaRPr>
          </a:p>
          <a:p>
            <a:r>
              <a:rPr lang="en-GB" sz="2200" b="0" i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Indy Serif"/>
              </a:rPr>
              <a:t>"Let's lie, let's lie, my daughter, as long as we are saving human lives."</a:t>
            </a:r>
            <a:endParaRPr lang="en-GB" sz="2200" i="1" dirty="0">
              <a:solidFill>
                <a:schemeClr val="accent3">
                  <a:lumMod val="20000"/>
                  <a:lumOff val="80000"/>
                </a:schemeClr>
              </a:solidFill>
              <a:latin typeface="Indy Serif"/>
            </a:endParaRPr>
          </a:p>
          <a:p>
            <a:endParaRPr lang="en-GB" sz="2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1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491C-DFBC-4107-BF49-DF8C25E2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41" y="1041643"/>
            <a:ext cx="9144000" cy="1344168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Darkness today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88551-9A33-4280-A336-04BF05198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541" y="1865376"/>
            <a:ext cx="4138617" cy="443783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Denial</a:t>
            </a:r>
          </a:p>
          <a:p>
            <a:pPr lvl="1"/>
            <a:r>
              <a:rPr lang="en-GB" sz="24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2018 poll: more than 2.6 million British adults believe the Holocaust is a myth.</a:t>
            </a:r>
          </a:p>
          <a:p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Prejudice</a:t>
            </a:r>
          </a:p>
          <a:p>
            <a:pPr lvl="1"/>
            <a:r>
              <a:rPr lang="en-GB" sz="2400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Hate crimes have been steadily rising since 2015.</a:t>
            </a:r>
          </a:p>
          <a:p>
            <a:endParaRPr lang="en-GB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72896-6857-4967-9F87-FB0166427C81}"/>
              </a:ext>
            </a:extLst>
          </p:cNvPr>
          <p:cNvSpPr txBox="1"/>
          <p:nvPr/>
        </p:nvSpPr>
        <p:spPr>
          <a:xfrm>
            <a:off x="5505111" y="1205895"/>
            <a:ext cx="52262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Roboto"/>
              </a:rPr>
              <a:t>‘The truth has never been more fragile</a:t>
            </a:r>
            <a:r>
              <a:rPr lang="en-GB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Roboto"/>
              </a:rPr>
              <a:t>.’</a:t>
            </a:r>
            <a:endParaRPr lang="en-GB" sz="2000" b="1" i="1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Roboto"/>
            </a:endParaRPr>
          </a:p>
          <a:p>
            <a:pPr algn="ctr" fontAlgn="base"/>
            <a:endParaRPr lang="en-GB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Roboto"/>
            </a:endParaRPr>
          </a:p>
          <a:p>
            <a:pPr algn="ctr" fontAlgn="base"/>
            <a:r>
              <a:rPr lang="en-GB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Roboto"/>
              </a:rPr>
              <a:t>David </a:t>
            </a:r>
            <a:r>
              <a:rPr lang="en-GB" sz="2000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Roboto"/>
              </a:rPr>
              <a:t>Baddiel</a:t>
            </a:r>
            <a:endParaRPr lang="en-GB" sz="2000" b="1" i="1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ADB2A6-8C1A-4DF6-8C36-EF0CF67A89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91" t="29663" r="32163" b="15356"/>
          <a:stretch/>
        </p:blipFill>
        <p:spPr>
          <a:xfrm>
            <a:off x="8711215" y="2467839"/>
            <a:ext cx="2410279" cy="2648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803221-94E1-4C46-9328-D41B90E7E9D6}"/>
              </a:ext>
            </a:extLst>
          </p:cNvPr>
          <p:cNvSpPr txBox="1"/>
          <p:nvPr/>
        </p:nvSpPr>
        <p:spPr>
          <a:xfrm>
            <a:off x="8711215" y="5225988"/>
            <a:ext cx="24102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16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Roboto"/>
              </a:rPr>
              <a:t>Anti-Semitic Incidents</a:t>
            </a:r>
            <a:r>
              <a:rPr lang="en-GB" sz="16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</a:rPr>
              <a:t> recorded by the CST</a:t>
            </a:r>
            <a:endParaRPr lang="en-GB" sz="1600" b="1" i="1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90BFD-5CB2-4189-B4CA-9750EEA658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12" t="37592" r="48334" b="18855"/>
          <a:stretch/>
        </p:blipFill>
        <p:spPr>
          <a:xfrm>
            <a:off x="5146158" y="2469896"/>
            <a:ext cx="3366746" cy="26306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5A40C2-2CCB-4313-9B70-904DCCFB38C2}"/>
              </a:ext>
            </a:extLst>
          </p:cNvPr>
          <p:cNvSpPr txBox="1"/>
          <p:nvPr/>
        </p:nvSpPr>
        <p:spPr>
          <a:xfrm>
            <a:off x="5146158" y="5225988"/>
            <a:ext cx="33667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16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Roboto"/>
              </a:rPr>
              <a:t>Religious Hate Crimes recorded by the Home Office</a:t>
            </a:r>
          </a:p>
        </p:txBody>
      </p:sp>
    </p:spTree>
    <p:extLst>
      <p:ext uri="{BB962C8B-B14F-4D97-AF65-F5344CB8AC3E}">
        <p14:creationId xmlns:p14="http://schemas.microsoft.com/office/powerpoint/2010/main" val="143929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511ECB8-AE8C-4F04-8FFC-0CF967CAD3D0}"/>
              </a:ext>
            </a:extLst>
          </p:cNvPr>
          <p:cNvSpPr txBox="1">
            <a:spLocks/>
          </p:cNvSpPr>
          <p:nvPr/>
        </p:nvSpPr>
        <p:spPr>
          <a:xfrm>
            <a:off x="1145764" y="1198927"/>
            <a:ext cx="9144000" cy="13441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Darkness draws in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797FB-32F4-4F3A-9D8E-5244606D5965}"/>
              </a:ext>
            </a:extLst>
          </p:cNvPr>
          <p:cNvSpPr txBox="1"/>
          <p:nvPr/>
        </p:nvSpPr>
        <p:spPr>
          <a:xfrm>
            <a:off x="8320767" y="1666763"/>
            <a:ext cx="3069371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u="sng" dirty="0">
                <a:solidFill>
                  <a:schemeClr val="accent3">
                    <a:lumMod val="20000"/>
                    <a:lumOff val="80000"/>
                  </a:schemeClr>
                </a:solidFill>
                <a:latin typeface="Indy Serif"/>
              </a:rPr>
              <a:t>Genocide Watch:</a:t>
            </a:r>
          </a:p>
          <a:p>
            <a:endParaRPr lang="en-GB" sz="500" b="1" u="sng" dirty="0">
              <a:solidFill>
                <a:schemeClr val="accent3">
                  <a:lumMod val="20000"/>
                  <a:lumOff val="80000"/>
                </a:schemeClr>
              </a:solidFill>
              <a:latin typeface="Indy Serif"/>
            </a:endParaRPr>
          </a:p>
          <a:p>
            <a:r>
              <a:rPr lang="en-GB" sz="2200" dirty="0">
                <a:solidFill>
                  <a:schemeClr val="accent3">
                    <a:lumMod val="20000"/>
                    <a:lumOff val="80000"/>
                  </a:schemeClr>
                </a:solidFill>
                <a:latin typeface="Indy Serif"/>
              </a:rPr>
              <a:t>The red stages are both the earliest stages and easiest to spot and stop.</a:t>
            </a:r>
          </a:p>
          <a:p>
            <a:endParaRPr lang="en-GB" sz="2200" dirty="0">
              <a:solidFill>
                <a:schemeClr val="accent3">
                  <a:lumMod val="20000"/>
                  <a:lumOff val="80000"/>
                </a:schemeClr>
              </a:solidFill>
              <a:latin typeface="Indy Serif"/>
            </a:endParaRPr>
          </a:p>
          <a:p>
            <a:r>
              <a:rPr lang="en-GB" sz="2200" dirty="0">
                <a:solidFill>
                  <a:schemeClr val="accent3">
                    <a:lumMod val="20000"/>
                    <a:lumOff val="80000"/>
                  </a:schemeClr>
                </a:solidFill>
                <a:latin typeface="Indy Serif"/>
              </a:rPr>
              <a:t>They are also usually the stages ignored by people who believe: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3">
                    <a:lumMod val="20000"/>
                    <a:lumOff val="80000"/>
                  </a:schemeClr>
                </a:solidFill>
                <a:latin typeface="Indy Serif"/>
              </a:rPr>
              <a:t>It will pass.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3">
                    <a:lumMod val="20000"/>
                    <a:lumOff val="80000"/>
                  </a:schemeClr>
                </a:solidFill>
                <a:latin typeface="Indy Serif"/>
              </a:rPr>
              <a:t>It’s not my problem.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3">
                    <a:lumMod val="20000"/>
                    <a:lumOff val="80000"/>
                  </a:schemeClr>
                </a:solidFill>
                <a:latin typeface="Indy Serif"/>
              </a:rPr>
              <a:t>It’s not that bad.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accent3">
                    <a:lumMod val="20000"/>
                    <a:lumOff val="80000"/>
                  </a:schemeClr>
                </a:solidFill>
                <a:latin typeface="Indy Serif"/>
              </a:rPr>
              <a:t>It’s not true.</a:t>
            </a:r>
            <a:endParaRPr lang="en-GB" sz="2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90B233-4090-4248-96CD-EAAF71EF4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83" y="2056517"/>
            <a:ext cx="7175003" cy="403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8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491C-DFBC-4107-BF49-DF8C25E2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234" y="1162045"/>
            <a:ext cx="9144000" cy="1344168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Be the light in the darkness today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88551-9A33-4280-A336-04BF05198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234" y="1834129"/>
            <a:ext cx="9144000" cy="3127248"/>
          </a:xfrm>
        </p:spPr>
        <p:txBody>
          <a:bodyPr/>
          <a:lstStyle/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Shining light through testimony</a:t>
            </a:r>
          </a:p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Confronting denial, distortion and misinformation</a:t>
            </a:r>
          </a:p>
          <a:p>
            <a:r>
              <a:rPr lang="en-GB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Our responsibility to be the light</a:t>
            </a:r>
          </a:p>
        </p:txBody>
      </p:sp>
      <p:pic>
        <p:nvPicPr>
          <p:cNvPr id="5122" name="Picture 2" descr="Tributes paid to Holocaust survivor Josef Perl who survived seven camps |  Jewish News">
            <a:extLst>
              <a:ext uri="{FF2B5EF4-FFF2-40B4-BE49-F238E27FC236}">
                <a16:creationId xmlns:a16="http://schemas.microsoft.com/office/drawing/2014/main" id="{552ADEAC-96EF-4133-BD63-056020ACF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0" t="-1" r="19117" b="38870"/>
          <a:stretch/>
        </p:blipFill>
        <p:spPr bwMode="auto">
          <a:xfrm>
            <a:off x="8165805" y="3028363"/>
            <a:ext cx="2977115" cy="24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8C96B1-AA30-4507-9B60-995093113DD8}"/>
              </a:ext>
            </a:extLst>
          </p:cNvPr>
          <p:cNvSpPr txBox="1"/>
          <p:nvPr/>
        </p:nvSpPr>
        <p:spPr>
          <a:xfrm>
            <a:off x="8112137" y="5597069"/>
            <a:ext cx="3115845" cy="335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16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Roboto"/>
              </a:rPr>
              <a:t>Josef Perl, 1930-2018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DB73D428-2689-44EA-8F83-B96E6ADDE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0"/>
          <a:stretch/>
        </p:blipFill>
        <p:spPr bwMode="auto">
          <a:xfrm>
            <a:off x="1316668" y="3482908"/>
            <a:ext cx="3704939" cy="197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25E36B-FDBB-4626-B5CC-4463346D88E4}"/>
              </a:ext>
            </a:extLst>
          </p:cNvPr>
          <p:cNvSpPr txBox="1"/>
          <p:nvPr/>
        </p:nvSpPr>
        <p:spPr>
          <a:xfrm>
            <a:off x="1208573" y="5597069"/>
            <a:ext cx="39636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GB" sz="16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Roboto"/>
              </a:rPr>
              <a:t>Hedi</a:t>
            </a:r>
            <a:r>
              <a:rPr lang="en-GB" sz="16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Roboto"/>
              </a:rPr>
              <a:t> Argent visits Thomas Tallis, 2020</a:t>
            </a:r>
          </a:p>
        </p:txBody>
      </p:sp>
    </p:spTree>
    <p:extLst>
      <p:ext uri="{BB962C8B-B14F-4D97-AF65-F5344CB8AC3E}">
        <p14:creationId xmlns:p14="http://schemas.microsoft.com/office/powerpoint/2010/main" val="3676374911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2486</TotalTime>
  <Words>613</Words>
  <Application>Microsoft Office PowerPoint</Application>
  <PresentationFormat>Widescreen</PresentationFormat>
  <Paragraphs>87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Aharoni</vt:lpstr>
      <vt:lpstr>Arial</vt:lpstr>
      <vt:lpstr>Avenir Next LT Pro</vt:lpstr>
      <vt:lpstr>Calibri</vt:lpstr>
      <vt:lpstr>Courier New</vt:lpstr>
      <vt:lpstr>Indy Serif</vt:lpstr>
      <vt:lpstr>ReithSans</vt:lpstr>
      <vt:lpstr>Roboto</vt:lpstr>
      <vt:lpstr>PrismaticVTI</vt:lpstr>
      <vt:lpstr>Be the Light in the Darkness</vt:lpstr>
      <vt:lpstr>What was the Holocaust?</vt:lpstr>
      <vt:lpstr>What is Holocaust Memorial Day and why is it important?</vt:lpstr>
      <vt:lpstr>Darkness draws in</vt:lpstr>
      <vt:lpstr>Light during the darkness</vt:lpstr>
      <vt:lpstr>PowerPoint Presentation</vt:lpstr>
      <vt:lpstr>Darkness today</vt:lpstr>
      <vt:lpstr>PowerPoint Presentation</vt:lpstr>
      <vt:lpstr>Be the light in the darkness today</vt:lpstr>
      <vt:lpstr>Be the light in the darkness</vt:lpstr>
      <vt:lpstr>PowerPoint Presentation</vt:lpstr>
      <vt:lpstr>Be the Light in the Darkness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the Light in the Darkness</dc:title>
  <dc:creator>Camilla Evans</dc:creator>
  <cp:lastModifiedBy>Camilla Evans</cp:lastModifiedBy>
  <cp:revision>47</cp:revision>
  <dcterms:created xsi:type="dcterms:W3CDTF">2021-01-15T10:51:26Z</dcterms:created>
  <dcterms:modified xsi:type="dcterms:W3CDTF">2021-01-23T15:35:00Z</dcterms:modified>
</cp:coreProperties>
</file>