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4"/>
  </p:notesMasterIdLst>
  <p:sldIdLst>
    <p:sldId id="256" r:id="rId2"/>
    <p:sldId id="266" r:id="rId3"/>
    <p:sldId id="259" r:id="rId4"/>
    <p:sldId id="257" r:id="rId5"/>
    <p:sldId id="267" r:id="rId6"/>
    <p:sldId id="268" r:id="rId7"/>
    <p:sldId id="269" r:id="rId8"/>
    <p:sldId id="260" r:id="rId9"/>
    <p:sldId id="261" r:id="rId10"/>
    <p:sldId id="258" r:id="rId11"/>
    <p:sldId id="270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307AF-2C99-4A14-8D2C-6D3805A08839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36976-72C1-4F4E-94AF-701AFC419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82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684C-BB1F-40A6-97EC-CAA1BCAC44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43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684C-BB1F-40A6-97EC-CAA1BCAC446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66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15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2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0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17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4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3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1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7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heguardian.com/society/2019/oct/15/hate-crimes-double-england-wale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44" y="578963"/>
            <a:ext cx="8550111" cy="57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9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229" y="668357"/>
            <a:ext cx="3375074" cy="4855151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The number of hate crimes has </a:t>
            </a:r>
            <a:r>
              <a:rPr lang="en-GB" sz="2400" b="1" u="sng" dirty="0">
                <a:solidFill>
                  <a:srgbClr val="0070C0"/>
                </a:solidFill>
              </a:rPr>
              <a:t>more than doubled </a:t>
            </a:r>
            <a:r>
              <a:rPr lang="en-GB" sz="2400" dirty="0">
                <a:solidFill>
                  <a:srgbClr val="0070C0"/>
                </a:solidFill>
              </a:rPr>
              <a:t>since 2013.</a:t>
            </a:r>
            <a:br>
              <a:rPr lang="en-GB" sz="2800" dirty="0">
                <a:solidFill>
                  <a:srgbClr val="0070C0"/>
                </a:solidFill>
              </a:rPr>
            </a:br>
            <a:br>
              <a:rPr lang="en-GB" sz="2800" dirty="0">
                <a:solidFill>
                  <a:srgbClr val="0070C0"/>
                </a:solidFill>
              </a:rPr>
            </a:br>
            <a:r>
              <a:rPr lang="en-GB" sz="2800" u="sng" dirty="0">
                <a:solidFill>
                  <a:srgbClr val="0070C0"/>
                </a:solidFill>
              </a:rPr>
              <a:t>Increases:</a:t>
            </a:r>
            <a:br>
              <a:rPr lang="en-GB" sz="28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Race: 11%</a:t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Disability: 14%</a:t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Anti-Semitic: 18%</a:t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Sexual Orientation: 25%</a:t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Transgender: 37%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593" t="15929" r="31372" b="6239"/>
          <a:stretch/>
        </p:blipFill>
        <p:spPr>
          <a:xfrm>
            <a:off x="274379" y="649504"/>
            <a:ext cx="5548745" cy="4855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613" y="4805865"/>
            <a:ext cx="7204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/>
              <a:t>Year: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46" y="5424282"/>
            <a:ext cx="43487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hlinkClick r:id="rId4"/>
              </a:rPr>
              <a:t>https://www.theguardian.com/society/2019/oct/15/hate-crimes-double-england-wales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7476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C30BBB-976B-43F6-A1B3-3DA0B2B69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Will it end?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Hopefully one day.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E1543F0-53FE-4515-B873-3392558759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11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236" y="1177251"/>
            <a:ext cx="447312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dirty="0"/>
              <a:t>“How wonderful it is that nobody need wait a single moment before starting to improve the world.”</a:t>
            </a:r>
          </a:p>
          <a:p>
            <a:pPr algn="ctr"/>
            <a:endParaRPr lang="en-US" sz="1500" i="1" dirty="0"/>
          </a:p>
          <a:p>
            <a:pPr algn="ctr"/>
            <a:r>
              <a:rPr lang="en-US" sz="2400" i="1" dirty="0"/>
              <a:t>Anne Frank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58" y="1243172"/>
            <a:ext cx="4293975" cy="42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9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092056-DDCB-4BA4-8BA9-CA70E1A1B7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 dirty="0"/>
              <a:t>One Day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64BB2BB-1714-4371-A016-5F506F196D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Think of a day that your life changed…</a:t>
            </a:r>
          </a:p>
        </p:txBody>
      </p:sp>
    </p:spTree>
    <p:extLst>
      <p:ext uri="{BB962C8B-B14F-4D97-AF65-F5344CB8AC3E}">
        <p14:creationId xmlns:p14="http://schemas.microsoft.com/office/powerpoint/2010/main" val="93392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9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Holocaust memorial 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4529"/>
            <a:ext cx="8229600" cy="436054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On the 27</a:t>
            </a:r>
            <a:r>
              <a:rPr lang="en-US" sz="2400" baseline="30000" dirty="0">
                <a:solidFill>
                  <a:srgbClr val="0070C0"/>
                </a:solidFill>
              </a:rPr>
              <a:t>th</a:t>
            </a:r>
            <a:r>
              <a:rPr lang="en-US" sz="2400" dirty="0">
                <a:solidFill>
                  <a:srgbClr val="0070C0"/>
                </a:solidFill>
              </a:rPr>
              <a:t> January 1945, the Auschwitz-Birkenau Nazi death camp was liberated. </a:t>
            </a:r>
          </a:p>
          <a:p>
            <a:pPr marL="3429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By this time, around 6 million Jewish people had been murdered, along with millions others considered to be ‘unworthy’ by the Nazis, including homosexuals, Jehovah’s Witnesses, the disabled, and ethnic minorities.</a:t>
            </a:r>
          </a:p>
          <a:p>
            <a:pPr marL="3429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Every year on this date, people remember those who were killed in the Nazi genocide (the deliberate killing of an entire group of people).</a:t>
            </a:r>
          </a:p>
        </p:txBody>
      </p:sp>
    </p:spTree>
    <p:extLst>
      <p:ext uri="{BB962C8B-B14F-4D97-AF65-F5344CB8AC3E}">
        <p14:creationId xmlns:p14="http://schemas.microsoft.com/office/powerpoint/2010/main" val="35303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6" y="202568"/>
            <a:ext cx="2522483" cy="3226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654" y="202568"/>
            <a:ext cx="5774810" cy="41998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82833" y="319026"/>
            <a:ext cx="1199502" cy="105847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155" y="4745471"/>
            <a:ext cx="8396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Josef Perl</a:t>
            </a:r>
          </a:p>
        </p:txBody>
      </p:sp>
    </p:spTree>
    <p:extLst>
      <p:ext uri="{BB962C8B-B14F-4D97-AF65-F5344CB8AC3E}">
        <p14:creationId xmlns:p14="http://schemas.microsoft.com/office/powerpoint/2010/main" val="277880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1EBF8F54-A438-434D-B631-AE4212BA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260" y="24003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62B13-21F4-4FF8-95EB-3655074F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387" y="179070"/>
            <a:ext cx="5019796" cy="135636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One Day</a:t>
            </a:r>
          </a:p>
        </p:txBody>
      </p:sp>
      <p:pic>
        <p:nvPicPr>
          <p:cNvPr id="2052" name="Picture 4" descr="WVXU: Commemorating the 70th anniversary of the liberation of Auschwitz |  Jewish Federation of Cincinnati">
            <a:extLst>
              <a:ext uri="{FF2B5EF4-FFF2-40B4-BE49-F238E27FC236}">
                <a16:creationId xmlns:a16="http://schemas.microsoft.com/office/drawing/2014/main" id="{73374A1B-1168-466C-BBFC-6E10E5BC3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r="3127" b="5"/>
          <a:stretch/>
        </p:blipFill>
        <p:spPr bwMode="auto">
          <a:xfrm>
            <a:off x="171138" y="2363724"/>
            <a:ext cx="2731491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itler High Resolution Stock Photography and Images - Alamy">
            <a:extLst>
              <a:ext uri="{FF2B5EF4-FFF2-40B4-BE49-F238E27FC236}">
                <a16:creationId xmlns:a16="http://schemas.microsoft.com/office/drawing/2014/main" id="{31B10B47-9953-42A7-AF12-8D401B23A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6455"/>
          <a:stretch/>
        </p:blipFill>
        <p:spPr bwMode="auto">
          <a:xfrm>
            <a:off x="177009" y="256129"/>
            <a:ext cx="2727681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rvivors of Buchenwald | Holocaust Encyclopedia">
            <a:extLst>
              <a:ext uri="{FF2B5EF4-FFF2-40B4-BE49-F238E27FC236}">
                <a16:creationId xmlns:a16="http://schemas.microsoft.com/office/drawing/2014/main" id="{EE361714-C481-4B26-9CF5-F39F906E6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3771"/>
          <a:stretch/>
        </p:blipFill>
        <p:spPr bwMode="auto">
          <a:xfrm>
            <a:off x="174948" y="4501250"/>
            <a:ext cx="2727681" cy="212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3C9C3-E046-4C1B-A5FF-57762769F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386" y="1244338"/>
            <a:ext cx="5680687" cy="5175316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en-GB" sz="1800" b="1" dirty="0">
                <a:solidFill>
                  <a:srgbClr val="FFFFFF"/>
                </a:solidFill>
              </a:rPr>
              <a:t>27</a:t>
            </a:r>
            <a:r>
              <a:rPr lang="en-GB" sz="1800" b="1" baseline="30000" dirty="0">
                <a:solidFill>
                  <a:srgbClr val="FFFFFF"/>
                </a:solidFill>
              </a:rPr>
              <a:t>th</a:t>
            </a:r>
            <a:r>
              <a:rPr lang="en-GB" sz="1800" b="1" dirty="0">
                <a:solidFill>
                  <a:srgbClr val="FFFFFF"/>
                </a:solidFill>
              </a:rPr>
              <a:t> April 1930: </a:t>
            </a:r>
            <a:r>
              <a:rPr lang="en-GB" sz="1800" dirty="0">
                <a:solidFill>
                  <a:srgbClr val="FFFFFF"/>
                </a:solidFill>
              </a:rPr>
              <a:t>Josef was born in Czechoslovakia.</a:t>
            </a:r>
          </a:p>
          <a:p>
            <a:pPr marL="34290" indent="0">
              <a:buNone/>
            </a:pPr>
            <a:r>
              <a:rPr lang="en-GB" sz="1800" b="1" dirty="0">
                <a:solidFill>
                  <a:srgbClr val="FFFFFF"/>
                </a:solidFill>
              </a:rPr>
              <a:t>30</a:t>
            </a:r>
            <a:r>
              <a:rPr lang="en-GB" sz="1800" b="1" baseline="30000" dirty="0">
                <a:solidFill>
                  <a:srgbClr val="FFFFFF"/>
                </a:solidFill>
              </a:rPr>
              <a:t>th</a:t>
            </a:r>
            <a:r>
              <a:rPr lang="en-GB" sz="1800" b="1" dirty="0">
                <a:solidFill>
                  <a:srgbClr val="FFFFFF"/>
                </a:solidFill>
              </a:rPr>
              <a:t> January 1933: </a:t>
            </a:r>
            <a:r>
              <a:rPr lang="en-GB" sz="1800" dirty="0">
                <a:solidFill>
                  <a:srgbClr val="FFFFFF"/>
                </a:solidFill>
              </a:rPr>
              <a:t>Hitler became Chancellor of Germany.</a:t>
            </a:r>
          </a:p>
          <a:p>
            <a:pPr marL="34290" indent="0">
              <a:buNone/>
            </a:pPr>
            <a:r>
              <a:rPr lang="en-GB" sz="1800" b="1" dirty="0">
                <a:solidFill>
                  <a:srgbClr val="FFFFFF"/>
                </a:solidFill>
              </a:rPr>
              <a:t>1938: </a:t>
            </a:r>
            <a:r>
              <a:rPr lang="en-GB" sz="1800" dirty="0">
                <a:solidFill>
                  <a:srgbClr val="FFFFFF"/>
                </a:solidFill>
              </a:rPr>
              <a:t>Czechoslovakia invaded, new teachers.</a:t>
            </a:r>
          </a:p>
          <a:p>
            <a:pPr marL="34290" indent="0">
              <a:buNone/>
            </a:pPr>
            <a:r>
              <a:rPr lang="en-GB" sz="1800" b="1" dirty="0">
                <a:solidFill>
                  <a:srgbClr val="FFFFFF"/>
                </a:solidFill>
              </a:rPr>
              <a:t>1939: </a:t>
            </a:r>
            <a:r>
              <a:rPr lang="en-GB" sz="1800" dirty="0">
                <a:solidFill>
                  <a:srgbClr val="FFFFFF"/>
                </a:solidFill>
              </a:rPr>
              <a:t>Outbreak of WWII.</a:t>
            </a:r>
          </a:p>
          <a:p>
            <a:pPr marL="34290" indent="0">
              <a:buNone/>
            </a:pPr>
            <a:r>
              <a:rPr lang="en-GB" sz="1800" b="1" dirty="0">
                <a:solidFill>
                  <a:srgbClr val="FFFFFF"/>
                </a:solidFill>
              </a:rPr>
              <a:t>Spring 1940: </a:t>
            </a:r>
            <a:r>
              <a:rPr lang="en-GB" sz="1800" dirty="0">
                <a:solidFill>
                  <a:srgbClr val="FFFFFF"/>
                </a:solidFill>
              </a:rPr>
              <a:t>Josef and other Jews in his town were taken away. </a:t>
            </a:r>
          </a:p>
          <a:p>
            <a:pPr marL="34290" indent="0">
              <a:buNone/>
            </a:pPr>
            <a:r>
              <a:rPr lang="en-GB" sz="1800" b="1" dirty="0">
                <a:solidFill>
                  <a:srgbClr val="FFFFFF"/>
                </a:solidFill>
              </a:rPr>
              <a:t>1941: </a:t>
            </a:r>
            <a:r>
              <a:rPr lang="en-GB" sz="1800" dirty="0">
                <a:solidFill>
                  <a:srgbClr val="FFFFFF"/>
                </a:solidFill>
              </a:rPr>
              <a:t>Josef saw his mother, sisters, nephews and nieces killed. </a:t>
            </a:r>
          </a:p>
          <a:p>
            <a:pPr marL="34290" indent="0">
              <a:buNone/>
            </a:pPr>
            <a:r>
              <a:rPr lang="en-GB" sz="1800" b="1" dirty="0">
                <a:solidFill>
                  <a:srgbClr val="FFFFFF"/>
                </a:solidFill>
              </a:rPr>
              <a:t>1941-44: </a:t>
            </a:r>
            <a:r>
              <a:rPr lang="en-GB" sz="1800" dirty="0">
                <a:solidFill>
                  <a:srgbClr val="FFFFFF"/>
                </a:solidFill>
              </a:rPr>
              <a:t>Josef spent time working in 6 different concentration camps, including Auschwitz. </a:t>
            </a:r>
          </a:p>
          <a:p>
            <a:pPr marL="34290" indent="0">
              <a:buNone/>
            </a:pPr>
            <a:r>
              <a:rPr lang="en-GB" sz="1800" b="1" dirty="0">
                <a:solidFill>
                  <a:srgbClr val="FFFFFF"/>
                </a:solidFill>
              </a:rPr>
              <a:t>Late 1944: </a:t>
            </a:r>
            <a:r>
              <a:rPr lang="en-GB" sz="1800" dirty="0">
                <a:solidFill>
                  <a:srgbClr val="FFFFFF"/>
                </a:solidFill>
              </a:rPr>
              <a:t>Josef was shot in the leg and then sent on a Death March. </a:t>
            </a:r>
          </a:p>
          <a:p>
            <a:pPr marL="34290" indent="0">
              <a:buNone/>
            </a:pPr>
            <a:r>
              <a:rPr lang="en-GB" sz="1800" dirty="0">
                <a:solidFill>
                  <a:srgbClr val="FFFFFF"/>
                </a:solidFill>
              </a:rPr>
              <a:t>Despite his injury he reached Buchenwald.</a:t>
            </a:r>
          </a:p>
          <a:p>
            <a:pPr marL="34290" indent="0">
              <a:buNone/>
            </a:pPr>
            <a:r>
              <a:rPr lang="en-GB" sz="1800" b="1" dirty="0">
                <a:solidFill>
                  <a:srgbClr val="FFFFFF"/>
                </a:solidFill>
              </a:rPr>
              <a:t>April 1945: </a:t>
            </a:r>
            <a:r>
              <a:rPr lang="en-GB" sz="1800" dirty="0">
                <a:solidFill>
                  <a:srgbClr val="FFFFFF"/>
                </a:solidFill>
              </a:rPr>
              <a:t>American troops arrived in Buchenwald and liberated the camp. Of the 21,000 people freed, only 700 were still alive a few weeks later.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73C1E26-E5D4-496E-8E1B-63A86B953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09" y="240031"/>
            <a:ext cx="8789981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403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D180143-91EB-4A27-ACDE-B5F2277D9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AC3F5A-1A33-41F2-B195-176DDA585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3840"/>
            <a:ext cx="879348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62B13-21F4-4FF8-95EB-3655074F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546" y="205898"/>
            <a:ext cx="5019796" cy="135636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One Day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E325B16-68B5-412D-8B1F-D7070D99A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3840"/>
            <a:ext cx="2735745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47EC5-AE27-41A8-BC68-DB6B59477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0" t="4776" r="50896" b="38775"/>
          <a:stretch/>
        </p:blipFill>
        <p:spPr>
          <a:xfrm>
            <a:off x="324419" y="332445"/>
            <a:ext cx="2364735" cy="1845147"/>
          </a:xfrm>
          <a:prstGeom prst="rect">
            <a:avLst/>
          </a:prstGeom>
        </p:spPr>
      </p:pic>
      <p:pic>
        <p:nvPicPr>
          <p:cNvPr id="3074" name="Picture 2" descr="Josef Perl&amp;#39;s story shows how labelling is a form of abuse | Karen Pollock |  The Blogs">
            <a:extLst>
              <a:ext uri="{FF2B5EF4-FFF2-40B4-BE49-F238E27FC236}">
                <a16:creationId xmlns:a16="http://schemas.microsoft.com/office/drawing/2014/main" id="{90E1FA64-353C-44EA-8490-36D5A0170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9"/>
          <a:stretch/>
        </p:blipFill>
        <p:spPr bwMode="auto">
          <a:xfrm>
            <a:off x="324418" y="4430598"/>
            <a:ext cx="2365547" cy="20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3C9C3-E046-4C1B-A5FF-57762769F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546" y="1244338"/>
            <a:ext cx="5837035" cy="5223606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GB" b="1" dirty="0">
                <a:solidFill>
                  <a:srgbClr val="FFFFFF"/>
                </a:solidFill>
              </a:rPr>
              <a:t>1945: </a:t>
            </a:r>
            <a:r>
              <a:rPr lang="en-GB" dirty="0">
                <a:solidFill>
                  <a:srgbClr val="FFFFFF"/>
                </a:solidFill>
              </a:rPr>
              <a:t>Josef spent months searching for his family, going from one UN refugee camp to another. He made his way to his childhood home, and was threatened by a neighbour who now lived there. Of the 1,700 Jews who lived in his town, only 50 survived.</a:t>
            </a:r>
          </a:p>
          <a:p>
            <a:pPr marL="34290" indent="0">
              <a:buNone/>
            </a:pPr>
            <a:r>
              <a:rPr lang="en-GB" b="1" dirty="0">
                <a:solidFill>
                  <a:srgbClr val="FFFFFF"/>
                </a:solidFill>
              </a:rPr>
              <a:t>1945-46: </a:t>
            </a:r>
            <a:r>
              <a:rPr lang="en-GB" dirty="0">
                <a:solidFill>
                  <a:srgbClr val="FFFFFF"/>
                </a:solidFill>
              </a:rPr>
              <a:t>Josef received medical treatment for his injured leg and TB.</a:t>
            </a:r>
          </a:p>
          <a:p>
            <a:pPr marL="34290" indent="0">
              <a:buNone/>
            </a:pPr>
            <a:r>
              <a:rPr lang="en-GB" b="1" dirty="0">
                <a:solidFill>
                  <a:srgbClr val="FFFFFF"/>
                </a:solidFill>
              </a:rPr>
              <a:t>11</a:t>
            </a:r>
            <a:r>
              <a:rPr lang="en-GB" b="1" baseline="30000" dirty="0">
                <a:solidFill>
                  <a:srgbClr val="FFFFFF"/>
                </a:solidFill>
              </a:rPr>
              <a:t>th</a:t>
            </a:r>
            <a:r>
              <a:rPr lang="en-GB" b="1" dirty="0">
                <a:solidFill>
                  <a:srgbClr val="FFFFFF"/>
                </a:solidFill>
              </a:rPr>
              <a:t> June 1946: </a:t>
            </a:r>
            <a:r>
              <a:rPr lang="en-GB" dirty="0">
                <a:solidFill>
                  <a:srgbClr val="FFFFFF"/>
                </a:solidFill>
              </a:rPr>
              <a:t>Josef came to England, where he was soon taken in by a Jewish couple living in Brighton. He soon discovered that three of his sisters had survived and were living in Israel.</a:t>
            </a:r>
          </a:p>
          <a:p>
            <a:pPr marL="34290" indent="0">
              <a:buNone/>
            </a:pPr>
            <a:r>
              <a:rPr lang="en-GB" b="1" dirty="0">
                <a:solidFill>
                  <a:srgbClr val="FFFFFF"/>
                </a:solidFill>
              </a:rPr>
              <a:t>1954: </a:t>
            </a:r>
            <a:r>
              <a:rPr lang="en-GB" dirty="0">
                <a:solidFill>
                  <a:srgbClr val="FFFFFF"/>
                </a:solidFill>
              </a:rPr>
              <a:t>Josef married Sylvia, and had two children.</a:t>
            </a:r>
          </a:p>
          <a:p>
            <a:pPr marL="34290" indent="0">
              <a:buNone/>
            </a:pPr>
            <a:r>
              <a:rPr lang="en-GB" b="1" dirty="0">
                <a:solidFill>
                  <a:srgbClr val="FFFFFF"/>
                </a:solidFill>
              </a:rPr>
              <a:t>1959: </a:t>
            </a:r>
            <a:r>
              <a:rPr lang="en-GB" dirty="0">
                <a:solidFill>
                  <a:srgbClr val="FFFFFF"/>
                </a:solidFill>
              </a:rPr>
              <a:t>Josef received a letter from his father, who managed to meet with in 1966.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74A32A-558E-4269-8C45-0E42A84E8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8" t="4776" r="9717" b="38775"/>
          <a:stretch/>
        </p:blipFill>
        <p:spPr>
          <a:xfrm>
            <a:off x="324419" y="2360002"/>
            <a:ext cx="2364735" cy="18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E8D0E6B-29B0-4FCF-90B7-2BE446791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5630CE-8265-4A3C-8C4E-F10C6A84D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88AA76E-F9DB-480E-A340-6A59A9CA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B712550-2FBB-459B-B017-96701F4A4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5462458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F7C13F1-C6EE-4B3D-A225-C0212D75F304}"/>
              </a:ext>
            </a:extLst>
          </p:cNvPr>
          <p:cNvSpPr txBox="1">
            <a:spLocks/>
          </p:cNvSpPr>
          <p:nvPr/>
        </p:nvSpPr>
        <p:spPr>
          <a:xfrm>
            <a:off x="832485" y="4208424"/>
            <a:ext cx="747522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r>
              <a:rPr lang="en-US" sz="4800" b="1" cap="all">
                <a:solidFill>
                  <a:srgbClr val="FFFFFF"/>
                </a:solidFill>
              </a:rPr>
              <a:t>One Day – 10th May 2006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3FF53E1-0149-4AD9-A600-A37107357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1"/>
            <a:ext cx="8791575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8" name="Picture 4" descr="Josef Perl - Alchetron, The Free Social Encyclopedia">
            <a:extLst>
              <a:ext uri="{FF2B5EF4-FFF2-40B4-BE49-F238E27FC236}">
                <a16:creationId xmlns:a16="http://schemas.microsoft.com/office/drawing/2014/main" id="{DF2BC51A-D7E3-4836-9144-11C17584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16" y="278485"/>
            <a:ext cx="3346771" cy="23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aces in the Smoke: The Story of Josef Perl: Amazon.co.uk: Benjamin, Arthur  Christopher, Perl, Sylvia, Kahan, Frances: 9780954123307: Books">
            <a:extLst>
              <a:ext uri="{FF2B5EF4-FFF2-40B4-BE49-F238E27FC236}">
                <a16:creationId xmlns:a16="http://schemas.microsoft.com/office/drawing/2014/main" id="{D14D5E41-CC77-4A96-9AB7-2F3426BF6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2265" y="261018"/>
            <a:ext cx="2584720" cy="37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32895F0-9E5B-4B89-958C-2D25C32C79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1" r="33058" b="3815"/>
          <a:stretch/>
        </p:blipFill>
        <p:spPr>
          <a:xfrm rot="5400000">
            <a:off x="3404011" y="756670"/>
            <a:ext cx="1888287" cy="40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6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46" y="280608"/>
            <a:ext cx="7406640" cy="1356360"/>
          </a:xfrm>
        </p:spPr>
        <p:txBody>
          <a:bodyPr>
            <a:noAutofit/>
          </a:bodyPr>
          <a:lstStyle/>
          <a:p>
            <a:r>
              <a:rPr lang="en-US" sz="3600" dirty="0"/>
              <a:t>Why is today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061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 1945, people swore that humanity would </a:t>
            </a:r>
            <a:r>
              <a:rPr lang="en-US" sz="2400" b="1" u="sng" dirty="0">
                <a:solidFill>
                  <a:srgbClr val="0070C0"/>
                </a:solidFill>
              </a:rPr>
              <a:t>never again</a:t>
            </a:r>
            <a:r>
              <a:rPr lang="en-US" sz="2400" dirty="0">
                <a:solidFill>
                  <a:srgbClr val="0070C0"/>
                </a:solidFill>
              </a:rPr>
              <a:t> be allowed to sink so low.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But it has happened again. 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3429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3429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3429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426" y="2815038"/>
            <a:ext cx="21344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 again.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3426" y="2808669"/>
            <a:ext cx="21344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And again.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1826" y="2819941"/>
            <a:ext cx="21344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And again.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113925-6A50-48A5-A9C5-4BD0F0236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43" y="3495551"/>
            <a:ext cx="2651060" cy="1756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28676F-019D-4669-9AC1-6CD6800F7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84" y="3495550"/>
            <a:ext cx="2641094" cy="1756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86D1E0-E4B9-49FA-8DC8-5008E87EB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96" y="3495551"/>
            <a:ext cx="2509579" cy="17661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FF3EC3-6B4F-4F8B-A22A-C16D9C27BB8B}"/>
              </a:ext>
            </a:extLst>
          </p:cNvPr>
          <p:cNvSpPr txBox="1"/>
          <p:nvPr/>
        </p:nvSpPr>
        <p:spPr>
          <a:xfrm>
            <a:off x="353156" y="5390496"/>
            <a:ext cx="862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The Holocaust, 1933-1945	           Cambodian Genocide, 1975-1979	            Rwandan Genocide, 1994</a:t>
            </a:r>
          </a:p>
        </p:txBody>
      </p:sp>
    </p:spTree>
    <p:extLst>
      <p:ext uri="{BB962C8B-B14F-4D97-AF65-F5344CB8AC3E}">
        <p14:creationId xmlns:p14="http://schemas.microsoft.com/office/powerpoint/2010/main" val="9580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EC81-17ED-5C4C-ADA1-F85E8547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61" y="402338"/>
            <a:ext cx="7886700" cy="994172"/>
          </a:xfrm>
        </p:spPr>
        <p:txBody>
          <a:bodyPr/>
          <a:lstStyle/>
          <a:p>
            <a:r>
              <a:rPr lang="en-US" b="1" dirty="0"/>
              <a:t>A 2018 poll showed that: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8A6FA-EA65-2740-9C1C-4E8807863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2" y="1396510"/>
            <a:ext cx="8382678" cy="4957156"/>
          </a:xfrm>
        </p:spPr>
        <p:txBody>
          <a:bodyPr>
            <a:normAutofit/>
          </a:bodyPr>
          <a:lstStyle/>
          <a:p>
            <a:r>
              <a:rPr lang="en-GB" b="1" dirty="0"/>
              <a:t>5% of British adults do not believe the Holocaust happened.</a:t>
            </a:r>
          </a:p>
          <a:p>
            <a:r>
              <a:rPr lang="en-GB" dirty="0"/>
              <a:t>8% say that the scale of the genocide has been exaggerated.</a:t>
            </a:r>
          </a:p>
          <a:p>
            <a:r>
              <a:rPr lang="en-GB" dirty="0"/>
              <a:t>33% said they knew little or nothing about the Holocaust.</a:t>
            </a:r>
          </a:p>
          <a:p>
            <a:r>
              <a:rPr lang="en-GB" dirty="0"/>
              <a:t>5% said they had never heard of it.</a:t>
            </a:r>
          </a:p>
          <a:p>
            <a:endParaRPr lang="en-GB" sz="825" dirty="0"/>
          </a:p>
          <a:p>
            <a:pPr marL="0" indent="0">
              <a:buNone/>
            </a:pPr>
            <a:r>
              <a:rPr lang="en-GB" dirty="0"/>
              <a:t>The Holocaust is evidenced, and documented. There are survivor testimonies, photographs, film footage, confessions, buildings, and so many more sources of evidence.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b="1" dirty="0"/>
              <a:t>The Holocaust happened.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Until we take note of the causes of hatred and evil, and act to prevent them, genocides will continue to happen.</a:t>
            </a:r>
          </a:p>
        </p:txBody>
      </p:sp>
    </p:spTree>
    <p:extLst>
      <p:ext uri="{BB962C8B-B14F-4D97-AF65-F5344CB8AC3E}">
        <p14:creationId xmlns:p14="http://schemas.microsoft.com/office/powerpoint/2010/main" val="1492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32045</TotalTime>
  <Words>633</Words>
  <Application>Microsoft Office PowerPoint</Application>
  <PresentationFormat>On-screen Show (4:3)</PresentationFormat>
  <Paragraphs>57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Basis</vt:lpstr>
      <vt:lpstr>PowerPoint Presentation</vt:lpstr>
      <vt:lpstr>One Day</vt:lpstr>
      <vt:lpstr>What is Holocaust memorial day?</vt:lpstr>
      <vt:lpstr>PowerPoint Presentation</vt:lpstr>
      <vt:lpstr>One Day</vt:lpstr>
      <vt:lpstr>One Day</vt:lpstr>
      <vt:lpstr>PowerPoint Presentation</vt:lpstr>
      <vt:lpstr>Why is today important?</vt:lpstr>
      <vt:lpstr>A 2018 poll showed that:</vt:lpstr>
      <vt:lpstr>The number of hate crimes has more than doubled since 2013.  Increases: Race: 11% Disability: 14% Anti-Semitic: 18% Sexual Orientation: 25% Transgender: 37%</vt:lpstr>
      <vt:lpstr>Will it end?  Hopefully one day.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Tallis</dc:creator>
  <cp:lastModifiedBy>Camilla Evans</cp:lastModifiedBy>
  <cp:revision>54</cp:revision>
  <dcterms:created xsi:type="dcterms:W3CDTF">2017-01-04T19:25:23Z</dcterms:created>
  <dcterms:modified xsi:type="dcterms:W3CDTF">2022-01-24T18:53:15Z</dcterms:modified>
</cp:coreProperties>
</file>