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66" r:id="rId3"/>
    <p:sldId id="258" r:id="rId4"/>
    <p:sldId id="260" r:id="rId5"/>
    <p:sldId id="267" r:id="rId6"/>
    <p:sldId id="268" r:id="rId7"/>
    <p:sldId id="263" r:id="rId8"/>
    <p:sldId id="264" r:id="rId9"/>
    <p:sldId id="265" r:id="rId10"/>
  </p:sldIdLst>
  <p:sldSz cx="9144000" cy="6858000" type="screen4x3"/>
  <p:notesSz cx="6858000" cy="9144000"/>
  <p:embeddedFontLst>
    <p:embeddedFont>
      <p:font typeface="Actor" panose="020B0604020202020204" charset="0"/>
      <p:regular r:id="rId12"/>
    </p:embeddedFont>
    <p:embeddedFont>
      <p:font typeface="Oswald" panose="00000500000000000000" pitchFamily="2" charset="0"/>
      <p:regular r:id="rId13"/>
      <p:bold r:id="rId14"/>
    </p:embeddedFont>
    <p:embeddedFont>
      <p:font typeface="Quicksand"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50DRCeTXjU/HzEN7Odv6ThInl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37a5d4ef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e37a5d4ef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37a5d4ef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e37a5d4ef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531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37a5d4ef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e37a5d4ef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5208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37a5d4ef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e37a5d4ef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265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37a5d4ef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e37a5d4ef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3722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37a5d4ef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e37a5d4ef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68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37a5d4ef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e37a5d4ef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9591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p:nvPr/>
        </p:nvSpPr>
        <p:spPr>
          <a:xfrm rot="10800000">
            <a:off x="4226100" y="2389800"/>
            <a:ext cx="691800" cy="717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
          <p:cNvSpPr/>
          <p:nvPr/>
        </p:nvSpPr>
        <p:spPr>
          <a:xfrm>
            <a:off x="0" y="0"/>
            <a:ext cx="9144000" cy="2589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6000"/>
              <a:buNone/>
              <a:defRPr sz="6000" b="1">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3" name="Google Shape;13;p3"/>
          <p:cNvSpPr txBox="1">
            <a:spLocks noGrp="1"/>
          </p:cNvSpPr>
          <p:nvPr>
            <p:ph type="subTitle" idx="1"/>
          </p:nvPr>
        </p:nvSpPr>
        <p:spPr>
          <a:xfrm>
            <a:off x="411175" y="3270750"/>
            <a:ext cx="8282400" cy="238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Quicksand"/>
              <a:buNone/>
              <a:defRPr sz="3600">
                <a:latin typeface="Quicksand"/>
                <a:ea typeface="Quicksand"/>
                <a:cs typeface="Quicksand"/>
                <a:sym typeface="Quicksan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pic>
        <p:nvPicPr>
          <p:cNvPr id="14" name="Google Shape;14;p3"/>
          <p:cNvPicPr preferRelativeResize="0"/>
          <p:nvPr/>
        </p:nvPicPr>
        <p:blipFill rotWithShape="1">
          <a:blip r:embed="rId2">
            <a:alphaModFix amt="41000"/>
          </a:blip>
          <a:srcRect l="1824" t="63660" r="1516"/>
          <a:stretch/>
        </p:blipFill>
        <p:spPr>
          <a:xfrm>
            <a:off x="0" y="-1"/>
            <a:ext cx="9144000" cy="3458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35500" y="199925"/>
            <a:ext cx="8260200" cy="978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5"/>
          <p:cNvSpPr txBox="1">
            <a:spLocks noGrp="1"/>
          </p:cNvSpPr>
          <p:nvPr>
            <p:ph type="body" idx="1"/>
          </p:nvPr>
        </p:nvSpPr>
        <p:spPr>
          <a:xfrm>
            <a:off x="435500" y="1332475"/>
            <a:ext cx="8396700" cy="44319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Font typeface="Actor"/>
              <a:buChar char="●"/>
              <a:defRPr sz="2400">
                <a:latin typeface="Actor"/>
                <a:ea typeface="Actor"/>
                <a:cs typeface="Actor"/>
                <a:sym typeface="Actor"/>
              </a:defRPr>
            </a:lvl1pPr>
            <a:lvl2pPr marL="914400" lvl="1" indent="-355600" algn="l">
              <a:lnSpc>
                <a:spcPct val="115000"/>
              </a:lnSpc>
              <a:spcBef>
                <a:spcPts val="1600"/>
              </a:spcBef>
              <a:spcAft>
                <a:spcPts val="0"/>
              </a:spcAft>
              <a:buSzPts val="2000"/>
              <a:buFont typeface="Actor"/>
              <a:buChar char="○"/>
              <a:defRPr sz="2000">
                <a:latin typeface="Actor"/>
                <a:ea typeface="Actor"/>
                <a:cs typeface="Actor"/>
                <a:sym typeface="Actor"/>
              </a:defRPr>
            </a:lvl2pPr>
            <a:lvl3pPr marL="1371600" lvl="2" indent="-342900" algn="l">
              <a:lnSpc>
                <a:spcPct val="115000"/>
              </a:lnSpc>
              <a:spcBef>
                <a:spcPts val="1600"/>
              </a:spcBef>
              <a:spcAft>
                <a:spcPts val="0"/>
              </a:spcAft>
              <a:buSzPts val="1800"/>
              <a:buFont typeface="Actor"/>
              <a:buChar char="■"/>
              <a:defRPr sz="1800">
                <a:latin typeface="Actor"/>
                <a:ea typeface="Actor"/>
                <a:cs typeface="Actor"/>
                <a:sym typeface="Actor"/>
              </a:defRPr>
            </a:lvl3pPr>
            <a:lvl4pPr marL="1828800" lvl="3" indent="-330200" algn="l">
              <a:lnSpc>
                <a:spcPct val="115000"/>
              </a:lnSpc>
              <a:spcBef>
                <a:spcPts val="1600"/>
              </a:spcBef>
              <a:spcAft>
                <a:spcPts val="0"/>
              </a:spcAft>
              <a:buSzPts val="1600"/>
              <a:buFont typeface="Actor"/>
              <a:buChar char="●"/>
              <a:defRPr sz="1600">
                <a:latin typeface="Actor"/>
                <a:ea typeface="Actor"/>
                <a:cs typeface="Actor"/>
                <a:sym typeface="Actor"/>
              </a:defRPr>
            </a:lvl4pPr>
            <a:lvl5pPr marL="2286000" lvl="4" indent="-317500" algn="l">
              <a:lnSpc>
                <a:spcPct val="115000"/>
              </a:lnSpc>
              <a:spcBef>
                <a:spcPts val="1600"/>
              </a:spcBef>
              <a:spcAft>
                <a:spcPts val="0"/>
              </a:spcAft>
              <a:buSzPts val="1400"/>
              <a:buFont typeface="Actor"/>
              <a:buChar char="○"/>
              <a:defRPr>
                <a:latin typeface="Actor"/>
                <a:ea typeface="Actor"/>
                <a:cs typeface="Actor"/>
                <a:sym typeface="Actor"/>
              </a:defRPr>
            </a:lvl5pPr>
            <a:lvl6pPr marL="2743200" lvl="5" indent="-317500" algn="l">
              <a:lnSpc>
                <a:spcPct val="115000"/>
              </a:lnSpc>
              <a:spcBef>
                <a:spcPts val="1600"/>
              </a:spcBef>
              <a:spcAft>
                <a:spcPts val="0"/>
              </a:spcAft>
              <a:buSzPts val="1400"/>
              <a:buFont typeface="Actor"/>
              <a:buChar char="■"/>
              <a:defRPr>
                <a:latin typeface="Actor"/>
                <a:ea typeface="Actor"/>
                <a:cs typeface="Actor"/>
                <a:sym typeface="Actor"/>
              </a:defRPr>
            </a:lvl6pPr>
            <a:lvl7pPr marL="3200400" lvl="6" indent="-317500" algn="l">
              <a:lnSpc>
                <a:spcPct val="115000"/>
              </a:lnSpc>
              <a:spcBef>
                <a:spcPts val="1600"/>
              </a:spcBef>
              <a:spcAft>
                <a:spcPts val="0"/>
              </a:spcAft>
              <a:buSzPts val="1400"/>
              <a:buFont typeface="Actor"/>
              <a:buChar char="●"/>
              <a:defRPr>
                <a:latin typeface="Actor"/>
                <a:ea typeface="Actor"/>
                <a:cs typeface="Actor"/>
                <a:sym typeface="Actor"/>
              </a:defRPr>
            </a:lvl7pPr>
            <a:lvl8pPr marL="3657600" lvl="7" indent="-317500" algn="l">
              <a:lnSpc>
                <a:spcPct val="115000"/>
              </a:lnSpc>
              <a:spcBef>
                <a:spcPts val="1600"/>
              </a:spcBef>
              <a:spcAft>
                <a:spcPts val="0"/>
              </a:spcAft>
              <a:buSzPts val="1400"/>
              <a:buFont typeface="Actor"/>
              <a:buChar char="○"/>
              <a:defRPr>
                <a:latin typeface="Actor"/>
                <a:ea typeface="Actor"/>
                <a:cs typeface="Actor"/>
                <a:sym typeface="Actor"/>
              </a:defRPr>
            </a:lvl8pPr>
            <a:lvl9pPr marL="4114800" lvl="8" indent="-317500" algn="l">
              <a:lnSpc>
                <a:spcPct val="115000"/>
              </a:lnSpc>
              <a:spcBef>
                <a:spcPts val="1600"/>
              </a:spcBef>
              <a:spcAft>
                <a:spcPts val="1600"/>
              </a:spcAft>
              <a:buSzPts val="1400"/>
              <a:buFont typeface="Actor"/>
              <a:buChar char="■"/>
              <a:defRPr>
                <a:latin typeface="Actor"/>
                <a:ea typeface="Actor"/>
                <a:cs typeface="Actor"/>
                <a:sym typeface="Acto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rgbClr val="E7F4F8"/>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572350" y="199925"/>
            <a:ext cx="8036700" cy="978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3000"/>
              <a:buFont typeface="Quicksand"/>
              <a:buNone/>
              <a:defRPr sz="3000" b="1" i="0" u="none" strike="noStrike" cap="none">
                <a:solidFill>
                  <a:schemeClr val="dk2"/>
                </a:solidFill>
                <a:latin typeface="Quicksand"/>
                <a:ea typeface="Quicksand"/>
                <a:cs typeface="Quicksand"/>
                <a:sym typeface="Quicksan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 name="Google Shape;7;p2"/>
          <p:cNvSpPr txBox="1">
            <a:spLocks noGrp="1"/>
          </p:cNvSpPr>
          <p:nvPr>
            <p:ph type="body" idx="1"/>
          </p:nvPr>
        </p:nvSpPr>
        <p:spPr>
          <a:xfrm>
            <a:off x="311700" y="1631233"/>
            <a:ext cx="8520600" cy="4133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pic>
        <p:nvPicPr>
          <p:cNvPr id="8" name="Google Shape;8;p2"/>
          <p:cNvPicPr preferRelativeResize="0"/>
          <p:nvPr/>
        </p:nvPicPr>
        <p:blipFill rotWithShape="1">
          <a:blip r:embed="rId4">
            <a:alphaModFix/>
          </a:blip>
          <a:srcRect l="15830" r="5645" b="44140"/>
          <a:stretch/>
        </p:blipFill>
        <p:spPr>
          <a:xfrm>
            <a:off x="7860325" y="5920600"/>
            <a:ext cx="1147825" cy="8214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GB" dirty="0"/>
              <a:t>Holocaust Memorial Day 2024 </a:t>
            </a:r>
            <a:endParaRPr dirty="0"/>
          </a:p>
        </p:txBody>
      </p:sp>
      <p:sp>
        <p:nvSpPr>
          <p:cNvPr id="51" name="Google Shape;51;p1"/>
          <p:cNvSpPr txBox="1">
            <a:spLocks noGrp="1"/>
          </p:cNvSpPr>
          <p:nvPr>
            <p:ph type="subTitle" idx="1"/>
          </p:nvPr>
        </p:nvSpPr>
        <p:spPr>
          <a:xfrm>
            <a:off x="411175" y="3484750"/>
            <a:ext cx="8282400" cy="1644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GB" b="1" i="1" dirty="0"/>
              <a:t>The Fragility of Freedom</a:t>
            </a:r>
            <a:endParaRPr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6;ge37a5d4ef0_0_6">
            <a:extLst>
              <a:ext uri="{FF2B5EF4-FFF2-40B4-BE49-F238E27FC236}">
                <a16:creationId xmlns:a16="http://schemas.microsoft.com/office/drawing/2014/main" id="{A7C9686C-ABBC-4FC5-88A4-C58C57512627}"/>
              </a:ext>
            </a:extLst>
          </p:cNvPr>
          <p:cNvSpPr txBox="1">
            <a:spLocks/>
          </p:cNvSpPr>
          <p:nvPr/>
        </p:nvSpPr>
        <p:spPr>
          <a:xfrm>
            <a:off x="0" y="-82193"/>
            <a:ext cx="8282400" cy="53733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Quicksand"/>
              <a:buNone/>
              <a:defRPr sz="3000" b="1" i="0" u="none" strike="noStrike" cap="none">
                <a:solidFill>
                  <a:schemeClr val="dk2"/>
                </a:solidFill>
                <a:latin typeface="Quicksand"/>
                <a:ea typeface="Quicksand"/>
                <a:cs typeface="Quicksand"/>
                <a:sym typeface="Quicksan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9pPr>
          </a:lstStyle>
          <a:p>
            <a:pPr>
              <a:buSzPts val="3600"/>
            </a:pPr>
            <a:r>
              <a:rPr lang="en-GB" b="0" dirty="0">
                <a:solidFill>
                  <a:srgbClr val="343A40"/>
                </a:solidFill>
                <a:latin typeface="halyard-text"/>
              </a:rPr>
              <a:t>First they came for the Socialists, and I did not speak out— Because I was not a Socialist. </a:t>
            </a:r>
          </a:p>
          <a:p>
            <a:pPr>
              <a:buSzPts val="3600"/>
            </a:pPr>
            <a:endParaRPr lang="en-GB" b="0" dirty="0">
              <a:solidFill>
                <a:srgbClr val="343A40"/>
              </a:solidFill>
              <a:latin typeface="halyard-text"/>
            </a:endParaRPr>
          </a:p>
          <a:p>
            <a:pPr>
              <a:buSzPts val="3600"/>
            </a:pPr>
            <a:r>
              <a:rPr lang="en-GB" b="0" dirty="0">
                <a:solidFill>
                  <a:srgbClr val="343A40"/>
                </a:solidFill>
                <a:latin typeface="halyard-text"/>
              </a:rPr>
              <a:t>Then they came for the Trade Unionists, and I did not speak out— Because I was not a Trade Unionist. </a:t>
            </a:r>
          </a:p>
          <a:p>
            <a:pPr>
              <a:buSzPts val="3600"/>
            </a:pPr>
            <a:endParaRPr lang="en-GB" b="0" dirty="0">
              <a:solidFill>
                <a:srgbClr val="343A40"/>
              </a:solidFill>
              <a:latin typeface="halyard-text"/>
            </a:endParaRPr>
          </a:p>
          <a:p>
            <a:pPr>
              <a:buSzPts val="3600"/>
            </a:pPr>
            <a:r>
              <a:rPr lang="en-GB" b="0" dirty="0">
                <a:solidFill>
                  <a:srgbClr val="343A40"/>
                </a:solidFill>
                <a:latin typeface="halyard-text"/>
              </a:rPr>
              <a:t>Then they came for Jewish people, and I did not speak out— Because I was not Jewish</a:t>
            </a:r>
          </a:p>
          <a:p>
            <a:pPr>
              <a:buSzPts val="3600"/>
            </a:pPr>
            <a:endParaRPr lang="en-GB" b="0" dirty="0">
              <a:solidFill>
                <a:srgbClr val="343A40"/>
              </a:solidFill>
              <a:latin typeface="halyard-text"/>
            </a:endParaRPr>
          </a:p>
          <a:p>
            <a:pPr>
              <a:buSzPts val="3600"/>
            </a:pPr>
            <a:r>
              <a:rPr lang="en-GB" b="0" dirty="0">
                <a:solidFill>
                  <a:srgbClr val="343A40"/>
                </a:solidFill>
                <a:latin typeface="halyard-text"/>
              </a:rPr>
              <a:t> Then they came for me—and there was no one left to speak for me.</a:t>
            </a:r>
            <a:endParaRPr lang="en-GB" dirty="0"/>
          </a:p>
        </p:txBody>
      </p:sp>
      <p:pic>
        <p:nvPicPr>
          <p:cNvPr id="1026" name="Picture 2" descr="Martin Niemöller - Wikipedia">
            <a:extLst>
              <a:ext uri="{FF2B5EF4-FFF2-40B4-BE49-F238E27FC236}">
                <a16:creationId xmlns:a16="http://schemas.microsoft.com/office/drawing/2014/main" id="{ED8019AD-4FB1-44DE-AAA4-ACDAD9361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220" y="4701937"/>
            <a:ext cx="1540374" cy="20564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47772D8-A479-4CAC-B8C7-D00D7B02B789}"/>
              </a:ext>
            </a:extLst>
          </p:cNvPr>
          <p:cNvSpPr txBox="1"/>
          <p:nvPr/>
        </p:nvSpPr>
        <p:spPr>
          <a:xfrm>
            <a:off x="1484249" y="5875595"/>
            <a:ext cx="4669971" cy="584775"/>
          </a:xfrm>
          <a:prstGeom prst="rect">
            <a:avLst/>
          </a:prstGeom>
          <a:noFill/>
        </p:spPr>
        <p:txBody>
          <a:bodyPr wrap="square" rtlCol="0">
            <a:spAutoFit/>
          </a:bodyPr>
          <a:lstStyle/>
          <a:p>
            <a:r>
              <a:rPr lang="en-GB" sz="3200" b="1" i="1" dirty="0"/>
              <a:t>Martin </a:t>
            </a:r>
            <a:r>
              <a:rPr lang="en-GB" sz="3200" b="1" i="1" dirty="0" err="1"/>
              <a:t>Neimoller</a:t>
            </a:r>
            <a:endParaRPr lang="en-GB" sz="3200" b="1" i="1" dirty="0"/>
          </a:p>
        </p:txBody>
      </p:sp>
    </p:spTree>
    <p:extLst>
      <p:ext uri="{BB962C8B-B14F-4D97-AF65-F5344CB8AC3E}">
        <p14:creationId xmlns:p14="http://schemas.microsoft.com/office/powerpoint/2010/main" val="190750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e37a5d4ef0_0_10"/>
          <p:cNvSpPr txBox="1">
            <a:spLocks noGrp="1"/>
          </p:cNvSpPr>
          <p:nvPr>
            <p:ph type="title"/>
          </p:nvPr>
        </p:nvSpPr>
        <p:spPr>
          <a:xfrm>
            <a:off x="0" y="0"/>
            <a:ext cx="9144000" cy="68580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sz="3600" u="sng" dirty="0">
                <a:solidFill>
                  <a:srgbClr val="FF0000"/>
                </a:solidFill>
              </a:rPr>
              <a:t>What was the Holocaust?</a:t>
            </a:r>
            <a:endParaRPr sz="3600" u="sng" dirty="0">
              <a:solidFill>
                <a:srgbClr val="FF0000"/>
              </a:solidFill>
            </a:endParaRPr>
          </a:p>
        </p:txBody>
      </p:sp>
      <p:sp>
        <p:nvSpPr>
          <p:cNvPr id="6" name="TextBox 5">
            <a:extLst>
              <a:ext uri="{FF2B5EF4-FFF2-40B4-BE49-F238E27FC236}">
                <a16:creationId xmlns:a16="http://schemas.microsoft.com/office/drawing/2014/main" id="{326BDE6A-CCA1-E96B-AE7B-C32BC2D24AD3}"/>
              </a:ext>
            </a:extLst>
          </p:cNvPr>
          <p:cNvSpPr txBox="1"/>
          <p:nvPr/>
        </p:nvSpPr>
        <p:spPr>
          <a:xfrm>
            <a:off x="87086" y="805543"/>
            <a:ext cx="8828314" cy="4154984"/>
          </a:xfrm>
          <a:prstGeom prst="rect">
            <a:avLst/>
          </a:prstGeom>
          <a:noFill/>
        </p:spPr>
        <p:txBody>
          <a:bodyPr wrap="square" rtlCol="0">
            <a:spAutoFit/>
          </a:bodyPr>
          <a:lstStyle/>
          <a:p>
            <a:r>
              <a:rPr lang="en-GB" sz="2400" dirty="0"/>
              <a:t>Derived from the Greek meaning </a:t>
            </a:r>
            <a:r>
              <a:rPr lang="en-GB" sz="2400" b="1" dirty="0"/>
              <a:t>‘burnt sacrifice to God.’ </a:t>
            </a:r>
          </a:p>
          <a:p>
            <a:endParaRPr lang="en-GB" sz="2400" b="1" dirty="0"/>
          </a:p>
          <a:p>
            <a:r>
              <a:rPr lang="en-GB" sz="2400" dirty="0" err="1"/>
              <a:t>Sho’ah</a:t>
            </a:r>
            <a:r>
              <a:rPr lang="en-GB" sz="2400" dirty="0"/>
              <a:t> and </a:t>
            </a:r>
            <a:r>
              <a:rPr lang="en-GB" sz="2400" dirty="0" err="1"/>
              <a:t>Ḥurban</a:t>
            </a:r>
            <a:r>
              <a:rPr lang="en-GB" sz="2400" dirty="0"/>
              <a:t> also used by Jewish communities to describe this event. </a:t>
            </a:r>
          </a:p>
          <a:p>
            <a:endParaRPr lang="en-GB" sz="2400" dirty="0"/>
          </a:p>
          <a:p>
            <a:r>
              <a:rPr lang="en-GB" sz="2400" dirty="0"/>
              <a:t>Describes the systemic murder of Jewish people by the Nazi Regime in Germany up to 1945. However definitions </a:t>
            </a:r>
            <a:r>
              <a:rPr lang="en-GB" sz="2400" b="1" dirty="0"/>
              <a:t>do vary.</a:t>
            </a:r>
          </a:p>
          <a:p>
            <a:endParaRPr lang="en-GB" sz="2400" dirty="0"/>
          </a:p>
          <a:p>
            <a:r>
              <a:rPr lang="en-GB" sz="2400" dirty="0"/>
              <a:t>The majority of killings took place in Extermination Camps in Poland, in places such as Auschwitz-Birkenau.</a:t>
            </a:r>
          </a:p>
          <a:p>
            <a:endParaRPr lang="en-GB" sz="2400" dirty="0"/>
          </a:p>
        </p:txBody>
      </p:sp>
      <p:pic>
        <p:nvPicPr>
          <p:cNvPr id="2050" name="Picture 2" descr="Watch Rarely Seen Footage of Life in Nazi Austria, Thanks to a New Video  Archive | History| Smithsonian Magazine">
            <a:extLst>
              <a:ext uri="{FF2B5EF4-FFF2-40B4-BE49-F238E27FC236}">
                <a16:creationId xmlns:a16="http://schemas.microsoft.com/office/drawing/2014/main" id="{85C0CA7A-E0C7-0D34-4364-8DC43FF0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57057"/>
            <a:ext cx="25050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uschwitz Exhibition | The Ronald Reagan Presidential Foundation &amp; Institute">
            <a:extLst>
              <a:ext uri="{FF2B5EF4-FFF2-40B4-BE49-F238E27FC236}">
                <a16:creationId xmlns:a16="http://schemas.microsoft.com/office/drawing/2014/main" id="{176A3E25-388C-ADAA-4749-E312BFBCB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2" y="4757058"/>
            <a:ext cx="4136279"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e37a5d4ef0_0_10"/>
          <p:cNvSpPr txBox="1">
            <a:spLocks noGrp="1"/>
          </p:cNvSpPr>
          <p:nvPr>
            <p:ph type="title"/>
          </p:nvPr>
        </p:nvSpPr>
        <p:spPr>
          <a:xfrm>
            <a:off x="0" y="0"/>
            <a:ext cx="9144000" cy="68580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sz="3600" u="sng" dirty="0">
                <a:solidFill>
                  <a:srgbClr val="FF0000"/>
                </a:solidFill>
              </a:rPr>
              <a:t>Holocaust Memorial Day </a:t>
            </a:r>
            <a:endParaRPr sz="3600" u="sng" dirty="0">
              <a:solidFill>
                <a:srgbClr val="FF0000"/>
              </a:solidFill>
            </a:endParaRPr>
          </a:p>
        </p:txBody>
      </p:sp>
      <p:sp>
        <p:nvSpPr>
          <p:cNvPr id="3" name="TextBox 2">
            <a:extLst>
              <a:ext uri="{FF2B5EF4-FFF2-40B4-BE49-F238E27FC236}">
                <a16:creationId xmlns:a16="http://schemas.microsoft.com/office/drawing/2014/main" id="{1CADFB6D-6BDA-A93E-5025-534B9E4B2219}"/>
              </a:ext>
            </a:extLst>
          </p:cNvPr>
          <p:cNvSpPr txBox="1"/>
          <p:nvPr/>
        </p:nvSpPr>
        <p:spPr>
          <a:xfrm>
            <a:off x="159062" y="1393371"/>
            <a:ext cx="6894881" cy="4832092"/>
          </a:xfrm>
          <a:prstGeom prst="rect">
            <a:avLst/>
          </a:prstGeom>
          <a:noFill/>
        </p:spPr>
        <p:txBody>
          <a:bodyPr wrap="square">
            <a:spAutoFit/>
          </a:bodyPr>
          <a:lstStyle/>
          <a:p>
            <a:r>
              <a:rPr lang="en-GB" sz="2800" dirty="0"/>
              <a:t>This day has been recognised since 2001 and sits on the 27</a:t>
            </a:r>
            <a:r>
              <a:rPr lang="en-GB" sz="2800" baseline="30000" dirty="0"/>
              <a:t>th</a:t>
            </a:r>
            <a:r>
              <a:rPr lang="en-GB" sz="2800" dirty="0"/>
              <a:t> of January each year, the date that Auschwitz was liberated</a:t>
            </a:r>
          </a:p>
          <a:p>
            <a:endParaRPr lang="en-GB" sz="2800" dirty="0"/>
          </a:p>
          <a:p>
            <a:r>
              <a:rPr lang="en-GB" sz="2800" dirty="0"/>
              <a:t>Each year a theme is introduced to encourage the nation to reflect on the Holocaust in a slightly different way.</a:t>
            </a:r>
          </a:p>
          <a:p>
            <a:endParaRPr lang="en-GB" sz="2800" dirty="0"/>
          </a:p>
          <a:p>
            <a:r>
              <a:rPr lang="en-GB" sz="2800" dirty="0"/>
              <a:t>This year’s theme is ‘the Fragility of Freedom”</a:t>
            </a:r>
          </a:p>
          <a:p>
            <a:endParaRPr lang="en-GB" sz="2800" dirty="0"/>
          </a:p>
        </p:txBody>
      </p:sp>
      <p:pic>
        <p:nvPicPr>
          <p:cNvPr id="3074" name="Picture 2">
            <a:extLst>
              <a:ext uri="{FF2B5EF4-FFF2-40B4-BE49-F238E27FC236}">
                <a16:creationId xmlns:a16="http://schemas.microsoft.com/office/drawing/2014/main" id="{6BFC48C4-F5BA-B9C5-FEB4-67E1D37B8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438" y="2131885"/>
            <a:ext cx="2095500"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62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e37a5d4ef0_0_10"/>
          <p:cNvSpPr txBox="1">
            <a:spLocks noGrp="1"/>
          </p:cNvSpPr>
          <p:nvPr>
            <p:ph type="title"/>
          </p:nvPr>
        </p:nvSpPr>
        <p:spPr>
          <a:xfrm>
            <a:off x="0" y="0"/>
            <a:ext cx="9144000" cy="68580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sz="3600" u="sng" dirty="0">
                <a:solidFill>
                  <a:srgbClr val="FF0000"/>
                </a:solidFill>
              </a:rPr>
              <a:t>Slow beginnings</a:t>
            </a:r>
            <a:endParaRPr sz="3600" u="sng" dirty="0">
              <a:solidFill>
                <a:srgbClr val="FF0000"/>
              </a:solidFill>
            </a:endParaRPr>
          </a:p>
        </p:txBody>
      </p:sp>
      <p:sp>
        <p:nvSpPr>
          <p:cNvPr id="2" name="TextBox 1">
            <a:extLst>
              <a:ext uri="{FF2B5EF4-FFF2-40B4-BE49-F238E27FC236}">
                <a16:creationId xmlns:a16="http://schemas.microsoft.com/office/drawing/2014/main" id="{8F7141F4-9124-4DE1-9749-22DD74BB992E}"/>
              </a:ext>
            </a:extLst>
          </p:cNvPr>
          <p:cNvSpPr txBox="1"/>
          <p:nvPr/>
        </p:nvSpPr>
        <p:spPr>
          <a:xfrm>
            <a:off x="184935" y="832207"/>
            <a:ext cx="8774130" cy="4154984"/>
          </a:xfrm>
          <a:prstGeom prst="rect">
            <a:avLst/>
          </a:prstGeom>
          <a:noFill/>
        </p:spPr>
        <p:txBody>
          <a:bodyPr wrap="square" rtlCol="0">
            <a:spAutoFit/>
          </a:bodyPr>
          <a:lstStyle/>
          <a:p>
            <a:r>
              <a:rPr lang="en-GB" sz="2400" dirty="0"/>
              <a:t>Nazi attacks on Jewish people began in 1933, years before death camps were created, with the restriction of Jewish liberties in terms of </a:t>
            </a:r>
            <a:r>
              <a:rPr lang="en-GB" sz="2400" b="1" dirty="0"/>
              <a:t>work.</a:t>
            </a:r>
          </a:p>
          <a:p>
            <a:endParaRPr lang="en-GB" sz="2400" b="1" dirty="0"/>
          </a:p>
          <a:p>
            <a:endParaRPr lang="en-GB" sz="2400" b="1" dirty="0"/>
          </a:p>
          <a:p>
            <a:r>
              <a:rPr lang="en-GB" sz="2400" dirty="0"/>
              <a:t>Into 1935 Hitler re-energised Nazi Antisemitism by attacked Jewish </a:t>
            </a:r>
            <a:r>
              <a:rPr lang="en-GB" sz="2400" b="1" dirty="0"/>
              <a:t>identity and love </a:t>
            </a:r>
            <a:r>
              <a:rPr lang="en-GB" sz="2400" dirty="0"/>
              <a:t>with the Nuremberg Laws.</a:t>
            </a:r>
          </a:p>
          <a:p>
            <a:endParaRPr lang="en-GB" sz="2400" dirty="0"/>
          </a:p>
          <a:p>
            <a:endParaRPr lang="en-GB" sz="2400" dirty="0"/>
          </a:p>
          <a:p>
            <a:r>
              <a:rPr lang="en-GB" sz="2400" dirty="0"/>
              <a:t>By 1938 Nazi Anti-Semitism became more </a:t>
            </a:r>
            <a:r>
              <a:rPr lang="en-GB" sz="2400" b="1" dirty="0"/>
              <a:t>blunt</a:t>
            </a:r>
            <a:r>
              <a:rPr lang="en-GB" sz="2400" dirty="0"/>
              <a:t> with the </a:t>
            </a:r>
            <a:r>
              <a:rPr lang="en-GB" sz="2400" b="1" dirty="0"/>
              <a:t>destruction of Jewish spaces </a:t>
            </a:r>
            <a:r>
              <a:rPr lang="en-GB" sz="2400" dirty="0"/>
              <a:t>and </a:t>
            </a:r>
            <a:r>
              <a:rPr lang="en-GB" sz="2400" b="1" dirty="0"/>
              <a:t>forced migration.</a:t>
            </a:r>
          </a:p>
        </p:txBody>
      </p:sp>
      <p:pic>
        <p:nvPicPr>
          <p:cNvPr id="2052" name="Picture 4" descr="Nazi Germany and the Jews 1933-1939">
            <a:extLst>
              <a:ext uri="{FF2B5EF4-FFF2-40B4-BE49-F238E27FC236}">
                <a16:creationId xmlns:a16="http://schemas.microsoft.com/office/drawing/2014/main" id="{8B39ABF0-4A77-45F4-8A95-682409074D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998"/>
          <a:stretch/>
        </p:blipFill>
        <p:spPr bwMode="auto">
          <a:xfrm>
            <a:off x="184935" y="4987191"/>
            <a:ext cx="1582220" cy="17012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ristallnacht: Night of Broken Glass, Facts &amp; Significance | HISTORY">
            <a:extLst>
              <a:ext uri="{FF2B5EF4-FFF2-40B4-BE49-F238E27FC236}">
                <a16:creationId xmlns:a16="http://schemas.microsoft.com/office/drawing/2014/main" id="{A5094772-DF92-4C46-914E-0A1F43348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213" y="4988847"/>
            <a:ext cx="2533650" cy="15985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nti-Semitism - Definition, Meaning &amp; Reasons For">
            <a:extLst>
              <a:ext uri="{FF2B5EF4-FFF2-40B4-BE49-F238E27FC236}">
                <a16:creationId xmlns:a16="http://schemas.microsoft.com/office/drawing/2014/main" id="{4740AB22-12AA-49E3-90B0-B2BA338CA2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434" y="498719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8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e37a5d4ef0_0_10"/>
          <p:cNvSpPr txBox="1">
            <a:spLocks noGrp="1"/>
          </p:cNvSpPr>
          <p:nvPr>
            <p:ph type="title"/>
          </p:nvPr>
        </p:nvSpPr>
        <p:spPr>
          <a:xfrm>
            <a:off x="0" y="0"/>
            <a:ext cx="9144000" cy="68580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sz="3600" u="sng" dirty="0">
                <a:solidFill>
                  <a:srgbClr val="FF0000"/>
                </a:solidFill>
              </a:rPr>
              <a:t>Awareness</a:t>
            </a:r>
            <a:endParaRPr sz="3600" u="sng" dirty="0">
              <a:solidFill>
                <a:srgbClr val="FF0000"/>
              </a:solidFill>
            </a:endParaRPr>
          </a:p>
        </p:txBody>
      </p:sp>
      <p:pic>
        <p:nvPicPr>
          <p:cNvPr id="2050" name="Picture 2" descr="1933 anti-Nazi boycott - Wikipedia">
            <a:extLst>
              <a:ext uri="{FF2B5EF4-FFF2-40B4-BE49-F238E27FC236}">
                <a16:creationId xmlns:a16="http://schemas.microsoft.com/office/drawing/2014/main" id="{30DFEEAE-3FB0-4694-961B-A6C6FE4C2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54" y="866133"/>
            <a:ext cx="4010025" cy="55911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llections Search - United States Holocaust Memorial Museum">
            <a:extLst>
              <a:ext uri="{FF2B5EF4-FFF2-40B4-BE49-F238E27FC236}">
                <a16:creationId xmlns:a16="http://schemas.microsoft.com/office/drawing/2014/main" id="{0112C301-5C62-4E94-8382-1ECAA65B4B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460" t="10992" r="23708" b="9474"/>
          <a:stretch/>
        </p:blipFill>
        <p:spPr bwMode="auto">
          <a:xfrm>
            <a:off x="4572000" y="1410128"/>
            <a:ext cx="3873358" cy="40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47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e37a5d4ef0_0_10"/>
          <p:cNvSpPr txBox="1">
            <a:spLocks noGrp="1"/>
          </p:cNvSpPr>
          <p:nvPr>
            <p:ph type="title"/>
          </p:nvPr>
        </p:nvSpPr>
        <p:spPr>
          <a:xfrm>
            <a:off x="0" y="0"/>
            <a:ext cx="9144000" cy="68580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sz="3600" u="sng" dirty="0">
                <a:solidFill>
                  <a:srgbClr val="FF0000"/>
                </a:solidFill>
              </a:rPr>
              <a:t>The Aftershocks of Genocide</a:t>
            </a:r>
            <a:endParaRPr sz="3600" u="sng" dirty="0">
              <a:solidFill>
                <a:srgbClr val="FF0000"/>
              </a:solidFill>
            </a:endParaRPr>
          </a:p>
        </p:txBody>
      </p:sp>
      <p:sp>
        <p:nvSpPr>
          <p:cNvPr id="3" name="TextBox 2">
            <a:extLst>
              <a:ext uri="{FF2B5EF4-FFF2-40B4-BE49-F238E27FC236}">
                <a16:creationId xmlns:a16="http://schemas.microsoft.com/office/drawing/2014/main" id="{1CADFB6D-6BDA-A93E-5025-534B9E4B2219}"/>
              </a:ext>
            </a:extLst>
          </p:cNvPr>
          <p:cNvSpPr txBox="1"/>
          <p:nvPr/>
        </p:nvSpPr>
        <p:spPr>
          <a:xfrm>
            <a:off x="6663" y="685800"/>
            <a:ext cx="9137337" cy="1384995"/>
          </a:xfrm>
          <a:prstGeom prst="rect">
            <a:avLst/>
          </a:prstGeom>
          <a:noFill/>
        </p:spPr>
        <p:txBody>
          <a:bodyPr wrap="square">
            <a:spAutoFit/>
          </a:bodyPr>
          <a:lstStyle/>
          <a:p>
            <a:r>
              <a:rPr lang="en-GB" sz="2800" dirty="0"/>
              <a:t>The story of how to recover from such a loss of freedom is also a very complicated one which reminds us of how precious it really is.</a:t>
            </a:r>
          </a:p>
        </p:txBody>
      </p:sp>
      <p:sp>
        <p:nvSpPr>
          <p:cNvPr id="9" name="TextBox 8">
            <a:extLst>
              <a:ext uri="{FF2B5EF4-FFF2-40B4-BE49-F238E27FC236}">
                <a16:creationId xmlns:a16="http://schemas.microsoft.com/office/drawing/2014/main" id="{A7B16D32-04CF-423F-9E64-535EA0384C12}"/>
              </a:ext>
            </a:extLst>
          </p:cNvPr>
          <p:cNvSpPr txBox="1"/>
          <p:nvPr/>
        </p:nvSpPr>
        <p:spPr>
          <a:xfrm>
            <a:off x="118154" y="2129871"/>
            <a:ext cx="8748444" cy="923330"/>
          </a:xfrm>
          <a:prstGeom prst="rect">
            <a:avLst/>
          </a:prstGeom>
          <a:noFill/>
        </p:spPr>
        <p:txBody>
          <a:bodyPr wrap="square">
            <a:spAutoFit/>
          </a:bodyPr>
          <a:lstStyle/>
          <a:p>
            <a:r>
              <a:rPr lang="en-GB" sz="1800" b="1" dirty="0">
                <a:solidFill>
                  <a:srgbClr val="00B050"/>
                </a:solidFill>
              </a:rPr>
              <a:t>“We lived in Southampton for a while where I was intoxicated with the freedom in England. I could walk freely wherever I wanted, I could ride a bicycle and everyone was so extremely kind and helpful to me.”  Alec Ward, Survivor </a:t>
            </a:r>
          </a:p>
        </p:txBody>
      </p:sp>
      <p:sp>
        <p:nvSpPr>
          <p:cNvPr id="10" name="TextBox 9">
            <a:extLst>
              <a:ext uri="{FF2B5EF4-FFF2-40B4-BE49-F238E27FC236}">
                <a16:creationId xmlns:a16="http://schemas.microsoft.com/office/drawing/2014/main" id="{F4C472DA-234F-4DB9-9E31-AFD4AD8D4D03}"/>
              </a:ext>
            </a:extLst>
          </p:cNvPr>
          <p:cNvSpPr txBox="1"/>
          <p:nvPr/>
        </p:nvSpPr>
        <p:spPr>
          <a:xfrm>
            <a:off x="197778" y="3223517"/>
            <a:ext cx="8748444" cy="1015663"/>
          </a:xfrm>
          <a:prstGeom prst="rect">
            <a:avLst/>
          </a:prstGeom>
          <a:noFill/>
        </p:spPr>
        <p:txBody>
          <a:bodyPr wrap="square">
            <a:spAutoFit/>
          </a:bodyPr>
          <a:lstStyle/>
          <a:p>
            <a:r>
              <a:rPr lang="en-GB" sz="2000" b="1" dirty="0">
                <a:solidFill>
                  <a:schemeClr val="tx1">
                    <a:lumMod val="75000"/>
                  </a:schemeClr>
                </a:solidFill>
              </a:rPr>
              <a:t>“The first few days after liberation were joyous and yet sad, confusing and bewildering. I did not know how to cope with freedom after years of painful imprisonment.” Esther Brunstein, Survivor</a:t>
            </a:r>
          </a:p>
        </p:txBody>
      </p:sp>
      <p:sp>
        <p:nvSpPr>
          <p:cNvPr id="11" name="TextBox 10">
            <a:extLst>
              <a:ext uri="{FF2B5EF4-FFF2-40B4-BE49-F238E27FC236}">
                <a16:creationId xmlns:a16="http://schemas.microsoft.com/office/drawing/2014/main" id="{CAB437E5-E35A-4978-B410-391AA779D256}"/>
              </a:ext>
            </a:extLst>
          </p:cNvPr>
          <p:cNvSpPr txBox="1"/>
          <p:nvPr/>
        </p:nvSpPr>
        <p:spPr>
          <a:xfrm>
            <a:off x="118154" y="4629364"/>
            <a:ext cx="8748444" cy="1938992"/>
          </a:xfrm>
          <a:prstGeom prst="rect">
            <a:avLst/>
          </a:prstGeom>
          <a:noFill/>
        </p:spPr>
        <p:txBody>
          <a:bodyPr wrap="square">
            <a:spAutoFit/>
          </a:bodyPr>
          <a:lstStyle/>
          <a:p>
            <a:r>
              <a:rPr lang="en-GB" sz="2000" b="1" dirty="0">
                <a:solidFill>
                  <a:schemeClr val="accent3">
                    <a:lumMod val="75000"/>
                  </a:schemeClr>
                </a:solidFill>
              </a:rPr>
              <a:t>“They say: ‘’you have your freedom now, be happy’’. There was no way I could be all joyful, because I missed my brothers and sisters, always, to this very day. When the holidays came and people celebrated, or the families sat together, that was when this inner thing, this nervous strain came. That was very hard.” Otto Rosenberg, Survivor </a:t>
            </a:r>
          </a:p>
        </p:txBody>
      </p:sp>
    </p:spTree>
    <p:extLst>
      <p:ext uri="{BB962C8B-B14F-4D97-AF65-F5344CB8AC3E}">
        <p14:creationId xmlns:p14="http://schemas.microsoft.com/office/powerpoint/2010/main" val="14948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e37a5d4ef0_0_10"/>
          <p:cNvSpPr txBox="1">
            <a:spLocks noGrp="1"/>
          </p:cNvSpPr>
          <p:nvPr>
            <p:ph type="title"/>
          </p:nvPr>
        </p:nvSpPr>
        <p:spPr>
          <a:xfrm>
            <a:off x="0" y="0"/>
            <a:ext cx="9144000" cy="68580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sz="3600" u="sng" dirty="0">
                <a:solidFill>
                  <a:srgbClr val="FF0000"/>
                </a:solidFill>
              </a:rPr>
              <a:t>What might we think about?</a:t>
            </a:r>
            <a:endParaRPr sz="3600" u="sng" dirty="0">
              <a:solidFill>
                <a:srgbClr val="FF0000"/>
              </a:solidFill>
            </a:endParaRPr>
          </a:p>
        </p:txBody>
      </p:sp>
      <p:sp>
        <p:nvSpPr>
          <p:cNvPr id="3" name="TextBox 2">
            <a:extLst>
              <a:ext uri="{FF2B5EF4-FFF2-40B4-BE49-F238E27FC236}">
                <a16:creationId xmlns:a16="http://schemas.microsoft.com/office/drawing/2014/main" id="{1CADFB6D-6BDA-A93E-5025-534B9E4B2219}"/>
              </a:ext>
            </a:extLst>
          </p:cNvPr>
          <p:cNvSpPr txBox="1"/>
          <p:nvPr/>
        </p:nvSpPr>
        <p:spPr>
          <a:xfrm>
            <a:off x="184935" y="1027151"/>
            <a:ext cx="5697451" cy="3108543"/>
          </a:xfrm>
          <a:prstGeom prst="rect">
            <a:avLst/>
          </a:prstGeom>
          <a:noFill/>
        </p:spPr>
        <p:txBody>
          <a:bodyPr wrap="square">
            <a:spAutoFit/>
          </a:bodyPr>
          <a:lstStyle/>
          <a:p>
            <a:r>
              <a:rPr lang="en-GB" sz="2800" dirty="0"/>
              <a:t>The Holocaust has a terrible and special place in the history of our planet</a:t>
            </a:r>
          </a:p>
          <a:p>
            <a:endParaRPr lang="en-GB" sz="2800" dirty="0"/>
          </a:p>
          <a:p>
            <a:r>
              <a:rPr lang="en-GB" sz="2800" dirty="0"/>
              <a:t>But sadly these moments of exceptional evil have become expected.</a:t>
            </a:r>
          </a:p>
        </p:txBody>
      </p:sp>
      <p:pic>
        <p:nvPicPr>
          <p:cNvPr id="7" name="Picture 4" descr="Nazi Germany and the Jews 1933-1939">
            <a:extLst>
              <a:ext uri="{FF2B5EF4-FFF2-40B4-BE49-F238E27FC236}">
                <a16:creationId xmlns:a16="http://schemas.microsoft.com/office/drawing/2014/main" id="{84859CD7-62F3-4819-AA1E-643D0C3C36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998"/>
          <a:stretch/>
        </p:blipFill>
        <p:spPr bwMode="auto">
          <a:xfrm>
            <a:off x="184935" y="4987191"/>
            <a:ext cx="1582220" cy="17012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ristallnacht: Night of Broken Glass, Facts &amp; Significance | HISTORY">
            <a:extLst>
              <a:ext uri="{FF2B5EF4-FFF2-40B4-BE49-F238E27FC236}">
                <a16:creationId xmlns:a16="http://schemas.microsoft.com/office/drawing/2014/main" id="{68EE8A0E-3DF1-46EE-80EA-3E6847F930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213" y="4988847"/>
            <a:ext cx="2533650" cy="15985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nti-Semitism - Definition, Meaning &amp; Reasons For">
            <a:extLst>
              <a:ext uri="{FF2B5EF4-FFF2-40B4-BE49-F238E27FC236}">
                <a16:creationId xmlns:a16="http://schemas.microsoft.com/office/drawing/2014/main" id="{C8D7BB2B-B1DF-492D-B722-77AE00B99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434" y="498719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745E5CF-9609-451B-B11D-0A55594DC0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5113" y="1119334"/>
            <a:ext cx="2095500"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12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e37a5d4ef0_0_10"/>
          <p:cNvSpPr txBox="1">
            <a:spLocks noGrp="1"/>
          </p:cNvSpPr>
          <p:nvPr>
            <p:ph type="title"/>
          </p:nvPr>
        </p:nvSpPr>
        <p:spPr>
          <a:xfrm>
            <a:off x="0" y="0"/>
            <a:ext cx="9144000" cy="68580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sz="3600" u="sng" dirty="0">
                <a:solidFill>
                  <a:srgbClr val="FF0000"/>
                </a:solidFill>
              </a:rPr>
              <a:t>What might we think about?</a:t>
            </a:r>
            <a:endParaRPr sz="3600" u="sng" dirty="0">
              <a:solidFill>
                <a:srgbClr val="FF0000"/>
              </a:solidFill>
            </a:endParaRPr>
          </a:p>
        </p:txBody>
      </p:sp>
      <p:sp>
        <p:nvSpPr>
          <p:cNvPr id="3" name="TextBox 2">
            <a:extLst>
              <a:ext uri="{FF2B5EF4-FFF2-40B4-BE49-F238E27FC236}">
                <a16:creationId xmlns:a16="http://schemas.microsoft.com/office/drawing/2014/main" id="{1CADFB6D-6BDA-A93E-5025-534B9E4B2219}"/>
              </a:ext>
            </a:extLst>
          </p:cNvPr>
          <p:cNvSpPr txBox="1"/>
          <p:nvPr/>
        </p:nvSpPr>
        <p:spPr>
          <a:xfrm>
            <a:off x="144846" y="685800"/>
            <a:ext cx="8854308" cy="707886"/>
          </a:xfrm>
          <a:prstGeom prst="rect">
            <a:avLst/>
          </a:prstGeom>
          <a:noFill/>
        </p:spPr>
        <p:txBody>
          <a:bodyPr wrap="square">
            <a:spAutoFit/>
          </a:bodyPr>
          <a:lstStyle/>
          <a:p>
            <a:pPr algn="ctr"/>
            <a:r>
              <a:rPr lang="en-GB" sz="4000" i="1" dirty="0"/>
              <a:t>Handle with care</a:t>
            </a:r>
          </a:p>
        </p:txBody>
      </p:sp>
      <p:sp>
        <p:nvSpPr>
          <p:cNvPr id="4" name="TextBox 3">
            <a:extLst>
              <a:ext uri="{FF2B5EF4-FFF2-40B4-BE49-F238E27FC236}">
                <a16:creationId xmlns:a16="http://schemas.microsoft.com/office/drawing/2014/main" id="{0912314E-E692-F566-4068-8BDEA052EB46}"/>
              </a:ext>
            </a:extLst>
          </p:cNvPr>
          <p:cNvSpPr txBox="1"/>
          <p:nvPr/>
        </p:nvSpPr>
        <p:spPr>
          <a:xfrm>
            <a:off x="56199" y="4971871"/>
            <a:ext cx="9144000" cy="1323439"/>
          </a:xfrm>
          <a:prstGeom prst="rect">
            <a:avLst/>
          </a:prstGeom>
          <a:noFill/>
        </p:spPr>
        <p:txBody>
          <a:bodyPr wrap="square">
            <a:spAutoFit/>
          </a:bodyPr>
          <a:lstStyle/>
          <a:p>
            <a:r>
              <a:rPr lang="en-US" sz="4000" i="1" dirty="0"/>
              <a:t>Education to understand the world and change it for the better</a:t>
            </a:r>
            <a:endParaRPr lang="en-GB" sz="4000" i="1" dirty="0"/>
          </a:p>
        </p:txBody>
      </p:sp>
      <p:pic>
        <p:nvPicPr>
          <p:cNvPr id="6" name="Picture 5">
            <a:extLst>
              <a:ext uri="{FF2B5EF4-FFF2-40B4-BE49-F238E27FC236}">
                <a16:creationId xmlns:a16="http://schemas.microsoft.com/office/drawing/2014/main" id="{C8EDF96B-2F3F-2609-3C28-F5D306D5A0D9}"/>
              </a:ext>
            </a:extLst>
          </p:cNvPr>
          <p:cNvPicPr>
            <a:picLocks noChangeAspect="1"/>
          </p:cNvPicPr>
          <p:nvPr/>
        </p:nvPicPr>
        <p:blipFill rotWithShape="1">
          <a:blip r:embed="rId3"/>
          <a:srcRect l="25952" t="30429" r="27381" b="16137"/>
          <a:stretch/>
        </p:blipFill>
        <p:spPr>
          <a:xfrm>
            <a:off x="226457" y="2318836"/>
            <a:ext cx="3918858" cy="2206175"/>
          </a:xfrm>
          <a:prstGeom prst="rect">
            <a:avLst/>
          </a:prstGeom>
        </p:spPr>
      </p:pic>
      <p:pic>
        <p:nvPicPr>
          <p:cNvPr id="5" name="Picture 4">
            <a:extLst>
              <a:ext uri="{FF2B5EF4-FFF2-40B4-BE49-F238E27FC236}">
                <a16:creationId xmlns:a16="http://schemas.microsoft.com/office/drawing/2014/main" id="{C7588A73-450C-4AD5-BB6D-42F480646EED}"/>
              </a:ext>
            </a:extLst>
          </p:cNvPr>
          <p:cNvPicPr>
            <a:picLocks noChangeAspect="1"/>
          </p:cNvPicPr>
          <p:nvPr/>
        </p:nvPicPr>
        <p:blipFill rotWithShape="1">
          <a:blip r:embed="rId4"/>
          <a:srcRect l="25843" t="32471" r="27079" b="13596"/>
          <a:stretch/>
        </p:blipFill>
        <p:spPr>
          <a:xfrm>
            <a:off x="4345968" y="2034913"/>
            <a:ext cx="4304872" cy="2774023"/>
          </a:xfrm>
          <a:prstGeom prst="rect">
            <a:avLst/>
          </a:prstGeom>
        </p:spPr>
      </p:pic>
    </p:spTree>
    <p:extLst>
      <p:ext uri="{BB962C8B-B14F-4D97-AF65-F5344CB8AC3E}">
        <p14:creationId xmlns:p14="http://schemas.microsoft.com/office/powerpoint/2010/main" val="1637264389"/>
      </p:ext>
    </p:extLst>
  </p:cSld>
  <p:clrMapOvr>
    <a:masterClrMapping/>
  </p:clrMapOvr>
</p:sld>
</file>

<file path=ppt/theme/theme1.xml><?xml version="1.0" encoding="utf-8"?>
<a:theme xmlns:a="http://schemas.openxmlformats.org/drawingml/2006/main" name="CPD presentation template 2015-16">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520</Words>
  <Application>Microsoft Office PowerPoint</Application>
  <PresentationFormat>On-screen Show (4:3)</PresentationFormat>
  <Paragraphs>45</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Quicksand</vt:lpstr>
      <vt:lpstr>Oswald</vt:lpstr>
      <vt:lpstr>Actor</vt:lpstr>
      <vt:lpstr>Arial</vt:lpstr>
      <vt:lpstr>halyard-text</vt:lpstr>
      <vt:lpstr>CPD presentation template 2015-16</vt:lpstr>
      <vt:lpstr>Holocaust Memorial Day 2024 </vt:lpstr>
      <vt:lpstr>PowerPoint Presentation</vt:lpstr>
      <vt:lpstr>What was the Holocaust?</vt:lpstr>
      <vt:lpstr>Holocaust Memorial Day </vt:lpstr>
      <vt:lpstr>Slow beginnings</vt:lpstr>
      <vt:lpstr>Awareness</vt:lpstr>
      <vt:lpstr>The Aftershocks of Genocide</vt:lpstr>
      <vt:lpstr>What might we think about?</vt:lpstr>
      <vt:lpstr>What might we think about?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Holocaust Memorial Day 2023</dc:title>
  <dc:creator>alex ohalloran</dc:creator>
  <cp:lastModifiedBy>Alex O'Halloran</cp:lastModifiedBy>
  <cp:revision>5</cp:revision>
  <dcterms:modified xsi:type="dcterms:W3CDTF">2024-01-18T10:40:16Z</dcterms:modified>
</cp:coreProperties>
</file>