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257" r:id="rId2"/>
    <p:sldId id="258" r:id="rId3"/>
    <p:sldId id="259" r:id="rId4"/>
    <p:sldId id="262" r:id="rId5"/>
    <p:sldId id="260" r:id="rId6"/>
    <p:sldId id="261"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536" autoAdjust="0"/>
  </p:normalViewPr>
  <p:slideViewPr>
    <p:cSldViewPr snapToGrid="0" snapToObjects="1">
      <p:cViewPr>
        <p:scale>
          <a:sx n="59" d="100"/>
          <a:sy n="59" d="100"/>
        </p:scale>
        <p:origin x="-1768" y="1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89ABF5-EC1B-974A-804F-2B688BD077A5}" type="datetimeFigureOut">
              <a:rPr lang="en-US" smtClean="0"/>
              <a:t>10/04/2016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C1347-3444-7941-B1B7-E3282F9E7A46}" type="slidenum">
              <a:rPr lang="en-US" smtClean="0"/>
              <a:t>‹#›</a:t>
            </a:fld>
            <a:endParaRPr lang="en-US"/>
          </a:p>
        </p:txBody>
      </p:sp>
    </p:spTree>
    <p:extLst>
      <p:ext uri="{BB962C8B-B14F-4D97-AF65-F5344CB8AC3E}">
        <p14:creationId xmlns:p14="http://schemas.microsoft.com/office/powerpoint/2010/main" val="37837140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Starter:</a:t>
            </a:r>
            <a:r>
              <a:rPr lang="en-US" baseline="0" dirty="0" smtClean="0"/>
              <a:t> Discuss what the 2 images show, then reveal. 3 minutes.</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1</a:t>
            </a:fld>
            <a:endParaRPr lang="en-US"/>
          </a:p>
        </p:txBody>
      </p:sp>
    </p:spTree>
    <p:extLst>
      <p:ext uri="{BB962C8B-B14F-4D97-AF65-F5344CB8AC3E}">
        <p14:creationId xmlns:p14="http://schemas.microsoft.com/office/powerpoint/2010/main" val="352155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2</a:t>
            </a:fld>
            <a:endParaRPr lang="en-US"/>
          </a:p>
        </p:txBody>
      </p:sp>
    </p:spTree>
    <p:extLst>
      <p:ext uri="{BB962C8B-B14F-4D97-AF65-F5344CB8AC3E}">
        <p14:creationId xmlns:p14="http://schemas.microsoft.com/office/powerpoint/2010/main" val="1577282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together as a class. Further details: Committee</a:t>
            </a:r>
            <a:r>
              <a:rPr lang="en-US" baseline="0" dirty="0" smtClean="0"/>
              <a:t> of Public Safety formed 6</a:t>
            </a:r>
            <a:r>
              <a:rPr lang="en-US" baseline="30000" dirty="0" smtClean="0"/>
              <a:t>th</a:t>
            </a:r>
            <a:r>
              <a:rPr lang="en-US" baseline="0" dirty="0" smtClean="0"/>
              <a:t> April 1793, Robespierre joined 27</a:t>
            </a:r>
            <a:r>
              <a:rPr lang="en-US" baseline="30000" dirty="0" smtClean="0"/>
              <a:t>th</a:t>
            </a:r>
            <a:r>
              <a:rPr lang="en-US" baseline="0" dirty="0" smtClean="0"/>
              <a:t> July 1793, 5</a:t>
            </a:r>
            <a:r>
              <a:rPr lang="en-US" baseline="30000" dirty="0" smtClean="0"/>
              <a:t>th</a:t>
            </a:r>
            <a:r>
              <a:rPr lang="en-US" baseline="0" dirty="0" smtClean="0"/>
              <a:t> September the </a:t>
            </a:r>
            <a:r>
              <a:rPr lang="en-US" baseline="0" dirty="0" err="1" smtClean="0"/>
              <a:t>sansculottes</a:t>
            </a:r>
            <a:r>
              <a:rPr lang="en-US" baseline="0" dirty="0" smtClean="0"/>
              <a:t> declare terror the order of the day, 16</a:t>
            </a:r>
            <a:r>
              <a:rPr lang="en-US" baseline="30000" dirty="0" smtClean="0"/>
              <a:t>th</a:t>
            </a:r>
            <a:r>
              <a:rPr lang="en-US" baseline="0" dirty="0" smtClean="0"/>
              <a:t> October Marie-Antoinette executed, 31</a:t>
            </a:r>
            <a:r>
              <a:rPr lang="en-US" baseline="30000" dirty="0" smtClean="0"/>
              <a:t>st</a:t>
            </a:r>
            <a:r>
              <a:rPr lang="en-US" baseline="0" dirty="0" smtClean="0"/>
              <a:t> October Girondins executed, further executions until July 1794, when Robespierre was executed. Many priests were executed as the Committee led a ‘</a:t>
            </a:r>
            <a:r>
              <a:rPr lang="en-US" baseline="0" dirty="0" err="1" smtClean="0"/>
              <a:t>dechristianising</a:t>
            </a:r>
            <a:r>
              <a:rPr lang="en-US" baseline="0" dirty="0" smtClean="0"/>
              <a:t> campaign’. </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3</a:t>
            </a:fld>
            <a:endParaRPr lang="en-US"/>
          </a:p>
        </p:txBody>
      </p:sp>
    </p:spTree>
    <p:extLst>
      <p:ext uri="{BB962C8B-B14F-4D97-AF65-F5344CB8AC3E}">
        <p14:creationId xmlns:p14="http://schemas.microsoft.com/office/powerpoint/2010/main" val="3216638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instructions,</a:t>
            </a:r>
            <a:r>
              <a:rPr lang="en-US" baseline="0" dirty="0" smtClean="0"/>
              <a:t> then read the 2 extracts aloud to the class. 10-15 minutes. Have a summary discussion of what they understood from each extract at the end of each one. </a:t>
            </a:r>
          </a:p>
          <a:p>
            <a:endParaRPr lang="en-US" baseline="0" dirty="0" smtClean="0"/>
          </a:p>
          <a:p>
            <a:r>
              <a:rPr lang="en-US" b="1" baseline="0" dirty="0" smtClean="0"/>
              <a:t>Grindstone</a:t>
            </a:r>
            <a:r>
              <a:rPr lang="en-US" baseline="0" dirty="0" smtClean="0"/>
              <a:t>: Jacobins, in the middle of the Reign of Terror, are sharpening their weapons in a mad frenzy before going back to kill more ‘enemies of the Revolution’ (the rich and powerful) through the night.</a:t>
            </a:r>
          </a:p>
          <a:p>
            <a:r>
              <a:rPr lang="en-US" b="1" baseline="0" dirty="0" smtClean="0"/>
              <a:t>Footsteps die out forever</a:t>
            </a:r>
            <a:r>
              <a:rPr lang="en-US" baseline="0" dirty="0" smtClean="0"/>
              <a:t>: ‘enemies of the Revolution’ are being taken in carts to the guillotine to be executed. Among them is a man called ‘</a:t>
            </a:r>
            <a:r>
              <a:rPr lang="en-US" baseline="0" dirty="0" err="1" smtClean="0"/>
              <a:t>Evremonde</a:t>
            </a:r>
            <a:r>
              <a:rPr lang="en-US" baseline="0" dirty="0" smtClean="0"/>
              <a:t>’, an aristocrat (First Estate), but also a seamstress (Third Estate) – she like many who were killed might have been accused of </a:t>
            </a:r>
            <a:r>
              <a:rPr lang="en-US" baseline="0" dirty="0" err="1" smtClean="0"/>
              <a:t>sympathising</a:t>
            </a:r>
            <a:r>
              <a:rPr lang="en-US" baseline="0" dirty="0" smtClean="0"/>
              <a:t> with enemies, as she would not have been considered an enemy herself. These 2 characters meet in the cart and console each other on the way to their death. The knitting women sit there all day for entertainment, counting the dead in their stitches.</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4</a:t>
            </a:fld>
            <a:endParaRPr lang="en-US"/>
          </a:p>
        </p:txBody>
      </p:sp>
    </p:spTree>
    <p:extLst>
      <p:ext uri="{BB962C8B-B14F-4D97-AF65-F5344CB8AC3E}">
        <p14:creationId xmlns:p14="http://schemas.microsoft.com/office/powerpoint/2010/main" val="43721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15-20 minutes to complete the activities. </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5</a:t>
            </a:fld>
            <a:endParaRPr lang="en-US"/>
          </a:p>
        </p:txBody>
      </p:sp>
    </p:spTree>
    <p:extLst>
      <p:ext uri="{BB962C8B-B14F-4D97-AF65-F5344CB8AC3E}">
        <p14:creationId xmlns:p14="http://schemas.microsoft.com/office/powerpoint/2010/main" val="1522132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Plenary: Get the students to draw this line</a:t>
            </a:r>
            <a:r>
              <a:rPr lang="en-US" baseline="0" dirty="0" smtClean="0"/>
              <a:t> and mark the 2 points. 5 minutes.</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6</a:t>
            </a:fld>
            <a:endParaRPr lang="en-US"/>
          </a:p>
        </p:txBody>
      </p:sp>
    </p:spTree>
    <p:extLst>
      <p:ext uri="{BB962C8B-B14F-4D97-AF65-F5344CB8AC3E}">
        <p14:creationId xmlns:p14="http://schemas.microsoft.com/office/powerpoint/2010/main" val="3483220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Upload the News</a:t>
            </a:r>
            <a:r>
              <a:rPr lang="en-US" b="1" baseline="0" dirty="0" smtClean="0"/>
              <a:t> sheet to SMH, and copy and paste the following into the instructions box:</a:t>
            </a:r>
          </a:p>
          <a:p>
            <a:endParaRPr lang="en-US" baseline="0" dirty="0" smtClean="0"/>
          </a:p>
          <a:p>
            <a:r>
              <a:rPr lang="en-US" baseline="0" dirty="0" smtClean="0"/>
              <a:t>Complete up until 28</a:t>
            </a:r>
            <a:r>
              <a:rPr lang="en-US" baseline="30000" dirty="0" smtClean="0"/>
              <a:t>th</a:t>
            </a:r>
            <a:r>
              <a:rPr lang="en-US" baseline="0" dirty="0" smtClean="0"/>
              <a:t> July 1794 (p.5) of your French Revolution diary.</a:t>
            </a:r>
          </a:p>
          <a:p>
            <a:endParaRPr lang="en-US" sz="1000" baseline="0" dirty="0" smtClean="0"/>
          </a:p>
          <a:p>
            <a:r>
              <a:rPr lang="en-US" dirty="0" smtClean="0"/>
              <a:t>If you are</a:t>
            </a:r>
            <a:r>
              <a:rPr lang="en-US" baseline="0" dirty="0" smtClean="0"/>
              <a:t> a Jacobin you would probably be very pleased with the events. You might have joined the Committee of Public Safety, or be a supporter of it. You want to kill anyone who threatens the Revolution. Now, your Estate doesn’t matter so much. You might be upset when Robespierre dies, or you might think he has gone too far and it was right to kill him.</a:t>
            </a:r>
          </a:p>
          <a:p>
            <a:endParaRPr lang="en-US" baseline="0" dirty="0" smtClean="0"/>
          </a:p>
          <a:p>
            <a:r>
              <a:rPr lang="en-US" baseline="0" dirty="0" smtClean="0"/>
              <a:t>If you are not a Jacobin, the changes are quite frightening. You would probably think that the Terror is a step too far, and might even be living in fear for your life, especially if you are First or Second Estate, or even if you are the Third Estate. You don’t want to be associated with anyone who could be seen as a traitor. You would be relieved with the end of the terror and Robespierre’s death.</a:t>
            </a:r>
            <a:endParaRPr lang="en-US" dirty="0"/>
          </a:p>
        </p:txBody>
      </p:sp>
      <p:sp>
        <p:nvSpPr>
          <p:cNvPr id="4" name="Slide Number Placeholder 3"/>
          <p:cNvSpPr>
            <a:spLocks noGrp="1"/>
          </p:cNvSpPr>
          <p:nvPr>
            <p:ph type="sldNum" sz="quarter" idx="10"/>
          </p:nvPr>
        </p:nvSpPr>
        <p:spPr/>
        <p:txBody>
          <a:bodyPr/>
          <a:lstStyle/>
          <a:p>
            <a:fld id="{63FC1347-3444-7941-B1B7-E3282F9E7A46}" type="slidenum">
              <a:rPr lang="en-US" smtClean="0"/>
              <a:t>7</a:t>
            </a:fld>
            <a:endParaRPr lang="en-US"/>
          </a:p>
        </p:txBody>
      </p:sp>
    </p:spTree>
    <p:extLst>
      <p:ext uri="{BB962C8B-B14F-4D97-AF65-F5344CB8AC3E}">
        <p14:creationId xmlns:p14="http://schemas.microsoft.com/office/powerpoint/2010/main" val="347790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GB"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GB"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GB"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GB"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GB"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155339C-9BAB-954D-A475-B4917102736D}" type="datetimeFigureOut">
              <a:rPr lang="en-US" smtClean="0"/>
              <a:t>10/04/2016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E7AABD-8082-1F40-98D0-DB415ABFBA11}"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GB"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C155339C-9BAB-954D-A475-B4917102736D}" type="datetimeFigureOut">
              <a:rPr lang="en-US" smtClean="0"/>
              <a:t>10/04/2016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E7AABD-8082-1F40-98D0-DB415ABFBA11}"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C155339C-9BAB-954D-A475-B4917102736D}" type="datetimeFigureOut">
              <a:rPr lang="en-US" smtClean="0"/>
              <a:t>10/04/2016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E7AABD-8082-1F40-98D0-DB415ABFBA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55339C-9BAB-954D-A475-B4917102736D}" type="datetimeFigureOut">
              <a:rPr lang="en-US" smtClean="0"/>
              <a:t>10/04/2016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E7AABD-8082-1F40-98D0-DB415ABFBA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155339C-9BAB-954D-A475-B4917102736D}" type="datetimeFigureOut">
              <a:rPr lang="en-US" smtClean="0"/>
              <a:t>10/04/2016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E7AABD-8082-1F40-98D0-DB415ABFBA11}"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C155339C-9BAB-954D-A475-B4917102736D}" type="datetimeFigureOut">
              <a:rPr lang="en-US" smtClean="0"/>
              <a:t>10/04/2016</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E7E7AABD-8082-1F40-98D0-DB415ABFBA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these 2 things?</a:t>
            </a:r>
            <a:endParaRPr lang="en-US" dirty="0"/>
          </a:p>
        </p:txBody>
      </p:sp>
      <p:pic>
        <p:nvPicPr>
          <p:cNvPr id="4" name="Picture 3"/>
          <p:cNvPicPr>
            <a:picLocks noChangeAspect="1"/>
          </p:cNvPicPr>
          <p:nvPr/>
        </p:nvPicPr>
        <p:blipFill>
          <a:blip r:embed="rId3"/>
          <a:stretch>
            <a:fillRect/>
          </a:stretch>
        </p:blipFill>
        <p:spPr>
          <a:xfrm>
            <a:off x="0" y="3868390"/>
            <a:ext cx="3974094" cy="2973623"/>
          </a:xfrm>
          <a:prstGeom prst="rect">
            <a:avLst/>
          </a:prstGeom>
        </p:spPr>
      </p:pic>
      <p:pic>
        <p:nvPicPr>
          <p:cNvPr id="5" name="Picture 4"/>
          <p:cNvPicPr>
            <a:picLocks noChangeAspect="1"/>
          </p:cNvPicPr>
          <p:nvPr/>
        </p:nvPicPr>
        <p:blipFill rotWithShape="1">
          <a:blip r:embed="rId4"/>
          <a:srcRect l="21838" r="16842"/>
          <a:stretch/>
        </p:blipFill>
        <p:spPr>
          <a:xfrm>
            <a:off x="6132703" y="1786404"/>
            <a:ext cx="3011297" cy="3273869"/>
          </a:xfrm>
          <a:prstGeom prst="rect">
            <a:avLst/>
          </a:prstGeom>
        </p:spPr>
      </p:pic>
      <p:sp>
        <p:nvSpPr>
          <p:cNvPr id="6" name="TextBox 5"/>
          <p:cNvSpPr txBox="1"/>
          <p:nvPr/>
        </p:nvSpPr>
        <p:spPr>
          <a:xfrm>
            <a:off x="184365" y="2028205"/>
            <a:ext cx="3789729" cy="1754327"/>
          </a:xfrm>
          <a:prstGeom prst="rect">
            <a:avLst/>
          </a:prstGeom>
          <a:noFill/>
        </p:spPr>
        <p:txBody>
          <a:bodyPr wrap="square" rtlCol="0">
            <a:spAutoFit/>
          </a:bodyPr>
          <a:lstStyle/>
          <a:p>
            <a:r>
              <a:rPr lang="en-US" sz="3600" dirty="0" smtClean="0"/>
              <a:t>Grindstone – used for sharpening weapons</a:t>
            </a:r>
            <a:endParaRPr lang="en-US" sz="3600" dirty="0"/>
          </a:p>
        </p:txBody>
      </p:sp>
      <p:sp>
        <p:nvSpPr>
          <p:cNvPr id="7" name="TextBox 6"/>
          <p:cNvSpPr txBox="1"/>
          <p:nvPr/>
        </p:nvSpPr>
        <p:spPr>
          <a:xfrm>
            <a:off x="5253169" y="5028290"/>
            <a:ext cx="3789729" cy="1754327"/>
          </a:xfrm>
          <a:prstGeom prst="rect">
            <a:avLst/>
          </a:prstGeom>
          <a:noFill/>
        </p:spPr>
        <p:txBody>
          <a:bodyPr wrap="square" rtlCol="0">
            <a:spAutoFit/>
          </a:bodyPr>
          <a:lstStyle/>
          <a:p>
            <a:pPr algn="r"/>
            <a:r>
              <a:rPr lang="en-US" sz="3600" dirty="0" smtClean="0"/>
              <a:t>Guillotine – used for chopping off people’s heads</a:t>
            </a:r>
            <a:endParaRPr lang="en-US" sz="3600" dirty="0"/>
          </a:p>
        </p:txBody>
      </p:sp>
    </p:spTree>
    <p:extLst>
      <p:ext uri="{BB962C8B-B14F-4D97-AF65-F5344CB8AC3E}">
        <p14:creationId xmlns:p14="http://schemas.microsoft.com/office/powerpoint/2010/main" val="687840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Were people better off under Louis or Robespierre?</a:t>
            </a:r>
            <a:endParaRPr lang="en-US" dirty="0"/>
          </a:p>
        </p:txBody>
      </p:sp>
      <p:sp>
        <p:nvSpPr>
          <p:cNvPr id="3" name="Subtitle 2"/>
          <p:cNvSpPr>
            <a:spLocks noGrp="1"/>
          </p:cNvSpPr>
          <p:nvPr>
            <p:ph type="subTitle" idx="1"/>
          </p:nvPr>
        </p:nvSpPr>
        <p:spPr>
          <a:xfrm>
            <a:off x="571500" y="4419599"/>
            <a:ext cx="8001000" cy="1849401"/>
          </a:xfrm>
        </p:spPr>
        <p:txBody>
          <a:bodyPr>
            <a:normAutofit/>
          </a:bodyPr>
          <a:lstStyle/>
          <a:p>
            <a:pPr algn="l"/>
            <a:r>
              <a:rPr lang="en-US" b="1" u="sng" dirty="0" smtClean="0"/>
              <a:t>Learning Objective:</a:t>
            </a:r>
          </a:p>
          <a:p>
            <a:pPr marL="342900" indent="-342900" algn="l">
              <a:buFont typeface="Arial"/>
              <a:buChar char="•"/>
            </a:pPr>
            <a:r>
              <a:rPr lang="en-US" dirty="0" smtClean="0"/>
              <a:t>To learn about the Reign of Terror under Robespierre.</a:t>
            </a:r>
          </a:p>
          <a:p>
            <a:pPr marL="342900" indent="-342900" algn="l">
              <a:buFont typeface="Arial"/>
              <a:buChar char="•"/>
            </a:pPr>
            <a:r>
              <a:rPr lang="en-US" dirty="0" smtClean="0"/>
              <a:t>To consider whether people were better off before the Revolution than during the Terror.</a:t>
            </a:r>
            <a:endParaRPr lang="en-US" dirty="0"/>
          </a:p>
        </p:txBody>
      </p:sp>
    </p:spTree>
    <p:extLst>
      <p:ext uri="{BB962C8B-B14F-4D97-AF65-F5344CB8AC3E}">
        <p14:creationId xmlns:p14="http://schemas.microsoft.com/office/powerpoint/2010/main" val="1538459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Grindstone and Guillotine</a:t>
            </a:r>
            <a:endParaRPr lang="en-US" dirty="0"/>
          </a:p>
        </p:txBody>
      </p:sp>
      <p:sp>
        <p:nvSpPr>
          <p:cNvPr id="3" name="Content Placeholder 2"/>
          <p:cNvSpPr>
            <a:spLocks noGrp="1"/>
          </p:cNvSpPr>
          <p:nvPr>
            <p:ph idx="1"/>
          </p:nvPr>
        </p:nvSpPr>
        <p:spPr>
          <a:xfrm>
            <a:off x="407620" y="1904999"/>
            <a:ext cx="8237058" cy="4589357"/>
          </a:xfrm>
        </p:spPr>
        <p:txBody>
          <a:bodyPr>
            <a:noAutofit/>
          </a:bodyPr>
          <a:lstStyle/>
          <a:p>
            <a:pPr algn="just"/>
            <a:r>
              <a:rPr lang="en-US" dirty="0" smtClean="0"/>
              <a:t>In 1859, 60 years after the French Revolution began, Charles Dickens wrote the book </a:t>
            </a:r>
            <a:r>
              <a:rPr lang="en-US" i="1" dirty="0" smtClean="0"/>
              <a:t>A Tale of Two Cities</a:t>
            </a:r>
            <a:r>
              <a:rPr lang="en-US" dirty="0"/>
              <a:t> </a:t>
            </a:r>
            <a:r>
              <a:rPr lang="en-US" dirty="0" smtClean="0"/>
              <a:t>about the revolution. </a:t>
            </a:r>
          </a:p>
          <a:p>
            <a:pPr algn="just"/>
            <a:r>
              <a:rPr lang="en-US" dirty="0" smtClean="0"/>
              <a:t>The grindstone and the guillotine are 2 key features of the story, and highlight the horror of the months between September 1793 and July 1794.</a:t>
            </a:r>
          </a:p>
          <a:p>
            <a:pPr algn="just"/>
            <a:r>
              <a:rPr lang="en-US" dirty="0" smtClean="0"/>
              <a:t>During this time a group called the Committee of Public Safety and its leader, Maximilien Robespierre, had many thousands of people (supposedly sympathetic towards the monarchy) murdered. It was known as the Reign of Terror.</a:t>
            </a:r>
            <a:endParaRPr lang="en-US" dirty="0"/>
          </a:p>
        </p:txBody>
      </p:sp>
    </p:spTree>
    <p:extLst>
      <p:ext uri="{BB962C8B-B14F-4D97-AF65-F5344CB8AC3E}">
        <p14:creationId xmlns:p14="http://schemas.microsoft.com/office/powerpoint/2010/main" val="342460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Grindstone and Guillotine</a:t>
            </a:r>
            <a:endParaRPr lang="en-US" dirty="0"/>
          </a:p>
        </p:txBody>
      </p:sp>
      <p:sp>
        <p:nvSpPr>
          <p:cNvPr id="3" name="Content Placeholder 2"/>
          <p:cNvSpPr>
            <a:spLocks noGrp="1"/>
          </p:cNvSpPr>
          <p:nvPr>
            <p:ph idx="1"/>
          </p:nvPr>
        </p:nvSpPr>
        <p:spPr/>
        <p:txBody>
          <a:bodyPr/>
          <a:lstStyle/>
          <a:p>
            <a:pPr marL="0" indent="0">
              <a:buNone/>
            </a:pPr>
            <a:r>
              <a:rPr lang="en-US" dirty="0" smtClean="0"/>
              <a:t>While you listen to the 2 extracts…</a:t>
            </a:r>
          </a:p>
          <a:p>
            <a:pPr marL="0" indent="0">
              <a:buNone/>
            </a:pPr>
            <a:r>
              <a:rPr lang="en-US" dirty="0" smtClean="0"/>
              <a:t>EITHER:</a:t>
            </a:r>
          </a:p>
          <a:p>
            <a:r>
              <a:rPr lang="en-US" dirty="0" smtClean="0"/>
              <a:t>Close your eyes and try to imagine the scene.</a:t>
            </a:r>
          </a:p>
          <a:p>
            <a:pPr marL="0" indent="0">
              <a:buNone/>
            </a:pPr>
            <a:r>
              <a:rPr lang="en-US" dirty="0" smtClean="0"/>
              <a:t>OR:</a:t>
            </a:r>
          </a:p>
          <a:p>
            <a:r>
              <a:rPr lang="en-US" dirty="0" smtClean="0"/>
              <a:t>Draw what is being described to you as you listen, on a blank piece of paper. </a:t>
            </a:r>
          </a:p>
          <a:p>
            <a:endParaRPr lang="en-US" dirty="0" smtClean="0"/>
          </a:p>
        </p:txBody>
      </p:sp>
    </p:spTree>
    <p:extLst>
      <p:ext uri="{BB962C8B-B14F-4D97-AF65-F5344CB8AC3E}">
        <p14:creationId xmlns:p14="http://schemas.microsoft.com/office/powerpoint/2010/main" val="2435942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Activities</a:t>
            </a:r>
            <a:endParaRPr lang="en-US" dirty="0"/>
          </a:p>
        </p:txBody>
      </p:sp>
      <p:sp>
        <p:nvSpPr>
          <p:cNvPr id="3" name="Content Placeholder 2"/>
          <p:cNvSpPr>
            <a:spLocks noGrp="1"/>
          </p:cNvSpPr>
          <p:nvPr>
            <p:ph idx="1"/>
          </p:nvPr>
        </p:nvSpPr>
        <p:spPr/>
        <p:txBody>
          <a:bodyPr>
            <a:normAutofit lnSpcReduction="10000"/>
          </a:bodyPr>
          <a:lstStyle/>
          <a:p>
            <a:r>
              <a:rPr lang="en-US" dirty="0" smtClean="0"/>
              <a:t>Read the sources to find out what life was like during the Reign of Terror, under the rule of the Jacobin leader Maximilien Robespierre.</a:t>
            </a:r>
          </a:p>
          <a:p>
            <a:r>
              <a:rPr lang="en-US" dirty="0" smtClean="0"/>
              <a:t>Complete your table showing whether they were better off before the Revolution, under the rule of Louis XVI, or afterwards, under Robespierre. </a:t>
            </a:r>
          </a:p>
          <a:p>
            <a:pPr marL="0" indent="0">
              <a:buNone/>
            </a:pPr>
            <a:r>
              <a:rPr lang="en-US" b="1" dirty="0" smtClean="0"/>
              <a:t>Challenge: </a:t>
            </a:r>
          </a:p>
          <a:p>
            <a:r>
              <a:rPr lang="en-US" dirty="0" smtClean="0"/>
              <a:t>Complete the questions on the 2 extracts that were read aloud to you at the start.</a:t>
            </a:r>
            <a:endParaRPr lang="en-US" dirty="0"/>
          </a:p>
        </p:txBody>
      </p:sp>
    </p:spTree>
    <p:extLst>
      <p:ext uri="{BB962C8B-B14F-4D97-AF65-F5344CB8AC3E}">
        <p14:creationId xmlns:p14="http://schemas.microsoft.com/office/powerpoint/2010/main" val="2099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Were people better off under Louis or Robespierre?</a:t>
            </a:r>
          </a:p>
        </p:txBody>
      </p:sp>
      <p:cxnSp>
        <p:nvCxnSpPr>
          <p:cNvPr id="5" name="Straight Arrow Connector 4"/>
          <p:cNvCxnSpPr/>
          <p:nvPr/>
        </p:nvCxnSpPr>
        <p:spPr>
          <a:xfrm>
            <a:off x="737461" y="3851543"/>
            <a:ext cx="7835039"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6790" y="4056412"/>
            <a:ext cx="2048502" cy="461665"/>
          </a:xfrm>
          <a:prstGeom prst="rect">
            <a:avLst/>
          </a:prstGeom>
          <a:noFill/>
        </p:spPr>
        <p:txBody>
          <a:bodyPr wrap="square" rtlCol="0">
            <a:spAutoFit/>
          </a:bodyPr>
          <a:lstStyle/>
          <a:p>
            <a:r>
              <a:rPr lang="en-US" sz="2400" b="1" dirty="0" smtClean="0"/>
              <a:t>Louis XVI</a:t>
            </a:r>
            <a:endParaRPr lang="en-US" sz="2400" b="1" dirty="0"/>
          </a:p>
        </p:txBody>
      </p:sp>
      <p:sp>
        <p:nvSpPr>
          <p:cNvPr id="8" name="TextBox 7"/>
          <p:cNvSpPr txBox="1"/>
          <p:nvPr/>
        </p:nvSpPr>
        <p:spPr>
          <a:xfrm>
            <a:off x="7240216" y="4056412"/>
            <a:ext cx="2048502" cy="461665"/>
          </a:xfrm>
          <a:prstGeom prst="rect">
            <a:avLst/>
          </a:prstGeom>
          <a:noFill/>
        </p:spPr>
        <p:txBody>
          <a:bodyPr wrap="square" rtlCol="0">
            <a:spAutoFit/>
          </a:bodyPr>
          <a:lstStyle/>
          <a:p>
            <a:r>
              <a:rPr lang="en-US" sz="2400" b="1" dirty="0" smtClean="0"/>
              <a:t>Robespierre</a:t>
            </a:r>
            <a:endParaRPr lang="en-US" sz="2400" b="1" dirty="0"/>
          </a:p>
        </p:txBody>
      </p:sp>
      <p:sp>
        <p:nvSpPr>
          <p:cNvPr id="9" name="Rectangle 8"/>
          <p:cNvSpPr/>
          <p:nvPr/>
        </p:nvSpPr>
        <p:spPr>
          <a:xfrm>
            <a:off x="286790" y="5531471"/>
            <a:ext cx="8562738" cy="10448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Mark where you think things would be best for </a:t>
            </a:r>
            <a:r>
              <a:rPr lang="en-US" sz="2400" b="1" u="sng" dirty="0" smtClean="0"/>
              <a:t>most people</a:t>
            </a:r>
            <a:r>
              <a:rPr lang="en-US" sz="2400" dirty="0" smtClean="0"/>
              <a:t>. </a:t>
            </a:r>
          </a:p>
          <a:p>
            <a:pPr algn="ctr"/>
            <a:r>
              <a:rPr lang="en-US" sz="2400" dirty="0" smtClean="0"/>
              <a:t>Mark where you think would be best for </a:t>
            </a:r>
            <a:r>
              <a:rPr lang="en-US" sz="2400" b="1" u="sng" dirty="0" smtClean="0"/>
              <a:t>your character</a:t>
            </a:r>
            <a:r>
              <a:rPr lang="en-US" sz="2400" dirty="0" smtClean="0"/>
              <a:t>.</a:t>
            </a:r>
            <a:endParaRPr lang="en-US" sz="2400" dirty="0"/>
          </a:p>
        </p:txBody>
      </p:sp>
    </p:spTree>
    <p:extLst>
      <p:ext uri="{BB962C8B-B14F-4D97-AF65-F5344CB8AC3E}">
        <p14:creationId xmlns:p14="http://schemas.microsoft.com/office/powerpoint/2010/main" val="2542223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lstStyle/>
          <a:p>
            <a:r>
              <a:rPr lang="en-US" dirty="0" smtClean="0"/>
              <a:t>Complete </a:t>
            </a:r>
            <a:r>
              <a:rPr lang="en-US" dirty="0" smtClean="0"/>
              <a:t>from 27</a:t>
            </a:r>
            <a:r>
              <a:rPr lang="en-US" baseline="30000" dirty="0" smtClean="0"/>
              <a:t>th</a:t>
            </a:r>
            <a:r>
              <a:rPr lang="en-US" dirty="0" smtClean="0"/>
              <a:t> July 1793 – 28</a:t>
            </a:r>
            <a:r>
              <a:rPr lang="en-US" baseline="30000" dirty="0" smtClean="0"/>
              <a:t>th</a:t>
            </a:r>
            <a:r>
              <a:rPr lang="en-US" dirty="0" smtClean="0"/>
              <a:t> July 1794 (p.4-5) of </a:t>
            </a:r>
            <a:r>
              <a:rPr lang="en-US" dirty="0" smtClean="0"/>
              <a:t>your French Revolution diary.</a:t>
            </a:r>
          </a:p>
          <a:p>
            <a:r>
              <a:rPr lang="en-US" dirty="0" smtClean="0"/>
              <a:t>Use Show My Homework to help you.</a:t>
            </a:r>
          </a:p>
          <a:p>
            <a:r>
              <a:rPr lang="en-US" dirty="0" smtClean="0"/>
              <a:t>Remember to write in character.</a:t>
            </a:r>
            <a:endParaRPr lang="en-US" dirty="0"/>
          </a:p>
        </p:txBody>
      </p:sp>
    </p:spTree>
    <p:extLst>
      <p:ext uri="{BB962C8B-B14F-4D97-AF65-F5344CB8AC3E}">
        <p14:creationId xmlns:p14="http://schemas.microsoft.com/office/powerpoint/2010/main" val="3055050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195</TotalTime>
  <Words>847</Words>
  <Application>Microsoft Macintosh PowerPoint</Application>
  <PresentationFormat>On-screen Show (4:3)</PresentationFormat>
  <Paragraphs>53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Travelogue</vt:lpstr>
      <vt:lpstr>What are these 2 things?</vt:lpstr>
      <vt:lpstr>Were people better off under Louis or Robespierre?</vt:lpstr>
      <vt:lpstr>Grindstone and Guillotine</vt:lpstr>
      <vt:lpstr>Grindstone and Guillotine</vt:lpstr>
      <vt:lpstr>Activities</vt:lpstr>
      <vt:lpstr>Were people better off under Louis or Robespierre?</vt:lpstr>
      <vt:lpstr>Homework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these 2 things?</dc:title>
  <dc:creator>Thomas Tallis</dc:creator>
  <cp:lastModifiedBy>Thomas Tallis</cp:lastModifiedBy>
  <cp:revision>16</cp:revision>
  <dcterms:created xsi:type="dcterms:W3CDTF">2016-03-27T18:37:14Z</dcterms:created>
  <dcterms:modified xsi:type="dcterms:W3CDTF">2016-04-10T10:40:25Z</dcterms:modified>
</cp:coreProperties>
</file>