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GB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18/04/2016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541693"/>
            <a:ext cx="8001000" cy="2424766"/>
          </a:xfrm>
        </p:spPr>
        <p:txBody>
          <a:bodyPr/>
          <a:lstStyle/>
          <a:p>
            <a:pPr marL="0" indent="0"/>
            <a:r>
              <a:rPr lang="en-US" sz="5400" dirty="0"/>
              <a:t>Explain why the French Revolution started in </a:t>
            </a:r>
            <a:r>
              <a:rPr lang="en-US" sz="5400" dirty="0" smtClean="0"/>
              <a:t>1789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327" y="4419599"/>
            <a:ext cx="8542737" cy="195008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 smtClean="0"/>
              <a:t>Learning Objectives: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Understand what causation means.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Learn how to structure a paragraph and a full answer to a causation question.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Self-select an appropriate writing frame.</a:t>
            </a:r>
          </a:p>
          <a:p>
            <a:pPr marL="342900" indent="-342900" algn="l">
              <a:buFont typeface="Arial"/>
              <a:buChar char="•"/>
            </a:pPr>
            <a:r>
              <a:rPr lang="en-US" dirty="0" smtClean="0"/>
              <a:t>Begin writing an answer to a causation question.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87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What is a causation question?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Historical questions come in different formats, such as:</a:t>
            </a:r>
          </a:p>
          <a:p>
            <a:r>
              <a:rPr lang="en-US" dirty="0" smtClean="0"/>
              <a:t>What can you learn…?</a:t>
            </a:r>
          </a:p>
          <a:p>
            <a:r>
              <a:rPr lang="en-US" dirty="0" smtClean="0"/>
              <a:t>What were the consequences of…?</a:t>
            </a:r>
          </a:p>
          <a:p>
            <a:r>
              <a:rPr lang="en-US" b="1" dirty="0" smtClean="0"/>
              <a:t>Why…?</a:t>
            </a:r>
          </a:p>
          <a:p>
            <a:pPr marL="0" indent="0">
              <a:buNone/>
            </a:pPr>
            <a:r>
              <a:rPr lang="en-US" b="1" dirty="0" smtClean="0"/>
              <a:t>We are focusing on a ‘why’ question today. This is also known as a ‘causation’ question.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314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What is a causation question?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something asks you why something happened, you need to think about what caused it. This is called ‘causation’.</a:t>
            </a:r>
          </a:p>
          <a:p>
            <a:r>
              <a:rPr lang="en-US" dirty="0" smtClean="0"/>
              <a:t>We are going to carry on thinking about the causes of the French Revolution in order to answer this question/task:</a:t>
            </a:r>
          </a:p>
          <a:p>
            <a:pPr marL="0" indent="0">
              <a:buNone/>
            </a:pPr>
            <a:r>
              <a:rPr lang="en-US" b="1" dirty="0"/>
              <a:t>Explain why the French Revolution started in 1789.</a:t>
            </a:r>
            <a:endParaRPr lang="en-GB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6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How do I answer a </a:t>
            </a:r>
            <a:r>
              <a:rPr lang="en-GB" sz="4000" dirty="0"/>
              <a:t>causation question?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9534"/>
            <a:ext cx="4502254" cy="5068466"/>
          </a:xfrm>
          <a:solidFill>
            <a:srgbClr val="3366FF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/>
              <a:t>Aims: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Write about how each of the following factors caused the French Revolution, giving examples for each.</a:t>
            </a:r>
            <a:endParaRPr lang="en-GB" dirty="0"/>
          </a:p>
          <a:p>
            <a:pPr lvl="0"/>
            <a:r>
              <a:rPr lang="en-US" dirty="0"/>
              <a:t>Political</a:t>
            </a:r>
            <a:endParaRPr lang="en-GB" dirty="0"/>
          </a:p>
          <a:p>
            <a:pPr lvl="0"/>
            <a:r>
              <a:rPr lang="en-US" dirty="0"/>
              <a:t>Economic</a:t>
            </a:r>
            <a:endParaRPr lang="en-GB" dirty="0"/>
          </a:p>
          <a:p>
            <a:pPr lvl="0"/>
            <a:r>
              <a:rPr lang="en-US" dirty="0"/>
              <a:t>Social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1 or more paragraphs to explain how it caused the French Revolution. Include 1 or more examples and explain these in detail. 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2254" y="1789534"/>
            <a:ext cx="4641746" cy="5068466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/>
              <a:t>Challenge: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/>
              <a:t>about all 4 </a:t>
            </a:r>
            <a:r>
              <a:rPr lang="en-US" dirty="0" smtClean="0"/>
              <a:t>factors:</a:t>
            </a:r>
            <a:r>
              <a:rPr lang="en-GB" dirty="0"/>
              <a:t> </a:t>
            </a:r>
            <a:r>
              <a:rPr lang="en-US" dirty="0" smtClean="0"/>
              <a:t>Political</a:t>
            </a:r>
            <a:r>
              <a:rPr lang="en-GB" dirty="0" smtClean="0"/>
              <a:t>, </a:t>
            </a:r>
            <a:r>
              <a:rPr lang="en-US" dirty="0" smtClean="0"/>
              <a:t>Economic</a:t>
            </a:r>
            <a:r>
              <a:rPr lang="en-GB" dirty="0" smtClean="0"/>
              <a:t>, </a:t>
            </a:r>
            <a:r>
              <a:rPr lang="en-US" dirty="0" smtClean="0"/>
              <a:t>Social</a:t>
            </a:r>
            <a:r>
              <a:rPr lang="en-GB" dirty="0" smtClean="0"/>
              <a:t>, </a:t>
            </a:r>
            <a:r>
              <a:rPr lang="en-US" dirty="0" smtClean="0"/>
              <a:t>Intellectual.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Write 2 or more paragraphs to explain how it caused the French Revolution. </a:t>
            </a:r>
            <a:r>
              <a:rPr lang="en-US" dirty="0" smtClean="0"/>
              <a:t>Include </a:t>
            </a:r>
            <a:r>
              <a:rPr lang="en-US" dirty="0"/>
              <a:t>2 or more examples and explain in detail how they caused the French Revolution. Try to link different factors together. 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You might be able to conclude </a:t>
            </a:r>
            <a:r>
              <a:rPr lang="en-US" dirty="0"/>
              <a:t>on which factor you think was the most significant in causing the French Revolution.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47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54174" y="-110242"/>
            <a:ext cx="8001000" cy="1143000"/>
          </a:xfrm>
        </p:spPr>
        <p:txBody>
          <a:bodyPr/>
          <a:lstStyle/>
          <a:p>
            <a:r>
              <a:rPr lang="en-US" dirty="0" smtClean="0"/>
              <a:t>Example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4174" y="1128843"/>
            <a:ext cx="8215649" cy="54140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French Revolution was caused partly by political reasons. </a:t>
            </a:r>
            <a:r>
              <a:rPr lang="en-US" dirty="0" smtClean="0">
                <a:solidFill>
                  <a:srgbClr val="008000"/>
                </a:solidFill>
              </a:rPr>
              <a:t>For </a:t>
            </a:r>
            <a:r>
              <a:rPr lang="en-US" dirty="0">
                <a:solidFill>
                  <a:srgbClr val="008000"/>
                </a:solidFill>
              </a:rPr>
              <a:t>example, some of the Third Estate, such as merchants, were richer than the First and Second Estates, but still did not have a say in how the country was run. </a:t>
            </a:r>
            <a:r>
              <a:rPr lang="en-US" dirty="0" smtClean="0">
                <a:solidFill>
                  <a:srgbClr val="800000"/>
                </a:solidFill>
              </a:rPr>
              <a:t>Because of this, they wanted to fight for more power. This one of the reasons that the French Revolution started.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French Revolution was caused partly by political reasons. Firstly, the Estates system caused problems. </a:t>
            </a:r>
            <a:r>
              <a:rPr lang="en-US" dirty="0" smtClean="0">
                <a:solidFill>
                  <a:srgbClr val="008000"/>
                </a:solidFill>
              </a:rPr>
              <a:t>For example, </a:t>
            </a:r>
            <a:r>
              <a:rPr lang="en-US" dirty="0">
                <a:solidFill>
                  <a:srgbClr val="008000"/>
                </a:solidFill>
              </a:rPr>
              <a:t>some of the Third Estate, such as merchants, were richer than the First and Second Estates, but still did not have a say in how the country was </a:t>
            </a:r>
            <a:r>
              <a:rPr lang="en-US" dirty="0" smtClean="0">
                <a:solidFill>
                  <a:srgbClr val="008000"/>
                </a:solidFill>
              </a:rPr>
              <a:t>run.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They </a:t>
            </a:r>
            <a:r>
              <a:rPr lang="en-US" dirty="0">
                <a:solidFill>
                  <a:srgbClr val="800000"/>
                </a:solidFill>
              </a:rPr>
              <a:t>felt very angry, and wanted the opportunity to change this. This caused the French Revolution because when Louis called the Estates General in 1789, the Third Estate went to a tennis court and swore an oath not to leave until they had a </a:t>
            </a:r>
            <a:r>
              <a:rPr lang="en-US" dirty="0" smtClean="0">
                <a:solidFill>
                  <a:srgbClr val="800000"/>
                </a:solidFill>
              </a:rPr>
              <a:t>constitution that was fair for all Estates, </a:t>
            </a:r>
            <a:r>
              <a:rPr lang="en-US" dirty="0">
                <a:solidFill>
                  <a:srgbClr val="800000"/>
                </a:solidFill>
              </a:rPr>
              <a:t>beginning the Revolution.</a:t>
            </a:r>
            <a:r>
              <a:rPr lang="en-US" dirty="0"/>
              <a:t> This links to the next factor, as the Estates system also caused social problems.</a:t>
            </a:r>
            <a:endParaRPr lang="en-GB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445" y="1128843"/>
            <a:ext cx="423289" cy="5386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</a:t>
            </a:r>
          </a:p>
          <a:p>
            <a:pPr algn="ctr"/>
            <a:r>
              <a:rPr lang="en-US" sz="2400" b="1" dirty="0" smtClean="0">
                <a:solidFill>
                  <a:srgbClr val="008000"/>
                </a:solidFill>
              </a:rPr>
              <a:t>E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E</a:t>
            </a:r>
          </a:p>
          <a:p>
            <a:pPr algn="ctr"/>
            <a:endParaRPr lang="en-US" sz="2400" b="1" dirty="0" smtClean="0">
              <a:solidFill>
                <a:srgbClr val="800000"/>
              </a:solidFill>
            </a:endParaRPr>
          </a:p>
          <a:p>
            <a:pPr algn="ctr"/>
            <a:endParaRPr lang="en-US" sz="2000" b="1" dirty="0">
              <a:solidFill>
                <a:srgbClr val="80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P</a:t>
            </a:r>
          </a:p>
          <a:p>
            <a:pPr algn="ctr"/>
            <a:r>
              <a:rPr lang="en-US" sz="2400" b="1" dirty="0">
                <a:solidFill>
                  <a:srgbClr val="008000"/>
                </a:solidFill>
              </a:rPr>
              <a:t>E</a:t>
            </a:r>
          </a:p>
          <a:p>
            <a:pPr algn="ctr"/>
            <a:endParaRPr lang="en-US" sz="2400" b="1" dirty="0" smtClean="0"/>
          </a:p>
          <a:p>
            <a:pPr algn="ctr"/>
            <a:endParaRPr lang="en-US" sz="300" b="1" dirty="0"/>
          </a:p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E</a:t>
            </a:r>
          </a:p>
          <a:p>
            <a:pPr algn="ctr"/>
            <a:endParaRPr lang="en-US" sz="2800" b="1" dirty="0">
              <a:solidFill>
                <a:srgbClr val="800000"/>
              </a:solidFill>
            </a:endParaRPr>
          </a:p>
          <a:p>
            <a:pPr algn="ctr"/>
            <a:endParaRPr lang="en-US" sz="2400" b="1" dirty="0" smtClean="0">
              <a:solidFill>
                <a:srgbClr val="800000"/>
              </a:solidFill>
            </a:endParaRPr>
          </a:p>
          <a:p>
            <a:pPr algn="ctr"/>
            <a:r>
              <a:rPr lang="en-US" sz="2400" b="1" dirty="0"/>
              <a:t>L</a:t>
            </a:r>
          </a:p>
          <a:p>
            <a:pPr algn="ctr"/>
            <a:endParaRPr lang="en-US" sz="2400" b="1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2405" y="2886566"/>
            <a:ext cx="875437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195408" y="2617152"/>
            <a:ext cx="2789855" cy="57731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Normal paragraph, </a:t>
            </a:r>
            <a:r>
              <a:rPr lang="en-US" b="1" i="1" dirty="0" smtClean="0">
                <a:solidFill>
                  <a:srgbClr val="000000"/>
                </a:solidFill>
              </a:rPr>
              <a:t>with a second example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9457" y="6196495"/>
            <a:ext cx="2366566" cy="460298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Challenge paragraph.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5680" y="-52510"/>
            <a:ext cx="8001000" cy="1143000"/>
          </a:xfrm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0885" y="1128844"/>
            <a:ext cx="8913115" cy="5729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French Revolution was caused partly by </a:t>
            </a:r>
            <a:r>
              <a:rPr lang="en-US" dirty="0" smtClean="0"/>
              <a:t>_____________ reasons</a:t>
            </a:r>
            <a:r>
              <a:rPr lang="en-US" dirty="0"/>
              <a:t>.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For example…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As a result…</a:t>
            </a:r>
            <a:endParaRPr lang="en-GB" dirty="0"/>
          </a:p>
          <a:p>
            <a:pPr marL="0" indent="0">
              <a:buNone/>
            </a:pPr>
            <a:r>
              <a:rPr lang="en-US" b="1" i="1" dirty="0" smtClean="0"/>
              <a:t>A </a:t>
            </a:r>
            <a:r>
              <a:rPr lang="en-US" b="1" i="1" dirty="0"/>
              <a:t>second example is</a:t>
            </a:r>
            <a:r>
              <a:rPr lang="en-US" b="1" i="1" dirty="0" smtClean="0"/>
              <a:t>…</a:t>
            </a:r>
          </a:p>
          <a:p>
            <a:pPr marL="0" indent="0">
              <a:buNone/>
            </a:pPr>
            <a:endParaRPr lang="en-US" sz="1300" b="1" i="1" dirty="0"/>
          </a:p>
          <a:p>
            <a:pPr marL="0" indent="0">
              <a:buNone/>
            </a:pPr>
            <a:r>
              <a:rPr lang="en-US" dirty="0" smtClean="0"/>
              <a:t>The French </a:t>
            </a:r>
            <a:r>
              <a:rPr lang="en-US" dirty="0"/>
              <a:t>Revolution was </a:t>
            </a:r>
            <a:r>
              <a:rPr lang="en-US" dirty="0" smtClean="0"/>
              <a:t>caused partly by _______________ reasons</a:t>
            </a:r>
            <a:r>
              <a:rPr lang="en-US" dirty="0"/>
              <a:t>. </a:t>
            </a:r>
            <a:r>
              <a:rPr lang="en-US" dirty="0" smtClean="0"/>
              <a:t>Firstly... </a:t>
            </a:r>
            <a:r>
              <a:rPr lang="en-US" dirty="0"/>
              <a:t>For example…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This led to</a:t>
            </a:r>
            <a:r>
              <a:rPr lang="en-US" dirty="0" smtClean="0"/>
              <a:t>…</a:t>
            </a: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Secondly… </a:t>
            </a:r>
            <a:r>
              <a:rPr lang="en-US" dirty="0"/>
              <a:t>For example…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This meant that…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This links to the next factor as…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92405" y="3367666"/>
            <a:ext cx="8754378" cy="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83764" y="2039840"/>
            <a:ext cx="2632916" cy="1039164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Normal paragraph, </a:t>
            </a:r>
            <a:r>
              <a:rPr lang="en-US" sz="2000" b="1" i="1" dirty="0" smtClean="0">
                <a:solidFill>
                  <a:srgbClr val="000000"/>
                </a:solidFill>
              </a:rPr>
              <a:t>with a second example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83764" y="5290487"/>
            <a:ext cx="2632916" cy="103916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Challenge paragraph.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8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do I structure my answer?</a:t>
            </a:r>
            <a:endParaRPr lang="en-US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59860" y="1789534"/>
            <a:ext cx="3930754" cy="4618643"/>
          </a:xfrm>
          <a:solidFill>
            <a:srgbClr val="33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Introduction</a:t>
            </a:r>
          </a:p>
          <a:p>
            <a:pPr marL="0" indent="0">
              <a:buNone/>
            </a:pPr>
            <a:r>
              <a:rPr lang="en-US" dirty="0" smtClean="0"/>
              <a:t>Factor 1 (1-2 explained examples)</a:t>
            </a:r>
          </a:p>
          <a:p>
            <a:pPr marL="0" indent="0">
              <a:buNone/>
            </a:pPr>
            <a:r>
              <a:rPr lang="en-US" dirty="0" smtClean="0"/>
              <a:t>Factor 2 (1-2 explained examples)</a:t>
            </a:r>
          </a:p>
          <a:p>
            <a:pPr marL="0" indent="0">
              <a:buNone/>
            </a:pPr>
            <a:r>
              <a:rPr lang="en-US" dirty="0" smtClean="0"/>
              <a:t>Factor 3 (1-2 explained examples)</a:t>
            </a:r>
          </a:p>
          <a:p>
            <a:pPr marL="0" indent="0">
              <a:buNone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02254" y="1789534"/>
            <a:ext cx="4252128" cy="4618643"/>
          </a:xfrm>
          <a:prstGeom prst="rect">
            <a:avLst/>
          </a:prstGeom>
          <a:solidFill>
            <a:srgbClr val="FF66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457200" indent="-4572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Font typeface="Wingdings 2" pitchFamily="18" charset="2"/>
              <a:buChar char="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bg2"/>
              </a:buClr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Wingdings 2" pitchFamily="18" charset="2"/>
              <a:buChar char="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Char char="ò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Introduction</a:t>
            </a:r>
          </a:p>
          <a:p>
            <a:pPr marL="0" indent="0">
              <a:buNone/>
            </a:pPr>
            <a:r>
              <a:rPr lang="en-GB" dirty="0" smtClean="0"/>
              <a:t>Factor 1 (2 points, each with 1-2 explained examples, link)</a:t>
            </a:r>
          </a:p>
          <a:p>
            <a:pPr marL="0" indent="0">
              <a:buNone/>
            </a:pPr>
            <a:r>
              <a:rPr lang="en-GB" dirty="0" smtClean="0"/>
              <a:t>Factor 2 </a:t>
            </a:r>
            <a:r>
              <a:rPr lang="en-GB" dirty="0"/>
              <a:t>(2 points, each with 1-2 explained examples, link)</a:t>
            </a:r>
          </a:p>
          <a:p>
            <a:pPr marL="0" indent="0">
              <a:buNone/>
            </a:pPr>
            <a:r>
              <a:rPr lang="en-GB" dirty="0" smtClean="0"/>
              <a:t>Factor 3 </a:t>
            </a:r>
            <a:r>
              <a:rPr lang="en-GB" dirty="0"/>
              <a:t>(2 points, each with 1-2 explained examples, link)</a:t>
            </a:r>
          </a:p>
          <a:p>
            <a:pPr marL="0" indent="0">
              <a:buNone/>
            </a:pPr>
            <a:r>
              <a:rPr lang="en-GB" dirty="0" smtClean="0"/>
              <a:t>Factor 4 </a:t>
            </a:r>
            <a:r>
              <a:rPr lang="en-GB" dirty="0"/>
              <a:t>(2 points, each with 1-2 explained examples, link)</a:t>
            </a:r>
          </a:p>
          <a:p>
            <a:pPr marL="0" indent="0">
              <a:buNone/>
            </a:pPr>
            <a:r>
              <a:rPr lang="en-GB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68165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237</TotalTime>
  <Words>669</Words>
  <Application>Microsoft Macintosh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Travelogue</vt:lpstr>
      <vt:lpstr>Explain why the French Revolution started in 1789</vt:lpstr>
      <vt:lpstr>What is a causation question?</vt:lpstr>
      <vt:lpstr>What is a causation question?</vt:lpstr>
      <vt:lpstr>How do I answer a causation question?</vt:lpstr>
      <vt:lpstr>Example Paragraphs</vt:lpstr>
      <vt:lpstr>Structure</vt:lpstr>
      <vt:lpstr>How do I structure my answer?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Tallis</dc:creator>
  <cp:lastModifiedBy>Thomas Tallis</cp:lastModifiedBy>
  <cp:revision>19</cp:revision>
  <dcterms:created xsi:type="dcterms:W3CDTF">2016-04-18T13:45:16Z</dcterms:created>
  <dcterms:modified xsi:type="dcterms:W3CDTF">2016-04-18T17:42:58Z</dcterms:modified>
</cp:coreProperties>
</file>