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61" r:id="rId2"/>
    <p:sldId id="256" r:id="rId3"/>
    <p:sldId id="258" r:id="rId4"/>
    <p:sldId id="260"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55" autoAdjust="0"/>
  </p:normalViewPr>
  <p:slideViewPr>
    <p:cSldViewPr snapToGrid="0" snapToObjects="1">
      <p:cViewPr varScale="1">
        <p:scale>
          <a:sx n="45" d="100"/>
          <a:sy n="45" d="100"/>
        </p:scale>
        <p:origin x="-20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DF5C7-9259-DF4C-BDEE-3D47CDCAAB46}" type="datetimeFigureOut">
              <a:rPr lang="en-US" smtClean="0"/>
              <a:t>10/04/2016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85894-F822-8D4C-911F-B336A6DED8CF}" type="slidenum">
              <a:rPr lang="en-US" smtClean="0"/>
              <a:t>‹#›</a:t>
            </a:fld>
            <a:endParaRPr lang="en-US"/>
          </a:p>
        </p:txBody>
      </p:sp>
    </p:spTree>
    <p:extLst>
      <p:ext uri="{BB962C8B-B14F-4D97-AF65-F5344CB8AC3E}">
        <p14:creationId xmlns:p14="http://schemas.microsoft.com/office/powerpoint/2010/main" val="37536216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minutes to introduce and complete box 1. </a:t>
            </a:r>
            <a:endParaRPr lang="en-US" dirty="0"/>
          </a:p>
        </p:txBody>
      </p:sp>
      <p:sp>
        <p:nvSpPr>
          <p:cNvPr id="4" name="Slide Number Placeholder 3"/>
          <p:cNvSpPr>
            <a:spLocks noGrp="1"/>
          </p:cNvSpPr>
          <p:nvPr>
            <p:ph type="sldNum" sz="quarter" idx="10"/>
          </p:nvPr>
        </p:nvSpPr>
        <p:spPr/>
        <p:txBody>
          <a:bodyPr/>
          <a:lstStyle/>
          <a:p>
            <a:fld id="{5A585894-F822-8D4C-911F-B336A6DED8CF}" type="slidenum">
              <a:rPr lang="en-US" smtClean="0"/>
              <a:t>1</a:t>
            </a:fld>
            <a:endParaRPr lang="en-US"/>
          </a:p>
        </p:txBody>
      </p:sp>
    </p:spTree>
    <p:extLst>
      <p:ext uri="{BB962C8B-B14F-4D97-AF65-F5344CB8AC3E}">
        <p14:creationId xmlns:p14="http://schemas.microsoft.com/office/powerpoint/2010/main" val="1637489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Font typeface="+mj-lt"/>
              <a:buNone/>
            </a:pPr>
            <a:r>
              <a:rPr lang="en-US" dirty="0" smtClean="0"/>
              <a:t>10-20 minutes to complete the worksheet as required,</a:t>
            </a:r>
            <a:r>
              <a:rPr lang="en-US" baseline="0" dirty="0" smtClean="0"/>
              <a:t> </a:t>
            </a:r>
            <a:r>
              <a:rPr lang="en-US" b="1" baseline="0" dirty="0" smtClean="0"/>
              <a:t>including</a:t>
            </a:r>
            <a:r>
              <a:rPr lang="en-US" baseline="0" dirty="0" smtClean="0"/>
              <a:t> checking answers. </a:t>
            </a:r>
            <a:endParaRPr lang="en-US" dirty="0" smtClean="0"/>
          </a:p>
          <a:p>
            <a:pPr algn="just">
              <a:buFont typeface="+mj-lt"/>
              <a:buNone/>
            </a:pPr>
            <a:r>
              <a:rPr lang="en-US" dirty="0" smtClean="0"/>
              <a:t>Missing words in order: money, receiving,</a:t>
            </a:r>
            <a:r>
              <a:rPr lang="en-US" baseline="0" dirty="0" smtClean="0"/>
              <a:t> century, royal, Versailles, shoes, 500, taxes, poor, nobles, borrowed, interest, loan. </a:t>
            </a:r>
            <a:endParaRPr lang="en-US" dirty="0" smtClean="0"/>
          </a:p>
          <a:p>
            <a:pPr algn="just">
              <a:buFont typeface="+mj-lt"/>
              <a:buNone/>
            </a:pPr>
            <a:r>
              <a:rPr lang="en-US" dirty="0" smtClean="0"/>
              <a:t>Answers to the maths problems:</a:t>
            </a:r>
            <a:r>
              <a:rPr lang="en-US" baseline="0" dirty="0" smtClean="0"/>
              <a:t> </a:t>
            </a:r>
            <a:r>
              <a:rPr lang="en-US" dirty="0" smtClean="0">
                <a:solidFill>
                  <a:srgbClr val="7A1A1A"/>
                </a:solidFill>
              </a:rPr>
              <a:t>£1000,</a:t>
            </a:r>
            <a:r>
              <a:rPr lang="en-US" baseline="0" dirty="0" smtClean="0">
                <a:solidFill>
                  <a:srgbClr val="7A1A1A"/>
                </a:solidFill>
              </a:rPr>
              <a:t> </a:t>
            </a:r>
            <a:r>
              <a:rPr lang="en-US" dirty="0" smtClean="0">
                <a:solidFill>
                  <a:srgbClr val="7A1A1A"/>
                </a:solidFill>
              </a:rPr>
              <a:t>£550</a:t>
            </a:r>
            <a:r>
              <a:rPr lang="en-US" baseline="0" dirty="0" smtClean="0">
                <a:solidFill>
                  <a:srgbClr val="7A1A1A"/>
                </a:solidFill>
              </a:rPr>
              <a:t>, </a:t>
            </a:r>
            <a:r>
              <a:rPr lang="en-US" dirty="0" smtClean="0">
                <a:solidFill>
                  <a:schemeClr val="accent2">
                    <a:lumMod val="75000"/>
                  </a:schemeClr>
                </a:solidFill>
              </a:rPr>
              <a:t>£1400</a:t>
            </a:r>
          </a:p>
          <a:p>
            <a:endParaRPr lang="en-US" dirty="0"/>
          </a:p>
        </p:txBody>
      </p:sp>
      <p:sp>
        <p:nvSpPr>
          <p:cNvPr id="4" name="Slide Number Placeholder 3"/>
          <p:cNvSpPr>
            <a:spLocks noGrp="1"/>
          </p:cNvSpPr>
          <p:nvPr>
            <p:ph type="sldNum" sz="quarter" idx="10"/>
          </p:nvPr>
        </p:nvSpPr>
        <p:spPr/>
        <p:txBody>
          <a:bodyPr/>
          <a:lstStyle/>
          <a:p>
            <a:fld id="{5A585894-F822-8D4C-911F-B336A6DED8CF}" type="slidenum">
              <a:rPr lang="en-US" smtClean="0"/>
              <a:t>3</a:t>
            </a:fld>
            <a:endParaRPr lang="en-US"/>
          </a:p>
        </p:txBody>
      </p:sp>
    </p:spTree>
    <p:extLst>
      <p:ext uri="{BB962C8B-B14F-4D97-AF65-F5344CB8AC3E}">
        <p14:creationId xmlns:p14="http://schemas.microsoft.com/office/powerpoint/2010/main" val="1474735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minutes</a:t>
            </a:r>
            <a:r>
              <a:rPr lang="en-US" baseline="0" dirty="0" smtClean="0"/>
              <a:t> to read and put in order. Quickly check that they are in the correct order. </a:t>
            </a:r>
            <a:endParaRPr lang="en-US" dirty="0"/>
          </a:p>
        </p:txBody>
      </p:sp>
      <p:sp>
        <p:nvSpPr>
          <p:cNvPr id="4" name="Slide Number Placeholder 3"/>
          <p:cNvSpPr>
            <a:spLocks noGrp="1"/>
          </p:cNvSpPr>
          <p:nvPr>
            <p:ph type="sldNum" sz="quarter" idx="10"/>
          </p:nvPr>
        </p:nvSpPr>
        <p:spPr/>
        <p:txBody>
          <a:bodyPr/>
          <a:lstStyle/>
          <a:p>
            <a:fld id="{5A585894-F822-8D4C-911F-B336A6DED8CF}" type="slidenum">
              <a:rPr lang="en-US" smtClean="0"/>
              <a:t>4</a:t>
            </a:fld>
            <a:endParaRPr lang="en-US"/>
          </a:p>
        </p:txBody>
      </p:sp>
    </p:spTree>
    <p:extLst>
      <p:ext uri="{BB962C8B-B14F-4D97-AF65-F5344CB8AC3E}">
        <p14:creationId xmlns:p14="http://schemas.microsoft.com/office/powerpoint/2010/main" val="4035513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together.</a:t>
            </a:r>
            <a:r>
              <a:rPr lang="en-US" baseline="0" dirty="0" smtClean="0"/>
              <a:t> 10-15 minutes to complete the sheet. </a:t>
            </a:r>
            <a:endParaRPr lang="en-US" dirty="0"/>
          </a:p>
        </p:txBody>
      </p:sp>
      <p:sp>
        <p:nvSpPr>
          <p:cNvPr id="4" name="Slide Number Placeholder 3"/>
          <p:cNvSpPr>
            <a:spLocks noGrp="1"/>
          </p:cNvSpPr>
          <p:nvPr>
            <p:ph type="sldNum" sz="quarter" idx="10"/>
          </p:nvPr>
        </p:nvSpPr>
        <p:spPr/>
        <p:txBody>
          <a:bodyPr/>
          <a:lstStyle/>
          <a:p>
            <a:fld id="{5A585894-F822-8D4C-911F-B336A6DED8CF}" type="slidenum">
              <a:rPr lang="en-US" smtClean="0"/>
              <a:t>5</a:t>
            </a:fld>
            <a:endParaRPr lang="en-US"/>
          </a:p>
        </p:txBody>
      </p:sp>
    </p:spTree>
    <p:extLst>
      <p:ext uri="{BB962C8B-B14F-4D97-AF65-F5344CB8AC3E}">
        <p14:creationId xmlns:p14="http://schemas.microsoft.com/office/powerpoint/2010/main" val="1502076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a:t>
            </a:r>
            <a:r>
              <a:rPr lang="en-US" baseline="0" dirty="0" smtClean="0"/>
              <a:t> through and explain the task. Guide with some examples, making sure they cover all the information and respond in character. 10-15 minutes.</a:t>
            </a:r>
            <a:endParaRPr lang="en-US" dirty="0"/>
          </a:p>
        </p:txBody>
      </p:sp>
      <p:sp>
        <p:nvSpPr>
          <p:cNvPr id="4" name="Slide Number Placeholder 3"/>
          <p:cNvSpPr>
            <a:spLocks noGrp="1"/>
          </p:cNvSpPr>
          <p:nvPr>
            <p:ph type="sldNum" sz="quarter" idx="10"/>
          </p:nvPr>
        </p:nvSpPr>
        <p:spPr/>
        <p:txBody>
          <a:bodyPr/>
          <a:lstStyle/>
          <a:p>
            <a:fld id="{5A585894-F822-8D4C-911F-B336A6DED8CF}" type="slidenum">
              <a:rPr lang="en-US" smtClean="0"/>
              <a:t>6</a:t>
            </a:fld>
            <a:endParaRPr lang="en-US"/>
          </a:p>
        </p:txBody>
      </p:sp>
    </p:spTree>
    <p:extLst>
      <p:ext uri="{BB962C8B-B14F-4D97-AF65-F5344CB8AC3E}">
        <p14:creationId xmlns:p14="http://schemas.microsoft.com/office/powerpoint/2010/main" val="1810562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GB"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F886DF33-9B8B-0844-A077-49FBF8B62908}" type="datetimeFigureOut">
              <a:rPr lang="en-US" smtClean="0"/>
              <a:t>10/04/2016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8893-D004-B745-ACB9-AAA3111EAE72}"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GB"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GB" smtClean="0"/>
              <a:t>Click to edit Master text styles</a:t>
            </a:r>
          </a:p>
        </p:txBody>
      </p:sp>
      <p:sp>
        <p:nvSpPr>
          <p:cNvPr id="5" name="Date Placeholder 4"/>
          <p:cNvSpPr>
            <a:spLocks noGrp="1"/>
          </p:cNvSpPr>
          <p:nvPr>
            <p:ph type="dt" sz="half" idx="10"/>
          </p:nvPr>
        </p:nvSpPr>
        <p:spPr/>
        <p:txBody>
          <a:bodyPr/>
          <a:lstStyle/>
          <a:p>
            <a:fld id="{F886DF33-9B8B-0844-A077-49FBF8B62908}" type="datetimeFigureOut">
              <a:rPr lang="en-US" smtClean="0"/>
              <a:t>10/04/2016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8893-D004-B745-ACB9-AAA3111EAE72}"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GB"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GB" smtClean="0"/>
              <a:t>Click to edit Master text styles</a:t>
            </a:r>
          </a:p>
        </p:txBody>
      </p:sp>
      <p:sp>
        <p:nvSpPr>
          <p:cNvPr id="5" name="Date Placeholder 4"/>
          <p:cNvSpPr>
            <a:spLocks noGrp="1"/>
          </p:cNvSpPr>
          <p:nvPr>
            <p:ph type="dt" sz="half" idx="10"/>
          </p:nvPr>
        </p:nvSpPr>
        <p:spPr/>
        <p:txBody>
          <a:bodyPr/>
          <a:lstStyle/>
          <a:p>
            <a:fld id="{F886DF33-9B8B-0844-A077-49FBF8B62908}" type="datetimeFigureOut">
              <a:rPr lang="en-US" smtClean="0"/>
              <a:t>10/04/2016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8893-D004-B745-ACB9-AAA3111EAE72}"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GB"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GB" smtClean="0"/>
              <a:t>Click to edit Master text styles</a:t>
            </a:r>
          </a:p>
        </p:txBody>
      </p:sp>
      <p:sp>
        <p:nvSpPr>
          <p:cNvPr id="5" name="Date Placeholder 4"/>
          <p:cNvSpPr>
            <a:spLocks noGrp="1"/>
          </p:cNvSpPr>
          <p:nvPr>
            <p:ph type="dt" sz="half" idx="10"/>
          </p:nvPr>
        </p:nvSpPr>
        <p:spPr/>
        <p:txBody>
          <a:bodyPr/>
          <a:lstStyle/>
          <a:p>
            <a:fld id="{F886DF33-9B8B-0844-A077-49FBF8B62908}" type="datetimeFigureOut">
              <a:rPr lang="en-US" smtClean="0"/>
              <a:t>10/04/2016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8893-D004-B745-ACB9-AAA3111EAE72}"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GB" smtClean="0"/>
              <a:t>Click to edit Master text styles</a:t>
            </a:r>
          </a:p>
        </p:txBody>
      </p:sp>
      <p:sp>
        <p:nvSpPr>
          <p:cNvPr id="5" name="Date Placeholder 4"/>
          <p:cNvSpPr>
            <a:spLocks noGrp="1"/>
          </p:cNvSpPr>
          <p:nvPr>
            <p:ph type="dt" sz="half" idx="10"/>
          </p:nvPr>
        </p:nvSpPr>
        <p:spPr/>
        <p:txBody>
          <a:bodyPr/>
          <a:lstStyle/>
          <a:p>
            <a:fld id="{F886DF33-9B8B-0844-A077-49FBF8B62908}" type="datetimeFigureOut">
              <a:rPr lang="en-US" smtClean="0"/>
              <a:t>10/04/2016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8893-D004-B745-ACB9-AAA3111EAE72}"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GB"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GB" smtClean="0"/>
              <a:t>Click to edit Master text styles</a:t>
            </a:r>
          </a:p>
        </p:txBody>
      </p:sp>
      <p:sp>
        <p:nvSpPr>
          <p:cNvPr id="5" name="Date Placeholder 4"/>
          <p:cNvSpPr>
            <a:spLocks noGrp="1"/>
          </p:cNvSpPr>
          <p:nvPr>
            <p:ph type="dt" sz="half" idx="10"/>
          </p:nvPr>
        </p:nvSpPr>
        <p:spPr/>
        <p:txBody>
          <a:bodyPr/>
          <a:lstStyle/>
          <a:p>
            <a:fld id="{F886DF33-9B8B-0844-A077-49FBF8B62908}" type="datetimeFigureOut">
              <a:rPr lang="en-US" smtClean="0"/>
              <a:t>10/04/2016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8893-D004-B745-ACB9-AAA3111EAE72}"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GB"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F886DF33-9B8B-0844-A077-49FBF8B62908}" type="datetimeFigureOut">
              <a:rPr lang="en-US" smtClean="0"/>
              <a:t>10/04/2016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8893-D004-B745-ACB9-AAA3111EAE72}"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GB"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F886DF33-9B8B-0844-A077-49FBF8B62908}" type="datetimeFigureOut">
              <a:rPr lang="en-US" smtClean="0"/>
              <a:t>10/04/2016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8893-D004-B745-ACB9-AAA3111EAE72}"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F886DF33-9B8B-0844-A077-49FBF8B62908}" type="datetimeFigureOut">
              <a:rPr lang="en-US" smtClean="0"/>
              <a:t>10/04/2016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8893-D004-B745-ACB9-AAA3111EAE72}"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GB"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F886DF33-9B8B-0844-A077-49FBF8B62908}" type="datetimeFigureOut">
              <a:rPr lang="en-US" smtClean="0"/>
              <a:t>10/04/2016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8893-D004-B745-ACB9-AAA3111EAE72}"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GB"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886DF33-9B8B-0844-A077-49FBF8B62908}" type="datetimeFigureOut">
              <a:rPr lang="en-US" smtClean="0"/>
              <a:t>10/04/2016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8893-D004-B745-ACB9-AAA3111EAE72}"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F886DF33-9B8B-0844-A077-49FBF8B62908}" type="datetimeFigureOut">
              <a:rPr lang="en-US" smtClean="0"/>
              <a:t>10/04/2016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8893-D004-B745-ACB9-AAA3111EAE72}"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F886DF33-9B8B-0844-A077-49FBF8B62908}" type="datetimeFigureOut">
              <a:rPr lang="en-US" smtClean="0"/>
              <a:t>10/04/2016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E8893-D004-B745-ACB9-AAA3111EAE72}"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F886DF33-9B8B-0844-A077-49FBF8B62908}" type="datetimeFigureOut">
              <a:rPr lang="en-US" smtClean="0"/>
              <a:t>10/04/2016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8893-D004-B745-ACB9-AAA3111EAE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6DF33-9B8B-0844-A077-49FBF8B62908}" type="datetimeFigureOut">
              <a:rPr lang="en-US" smtClean="0"/>
              <a:t>10/04/2016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E8893-D004-B745-ACB9-AAA3111EAE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886DF33-9B8B-0844-A077-49FBF8B62908}" type="datetimeFigureOut">
              <a:rPr lang="en-US" smtClean="0"/>
              <a:t>10/04/2016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8893-D004-B745-ACB9-AAA3111EAE72}"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GB"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F886DF33-9B8B-0844-A077-49FBF8B62908}" type="datetimeFigureOut">
              <a:rPr lang="en-US" smtClean="0"/>
              <a:t>10/04/2016</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B51E8893-D004-B745-ACB9-AAA3111EAE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Starter</a:t>
            </a:r>
            <a:endParaRPr lang="en-US" dirty="0"/>
          </a:p>
        </p:txBody>
      </p:sp>
      <p:sp>
        <p:nvSpPr>
          <p:cNvPr id="3" name="Content Placeholder 2"/>
          <p:cNvSpPr>
            <a:spLocks noGrp="1"/>
          </p:cNvSpPr>
          <p:nvPr>
            <p:ph idx="1"/>
          </p:nvPr>
        </p:nvSpPr>
        <p:spPr>
          <a:xfrm>
            <a:off x="571500" y="1904999"/>
            <a:ext cx="8001000" cy="4581769"/>
          </a:xfrm>
        </p:spPr>
        <p:txBody>
          <a:bodyPr>
            <a:normAutofit fontScale="92500"/>
          </a:bodyPr>
          <a:lstStyle/>
          <a:p>
            <a:r>
              <a:rPr lang="en-US" dirty="0" smtClean="0"/>
              <a:t>Put your name on the front of your French Revolution Diary.</a:t>
            </a:r>
          </a:p>
          <a:p>
            <a:r>
              <a:rPr lang="en-US" dirty="0" smtClean="0"/>
              <a:t>On page </a:t>
            </a:r>
            <a:r>
              <a:rPr lang="en-US" dirty="0"/>
              <a:t>2</a:t>
            </a:r>
            <a:r>
              <a:rPr lang="en-US" dirty="0" smtClean="0"/>
              <a:t>, </a:t>
            </a:r>
            <a:r>
              <a:rPr lang="en-US" dirty="0" smtClean="0"/>
              <a:t>complete box 1, summarising your character from last time, using the answers to the questions we did during the lesson (e.g. what Estate you are in, how much you get taxed, etc.).</a:t>
            </a:r>
          </a:p>
          <a:p>
            <a:pPr marL="0" indent="0">
              <a:buNone/>
            </a:pPr>
            <a:r>
              <a:rPr lang="en-US" b="1" dirty="0" smtClean="0">
                <a:solidFill>
                  <a:schemeClr val="accent1">
                    <a:lumMod val="75000"/>
                  </a:schemeClr>
                </a:solidFill>
              </a:rPr>
              <a:t>My life is </a:t>
            </a:r>
            <a:r>
              <a:rPr lang="en-US" b="1" i="1" dirty="0" smtClean="0">
                <a:solidFill>
                  <a:schemeClr val="accent1">
                    <a:lumMod val="75000"/>
                  </a:schemeClr>
                </a:solidFill>
              </a:rPr>
              <a:t>difficult, as I am very poor and have no influence. </a:t>
            </a:r>
          </a:p>
          <a:p>
            <a:pPr marL="0" indent="0">
              <a:buNone/>
            </a:pPr>
            <a:r>
              <a:rPr lang="en-US" b="1" dirty="0" smtClean="0">
                <a:solidFill>
                  <a:schemeClr val="accent4">
                    <a:lumMod val="75000"/>
                  </a:schemeClr>
                </a:solidFill>
              </a:rPr>
              <a:t>My life is </a:t>
            </a:r>
            <a:r>
              <a:rPr lang="en-US" b="1" i="1" dirty="0" smtClean="0">
                <a:solidFill>
                  <a:schemeClr val="accent4">
                    <a:lumMod val="75000"/>
                  </a:schemeClr>
                </a:solidFill>
              </a:rPr>
              <a:t>comfortable as I am a respected priest. I have a say in how the country is run.</a:t>
            </a:r>
          </a:p>
          <a:p>
            <a:pPr marL="0" indent="0">
              <a:buNone/>
            </a:pPr>
            <a:r>
              <a:rPr lang="en-US" b="1" dirty="0" smtClean="0">
                <a:solidFill>
                  <a:srgbClr val="008000"/>
                </a:solidFill>
              </a:rPr>
              <a:t>My life is </a:t>
            </a:r>
            <a:r>
              <a:rPr lang="en-US" b="1" i="1" dirty="0" smtClean="0">
                <a:solidFill>
                  <a:srgbClr val="008000"/>
                </a:solidFill>
              </a:rPr>
              <a:t>wonderful. I am extremely rich and influential. The king often asks for my advice. </a:t>
            </a:r>
            <a:endParaRPr lang="en-US" b="1" dirty="0">
              <a:solidFill>
                <a:srgbClr val="008000"/>
              </a:solidFill>
            </a:endParaRPr>
          </a:p>
        </p:txBody>
      </p:sp>
    </p:spTree>
    <p:extLst>
      <p:ext uri="{BB962C8B-B14F-4D97-AF65-F5344CB8AC3E}">
        <p14:creationId xmlns:p14="http://schemas.microsoft.com/office/powerpoint/2010/main" val="266471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363793"/>
            <a:ext cx="8001000" cy="2424766"/>
          </a:xfrm>
        </p:spPr>
        <p:txBody>
          <a:bodyPr/>
          <a:lstStyle/>
          <a:p>
            <a:r>
              <a:rPr lang="en-US" dirty="0" smtClean="0"/>
              <a:t>How did the French Revolution begin? </a:t>
            </a:r>
            <a:endParaRPr lang="en-US" dirty="0"/>
          </a:p>
        </p:txBody>
      </p:sp>
      <p:sp>
        <p:nvSpPr>
          <p:cNvPr id="3" name="Subtitle 2"/>
          <p:cNvSpPr>
            <a:spLocks noGrp="1"/>
          </p:cNvSpPr>
          <p:nvPr>
            <p:ph type="subTitle" idx="1"/>
          </p:nvPr>
        </p:nvSpPr>
        <p:spPr>
          <a:xfrm>
            <a:off x="571500" y="4419599"/>
            <a:ext cx="8001000" cy="1813169"/>
          </a:xfrm>
        </p:spPr>
        <p:txBody>
          <a:bodyPr>
            <a:normAutofit/>
          </a:bodyPr>
          <a:lstStyle/>
          <a:p>
            <a:pPr algn="l"/>
            <a:r>
              <a:rPr lang="en-US" b="1" u="sng" dirty="0" smtClean="0"/>
              <a:t>Learning Objective:</a:t>
            </a:r>
          </a:p>
          <a:p>
            <a:pPr marL="342900" indent="-342900" algn="l">
              <a:buFont typeface="Arial"/>
              <a:buChar char="•"/>
            </a:pPr>
            <a:r>
              <a:rPr lang="en-US" dirty="0" smtClean="0"/>
              <a:t>To understand the term ‘revolution’.</a:t>
            </a:r>
          </a:p>
          <a:p>
            <a:pPr marL="342900" indent="-342900" algn="l">
              <a:buFont typeface="Arial"/>
              <a:buChar char="•"/>
            </a:pPr>
            <a:r>
              <a:rPr lang="en-US" dirty="0" smtClean="0"/>
              <a:t>To understand the developing problems of the 1780s, and how these led to revolution.</a:t>
            </a:r>
            <a:endParaRPr lang="en-US" dirty="0"/>
          </a:p>
        </p:txBody>
      </p:sp>
    </p:spTree>
    <p:extLst>
      <p:ext uri="{BB962C8B-B14F-4D97-AF65-F5344CB8AC3E}">
        <p14:creationId xmlns:p14="http://schemas.microsoft.com/office/powerpoint/2010/main" val="37491573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problems</a:t>
            </a:r>
            <a:endParaRPr lang="en-US" dirty="0"/>
          </a:p>
        </p:txBody>
      </p:sp>
      <p:sp>
        <p:nvSpPr>
          <p:cNvPr id="3" name="Content Placeholder 2"/>
          <p:cNvSpPr>
            <a:spLocks noGrp="1"/>
          </p:cNvSpPr>
          <p:nvPr>
            <p:ph idx="1"/>
          </p:nvPr>
        </p:nvSpPr>
        <p:spPr/>
        <p:txBody>
          <a:bodyPr/>
          <a:lstStyle/>
          <a:p>
            <a:r>
              <a:rPr lang="en-US" dirty="0" smtClean="0"/>
              <a:t>Before we look at what happened, we need to understand how the French Revolution began.</a:t>
            </a:r>
          </a:p>
          <a:p>
            <a:r>
              <a:rPr lang="en-US" dirty="0" smtClean="0"/>
              <a:t>One of the main issues was economic problems.  </a:t>
            </a:r>
          </a:p>
          <a:p>
            <a:r>
              <a:rPr lang="en-US" dirty="0" smtClean="0"/>
              <a:t>Complete your worksheet to understand what these problems were. </a:t>
            </a:r>
            <a:endParaRPr lang="en-US" dirty="0"/>
          </a:p>
        </p:txBody>
      </p:sp>
      <p:pic>
        <p:nvPicPr>
          <p:cNvPr id="1025" name="Picture 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148161" y="4421099"/>
            <a:ext cx="2528156" cy="205931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287164" y="4609478"/>
            <a:ext cx="1897359" cy="1621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86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1787</a:t>
            </a:r>
            <a:endParaRPr lang="en-US" dirty="0"/>
          </a:p>
        </p:txBody>
      </p:sp>
      <p:sp>
        <p:nvSpPr>
          <p:cNvPr id="3" name="Content Placeholder 2"/>
          <p:cNvSpPr>
            <a:spLocks noGrp="1"/>
          </p:cNvSpPr>
          <p:nvPr>
            <p:ph idx="1"/>
          </p:nvPr>
        </p:nvSpPr>
        <p:spPr>
          <a:xfrm>
            <a:off x="571500" y="1905000"/>
            <a:ext cx="8001000" cy="4542692"/>
          </a:xfrm>
        </p:spPr>
        <p:txBody>
          <a:bodyPr>
            <a:normAutofit/>
          </a:bodyPr>
          <a:lstStyle/>
          <a:p>
            <a:r>
              <a:rPr lang="en-US" dirty="0" smtClean="0"/>
              <a:t>In 1787 Louis tried to solved the problem. </a:t>
            </a:r>
          </a:p>
          <a:p>
            <a:r>
              <a:rPr lang="en-US" dirty="0" smtClean="0"/>
              <a:t>Put the 4 information cards in order, and leave them aside – you will need them later!</a:t>
            </a:r>
            <a:endParaRPr lang="en-US" dirty="0" smtClean="0">
              <a:solidFill>
                <a:srgbClr val="008000"/>
              </a:solidFill>
            </a:endParaRPr>
          </a:p>
        </p:txBody>
      </p:sp>
    </p:spTree>
    <p:extLst>
      <p:ext uri="{BB962C8B-B14F-4D97-AF65-F5344CB8AC3E}">
        <p14:creationId xmlns:p14="http://schemas.microsoft.com/office/powerpoint/2010/main" val="41882049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91" y="274638"/>
            <a:ext cx="8294075" cy="1143000"/>
          </a:xfrm>
        </p:spPr>
        <p:txBody>
          <a:bodyPr/>
          <a:lstStyle/>
          <a:p>
            <a:r>
              <a:rPr lang="en-US" sz="3200" dirty="0"/>
              <a:t>Louis called the Estates General on 5</a:t>
            </a:r>
            <a:r>
              <a:rPr lang="en-US" sz="3200" baseline="30000" dirty="0"/>
              <a:t>th</a:t>
            </a:r>
            <a:r>
              <a:rPr lang="en-US" sz="3200" dirty="0"/>
              <a:t> May 1789, hoping to resolve the financial problems. </a:t>
            </a:r>
          </a:p>
        </p:txBody>
      </p:sp>
      <p:sp>
        <p:nvSpPr>
          <p:cNvPr id="3" name="Content Placeholder 2"/>
          <p:cNvSpPr>
            <a:spLocks noGrp="1"/>
          </p:cNvSpPr>
          <p:nvPr>
            <p:ph idx="1"/>
          </p:nvPr>
        </p:nvSpPr>
        <p:spPr>
          <a:xfrm>
            <a:off x="278425" y="1680309"/>
            <a:ext cx="8572500" cy="4962768"/>
          </a:xfrm>
        </p:spPr>
        <p:txBody>
          <a:bodyPr>
            <a:normAutofit fontScale="92500" lnSpcReduction="20000"/>
          </a:bodyPr>
          <a:lstStyle/>
          <a:p>
            <a:pPr marL="0" indent="0">
              <a:buNone/>
            </a:pPr>
            <a:r>
              <a:rPr lang="en-GB" sz="2600" u="sng" dirty="0" smtClean="0"/>
              <a:t>Calls </a:t>
            </a:r>
            <a:r>
              <a:rPr lang="en-GB" sz="2600" u="sng" dirty="0"/>
              <a:t>for a constitution</a:t>
            </a:r>
            <a:endParaRPr lang="en-GB" sz="2600" dirty="0"/>
          </a:p>
          <a:p>
            <a:r>
              <a:rPr lang="en-GB" sz="2600" dirty="0"/>
              <a:t>Middle-class people in the Third-Estate, such as lawyers and teachers, did not want to talk about taxes. Instead they asked for a say in the running of France. They said France should have a constitution (a list of rules for running the country). Louis did not like this idea. He was very angry</a:t>
            </a:r>
            <a:r>
              <a:rPr lang="en-GB" sz="2600" dirty="0" smtClean="0"/>
              <a:t>.</a:t>
            </a:r>
          </a:p>
          <a:p>
            <a:pPr marL="0" indent="0">
              <a:buNone/>
            </a:pPr>
            <a:r>
              <a:rPr lang="en-GB" sz="2600" u="sng" dirty="0"/>
              <a:t>The Tennis Court </a:t>
            </a:r>
            <a:r>
              <a:rPr lang="en-GB" sz="2600" u="sng" dirty="0" smtClean="0"/>
              <a:t>Oath</a:t>
            </a:r>
            <a:endParaRPr lang="en-GB" sz="2600" dirty="0"/>
          </a:p>
          <a:p>
            <a:r>
              <a:rPr lang="en-GB" sz="2600" dirty="0"/>
              <a:t>Louis now tried to break up the Estates General. On </a:t>
            </a:r>
            <a:r>
              <a:rPr lang="en-GB" sz="2600" dirty="0" smtClean="0"/>
              <a:t>20</a:t>
            </a:r>
            <a:r>
              <a:rPr lang="en-GB" sz="2600" baseline="30000" dirty="0" smtClean="0"/>
              <a:t>th</a:t>
            </a:r>
            <a:r>
              <a:rPr lang="en-GB" sz="2600" dirty="0" smtClean="0"/>
              <a:t> June </a:t>
            </a:r>
            <a:r>
              <a:rPr lang="en-GB" sz="2600" dirty="0"/>
              <a:t>1789 the Third Estate went to a nearby tennis court and swore an oath. They said they would not go home until Louis agreed to a constitution. The Third Estate also formed a new parliament called the National Assembly. On 27 June 1789 the clergy and nobles joined this Assembly.</a:t>
            </a:r>
          </a:p>
          <a:p>
            <a:endParaRPr lang="en-US" dirty="0" smtClean="0"/>
          </a:p>
        </p:txBody>
      </p:sp>
      <p:sp>
        <p:nvSpPr>
          <p:cNvPr id="4" name="Rectangle 3"/>
          <p:cNvSpPr/>
          <p:nvPr/>
        </p:nvSpPr>
        <p:spPr>
          <a:xfrm>
            <a:off x="3614615" y="136769"/>
            <a:ext cx="5236310" cy="18756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Complete your tennis court sheet to show what the 2 sides wanted, summarising </a:t>
            </a:r>
            <a:r>
              <a:rPr lang="en-US" sz="2800" dirty="0"/>
              <a:t>t</a:t>
            </a:r>
            <a:r>
              <a:rPr lang="en-US" sz="2800" dirty="0" smtClean="0"/>
              <a:t>he information on this slide. </a:t>
            </a:r>
            <a:endParaRPr lang="en-US" sz="2800" dirty="0"/>
          </a:p>
        </p:txBody>
      </p:sp>
    </p:spTree>
    <p:extLst>
      <p:ext uri="{BB962C8B-B14F-4D97-AF65-F5344CB8AC3E}">
        <p14:creationId xmlns:p14="http://schemas.microsoft.com/office/powerpoint/2010/main" val="3384631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Revolution Diary</a:t>
            </a:r>
            <a:endParaRPr lang="en-US" dirty="0"/>
          </a:p>
        </p:txBody>
      </p:sp>
      <p:sp>
        <p:nvSpPr>
          <p:cNvPr id="3" name="Content Placeholder 2"/>
          <p:cNvSpPr>
            <a:spLocks noGrp="1"/>
          </p:cNvSpPr>
          <p:nvPr>
            <p:ph idx="1"/>
          </p:nvPr>
        </p:nvSpPr>
        <p:spPr>
          <a:xfrm>
            <a:off x="571500" y="1905000"/>
            <a:ext cx="8001000" cy="4620846"/>
          </a:xfrm>
        </p:spPr>
        <p:txBody>
          <a:bodyPr>
            <a:normAutofit/>
          </a:bodyPr>
          <a:lstStyle/>
          <a:p>
            <a:r>
              <a:rPr lang="en-US" dirty="0"/>
              <a:t>U</a:t>
            </a:r>
            <a:r>
              <a:rPr lang="en-US" dirty="0" smtClean="0"/>
              <a:t>se </a:t>
            </a:r>
            <a:r>
              <a:rPr lang="en-US" dirty="0"/>
              <a:t>the </a:t>
            </a:r>
            <a:r>
              <a:rPr lang="en-US" dirty="0" smtClean="0"/>
              <a:t>information cards you put in order earlier, and your Tennis Court Oath sheet </a:t>
            </a:r>
            <a:r>
              <a:rPr lang="en-US" dirty="0"/>
              <a:t>to </a:t>
            </a:r>
            <a:r>
              <a:rPr lang="en-US" smtClean="0"/>
              <a:t>complete page 2 of </a:t>
            </a:r>
            <a:r>
              <a:rPr lang="en-US" dirty="0"/>
              <a:t>your French Revolution Diary. </a:t>
            </a:r>
          </a:p>
          <a:p>
            <a:r>
              <a:rPr lang="en-US" dirty="0"/>
              <a:t>Remember to write in character – for example </a:t>
            </a:r>
            <a:r>
              <a:rPr lang="en-US" dirty="0">
                <a:solidFill>
                  <a:schemeClr val="accent1">
                    <a:lumMod val="75000"/>
                  </a:schemeClr>
                </a:solidFill>
              </a:rPr>
              <a:t>if you are in the Third Estate you might had been involved in the bread riots but glad Louis wants to tax the rich. </a:t>
            </a:r>
            <a:r>
              <a:rPr lang="en-US" dirty="0">
                <a:solidFill>
                  <a:schemeClr val="accent4">
                    <a:lumMod val="75000"/>
                  </a:schemeClr>
                </a:solidFill>
              </a:rPr>
              <a:t>If you are in the Second Estate you might be sympathetic to the poor, but not personally involved. </a:t>
            </a:r>
            <a:r>
              <a:rPr lang="en-US" dirty="0">
                <a:solidFill>
                  <a:srgbClr val="008000"/>
                </a:solidFill>
              </a:rPr>
              <a:t>If you are in the First Estate, you might be disinterested in the price of bread, and furious at the thought of being taxed more.  </a:t>
            </a:r>
            <a:endParaRPr lang="en-US" dirty="0" smtClean="0">
              <a:solidFill>
                <a:srgbClr val="008000"/>
              </a:solidFill>
            </a:endParaRPr>
          </a:p>
          <a:p>
            <a:endParaRPr lang="en-US" dirty="0">
              <a:solidFill>
                <a:srgbClr val="008000"/>
              </a:solidFill>
            </a:endParaRPr>
          </a:p>
          <a:p>
            <a:endParaRPr lang="en-US" dirty="0"/>
          </a:p>
        </p:txBody>
      </p:sp>
    </p:spTree>
    <p:extLst>
      <p:ext uri="{BB962C8B-B14F-4D97-AF65-F5344CB8AC3E}">
        <p14:creationId xmlns:p14="http://schemas.microsoft.com/office/powerpoint/2010/main" val="4210699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88</TotalTime>
  <Words>638</Words>
  <Application>Microsoft Macintosh PowerPoint</Application>
  <PresentationFormat>On-screen Show (4:3)</PresentationFormat>
  <Paragraphs>38</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Travelogue</vt:lpstr>
      <vt:lpstr>Starter</vt:lpstr>
      <vt:lpstr>How did the French Revolution begin? </vt:lpstr>
      <vt:lpstr>Money problems</vt:lpstr>
      <vt:lpstr>1787</vt:lpstr>
      <vt:lpstr>Louis called the Estates General on 5th May 1789, hoping to resolve the financial problems. </vt:lpstr>
      <vt:lpstr>French Revolution Diary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revolution?</dc:title>
  <dc:creator>Thomas Tallis</dc:creator>
  <cp:lastModifiedBy>Thomas Tallis</cp:lastModifiedBy>
  <cp:revision>18</cp:revision>
  <dcterms:created xsi:type="dcterms:W3CDTF">2016-03-27T12:04:31Z</dcterms:created>
  <dcterms:modified xsi:type="dcterms:W3CDTF">2016-04-10T10:29:07Z</dcterms:modified>
</cp:coreProperties>
</file>