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3"/>
  </p:notesMasterIdLst>
  <p:sldIdLst>
    <p:sldId id="258" r:id="rId2"/>
    <p:sldId id="259" r:id="rId3"/>
    <p:sldId id="256" r:id="rId4"/>
    <p:sldId id="257" r:id="rId5"/>
    <p:sldId id="260" r:id="rId6"/>
    <p:sldId id="266" r:id="rId7"/>
    <p:sldId id="265" r:id="rId8"/>
    <p:sldId id="262" r:id="rId9"/>
    <p:sldId id="261" r:id="rId10"/>
    <p:sldId id="263"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3" d="100"/>
          <a:sy n="63" d="100"/>
        </p:scale>
        <p:origin x="-134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887966-BE2F-3C4A-BF81-F848876E12E9}" type="datetimeFigureOut">
              <a:rPr lang="en-US" smtClean="0"/>
              <a:t>12/04/2016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643F2-F0B7-7D42-AEED-615D7B51D454}" type="slidenum">
              <a:rPr lang="en-US" smtClean="0"/>
              <a:t>‹#›</a:t>
            </a:fld>
            <a:endParaRPr lang="en-US"/>
          </a:p>
        </p:txBody>
      </p:sp>
    </p:spTree>
    <p:extLst>
      <p:ext uri="{BB962C8B-B14F-4D97-AF65-F5344CB8AC3E}">
        <p14:creationId xmlns:p14="http://schemas.microsoft.com/office/powerpoint/2010/main" val="22664792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 discussion starter to try and answer the 5 </a:t>
            </a:r>
            <a:r>
              <a:rPr lang="en-US" dirty="0" err="1" smtClean="0"/>
              <a:t>Ws</a:t>
            </a:r>
            <a:r>
              <a:rPr lang="en-US" dirty="0" smtClean="0"/>
              <a:t>.</a:t>
            </a:r>
            <a:endParaRPr lang="en-US" dirty="0"/>
          </a:p>
        </p:txBody>
      </p:sp>
      <p:sp>
        <p:nvSpPr>
          <p:cNvPr id="4" name="Slide Number Placeholder 3"/>
          <p:cNvSpPr>
            <a:spLocks noGrp="1"/>
          </p:cNvSpPr>
          <p:nvPr>
            <p:ph type="sldNum" sz="quarter" idx="10"/>
          </p:nvPr>
        </p:nvSpPr>
        <p:spPr/>
        <p:txBody>
          <a:bodyPr/>
          <a:lstStyle/>
          <a:p>
            <a:fld id="{762643F2-F0B7-7D42-AEED-615D7B51D454}" type="slidenum">
              <a:rPr lang="en-US" smtClean="0"/>
              <a:t>1</a:t>
            </a:fld>
            <a:endParaRPr lang="en-US"/>
          </a:p>
        </p:txBody>
      </p:sp>
    </p:spTree>
    <p:extLst>
      <p:ext uri="{BB962C8B-B14F-4D97-AF65-F5344CB8AC3E}">
        <p14:creationId xmlns:p14="http://schemas.microsoft.com/office/powerpoint/2010/main" val="275211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Reveal answers following</a:t>
            </a:r>
            <a:r>
              <a:rPr lang="en-US" baseline="0" dirty="0" smtClean="0"/>
              <a:t> sharing of ideas.</a:t>
            </a:r>
            <a:endParaRPr lang="en-US" dirty="0"/>
          </a:p>
        </p:txBody>
      </p:sp>
      <p:sp>
        <p:nvSpPr>
          <p:cNvPr id="4" name="Slide Number Placeholder 3"/>
          <p:cNvSpPr>
            <a:spLocks noGrp="1"/>
          </p:cNvSpPr>
          <p:nvPr>
            <p:ph type="sldNum" sz="quarter" idx="10"/>
          </p:nvPr>
        </p:nvSpPr>
        <p:spPr/>
        <p:txBody>
          <a:bodyPr/>
          <a:lstStyle/>
          <a:p>
            <a:fld id="{762643F2-F0B7-7D42-AEED-615D7B51D454}" type="slidenum">
              <a:rPr lang="en-US" smtClean="0"/>
              <a:t>2</a:t>
            </a:fld>
            <a:endParaRPr lang="en-US"/>
          </a:p>
        </p:txBody>
      </p:sp>
    </p:spTree>
    <p:extLst>
      <p:ext uri="{BB962C8B-B14F-4D97-AF65-F5344CB8AC3E}">
        <p14:creationId xmlns:p14="http://schemas.microsoft.com/office/powerpoint/2010/main" val="288729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643F2-F0B7-7D42-AEED-615D7B51D454}" type="slidenum">
              <a:rPr lang="en-US" smtClean="0"/>
              <a:t>3</a:t>
            </a:fld>
            <a:endParaRPr lang="en-US"/>
          </a:p>
        </p:txBody>
      </p:sp>
    </p:spTree>
    <p:extLst>
      <p:ext uri="{BB962C8B-B14F-4D97-AF65-F5344CB8AC3E}">
        <p14:creationId xmlns:p14="http://schemas.microsoft.com/office/powerpoint/2010/main" val="30618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Card sort – 2</a:t>
            </a:r>
            <a:r>
              <a:rPr lang="en-US" baseline="0" dirty="0" smtClean="0"/>
              <a:t> minutes in pairs. Read aloud and check they have them in order, and understand. </a:t>
            </a:r>
            <a:endParaRPr lang="en-US" dirty="0"/>
          </a:p>
        </p:txBody>
      </p:sp>
      <p:sp>
        <p:nvSpPr>
          <p:cNvPr id="4" name="Slide Number Placeholder 3"/>
          <p:cNvSpPr>
            <a:spLocks noGrp="1"/>
          </p:cNvSpPr>
          <p:nvPr>
            <p:ph type="sldNum" sz="quarter" idx="10"/>
          </p:nvPr>
        </p:nvSpPr>
        <p:spPr/>
        <p:txBody>
          <a:bodyPr/>
          <a:lstStyle/>
          <a:p>
            <a:fld id="{762643F2-F0B7-7D42-AEED-615D7B51D454}" type="slidenum">
              <a:rPr lang="en-US" smtClean="0"/>
              <a:t>4</a:t>
            </a:fld>
            <a:endParaRPr lang="en-US"/>
          </a:p>
        </p:txBody>
      </p:sp>
    </p:spTree>
    <p:extLst>
      <p:ext uri="{BB962C8B-B14F-4D97-AF65-F5344CB8AC3E}">
        <p14:creationId xmlns:p14="http://schemas.microsoft.com/office/powerpoint/2010/main" val="3959025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the</a:t>
            </a:r>
            <a:r>
              <a:rPr lang="en-US" baseline="0" dirty="0" smtClean="0"/>
              <a:t> pyramid and label/arrow in books and add more detail from the cards, e.g. jobs, titles, etc. Some students might only draw the main pyramid in the time given, 5-10 minutes as required. </a:t>
            </a:r>
            <a:endParaRPr lang="en-US" dirty="0"/>
          </a:p>
        </p:txBody>
      </p:sp>
      <p:sp>
        <p:nvSpPr>
          <p:cNvPr id="4" name="Slide Number Placeholder 3"/>
          <p:cNvSpPr>
            <a:spLocks noGrp="1"/>
          </p:cNvSpPr>
          <p:nvPr>
            <p:ph type="sldNum" sz="quarter" idx="10"/>
          </p:nvPr>
        </p:nvSpPr>
        <p:spPr/>
        <p:txBody>
          <a:bodyPr/>
          <a:lstStyle/>
          <a:p>
            <a:fld id="{762643F2-F0B7-7D42-AEED-615D7B51D454}" type="slidenum">
              <a:rPr lang="en-US" smtClean="0"/>
              <a:t>5</a:t>
            </a:fld>
            <a:endParaRPr lang="en-US"/>
          </a:p>
        </p:txBody>
      </p:sp>
    </p:spTree>
    <p:extLst>
      <p:ext uri="{BB962C8B-B14F-4D97-AF65-F5344CB8AC3E}">
        <p14:creationId xmlns:p14="http://schemas.microsoft.com/office/powerpoint/2010/main" val="230221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out character cards</a:t>
            </a:r>
            <a:r>
              <a:rPr lang="en-US" baseline="0" dirty="0" smtClean="0"/>
              <a:t> and get the students to answer their questions in their book. Help them to empathise and understand their role in society. 10 minutes. </a:t>
            </a:r>
            <a:endParaRPr lang="en-US" dirty="0"/>
          </a:p>
        </p:txBody>
      </p:sp>
      <p:sp>
        <p:nvSpPr>
          <p:cNvPr id="4" name="Slide Number Placeholder 3"/>
          <p:cNvSpPr>
            <a:spLocks noGrp="1"/>
          </p:cNvSpPr>
          <p:nvPr>
            <p:ph type="sldNum" sz="quarter" idx="10"/>
          </p:nvPr>
        </p:nvSpPr>
        <p:spPr/>
        <p:txBody>
          <a:bodyPr/>
          <a:lstStyle/>
          <a:p>
            <a:fld id="{762643F2-F0B7-7D42-AEED-615D7B51D454}" type="slidenum">
              <a:rPr lang="en-US" smtClean="0"/>
              <a:t>8</a:t>
            </a:fld>
            <a:endParaRPr lang="en-US"/>
          </a:p>
        </p:txBody>
      </p:sp>
    </p:spTree>
    <p:extLst>
      <p:ext uri="{BB962C8B-B14F-4D97-AF65-F5344CB8AC3E}">
        <p14:creationId xmlns:p14="http://schemas.microsoft.com/office/powerpoint/2010/main" val="2059618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aloud as</a:t>
            </a:r>
            <a:r>
              <a:rPr lang="en-US" baseline="0" dirty="0" smtClean="0"/>
              <a:t> a class. 5 minutes. Discuss similarities to Charles I (personal rule, not sharing power).</a:t>
            </a:r>
            <a:endParaRPr lang="en-US" dirty="0"/>
          </a:p>
        </p:txBody>
      </p:sp>
      <p:sp>
        <p:nvSpPr>
          <p:cNvPr id="4" name="Slide Number Placeholder 3"/>
          <p:cNvSpPr>
            <a:spLocks noGrp="1"/>
          </p:cNvSpPr>
          <p:nvPr>
            <p:ph type="sldNum" sz="quarter" idx="10"/>
          </p:nvPr>
        </p:nvSpPr>
        <p:spPr/>
        <p:txBody>
          <a:bodyPr/>
          <a:lstStyle/>
          <a:p>
            <a:fld id="{762643F2-F0B7-7D42-AEED-615D7B51D454}" type="slidenum">
              <a:rPr lang="en-US" smtClean="0"/>
              <a:t>9</a:t>
            </a:fld>
            <a:endParaRPr lang="en-US"/>
          </a:p>
        </p:txBody>
      </p:sp>
    </p:spTree>
    <p:extLst>
      <p:ext uri="{BB962C8B-B14F-4D97-AF65-F5344CB8AC3E}">
        <p14:creationId xmlns:p14="http://schemas.microsoft.com/office/powerpoint/2010/main" val="305952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a second pyramid,</a:t>
            </a:r>
            <a:r>
              <a:rPr lang="en-US" baseline="0" dirty="0" smtClean="0"/>
              <a:t> this time showing wealth. Point out the differences when compared to the ‘power’ pyramid using the notes in the box. 10 minutes. </a:t>
            </a:r>
            <a:endParaRPr lang="en-US" dirty="0"/>
          </a:p>
        </p:txBody>
      </p:sp>
      <p:sp>
        <p:nvSpPr>
          <p:cNvPr id="4" name="Slide Number Placeholder 3"/>
          <p:cNvSpPr>
            <a:spLocks noGrp="1"/>
          </p:cNvSpPr>
          <p:nvPr>
            <p:ph type="sldNum" sz="quarter" idx="10"/>
          </p:nvPr>
        </p:nvSpPr>
        <p:spPr/>
        <p:txBody>
          <a:bodyPr/>
          <a:lstStyle/>
          <a:p>
            <a:fld id="{762643F2-F0B7-7D42-AEED-615D7B51D454}" type="slidenum">
              <a:rPr lang="en-US" smtClean="0"/>
              <a:t>10</a:t>
            </a:fld>
            <a:endParaRPr lang="en-US"/>
          </a:p>
        </p:txBody>
      </p:sp>
    </p:spTree>
    <p:extLst>
      <p:ext uri="{BB962C8B-B14F-4D97-AF65-F5344CB8AC3E}">
        <p14:creationId xmlns:p14="http://schemas.microsoft.com/office/powerpoint/2010/main" val="1733052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Plenary</a:t>
            </a:r>
            <a:r>
              <a:rPr lang="en-US" baseline="0" dirty="0" smtClean="0"/>
              <a:t> d</a:t>
            </a:r>
            <a:r>
              <a:rPr lang="en-US" dirty="0" smtClean="0"/>
              <a:t>iscussion about different roles, considering</a:t>
            </a:r>
            <a:r>
              <a:rPr lang="en-US" baseline="0" dirty="0" smtClean="0"/>
              <a:t> who had power and who had wealth. Point out that despite significant wealth, a nobleman’s wife still didn’t have the right to vote, and so had little influence despite her social status. </a:t>
            </a:r>
            <a:endParaRPr lang="en-US" dirty="0"/>
          </a:p>
        </p:txBody>
      </p:sp>
      <p:sp>
        <p:nvSpPr>
          <p:cNvPr id="4" name="Slide Number Placeholder 3"/>
          <p:cNvSpPr>
            <a:spLocks noGrp="1"/>
          </p:cNvSpPr>
          <p:nvPr>
            <p:ph type="sldNum" sz="quarter" idx="10"/>
          </p:nvPr>
        </p:nvSpPr>
        <p:spPr/>
        <p:txBody>
          <a:bodyPr/>
          <a:lstStyle/>
          <a:p>
            <a:fld id="{762643F2-F0B7-7D42-AEED-615D7B51D454}" type="slidenum">
              <a:rPr lang="en-US" smtClean="0"/>
              <a:t>11</a:t>
            </a:fld>
            <a:endParaRPr lang="en-US"/>
          </a:p>
        </p:txBody>
      </p:sp>
    </p:spTree>
    <p:extLst>
      <p:ext uri="{BB962C8B-B14F-4D97-AF65-F5344CB8AC3E}">
        <p14:creationId xmlns:p14="http://schemas.microsoft.com/office/powerpoint/2010/main" val="395342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GB"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36F69A5-583D-EF48-9B31-3EF550DF9215}" type="datetimeFigureOut">
              <a:rPr lang="en-US" smtClean="0"/>
              <a:t>12/04/2016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GB"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B36F69A5-583D-EF48-9B31-3EF550DF9215}" type="datetimeFigureOut">
              <a:rPr lang="en-US" smtClean="0"/>
              <a:t>12/04/2016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81F4A-1231-7947-8BAC-C3B863AC5454}"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GB"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B36F69A5-583D-EF48-9B31-3EF550DF9215}" type="datetimeFigureOut">
              <a:rPr lang="en-US" smtClean="0"/>
              <a:t>12/04/2016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81F4A-1231-7947-8BAC-C3B863AC5454}"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GB"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B36F69A5-583D-EF48-9B31-3EF550DF9215}" type="datetimeFigureOut">
              <a:rPr lang="en-US" smtClean="0"/>
              <a:t>12/04/2016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81F4A-1231-7947-8BAC-C3B863AC5454}"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B36F69A5-583D-EF48-9B31-3EF550DF9215}" type="datetimeFigureOut">
              <a:rPr lang="en-US" smtClean="0"/>
              <a:t>12/04/2016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81F4A-1231-7947-8BAC-C3B863AC5454}"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B36F69A5-583D-EF48-9B31-3EF550DF9215}" type="datetimeFigureOut">
              <a:rPr lang="en-US" smtClean="0"/>
              <a:t>12/04/2016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81F4A-1231-7947-8BAC-C3B863AC5454}"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36F69A5-583D-EF48-9B31-3EF550DF9215}" type="datetimeFigureOut">
              <a:rPr lang="en-US" smtClean="0"/>
              <a:t>12/04/2016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81F4A-1231-7947-8BAC-C3B863AC5454}"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GB"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36F69A5-583D-EF48-9B31-3EF550DF9215}" type="datetimeFigureOut">
              <a:rPr lang="en-US" smtClean="0"/>
              <a:t>12/04/2016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81F4A-1231-7947-8BAC-C3B863AC5454}"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36F69A5-583D-EF48-9B31-3EF550DF9215}" type="datetimeFigureOut">
              <a:rPr lang="en-US" smtClean="0"/>
              <a:t>12/04/2016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81F4A-1231-7947-8BAC-C3B863AC5454}"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GB"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36F69A5-583D-EF48-9B31-3EF550DF9215}" type="datetimeFigureOut">
              <a:rPr lang="en-US" smtClean="0"/>
              <a:t>12/04/2016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81F4A-1231-7947-8BAC-C3B863AC5454}"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GB"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36F69A5-583D-EF48-9B31-3EF550DF9215}" type="datetimeFigureOut">
              <a:rPr lang="en-US" smtClean="0"/>
              <a:t>12/04/2016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81F4A-1231-7947-8BAC-C3B863AC5454}"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36F69A5-583D-EF48-9B31-3EF550DF9215}" type="datetimeFigureOut">
              <a:rPr lang="en-US" smtClean="0"/>
              <a:t>12/04/2016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81F4A-1231-7947-8BAC-C3B863AC5454}"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B36F69A5-583D-EF48-9B31-3EF550DF9215}" type="datetimeFigureOut">
              <a:rPr lang="en-US" smtClean="0"/>
              <a:t>12/04/2016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181F4A-1231-7947-8BAC-C3B863AC5454}"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B36F69A5-583D-EF48-9B31-3EF550DF9215}" type="datetimeFigureOut">
              <a:rPr lang="en-US" smtClean="0"/>
              <a:t>12/04/2016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181F4A-1231-7947-8BAC-C3B863AC54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F69A5-583D-EF48-9B31-3EF550DF9215}" type="datetimeFigureOut">
              <a:rPr lang="en-US" smtClean="0"/>
              <a:t>12/04/2016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181F4A-1231-7947-8BAC-C3B863AC54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36F69A5-583D-EF48-9B31-3EF550DF9215}" type="datetimeFigureOut">
              <a:rPr lang="en-US" smtClean="0"/>
              <a:t>12/04/2016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81F4A-1231-7947-8BAC-C3B863AC5454}"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B36F69A5-583D-EF48-9B31-3EF550DF9215}" type="datetimeFigureOut">
              <a:rPr lang="en-US" smtClean="0"/>
              <a:t>12/04/2016</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2F181F4A-1231-7947-8BAC-C3B863AC54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l="709" t="37064" r="57510" b="14996"/>
          <a:stretch/>
        </p:blipFill>
        <p:spPr bwMode="auto">
          <a:xfrm>
            <a:off x="-1054437" y="0"/>
            <a:ext cx="10425912" cy="6858000"/>
          </a:xfrm>
          <a:prstGeom prst="rect">
            <a:avLst/>
          </a:prstGeom>
          <a:noFill/>
          <a:ln>
            <a:noFill/>
          </a:ln>
        </p:spPr>
      </p:pic>
      <p:sp>
        <p:nvSpPr>
          <p:cNvPr id="4" name="Rectangle 3"/>
          <p:cNvSpPr/>
          <p:nvPr/>
        </p:nvSpPr>
        <p:spPr>
          <a:xfrm>
            <a:off x="5478339" y="113748"/>
            <a:ext cx="2938212" cy="106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What is happening here? Why? Where? When? Who is involved?</a:t>
            </a:r>
            <a:endParaRPr lang="en-US" dirty="0"/>
          </a:p>
        </p:txBody>
      </p:sp>
    </p:spTree>
    <p:extLst>
      <p:ext uri="{BB962C8B-B14F-4D97-AF65-F5344CB8AC3E}">
        <p14:creationId xmlns:p14="http://schemas.microsoft.com/office/powerpoint/2010/main" val="29305947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Draw a second pyramid showing how wealth was distributed.</a:t>
            </a:r>
            <a:endParaRPr lang="en-US" sz="3600" dirty="0"/>
          </a:p>
        </p:txBody>
      </p:sp>
      <p:grpSp>
        <p:nvGrpSpPr>
          <p:cNvPr id="30" name="Group 29"/>
          <p:cNvGrpSpPr/>
          <p:nvPr/>
        </p:nvGrpSpPr>
        <p:grpSpPr>
          <a:xfrm>
            <a:off x="373895" y="1672929"/>
            <a:ext cx="6822370" cy="4797072"/>
            <a:chOff x="535159" y="1672929"/>
            <a:chExt cx="6822370" cy="4797072"/>
          </a:xfrm>
        </p:grpSpPr>
        <p:sp>
          <p:nvSpPr>
            <p:cNvPr id="12" name="Isosceles Triangle 11"/>
            <p:cNvSpPr/>
            <p:nvPr/>
          </p:nvSpPr>
          <p:spPr>
            <a:xfrm>
              <a:off x="1753710" y="1753551"/>
              <a:ext cx="5603819" cy="4696293"/>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4" name="Isosceles Triangle 23"/>
            <p:cNvSpPr/>
            <p:nvPr/>
          </p:nvSpPr>
          <p:spPr>
            <a:xfrm>
              <a:off x="1753710" y="3527259"/>
              <a:ext cx="5603819" cy="2922585"/>
            </a:xfrm>
            <a:prstGeom prst="triangle">
              <a:avLst>
                <a:gd name="adj" fmla="val 7014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Isosceles Triangle 12"/>
            <p:cNvSpPr/>
            <p:nvPr/>
          </p:nvSpPr>
          <p:spPr>
            <a:xfrm>
              <a:off x="3417933" y="1672929"/>
              <a:ext cx="2246360" cy="1854330"/>
            </a:xfrm>
            <a:prstGeom prs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FBF4E1"/>
                  </a:solidFill>
                </a:rPr>
                <a:t>Monarch</a:t>
              </a:r>
              <a:endParaRPr lang="en-US" dirty="0">
                <a:solidFill>
                  <a:srgbClr val="FBF4E1"/>
                </a:solidFill>
              </a:endParaRPr>
            </a:p>
          </p:txBody>
        </p:sp>
        <p:cxnSp>
          <p:nvCxnSpPr>
            <p:cNvPr id="21" name="Straight Arrow Connector 20"/>
            <p:cNvCxnSpPr/>
            <p:nvPr/>
          </p:nvCxnSpPr>
          <p:spPr>
            <a:xfrm flipV="1">
              <a:off x="1209458" y="1868834"/>
              <a:ext cx="20158" cy="4419179"/>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rot="16200000">
              <a:off x="-581734" y="3740384"/>
              <a:ext cx="2695451" cy="461665"/>
            </a:xfrm>
            <a:prstGeom prst="rect">
              <a:avLst/>
            </a:prstGeom>
            <a:noFill/>
          </p:spPr>
          <p:txBody>
            <a:bodyPr wrap="square" rtlCol="0">
              <a:spAutoFit/>
            </a:bodyPr>
            <a:lstStyle/>
            <a:p>
              <a:r>
                <a:rPr lang="en-US" sz="2400" dirty="0" smtClean="0"/>
                <a:t>Amount of Wealth</a:t>
              </a:r>
              <a:endParaRPr lang="en-US" sz="2400" dirty="0"/>
            </a:p>
          </p:txBody>
        </p:sp>
        <p:sp>
          <p:nvSpPr>
            <p:cNvPr id="25" name="Isosceles Triangle 24"/>
            <p:cNvSpPr/>
            <p:nvPr/>
          </p:nvSpPr>
          <p:spPr>
            <a:xfrm>
              <a:off x="1753710" y="4454424"/>
              <a:ext cx="5603819" cy="2015577"/>
            </a:xfrm>
            <a:prstGeom prst="triangle">
              <a:avLst>
                <a:gd name="adj" fmla="val 783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rot="19549715">
              <a:off x="2797225" y="4101760"/>
              <a:ext cx="1921348" cy="369332"/>
            </a:xfrm>
            <a:prstGeom prst="rect">
              <a:avLst/>
            </a:prstGeom>
            <a:noFill/>
          </p:spPr>
          <p:txBody>
            <a:bodyPr wrap="square" rtlCol="0">
              <a:spAutoFit/>
            </a:bodyPr>
            <a:lstStyle/>
            <a:p>
              <a:r>
                <a:rPr lang="en-US" dirty="0" smtClean="0">
                  <a:solidFill>
                    <a:srgbClr val="FBF4E1"/>
                  </a:solidFill>
                </a:rPr>
                <a:t>First Estate</a:t>
              </a:r>
              <a:endParaRPr lang="en-US" dirty="0">
                <a:solidFill>
                  <a:srgbClr val="FBF4E1"/>
                </a:solidFill>
              </a:endParaRPr>
            </a:p>
          </p:txBody>
        </p:sp>
        <p:sp>
          <p:nvSpPr>
            <p:cNvPr id="28" name="TextBox 27"/>
            <p:cNvSpPr txBox="1"/>
            <p:nvPr/>
          </p:nvSpPr>
          <p:spPr>
            <a:xfrm rot="19549715">
              <a:off x="3805072" y="4441907"/>
              <a:ext cx="1921348" cy="369332"/>
            </a:xfrm>
            <a:prstGeom prst="rect">
              <a:avLst/>
            </a:prstGeom>
            <a:noFill/>
          </p:spPr>
          <p:txBody>
            <a:bodyPr wrap="square" rtlCol="0">
              <a:spAutoFit/>
            </a:bodyPr>
            <a:lstStyle/>
            <a:p>
              <a:r>
                <a:rPr lang="en-US" dirty="0" smtClean="0">
                  <a:solidFill>
                    <a:srgbClr val="FBF4E1"/>
                  </a:solidFill>
                </a:rPr>
                <a:t>Second Estate</a:t>
              </a:r>
              <a:endParaRPr lang="en-US" dirty="0">
                <a:solidFill>
                  <a:srgbClr val="FBF4E1"/>
                </a:solidFill>
              </a:endParaRPr>
            </a:p>
          </p:txBody>
        </p:sp>
        <p:sp>
          <p:nvSpPr>
            <p:cNvPr id="29" name="TextBox 28"/>
            <p:cNvSpPr txBox="1"/>
            <p:nvPr/>
          </p:nvSpPr>
          <p:spPr>
            <a:xfrm rot="20426114">
              <a:off x="3974898" y="5508814"/>
              <a:ext cx="2290479" cy="369332"/>
            </a:xfrm>
            <a:prstGeom prst="rect">
              <a:avLst/>
            </a:prstGeom>
            <a:noFill/>
          </p:spPr>
          <p:txBody>
            <a:bodyPr wrap="square" rtlCol="0">
              <a:spAutoFit/>
            </a:bodyPr>
            <a:lstStyle/>
            <a:p>
              <a:pPr algn="ctr"/>
              <a:r>
                <a:rPr lang="en-US" dirty="0" smtClean="0">
                  <a:solidFill>
                    <a:srgbClr val="FBF4E1"/>
                  </a:solidFill>
                </a:rPr>
                <a:t>Third Estate</a:t>
              </a:r>
              <a:endParaRPr lang="en-US" dirty="0">
                <a:solidFill>
                  <a:srgbClr val="FBF4E1"/>
                </a:solidFill>
              </a:endParaRPr>
            </a:p>
          </p:txBody>
        </p:sp>
      </p:grpSp>
      <p:sp>
        <p:nvSpPr>
          <p:cNvPr id="31" name="Rectangle 30"/>
          <p:cNvSpPr/>
          <p:nvPr/>
        </p:nvSpPr>
        <p:spPr>
          <a:xfrm>
            <a:off x="6510911" y="1511680"/>
            <a:ext cx="2459230" cy="32655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lumMod val="75000"/>
                  </a:schemeClr>
                </a:solidFill>
              </a:rPr>
              <a:t>The poorest in society were still in the Third Estate, but some of the Third Estate might be quite well off. Some of the Second and Third Estate got poorer. The monarch was still very rich.</a:t>
            </a:r>
            <a:endParaRPr lang="en-US" sz="2000" dirty="0">
              <a:solidFill>
                <a:schemeClr val="bg1">
                  <a:lumMod val="75000"/>
                </a:schemeClr>
              </a:solidFill>
            </a:endParaRPr>
          </a:p>
        </p:txBody>
      </p:sp>
    </p:spTree>
    <p:extLst>
      <p:ext uri="{BB962C8B-B14F-4D97-AF65-F5344CB8AC3E}">
        <p14:creationId xmlns:p14="http://schemas.microsoft.com/office/powerpoint/2010/main" val="18745350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What was French society like during the 1700s for…</a:t>
            </a:r>
            <a:endParaRPr lang="en-US" sz="4800" dirty="0"/>
          </a:p>
        </p:txBody>
      </p:sp>
      <p:sp>
        <p:nvSpPr>
          <p:cNvPr id="4" name="Content Placeholder 3"/>
          <p:cNvSpPr>
            <a:spLocks noGrp="1"/>
          </p:cNvSpPr>
          <p:nvPr>
            <p:ph idx="1"/>
          </p:nvPr>
        </p:nvSpPr>
        <p:spPr/>
        <p:txBody>
          <a:bodyPr/>
          <a:lstStyle/>
          <a:p>
            <a:r>
              <a:rPr lang="en-US" dirty="0" smtClean="0"/>
              <a:t>A butcher?</a:t>
            </a:r>
          </a:p>
          <a:p>
            <a:r>
              <a:rPr lang="en-US" dirty="0" smtClean="0"/>
              <a:t>A nobleman?</a:t>
            </a:r>
          </a:p>
          <a:p>
            <a:r>
              <a:rPr lang="en-US" dirty="0" smtClean="0"/>
              <a:t>A nobleman’s wife?</a:t>
            </a:r>
          </a:p>
          <a:p>
            <a:r>
              <a:rPr lang="en-US" dirty="0" smtClean="0"/>
              <a:t>A farmer’s wife?</a:t>
            </a:r>
          </a:p>
          <a:p>
            <a:r>
              <a:rPr lang="en-US" dirty="0" smtClean="0"/>
              <a:t>A parish priest?</a:t>
            </a:r>
          </a:p>
          <a:p>
            <a:r>
              <a:rPr lang="en-US" dirty="0" smtClean="0"/>
              <a:t>The queen, Marie-Antoinette?</a:t>
            </a:r>
          </a:p>
          <a:p>
            <a:endParaRPr lang="en-US" dirty="0" smtClean="0"/>
          </a:p>
          <a:p>
            <a:endParaRPr lang="en-US" dirty="0"/>
          </a:p>
        </p:txBody>
      </p:sp>
    </p:spTree>
    <p:extLst>
      <p:ext uri="{BB962C8B-B14F-4D97-AF65-F5344CB8AC3E}">
        <p14:creationId xmlns:p14="http://schemas.microsoft.com/office/powerpoint/2010/main" val="3867561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l="709" t="37064" r="57510" b="14996"/>
          <a:stretch/>
        </p:blipFill>
        <p:spPr bwMode="auto">
          <a:xfrm>
            <a:off x="-1054437" y="0"/>
            <a:ext cx="10425912" cy="6858000"/>
          </a:xfrm>
          <a:prstGeom prst="rect">
            <a:avLst/>
          </a:prstGeom>
          <a:noFill/>
          <a:ln>
            <a:noFill/>
          </a:ln>
        </p:spPr>
      </p:pic>
      <p:sp>
        <p:nvSpPr>
          <p:cNvPr id="4" name="Rectangle 3"/>
          <p:cNvSpPr/>
          <p:nvPr/>
        </p:nvSpPr>
        <p:spPr>
          <a:xfrm>
            <a:off x="5478339" y="266148"/>
            <a:ext cx="2938212" cy="19147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The execution of the French King Louis XVI, 1789. </a:t>
            </a:r>
            <a:endParaRPr lang="en-US" sz="2800" dirty="0"/>
          </a:p>
        </p:txBody>
      </p:sp>
      <p:sp>
        <p:nvSpPr>
          <p:cNvPr id="5" name="Rectangle 4"/>
          <p:cNvSpPr/>
          <p:nvPr/>
        </p:nvSpPr>
        <p:spPr>
          <a:xfrm>
            <a:off x="285089" y="266148"/>
            <a:ext cx="2938212" cy="19147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Part of the French Revolution.</a:t>
            </a:r>
            <a:endParaRPr lang="en-US" sz="2800" dirty="0"/>
          </a:p>
        </p:txBody>
      </p:sp>
      <p:sp>
        <p:nvSpPr>
          <p:cNvPr id="6" name="Rectangle 5"/>
          <p:cNvSpPr/>
          <p:nvPr/>
        </p:nvSpPr>
        <p:spPr>
          <a:xfrm>
            <a:off x="285089" y="4208641"/>
            <a:ext cx="3145984" cy="2275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People were unhappy about how Louis was running the country.</a:t>
            </a:r>
            <a:endParaRPr lang="en-US" sz="2800" dirty="0"/>
          </a:p>
        </p:txBody>
      </p:sp>
      <p:sp>
        <p:nvSpPr>
          <p:cNvPr id="7" name="Rectangle 6"/>
          <p:cNvSpPr/>
          <p:nvPr/>
        </p:nvSpPr>
        <p:spPr>
          <a:xfrm>
            <a:off x="5478339" y="4494486"/>
            <a:ext cx="2938212" cy="19147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Sound familiar?</a:t>
            </a:r>
            <a:endParaRPr lang="en-US" sz="4000" dirty="0"/>
          </a:p>
        </p:txBody>
      </p:sp>
    </p:spTree>
    <p:extLst>
      <p:ext uri="{BB962C8B-B14F-4D97-AF65-F5344CB8AC3E}">
        <p14:creationId xmlns:p14="http://schemas.microsoft.com/office/powerpoint/2010/main" val="1973874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448905"/>
            <a:ext cx="8001000" cy="2424766"/>
          </a:xfrm>
        </p:spPr>
        <p:txBody>
          <a:bodyPr/>
          <a:lstStyle/>
          <a:p>
            <a:r>
              <a:rPr lang="en-US" dirty="0" smtClean="0"/>
              <a:t>What was French society like in the 1700s?</a:t>
            </a:r>
            <a:endParaRPr lang="en-US" dirty="0"/>
          </a:p>
        </p:txBody>
      </p:sp>
      <p:sp>
        <p:nvSpPr>
          <p:cNvPr id="3" name="Subtitle 2"/>
          <p:cNvSpPr>
            <a:spLocks noGrp="1"/>
          </p:cNvSpPr>
          <p:nvPr>
            <p:ph type="subTitle" idx="1"/>
          </p:nvPr>
        </p:nvSpPr>
        <p:spPr>
          <a:xfrm>
            <a:off x="571500" y="4419599"/>
            <a:ext cx="8001000" cy="1741700"/>
          </a:xfrm>
        </p:spPr>
        <p:txBody>
          <a:bodyPr>
            <a:normAutofit lnSpcReduction="10000"/>
          </a:bodyPr>
          <a:lstStyle/>
          <a:p>
            <a:pPr algn="l"/>
            <a:r>
              <a:rPr lang="en-US" b="1" u="sng" dirty="0" smtClean="0"/>
              <a:t>Learning Objective:</a:t>
            </a:r>
          </a:p>
          <a:p>
            <a:pPr marL="342900" indent="-342900" algn="l">
              <a:buFont typeface="Arial"/>
              <a:buChar char="•"/>
            </a:pPr>
            <a:r>
              <a:rPr lang="en-US" dirty="0" smtClean="0"/>
              <a:t>Understand how France was structured in the 18</a:t>
            </a:r>
            <a:r>
              <a:rPr lang="en-US" baseline="30000" dirty="0" smtClean="0"/>
              <a:t>th</a:t>
            </a:r>
            <a:r>
              <a:rPr lang="en-US" dirty="0" smtClean="0"/>
              <a:t> century</a:t>
            </a:r>
          </a:p>
          <a:p>
            <a:pPr marL="342900" indent="-342900" algn="l">
              <a:buFont typeface="Arial"/>
              <a:buChar char="•"/>
            </a:pPr>
            <a:r>
              <a:rPr lang="en-US" dirty="0" smtClean="0"/>
              <a:t>Know how different people within society felt about how it was run</a:t>
            </a:r>
            <a:endParaRPr lang="en-US" dirty="0"/>
          </a:p>
        </p:txBody>
      </p:sp>
    </p:spTree>
    <p:extLst>
      <p:ext uri="{BB962C8B-B14F-4D97-AF65-F5344CB8AC3E}">
        <p14:creationId xmlns:p14="http://schemas.microsoft.com/office/powerpoint/2010/main" val="3228134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Estates</a:t>
            </a:r>
            <a:endParaRPr lang="en-US" dirty="0"/>
          </a:p>
        </p:txBody>
      </p:sp>
      <p:sp>
        <p:nvSpPr>
          <p:cNvPr id="2" name="Content Placeholder 1"/>
          <p:cNvSpPr>
            <a:spLocks noGrp="1"/>
          </p:cNvSpPr>
          <p:nvPr>
            <p:ph idx="1"/>
          </p:nvPr>
        </p:nvSpPr>
        <p:spPr/>
        <p:txBody>
          <a:bodyPr/>
          <a:lstStyle/>
          <a:p>
            <a:r>
              <a:rPr lang="en-US" dirty="0" smtClean="0"/>
              <a:t>French society was broken down into different ‘estates’, like the English ‘class’ system.</a:t>
            </a:r>
          </a:p>
          <a:p>
            <a:pPr marL="0" indent="0">
              <a:buNone/>
            </a:pPr>
            <a:r>
              <a:rPr lang="en-US" b="1" u="sng" dirty="0" smtClean="0"/>
              <a:t>Activity:</a:t>
            </a:r>
            <a:endParaRPr lang="en-US" b="1" u="sng" dirty="0"/>
          </a:p>
          <a:p>
            <a:r>
              <a:rPr lang="en-US" dirty="0" smtClean="0"/>
              <a:t>Put your cards in order, from the most powerful to the least powerful. </a:t>
            </a:r>
          </a:p>
        </p:txBody>
      </p:sp>
    </p:spTree>
    <p:extLst>
      <p:ext uri="{BB962C8B-B14F-4D97-AF65-F5344CB8AC3E}">
        <p14:creationId xmlns:p14="http://schemas.microsoft.com/office/powerpoint/2010/main" val="12298863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Draw a pyramid in your book, and write in the different estates. </a:t>
            </a:r>
          </a:p>
        </p:txBody>
      </p:sp>
      <p:sp>
        <p:nvSpPr>
          <p:cNvPr id="15" name="TextBox 14"/>
          <p:cNvSpPr txBox="1"/>
          <p:nvPr/>
        </p:nvSpPr>
        <p:spPr>
          <a:xfrm>
            <a:off x="6697672" y="1569198"/>
            <a:ext cx="2116546" cy="224676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000" b="1" u="sng" dirty="0" smtClean="0">
                <a:solidFill>
                  <a:schemeClr val="bg1">
                    <a:lumMod val="20000"/>
                    <a:lumOff val="80000"/>
                  </a:schemeClr>
                </a:solidFill>
              </a:rPr>
              <a:t>Challenge</a:t>
            </a:r>
            <a:r>
              <a:rPr lang="en-US" sz="2000" dirty="0" smtClean="0">
                <a:solidFill>
                  <a:schemeClr val="bg1">
                    <a:lumMod val="20000"/>
                    <a:lumOff val="80000"/>
                  </a:schemeClr>
                </a:solidFill>
              </a:rPr>
              <a:t>: Add more detail from the information cards, such as examples of jobs people might do in each estate.</a:t>
            </a:r>
            <a:endParaRPr lang="en-US" sz="2000" dirty="0">
              <a:solidFill>
                <a:schemeClr val="bg1">
                  <a:lumMod val="20000"/>
                  <a:lumOff val="80000"/>
                </a:schemeClr>
              </a:solidFill>
            </a:endParaRPr>
          </a:p>
        </p:txBody>
      </p:sp>
      <p:sp>
        <p:nvSpPr>
          <p:cNvPr id="16" name="TextBox 15"/>
          <p:cNvSpPr txBox="1"/>
          <p:nvPr/>
        </p:nvSpPr>
        <p:spPr>
          <a:xfrm>
            <a:off x="7201608" y="3980519"/>
            <a:ext cx="1612610" cy="193899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smtClean="0"/>
              <a:t>Take a whole page of your book so you have room to add information!</a:t>
            </a:r>
            <a:endParaRPr lang="en-US" sz="2000" dirty="0"/>
          </a:p>
        </p:txBody>
      </p:sp>
      <p:grpSp>
        <p:nvGrpSpPr>
          <p:cNvPr id="20" name="Group 19"/>
          <p:cNvGrpSpPr/>
          <p:nvPr/>
        </p:nvGrpSpPr>
        <p:grpSpPr>
          <a:xfrm>
            <a:off x="535159" y="1652772"/>
            <a:ext cx="5849618" cy="4635241"/>
            <a:chOff x="535159" y="1652772"/>
            <a:chExt cx="5849618" cy="4635241"/>
          </a:xfrm>
        </p:grpSpPr>
        <p:grpSp>
          <p:nvGrpSpPr>
            <p:cNvPr id="14" name="Group 13"/>
            <p:cNvGrpSpPr/>
            <p:nvPr/>
          </p:nvGrpSpPr>
          <p:grpSpPr>
            <a:xfrm>
              <a:off x="1500377" y="1652772"/>
              <a:ext cx="4884400" cy="4635241"/>
              <a:chOff x="2372343" y="2517800"/>
              <a:chExt cx="4015902" cy="3870993"/>
            </a:xfrm>
          </p:grpSpPr>
          <p:sp>
            <p:nvSpPr>
              <p:cNvPr id="4" name="Isosceles Triangle 3"/>
              <p:cNvSpPr/>
              <p:nvPr/>
            </p:nvSpPr>
            <p:spPr>
              <a:xfrm>
                <a:off x="2372343" y="2578267"/>
                <a:ext cx="4015902" cy="38105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Isosceles Triangle 7"/>
              <p:cNvSpPr/>
              <p:nvPr/>
            </p:nvSpPr>
            <p:spPr>
              <a:xfrm>
                <a:off x="2842224" y="2578267"/>
                <a:ext cx="3003486" cy="2823479"/>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Isosceles Triangle 6"/>
              <p:cNvSpPr/>
              <p:nvPr/>
            </p:nvSpPr>
            <p:spPr>
              <a:xfrm>
                <a:off x="3239126" y="2589575"/>
                <a:ext cx="2243755" cy="2026096"/>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Isosceles Triangle 5"/>
              <p:cNvSpPr/>
              <p:nvPr/>
            </p:nvSpPr>
            <p:spPr>
              <a:xfrm>
                <a:off x="3580500" y="2517800"/>
                <a:ext cx="1579853" cy="1392418"/>
              </a:xfrm>
              <a:prstGeom prs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TextBox 9"/>
              <p:cNvSpPr txBox="1"/>
              <p:nvPr/>
            </p:nvSpPr>
            <p:spPr>
              <a:xfrm>
                <a:off x="3717516" y="3386169"/>
                <a:ext cx="1310248" cy="308437"/>
              </a:xfrm>
              <a:prstGeom prst="rect">
                <a:avLst/>
              </a:prstGeom>
              <a:noFill/>
            </p:spPr>
            <p:txBody>
              <a:bodyPr wrap="square" rtlCol="0">
                <a:spAutoFit/>
              </a:bodyPr>
              <a:lstStyle/>
              <a:p>
                <a:pPr algn="ctr"/>
                <a:r>
                  <a:rPr lang="en-US" dirty="0" smtClean="0">
                    <a:solidFill>
                      <a:srgbClr val="FBF4E1"/>
                    </a:solidFill>
                  </a:rPr>
                  <a:t>Monarch</a:t>
                </a:r>
                <a:endParaRPr lang="en-US" dirty="0">
                  <a:solidFill>
                    <a:srgbClr val="FBF4E1"/>
                  </a:solidFill>
                </a:endParaRPr>
              </a:p>
            </p:txBody>
          </p:sp>
          <p:sp>
            <p:nvSpPr>
              <p:cNvPr id="11" name="TextBox 10"/>
              <p:cNvSpPr txBox="1"/>
              <p:nvPr/>
            </p:nvSpPr>
            <p:spPr>
              <a:xfrm>
                <a:off x="3580499" y="4062619"/>
                <a:ext cx="1579853" cy="308437"/>
              </a:xfrm>
              <a:prstGeom prst="rect">
                <a:avLst/>
              </a:prstGeom>
              <a:noFill/>
            </p:spPr>
            <p:txBody>
              <a:bodyPr wrap="square" rtlCol="0">
                <a:spAutoFit/>
              </a:bodyPr>
              <a:lstStyle/>
              <a:p>
                <a:pPr algn="ctr"/>
                <a:r>
                  <a:rPr lang="en-US" dirty="0" smtClean="0">
                    <a:solidFill>
                      <a:schemeClr val="bg1">
                        <a:lumMod val="20000"/>
                        <a:lumOff val="80000"/>
                      </a:schemeClr>
                    </a:solidFill>
                  </a:rPr>
                  <a:t>First estate</a:t>
                </a:r>
                <a:endParaRPr lang="en-US" dirty="0">
                  <a:solidFill>
                    <a:schemeClr val="bg1">
                      <a:lumMod val="20000"/>
                      <a:lumOff val="80000"/>
                    </a:schemeClr>
                  </a:solidFill>
                </a:endParaRPr>
              </a:p>
            </p:txBody>
          </p:sp>
          <p:sp>
            <p:nvSpPr>
              <p:cNvPr id="12" name="TextBox 11"/>
              <p:cNvSpPr txBox="1"/>
              <p:nvPr/>
            </p:nvSpPr>
            <p:spPr>
              <a:xfrm>
                <a:off x="3390219" y="4839848"/>
                <a:ext cx="1931392" cy="308437"/>
              </a:xfrm>
              <a:prstGeom prst="rect">
                <a:avLst/>
              </a:prstGeom>
              <a:noFill/>
            </p:spPr>
            <p:txBody>
              <a:bodyPr wrap="square" rtlCol="0">
                <a:spAutoFit/>
              </a:bodyPr>
              <a:lstStyle/>
              <a:p>
                <a:pPr algn="ctr"/>
                <a:r>
                  <a:rPr lang="en-US" dirty="0" smtClean="0">
                    <a:solidFill>
                      <a:srgbClr val="FBF4E1"/>
                    </a:solidFill>
                  </a:rPr>
                  <a:t>Second Estate</a:t>
                </a:r>
                <a:endParaRPr lang="en-US" dirty="0">
                  <a:solidFill>
                    <a:srgbClr val="FBF4E1"/>
                  </a:solidFill>
                </a:endParaRPr>
              </a:p>
            </p:txBody>
          </p:sp>
          <p:sp>
            <p:nvSpPr>
              <p:cNvPr id="13" name="TextBox 12"/>
              <p:cNvSpPr txBox="1"/>
              <p:nvPr/>
            </p:nvSpPr>
            <p:spPr>
              <a:xfrm>
                <a:off x="2902698" y="5650468"/>
                <a:ext cx="2943012" cy="308437"/>
              </a:xfrm>
              <a:prstGeom prst="rect">
                <a:avLst/>
              </a:prstGeom>
              <a:noFill/>
            </p:spPr>
            <p:txBody>
              <a:bodyPr wrap="square" rtlCol="0">
                <a:spAutoFit/>
              </a:bodyPr>
              <a:lstStyle/>
              <a:p>
                <a:pPr algn="ctr"/>
                <a:r>
                  <a:rPr lang="en-US" dirty="0" smtClean="0">
                    <a:solidFill>
                      <a:srgbClr val="FBF4E1"/>
                    </a:solidFill>
                  </a:rPr>
                  <a:t>Third Estate</a:t>
                </a:r>
                <a:endParaRPr lang="en-US" dirty="0">
                  <a:solidFill>
                    <a:srgbClr val="FBF4E1"/>
                  </a:solidFill>
                </a:endParaRPr>
              </a:p>
            </p:txBody>
          </p:sp>
        </p:grpSp>
        <p:cxnSp>
          <p:nvCxnSpPr>
            <p:cNvPr id="18" name="Straight Arrow Connector 17"/>
            <p:cNvCxnSpPr/>
            <p:nvPr/>
          </p:nvCxnSpPr>
          <p:spPr>
            <a:xfrm flipV="1">
              <a:off x="1209458" y="1868834"/>
              <a:ext cx="20158" cy="4419179"/>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rot="16200000">
              <a:off x="-581734" y="3740384"/>
              <a:ext cx="2695451" cy="461665"/>
            </a:xfrm>
            <a:prstGeom prst="rect">
              <a:avLst/>
            </a:prstGeom>
            <a:noFill/>
          </p:spPr>
          <p:txBody>
            <a:bodyPr wrap="square" rtlCol="0">
              <a:spAutoFit/>
            </a:bodyPr>
            <a:lstStyle/>
            <a:p>
              <a:r>
                <a:rPr lang="en-US" sz="2400" dirty="0" smtClean="0"/>
                <a:t>Amount of Power</a:t>
              </a:r>
              <a:endParaRPr lang="en-US" sz="2400" dirty="0"/>
            </a:p>
          </p:txBody>
        </p:sp>
      </p:grpSp>
    </p:spTree>
    <p:extLst>
      <p:ext uri="{BB962C8B-B14F-4D97-AF65-F5344CB8AC3E}">
        <p14:creationId xmlns:p14="http://schemas.microsoft.com/office/powerpoint/2010/main" val="22416015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a character!</a:t>
            </a:r>
            <a:endParaRPr lang="en-US" dirty="0"/>
          </a:p>
        </p:txBody>
      </p:sp>
      <p:sp>
        <p:nvSpPr>
          <p:cNvPr id="3" name="Content Placeholder 2"/>
          <p:cNvSpPr>
            <a:spLocks noGrp="1"/>
          </p:cNvSpPr>
          <p:nvPr>
            <p:ph idx="1"/>
          </p:nvPr>
        </p:nvSpPr>
        <p:spPr/>
        <p:txBody>
          <a:bodyPr/>
          <a:lstStyle/>
          <a:p>
            <a:r>
              <a:rPr lang="en-US" dirty="0" smtClean="0"/>
              <a:t>Jacques</a:t>
            </a:r>
          </a:p>
          <a:p>
            <a:r>
              <a:rPr lang="en-US" dirty="0" smtClean="0"/>
              <a:t>Henri</a:t>
            </a:r>
          </a:p>
          <a:p>
            <a:r>
              <a:rPr lang="en-US" dirty="0" smtClean="0"/>
              <a:t>Gaston</a:t>
            </a:r>
          </a:p>
          <a:p>
            <a:endParaRPr lang="en-US" dirty="0"/>
          </a:p>
          <a:p>
            <a:r>
              <a:rPr lang="en-US" dirty="0" smtClean="0"/>
              <a:t>Edith</a:t>
            </a:r>
          </a:p>
          <a:p>
            <a:r>
              <a:rPr lang="en-US" dirty="0" smtClean="0"/>
              <a:t>Madame le </a:t>
            </a:r>
            <a:r>
              <a:rPr lang="en-US" smtClean="0"/>
              <a:t>Toq</a:t>
            </a:r>
          </a:p>
        </p:txBody>
      </p:sp>
    </p:spTree>
    <p:extLst>
      <p:ext uri="{BB962C8B-B14F-4D97-AF65-F5344CB8AC3E}">
        <p14:creationId xmlns:p14="http://schemas.microsoft.com/office/powerpoint/2010/main" val="4040296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2521" y="433629"/>
            <a:ext cx="8526673" cy="6258086"/>
          </a:xfrm>
        </p:spPr>
        <p:txBody>
          <a:bodyPr>
            <a:normAutofit fontScale="85000" lnSpcReduction="20000"/>
          </a:bodyPr>
          <a:lstStyle/>
          <a:p>
            <a:r>
              <a:rPr lang="en-US" dirty="0" smtClean="0"/>
              <a:t>Jacques – I am a friend and advisor of the God-appointed King. I am a Catholic Priest I own lots of land but do not have any money. This is not a problem as I do not have to pay taxes and God provides food for me.</a:t>
            </a:r>
          </a:p>
          <a:p>
            <a:r>
              <a:rPr lang="en-US" dirty="0" smtClean="0"/>
              <a:t>Madame le </a:t>
            </a:r>
            <a:r>
              <a:rPr lang="en-US" dirty="0" err="1" smtClean="0"/>
              <a:t>Toq</a:t>
            </a:r>
            <a:r>
              <a:rPr lang="en-US" dirty="0" smtClean="0"/>
              <a:t> – My life is quite pleasant; my ladies in waiting help me with my busy life. Of course we should not pay taxes as families we are very important for France. We are great landowners and support many of the lowly peasants with jobs.</a:t>
            </a:r>
          </a:p>
          <a:p>
            <a:r>
              <a:rPr lang="en-US" dirty="0" smtClean="0"/>
              <a:t>Henri – I am a merchant in the port of La Rochelle. I have become rich from the slave trade in slaves with French colonies in the Caribbean. I pay taxes to the King but I cannot vote. I am a Protestant so in Catholic France I cannot worship freely.</a:t>
            </a:r>
          </a:p>
          <a:p>
            <a:r>
              <a:rPr lang="en-US" dirty="0" smtClean="0"/>
              <a:t>Edith – I am Catholic  and live in Paris. Our wages are low and we are poor. Most of what we earn goes on rent to pay for our homes and bread, just to stay alive. But rent and bread prices are rising. Many townspeople are starving. However, I am able to go to Church whenever I please. </a:t>
            </a:r>
          </a:p>
          <a:p>
            <a:r>
              <a:rPr lang="en-US" dirty="0" smtClean="0"/>
              <a:t>Gaston – My brother owns land in our village but I do not. We pay taxes to the King, tithes to the Church and more taxes to our lord. We also pay rents to our landlord which are rising, and with the harvests so bad bread prices have rocketed. Many peasants are starving, but my brother grows extra crops to help me and my family. </a:t>
            </a:r>
          </a:p>
        </p:txBody>
      </p:sp>
    </p:spTree>
    <p:extLst>
      <p:ext uri="{BB962C8B-B14F-4D97-AF65-F5344CB8AC3E}">
        <p14:creationId xmlns:p14="http://schemas.microsoft.com/office/powerpoint/2010/main" val="398322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Characters!</a:t>
            </a:r>
            <a:endParaRPr lang="en-US" dirty="0"/>
          </a:p>
        </p:txBody>
      </p:sp>
      <p:sp>
        <p:nvSpPr>
          <p:cNvPr id="3" name="Content Placeholder 2"/>
          <p:cNvSpPr>
            <a:spLocks noGrp="1"/>
          </p:cNvSpPr>
          <p:nvPr>
            <p:ph idx="1"/>
          </p:nvPr>
        </p:nvSpPr>
        <p:spPr>
          <a:xfrm>
            <a:off x="511025" y="1824375"/>
            <a:ext cx="8176907" cy="4953001"/>
          </a:xfrm>
        </p:spPr>
        <p:txBody>
          <a:bodyPr>
            <a:normAutofit fontScale="92500" lnSpcReduction="10000"/>
          </a:bodyPr>
          <a:lstStyle/>
          <a:p>
            <a:r>
              <a:rPr lang="en-US" dirty="0" smtClean="0"/>
              <a:t>Read your card. This will be your character for the next half term. Answer the following questions in your book.</a:t>
            </a:r>
          </a:p>
          <a:p>
            <a:pPr>
              <a:buFont typeface="+mj-lt"/>
              <a:buAutoNum type="arabicPeriod"/>
            </a:pPr>
            <a:r>
              <a:rPr lang="en-US" dirty="0" smtClean="0"/>
              <a:t>What is your job?</a:t>
            </a:r>
          </a:p>
          <a:p>
            <a:pPr>
              <a:buFont typeface="+mj-lt"/>
              <a:buAutoNum type="arabicPeriod"/>
            </a:pPr>
            <a:r>
              <a:rPr lang="en-US" dirty="0" smtClean="0"/>
              <a:t>Which Estate are you in? </a:t>
            </a:r>
            <a:endParaRPr lang="en-US" dirty="0"/>
          </a:p>
          <a:p>
            <a:pPr>
              <a:buFont typeface="+mj-lt"/>
              <a:buAutoNum type="arabicPeriod"/>
            </a:pPr>
            <a:r>
              <a:rPr lang="en-US" dirty="0" smtClean="0"/>
              <a:t>Do you have much power? </a:t>
            </a:r>
          </a:p>
          <a:p>
            <a:pPr>
              <a:buFont typeface="+mj-lt"/>
              <a:buAutoNum type="arabicPeriod"/>
            </a:pPr>
            <a:r>
              <a:rPr lang="en-US" dirty="0" smtClean="0"/>
              <a:t>Are you wealthy, comfortable, or poor?</a:t>
            </a:r>
          </a:p>
          <a:p>
            <a:pPr>
              <a:buFont typeface="+mj-lt"/>
              <a:buAutoNum type="arabicPeriod"/>
            </a:pPr>
            <a:r>
              <a:rPr lang="en-US" dirty="0" smtClean="0"/>
              <a:t>How do you feel about the Estates system? Is it fair or not?</a:t>
            </a:r>
          </a:p>
          <a:p>
            <a:pPr>
              <a:buFont typeface="+mj-lt"/>
              <a:buAutoNum type="arabicPeriod"/>
            </a:pPr>
            <a:r>
              <a:rPr lang="en-US" dirty="0" smtClean="0"/>
              <a:t>Are you happy with how much you get taxed?</a:t>
            </a:r>
          </a:p>
          <a:p>
            <a:pPr>
              <a:buFont typeface="+mj-lt"/>
              <a:buAutoNum type="arabicPeriod"/>
            </a:pPr>
            <a:r>
              <a:rPr lang="en-US" dirty="0" smtClean="0"/>
              <a:t>How do you feel towards people in the other Estates? Why?</a:t>
            </a:r>
          </a:p>
          <a:p>
            <a:endParaRPr lang="en-US" dirty="0"/>
          </a:p>
        </p:txBody>
      </p:sp>
    </p:spTree>
    <p:extLst>
      <p:ext uri="{BB962C8B-B14F-4D97-AF65-F5344CB8AC3E}">
        <p14:creationId xmlns:p14="http://schemas.microsoft.com/office/powerpoint/2010/main" val="9953781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By the 1780s, things were changing…</a:t>
            </a:r>
            <a:endParaRPr lang="en-US" sz="4400" dirty="0"/>
          </a:p>
        </p:txBody>
      </p:sp>
      <p:sp>
        <p:nvSpPr>
          <p:cNvPr id="6" name="Rectangle 5"/>
          <p:cNvSpPr/>
          <p:nvPr/>
        </p:nvSpPr>
        <p:spPr>
          <a:xfrm>
            <a:off x="269129" y="1793688"/>
            <a:ext cx="4044602" cy="452431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GB" sz="2400" dirty="0">
                <a:solidFill>
                  <a:schemeClr val="bg1">
                    <a:lumMod val="75000"/>
                  </a:schemeClr>
                </a:solidFill>
                <a:latin typeface="Calibri"/>
                <a:cs typeface="Calibri"/>
              </a:rPr>
              <a:t>The Economy had developed. There was more trade and business and some people in the Third Estate made money, being traders, shopkeepers, teachers, businessmen. </a:t>
            </a:r>
            <a:r>
              <a:rPr lang="en-GB" sz="2400" dirty="0" smtClean="0">
                <a:solidFill>
                  <a:schemeClr val="bg1">
                    <a:lumMod val="75000"/>
                  </a:schemeClr>
                </a:solidFill>
                <a:latin typeface="Calibri"/>
                <a:cs typeface="Calibri"/>
              </a:rPr>
              <a:t>They </a:t>
            </a:r>
            <a:r>
              <a:rPr lang="en-GB" sz="2400" dirty="0">
                <a:solidFill>
                  <a:schemeClr val="bg1">
                    <a:lumMod val="75000"/>
                  </a:schemeClr>
                </a:solidFill>
                <a:latin typeface="Calibri"/>
                <a:cs typeface="Calibri"/>
              </a:rPr>
              <a:t>became known as the </a:t>
            </a:r>
            <a:r>
              <a:rPr lang="en-GB" sz="2400" dirty="0" smtClean="0">
                <a:solidFill>
                  <a:schemeClr val="bg1">
                    <a:lumMod val="75000"/>
                  </a:schemeClr>
                </a:solidFill>
                <a:latin typeface="Calibri"/>
                <a:cs typeface="Calibri"/>
              </a:rPr>
              <a:t>‘middle classes’. </a:t>
            </a:r>
            <a:r>
              <a:rPr lang="en-GB" sz="2400" dirty="0">
                <a:solidFill>
                  <a:schemeClr val="bg1">
                    <a:lumMod val="75000"/>
                  </a:schemeClr>
                </a:solidFill>
                <a:latin typeface="Calibri"/>
                <a:cs typeface="Calibri"/>
              </a:rPr>
              <a:t>At the same time, some nobles were making less money from their land. Some clergymen such as village priest were quite poor.</a:t>
            </a:r>
          </a:p>
        </p:txBody>
      </p:sp>
      <p:sp>
        <p:nvSpPr>
          <p:cNvPr id="9" name="Rectangle 8"/>
          <p:cNvSpPr/>
          <p:nvPr/>
        </p:nvSpPr>
        <p:spPr>
          <a:xfrm>
            <a:off x="4616095" y="1793688"/>
            <a:ext cx="4212945" cy="452431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GB" sz="2400" dirty="0">
                <a:latin typeface="Calibri"/>
                <a:cs typeface="Calibri"/>
              </a:rPr>
              <a:t>King Louis XVI believed in ‘The Divine Right of Kings’, that God chose him to rule and that no person could tell him what to do. He was supposed to rule with the help of a parliament called the Estates General, which had members from all the Estates. Instead King Louis ruled with help from </a:t>
            </a:r>
            <a:r>
              <a:rPr lang="en-GB" sz="2400" dirty="0" smtClean="0">
                <a:latin typeface="Calibri"/>
                <a:cs typeface="Calibri"/>
              </a:rPr>
              <a:t>advisors he </a:t>
            </a:r>
            <a:r>
              <a:rPr lang="en-GB" sz="2400" dirty="0">
                <a:latin typeface="Calibri"/>
                <a:cs typeface="Calibri"/>
              </a:rPr>
              <a:t>chose himself. Some said he was greedy and not very clever.</a:t>
            </a:r>
          </a:p>
        </p:txBody>
      </p:sp>
    </p:spTree>
    <p:extLst>
      <p:ext uri="{BB962C8B-B14F-4D97-AF65-F5344CB8AC3E}">
        <p14:creationId xmlns:p14="http://schemas.microsoft.com/office/powerpoint/2010/main" val="51675281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79</TotalTime>
  <Words>1039</Words>
  <Application>Microsoft Macintosh PowerPoint</Application>
  <PresentationFormat>On-screen Show (4:3)</PresentationFormat>
  <Paragraphs>76</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Travelogue</vt:lpstr>
      <vt:lpstr>PowerPoint Presentation</vt:lpstr>
      <vt:lpstr>PowerPoint Presentation</vt:lpstr>
      <vt:lpstr>What was French society like in the 1700s?</vt:lpstr>
      <vt:lpstr>The Estates</vt:lpstr>
      <vt:lpstr>Draw a pyramid in your book, and write in the different estates. </vt:lpstr>
      <vt:lpstr>Choose a character!</vt:lpstr>
      <vt:lpstr>PowerPoint Presentation</vt:lpstr>
      <vt:lpstr>Characters!</vt:lpstr>
      <vt:lpstr>By the 1780s, things were changing…</vt:lpstr>
      <vt:lpstr>Draw a second pyramid showing how wealth was distributed.</vt:lpstr>
      <vt:lpstr>What was French society like during the 1700s for…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Tallis</dc:creator>
  <cp:lastModifiedBy>Thomas Tallis</cp:lastModifiedBy>
  <cp:revision>20</cp:revision>
  <dcterms:created xsi:type="dcterms:W3CDTF">2016-03-27T11:14:49Z</dcterms:created>
  <dcterms:modified xsi:type="dcterms:W3CDTF">2016-04-12T06:53:22Z</dcterms:modified>
</cp:coreProperties>
</file>