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A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9" autoAdjust="0"/>
    <p:restoredTop sz="81903" autoAdjust="0"/>
  </p:normalViewPr>
  <p:slideViewPr>
    <p:cSldViewPr snapToGrid="0">
      <p:cViewPr varScale="1">
        <p:scale>
          <a:sx n="94" d="100"/>
          <a:sy n="94" d="100"/>
        </p:scale>
        <p:origin x="1230"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A0783-01EC-4979-8249-6E8CC8E18701}" type="datetimeFigureOut">
              <a:rPr lang="en-GB" smtClean="0"/>
              <a:t>22/05/2019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D0BAD0-E81E-496A-98AD-9D51AF125ED1}" type="slidenum">
              <a:rPr lang="en-GB" smtClean="0"/>
              <a:t>‹#›</a:t>
            </a:fld>
            <a:endParaRPr lang="en-GB"/>
          </a:p>
        </p:txBody>
      </p:sp>
    </p:spTree>
    <p:extLst>
      <p:ext uri="{BB962C8B-B14F-4D97-AF65-F5344CB8AC3E}">
        <p14:creationId xmlns:p14="http://schemas.microsoft.com/office/powerpoint/2010/main" val="626705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youtube.com/watch?v=kSZ4s6m9kR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Watch the video</a:t>
            </a:r>
            <a:r>
              <a:rPr lang="en-GB" baseline="0" dirty="0" smtClean="0"/>
              <a:t> link to show them the campaign. </a:t>
            </a:r>
            <a:r>
              <a:rPr lang="en-GB" dirty="0" smtClean="0">
                <a:hlinkClick r:id="rId3"/>
              </a:rPr>
              <a:t>https://www.youtube.com/watch?v=kSZ4s6m9kRE</a:t>
            </a:r>
            <a:endParaRPr lang="en-GB" dirty="0" smtClean="0"/>
          </a:p>
          <a:p>
            <a:endParaRPr lang="en-GB" dirty="0"/>
          </a:p>
        </p:txBody>
      </p:sp>
      <p:sp>
        <p:nvSpPr>
          <p:cNvPr id="4" name="Slide Number Placeholder 3"/>
          <p:cNvSpPr>
            <a:spLocks noGrp="1"/>
          </p:cNvSpPr>
          <p:nvPr>
            <p:ph type="sldNum" sz="quarter" idx="10"/>
          </p:nvPr>
        </p:nvSpPr>
        <p:spPr/>
        <p:txBody>
          <a:bodyPr/>
          <a:lstStyle/>
          <a:p>
            <a:fld id="{39D0BAD0-E81E-496A-98AD-9D51AF125ED1}" type="slidenum">
              <a:rPr lang="en-GB" smtClean="0"/>
              <a:t>2</a:t>
            </a:fld>
            <a:endParaRPr lang="en-GB"/>
          </a:p>
        </p:txBody>
      </p:sp>
    </p:spTree>
    <p:extLst>
      <p:ext uri="{BB962C8B-B14F-4D97-AF65-F5344CB8AC3E}">
        <p14:creationId xmlns:p14="http://schemas.microsoft.com/office/powerpoint/2010/main" val="340956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9D0BAD0-E81E-496A-98AD-9D51AF125ED1}" type="slidenum">
              <a:rPr lang="en-GB" smtClean="0"/>
              <a:t>4</a:t>
            </a:fld>
            <a:endParaRPr lang="en-GB"/>
          </a:p>
        </p:txBody>
      </p:sp>
    </p:spTree>
    <p:extLst>
      <p:ext uri="{BB962C8B-B14F-4D97-AF65-F5344CB8AC3E}">
        <p14:creationId xmlns:p14="http://schemas.microsoft.com/office/powerpoint/2010/main" val="3754883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Click on the question</a:t>
            </a:r>
            <a:r>
              <a:rPr lang="en-GB" baseline="0" dirty="0" smtClean="0"/>
              <a:t> to open the </a:t>
            </a: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u="none" strike="noStrike" kern="1200" baseline="0" dirty="0" smtClean="0">
                <a:solidFill>
                  <a:schemeClr val="tx1"/>
                </a:solidFill>
                <a:latin typeface="+mn-lt"/>
                <a:ea typeface="+mn-ea"/>
                <a:cs typeface="+mn-cs"/>
              </a:rPr>
              <a:t>The first world war and second world war saw millions of people lose their lives. Formed after the wars, the United Nations are a group of countries who wanted peace, and to make sure that the horrors of the first and second world wars were never repeated. They joined together in 1946 to prevent future wars and make life better for everyone, in every country. The first thing the United Nations did was ask a team of people to think about what makes humans happy, healthy and safe. This team was led by an American, Eleanor Roosevelt, who was known for standing up for fairness. Together, they created the Universal Declaration of Human Rights. In 1948, 48 countries who were members of the United Nations signed up to </a:t>
            </a:r>
            <a:r>
              <a:rPr lang="en-GB" dirty="0" smtClean="0"/>
              <a:t>this declaration.</a:t>
            </a:r>
          </a:p>
          <a:p>
            <a:r>
              <a:rPr lang="en-GB" baseline="0" dirty="0" smtClean="0"/>
              <a:t>video</a:t>
            </a:r>
            <a:endParaRPr lang="en-GB" dirty="0"/>
          </a:p>
        </p:txBody>
      </p:sp>
      <p:sp>
        <p:nvSpPr>
          <p:cNvPr id="4" name="Slide Number Placeholder 3"/>
          <p:cNvSpPr>
            <a:spLocks noGrp="1"/>
          </p:cNvSpPr>
          <p:nvPr>
            <p:ph type="sldNum" sz="quarter" idx="10"/>
          </p:nvPr>
        </p:nvSpPr>
        <p:spPr/>
        <p:txBody>
          <a:bodyPr/>
          <a:lstStyle/>
          <a:p>
            <a:fld id="{39D0BAD0-E81E-496A-98AD-9D51AF125ED1}" type="slidenum">
              <a:rPr lang="en-GB" smtClean="0"/>
              <a:t>5</a:t>
            </a:fld>
            <a:endParaRPr lang="en-GB"/>
          </a:p>
        </p:txBody>
      </p:sp>
    </p:spTree>
    <p:extLst>
      <p:ext uri="{BB962C8B-B14F-4D97-AF65-F5344CB8AC3E}">
        <p14:creationId xmlns:p14="http://schemas.microsoft.com/office/powerpoint/2010/main" val="305082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Lesson Resource: double sided A4 sheet of</a:t>
            </a:r>
            <a:r>
              <a:rPr lang="en-GB" baseline="0" dirty="0" smtClean="0"/>
              <a:t> human rights. Discuss this as a group. </a:t>
            </a:r>
            <a:endParaRPr lang="en-GB" dirty="0"/>
          </a:p>
        </p:txBody>
      </p:sp>
      <p:sp>
        <p:nvSpPr>
          <p:cNvPr id="4" name="Slide Number Placeholder 3"/>
          <p:cNvSpPr>
            <a:spLocks noGrp="1"/>
          </p:cNvSpPr>
          <p:nvPr>
            <p:ph type="sldNum" sz="quarter" idx="10"/>
          </p:nvPr>
        </p:nvSpPr>
        <p:spPr/>
        <p:txBody>
          <a:bodyPr/>
          <a:lstStyle/>
          <a:p>
            <a:fld id="{39D0BAD0-E81E-496A-98AD-9D51AF125ED1}" type="slidenum">
              <a:rPr lang="en-GB" smtClean="0"/>
              <a:t>6</a:t>
            </a:fld>
            <a:endParaRPr lang="en-GB"/>
          </a:p>
        </p:txBody>
      </p:sp>
    </p:spTree>
    <p:extLst>
      <p:ext uri="{BB962C8B-B14F-4D97-AF65-F5344CB8AC3E}">
        <p14:creationId xmlns:p14="http://schemas.microsoft.com/office/powerpoint/2010/main" val="1554606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5/22/2019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5/22/2019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5/22/2019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kSZ4s6m9kR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Pby1KngOhB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Fly The Flag</a:t>
            </a:r>
            <a:endParaRPr lang="en-GB" dirty="0"/>
          </a:p>
        </p:txBody>
      </p:sp>
      <p:sp>
        <p:nvSpPr>
          <p:cNvPr id="3" name="Subtitle 2"/>
          <p:cNvSpPr>
            <a:spLocks noGrp="1"/>
          </p:cNvSpPr>
          <p:nvPr>
            <p:ph type="subTitle" idx="1"/>
          </p:nvPr>
        </p:nvSpPr>
        <p:spPr/>
        <p:txBody>
          <a:bodyPr/>
          <a:lstStyle/>
          <a:p>
            <a:r>
              <a:rPr lang="en-GB" dirty="0" smtClean="0"/>
              <a:t>Community Day June 2019</a:t>
            </a:r>
            <a:endParaRPr lang="en-GB" dirty="0"/>
          </a:p>
        </p:txBody>
      </p:sp>
      <p:pic>
        <p:nvPicPr>
          <p:cNvPr id="6146" name="Picture 2" descr="Image result for bunting"/>
          <p:cNvPicPr>
            <a:picLocks noChangeAspect="1" noChangeArrowheads="1"/>
          </p:cNvPicPr>
          <p:nvPr/>
        </p:nvPicPr>
        <p:blipFill rotWithShape="1">
          <a:blip r:embed="rId2">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3510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Day </a:t>
            </a:r>
            <a:endParaRPr lang="en-GB" dirty="0"/>
          </a:p>
        </p:txBody>
      </p:sp>
      <p:sp>
        <p:nvSpPr>
          <p:cNvPr id="3" name="Content Placeholder 2"/>
          <p:cNvSpPr>
            <a:spLocks noGrp="1"/>
          </p:cNvSpPr>
          <p:nvPr>
            <p:ph idx="1"/>
          </p:nvPr>
        </p:nvSpPr>
        <p:spPr>
          <a:xfrm>
            <a:off x="4597451" y="1504935"/>
            <a:ext cx="6281873" cy="5248622"/>
          </a:xfrm>
        </p:spPr>
        <p:txBody>
          <a:bodyPr>
            <a:normAutofit/>
          </a:bodyPr>
          <a:lstStyle/>
          <a:p>
            <a:r>
              <a:rPr lang="en-GB" sz="2400" dirty="0" smtClean="0"/>
              <a:t>This year community day is focusing on Human Rights. </a:t>
            </a:r>
          </a:p>
          <a:p>
            <a:r>
              <a:rPr lang="en-GB" sz="2400" dirty="0" smtClean="0"/>
              <a:t>The Fly the Flag campaign marks the 70</a:t>
            </a:r>
            <a:r>
              <a:rPr lang="en-GB" sz="2400" baseline="30000" dirty="0" smtClean="0"/>
              <a:t>th</a:t>
            </a:r>
            <a:r>
              <a:rPr lang="en-GB" sz="2400" dirty="0" smtClean="0"/>
              <a:t> anniversary of the Universal Declaration of Human Rights. </a:t>
            </a:r>
          </a:p>
          <a:p>
            <a:r>
              <a:rPr lang="en-GB" sz="2400" dirty="0" smtClean="0">
                <a:hlinkClick r:id="rId3"/>
              </a:rPr>
              <a:t>What is Fly The Flag? </a:t>
            </a:r>
            <a:endParaRPr lang="en-GB" sz="2400" dirty="0" smtClean="0"/>
          </a:p>
        </p:txBody>
      </p:sp>
      <p:pic>
        <p:nvPicPr>
          <p:cNvPr id="5" name="Picture 4"/>
          <p:cNvPicPr>
            <a:picLocks noChangeAspect="1"/>
          </p:cNvPicPr>
          <p:nvPr/>
        </p:nvPicPr>
        <p:blipFill>
          <a:blip r:embed="rId4"/>
          <a:stretch>
            <a:fillRect/>
          </a:stretch>
        </p:blipFill>
        <p:spPr>
          <a:xfrm>
            <a:off x="1689448" y="151623"/>
            <a:ext cx="2148193" cy="2019301"/>
          </a:xfrm>
          <a:prstGeom prst="rect">
            <a:avLst/>
          </a:prstGeom>
        </p:spPr>
      </p:pic>
      <p:pic>
        <p:nvPicPr>
          <p:cNvPr id="7" name="Picture 6"/>
          <p:cNvPicPr>
            <a:picLocks noChangeAspect="1"/>
          </p:cNvPicPr>
          <p:nvPr/>
        </p:nvPicPr>
        <p:blipFill>
          <a:blip r:embed="rId5"/>
          <a:stretch>
            <a:fillRect/>
          </a:stretch>
        </p:blipFill>
        <p:spPr>
          <a:xfrm>
            <a:off x="1396706" y="4985368"/>
            <a:ext cx="2733675" cy="1676400"/>
          </a:xfrm>
          <a:prstGeom prst="rect">
            <a:avLst/>
          </a:prstGeom>
        </p:spPr>
      </p:pic>
      <p:pic>
        <p:nvPicPr>
          <p:cNvPr id="10" name="Picture 2" descr="Image result for bunting"/>
          <p:cNvPicPr>
            <a:picLocks noChangeAspect="1" noChangeArrowheads="1"/>
          </p:cNvPicPr>
          <p:nvPr/>
        </p:nvPicPr>
        <p:blipFill rotWithShape="1">
          <a:blip r:embed="rId6">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38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8631" y="2349925"/>
            <a:ext cx="3498979" cy="2456442"/>
          </a:xfrm>
        </p:spPr>
        <p:txBody>
          <a:bodyPr/>
          <a:lstStyle/>
          <a:p>
            <a:r>
              <a:rPr lang="en-GB" dirty="0" smtClean="0"/>
              <a:t>Community Day </a:t>
            </a:r>
            <a:endParaRPr lang="en-GB" dirty="0"/>
          </a:p>
        </p:txBody>
      </p:sp>
      <p:sp>
        <p:nvSpPr>
          <p:cNvPr id="5" name="Content Placeholder 2"/>
          <p:cNvSpPr>
            <a:spLocks noGrp="1"/>
          </p:cNvSpPr>
          <p:nvPr>
            <p:ph idx="1"/>
          </p:nvPr>
        </p:nvSpPr>
        <p:spPr>
          <a:xfrm>
            <a:off x="4749283" y="1440711"/>
            <a:ext cx="6682936" cy="5248622"/>
          </a:xfrm>
        </p:spPr>
        <p:txBody>
          <a:bodyPr>
            <a:normAutofit/>
          </a:bodyPr>
          <a:lstStyle/>
          <a:p>
            <a:r>
              <a:rPr lang="en-GB" sz="2400" dirty="0" smtClean="0"/>
              <a:t>This year, you are going to be designing your own flags to mark the importance of human rights.</a:t>
            </a:r>
          </a:p>
          <a:p>
            <a:r>
              <a:rPr lang="en-GB" sz="2400" dirty="0" smtClean="0"/>
              <a:t>These will be displayed around the school for the 70</a:t>
            </a:r>
            <a:r>
              <a:rPr lang="en-GB" sz="2400" baseline="30000" dirty="0" smtClean="0"/>
              <a:t>th</a:t>
            </a:r>
            <a:r>
              <a:rPr lang="en-GB" sz="2400" dirty="0" smtClean="0"/>
              <a:t> anniversary. </a:t>
            </a:r>
          </a:p>
        </p:txBody>
      </p:sp>
      <p:pic>
        <p:nvPicPr>
          <p:cNvPr id="6" name="Picture 5"/>
          <p:cNvPicPr>
            <a:picLocks noChangeAspect="1"/>
          </p:cNvPicPr>
          <p:nvPr/>
        </p:nvPicPr>
        <p:blipFill>
          <a:blip r:embed="rId2"/>
          <a:stretch>
            <a:fillRect/>
          </a:stretch>
        </p:blipFill>
        <p:spPr>
          <a:xfrm>
            <a:off x="1564022" y="180974"/>
            <a:ext cx="2148193" cy="2019301"/>
          </a:xfrm>
          <a:prstGeom prst="rect">
            <a:avLst/>
          </a:prstGeom>
        </p:spPr>
      </p:pic>
      <p:pic>
        <p:nvPicPr>
          <p:cNvPr id="9" name="Picture 8"/>
          <p:cNvPicPr>
            <a:picLocks noChangeAspect="1"/>
          </p:cNvPicPr>
          <p:nvPr/>
        </p:nvPicPr>
        <p:blipFill>
          <a:blip r:embed="rId3"/>
          <a:stretch>
            <a:fillRect/>
          </a:stretch>
        </p:blipFill>
        <p:spPr>
          <a:xfrm>
            <a:off x="1271282" y="4956017"/>
            <a:ext cx="2733675" cy="1676400"/>
          </a:xfrm>
          <a:prstGeom prst="rect">
            <a:avLst/>
          </a:prstGeom>
        </p:spPr>
      </p:pic>
      <p:pic>
        <p:nvPicPr>
          <p:cNvPr id="10" name="Picture 2" descr="Image result for bunting"/>
          <p:cNvPicPr>
            <a:picLocks noChangeAspect="1" noChangeArrowheads="1"/>
          </p:cNvPicPr>
          <p:nvPr/>
        </p:nvPicPr>
        <p:blipFill rotWithShape="1">
          <a:blip r:embed="rId4">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3212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are Human Rights? </a:t>
            </a:r>
            <a:endParaRPr lang="en-GB" dirty="0"/>
          </a:p>
        </p:txBody>
      </p:sp>
      <p:sp>
        <p:nvSpPr>
          <p:cNvPr id="3" name="Content Placeholder 2"/>
          <p:cNvSpPr>
            <a:spLocks noGrp="1"/>
          </p:cNvSpPr>
          <p:nvPr>
            <p:ph idx="1"/>
          </p:nvPr>
        </p:nvSpPr>
        <p:spPr>
          <a:xfrm>
            <a:off x="4632961" y="953835"/>
            <a:ext cx="6716560" cy="5248622"/>
          </a:xfrm>
        </p:spPr>
        <p:txBody>
          <a:bodyPr>
            <a:normAutofit/>
          </a:bodyPr>
          <a:lstStyle/>
          <a:p>
            <a:r>
              <a:rPr lang="en-GB" sz="2400" dirty="0" smtClean="0"/>
              <a:t>As a class or in small groups, c</a:t>
            </a:r>
            <a:r>
              <a:rPr lang="en-GB" sz="2400" dirty="0" smtClean="0"/>
              <a:t>reate </a:t>
            </a:r>
            <a:r>
              <a:rPr lang="en-GB" sz="2400" dirty="0" smtClean="0"/>
              <a:t>a definition </a:t>
            </a:r>
            <a:r>
              <a:rPr lang="en-GB" sz="2400" dirty="0" smtClean="0"/>
              <a:t>for</a:t>
            </a:r>
            <a:r>
              <a:rPr lang="en-GB" sz="2400" dirty="0" smtClean="0"/>
              <a:t> human rights. </a:t>
            </a:r>
            <a:endParaRPr lang="en-GB" sz="2400" dirty="0"/>
          </a:p>
          <a:p>
            <a:r>
              <a:rPr lang="en-GB" sz="2400" dirty="0" smtClean="0"/>
              <a:t>What do you think </a:t>
            </a:r>
            <a:r>
              <a:rPr lang="en-GB" sz="2400" dirty="0" smtClean="0"/>
              <a:t>our human rights are?</a:t>
            </a:r>
            <a:endParaRPr lang="en-GB" sz="2400" dirty="0" smtClean="0"/>
          </a:p>
          <a:p>
            <a:r>
              <a:rPr lang="en-GB" sz="2400" dirty="0" smtClean="0"/>
              <a:t>Create a list or mind map of what our human rights include. </a:t>
            </a:r>
          </a:p>
        </p:txBody>
      </p:sp>
      <p:pic>
        <p:nvPicPr>
          <p:cNvPr id="4" name="Picture 2" descr="Image result for bunting"/>
          <p:cNvPicPr>
            <a:picLocks noChangeAspect="1" noChangeArrowheads="1"/>
          </p:cNvPicPr>
          <p:nvPr/>
        </p:nvPicPr>
        <p:blipFill rotWithShape="1">
          <a:blip r:embed="rId3">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09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8631" y="2349925"/>
            <a:ext cx="3498979" cy="2456442"/>
          </a:xfrm>
        </p:spPr>
        <p:txBody>
          <a:bodyPr/>
          <a:lstStyle/>
          <a:p>
            <a:r>
              <a:rPr lang="en-GB" dirty="0" smtClean="0"/>
              <a:t>What is the UDHR? </a:t>
            </a:r>
            <a:endParaRPr lang="en-GB" dirty="0"/>
          </a:p>
        </p:txBody>
      </p:sp>
      <p:sp>
        <p:nvSpPr>
          <p:cNvPr id="5" name="Content Placeholder 2"/>
          <p:cNvSpPr>
            <a:spLocks noGrp="1"/>
          </p:cNvSpPr>
          <p:nvPr>
            <p:ph idx="1"/>
          </p:nvPr>
        </p:nvSpPr>
        <p:spPr>
          <a:xfrm>
            <a:off x="4767573" y="1609378"/>
            <a:ext cx="6281873" cy="5248622"/>
          </a:xfrm>
        </p:spPr>
        <p:txBody>
          <a:bodyPr>
            <a:normAutofit/>
          </a:bodyPr>
          <a:lstStyle/>
          <a:p>
            <a:r>
              <a:rPr lang="en-GB" sz="2400" dirty="0" smtClean="0"/>
              <a:t>UDHR stands for the Universal Declaration of Human Rights.</a:t>
            </a:r>
          </a:p>
          <a:p>
            <a:r>
              <a:rPr lang="en-GB" sz="2400" dirty="0" smtClean="0">
                <a:hlinkClick r:id="rId3"/>
              </a:rPr>
              <a:t>What are human rights?  </a:t>
            </a:r>
            <a:endParaRPr lang="en-GB" sz="2400" dirty="0" smtClean="0"/>
          </a:p>
          <a:p>
            <a:r>
              <a:rPr lang="en-GB" sz="2400" dirty="0" smtClean="0"/>
              <a:t>Developed after WWII</a:t>
            </a:r>
          </a:p>
          <a:p>
            <a:r>
              <a:rPr lang="en-GB" sz="2400" dirty="0" smtClean="0"/>
              <a:t>Aim is to protect all people, just because they are human</a:t>
            </a:r>
          </a:p>
          <a:p>
            <a:r>
              <a:rPr lang="en-GB" sz="2400" dirty="0" smtClean="0"/>
              <a:t>“All human beings are born free and equal in dignity and rights”</a:t>
            </a:r>
            <a:endParaRPr lang="en-GB" sz="2400" dirty="0" smtClean="0"/>
          </a:p>
          <a:p>
            <a:endParaRPr lang="en-GB" sz="2400" dirty="0" smtClean="0"/>
          </a:p>
        </p:txBody>
      </p:sp>
      <p:pic>
        <p:nvPicPr>
          <p:cNvPr id="8" name="Picture 2" descr="Image result for bunting"/>
          <p:cNvPicPr>
            <a:picLocks noChangeAspect="1" noChangeArrowheads="1"/>
          </p:cNvPicPr>
          <p:nvPr/>
        </p:nvPicPr>
        <p:blipFill rotWithShape="1">
          <a:blip r:embed="rId4">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
        <p:nvSpPr>
          <p:cNvPr id="2" name="Cloud Callout 1"/>
          <p:cNvSpPr/>
          <p:nvPr/>
        </p:nvSpPr>
        <p:spPr>
          <a:xfrm rot="20927860" flipH="1">
            <a:off x="2534813" y="5192429"/>
            <a:ext cx="2446078" cy="1650820"/>
          </a:xfrm>
          <a:prstGeom prst="cloudCallout">
            <a:avLst>
              <a:gd name="adj1" fmla="val -95887"/>
              <a:gd name="adj2" fmla="val 31209"/>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Dignity is being worthy of respect </a:t>
            </a:r>
            <a:endParaRPr lang="en-GB" dirty="0"/>
          </a:p>
        </p:txBody>
      </p:sp>
    </p:spTree>
    <p:extLst>
      <p:ext uri="{BB962C8B-B14F-4D97-AF65-F5344CB8AC3E}">
        <p14:creationId xmlns:p14="http://schemas.microsoft.com/office/powerpoint/2010/main" val="2723720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8631" y="2349925"/>
            <a:ext cx="3498979" cy="2456442"/>
          </a:xfrm>
        </p:spPr>
        <p:txBody>
          <a:bodyPr/>
          <a:lstStyle/>
          <a:p>
            <a:r>
              <a:rPr lang="en-GB" dirty="0" smtClean="0"/>
              <a:t>What is included in the UDHR?</a:t>
            </a:r>
            <a:endParaRPr lang="en-GB" dirty="0"/>
          </a:p>
        </p:txBody>
      </p:sp>
      <p:sp>
        <p:nvSpPr>
          <p:cNvPr id="5" name="Content Placeholder 2"/>
          <p:cNvSpPr>
            <a:spLocks noGrp="1"/>
          </p:cNvSpPr>
          <p:nvPr>
            <p:ph idx="1"/>
          </p:nvPr>
        </p:nvSpPr>
        <p:spPr>
          <a:xfrm>
            <a:off x="4618244" y="1440711"/>
            <a:ext cx="6567916" cy="4795284"/>
          </a:xfrm>
        </p:spPr>
        <p:txBody>
          <a:bodyPr>
            <a:normAutofit/>
          </a:bodyPr>
          <a:lstStyle/>
          <a:p>
            <a:r>
              <a:rPr lang="en-GB" sz="2400" dirty="0" smtClean="0"/>
              <a:t>Have a look through the list </a:t>
            </a:r>
            <a:r>
              <a:rPr lang="en-GB" sz="2400" dirty="0" smtClean="0"/>
              <a:t>of</a:t>
            </a:r>
            <a:br>
              <a:rPr lang="en-GB" sz="2400" dirty="0" smtClean="0"/>
            </a:br>
            <a:r>
              <a:rPr lang="en-GB" sz="2400" dirty="0" smtClean="0"/>
              <a:t>human </a:t>
            </a:r>
            <a:r>
              <a:rPr lang="en-GB" sz="2400" dirty="0" smtClean="0"/>
              <a:t>rights. </a:t>
            </a:r>
          </a:p>
          <a:p>
            <a:r>
              <a:rPr lang="en-GB" sz="2400" dirty="0" smtClean="0"/>
              <a:t>Which do you think is most important? And why? </a:t>
            </a:r>
          </a:p>
          <a:p>
            <a:r>
              <a:rPr lang="en-GB" sz="2400" dirty="0" smtClean="0"/>
              <a:t>What questions do they raise? </a:t>
            </a:r>
            <a:endParaRPr lang="en-GB" sz="2400" dirty="0"/>
          </a:p>
          <a:p>
            <a:r>
              <a:rPr lang="en-GB" sz="2400" dirty="0" smtClean="0"/>
              <a:t>Are there countries or situations where people don’t have some of these rights? </a:t>
            </a:r>
          </a:p>
        </p:txBody>
      </p:sp>
      <p:pic>
        <p:nvPicPr>
          <p:cNvPr id="6" name="Picture 2" descr="Image result for bunting"/>
          <p:cNvPicPr>
            <a:picLocks noChangeAspect="1" noChangeArrowheads="1"/>
          </p:cNvPicPr>
          <p:nvPr/>
        </p:nvPicPr>
        <p:blipFill rotWithShape="1">
          <a:blip r:embed="rId3">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9022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8631" y="2349925"/>
            <a:ext cx="3498979" cy="2456442"/>
          </a:xfrm>
        </p:spPr>
        <p:txBody>
          <a:bodyPr/>
          <a:lstStyle/>
          <a:p>
            <a:r>
              <a:rPr lang="en-GB" dirty="0" smtClean="0"/>
              <a:t>On Community Day</a:t>
            </a:r>
            <a:endParaRPr lang="en-GB" dirty="0"/>
          </a:p>
        </p:txBody>
      </p:sp>
      <p:sp>
        <p:nvSpPr>
          <p:cNvPr id="5" name="Content Placeholder 2"/>
          <p:cNvSpPr>
            <a:spLocks noGrp="1"/>
          </p:cNvSpPr>
          <p:nvPr>
            <p:ph idx="1"/>
          </p:nvPr>
        </p:nvSpPr>
        <p:spPr>
          <a:xfrm>
            <a:off x="4556338" y="1440711"/>
            <a:ext cx="7406707" cy="5248622"/>
          </a:xfrm>
        </p:spPr>
        <p:txBody>
          <a:bodyPr>
            <a:normAutofit/>
          </a:bodyPr>
          <a:lstStyle/>
          <a:p>
            <a:r>
              <a:rPr lang="en-GB" sz="2400" dirty="0" smtClean="0"/>
              <a:t>For Community Day, y</a:t>
            </a:r>
            <a:r>
              <a:rPr lang="en-GB" sz="2400" dirty="0" smtClean="0"/>
              <a:t>our tutor</a:t>
            </a:r>
            <a:br>
              <a:rPr lang="en-GB" sz="2400" dirty="0" smtClean="0"/>
            </a:br>
            <a:r>
              <a:rPr lang="en-GB" sz="2400" dirty="0" smtClean="0"/>
              <a:t>will </a:t>
            </a:r>
            <a:r>
              <a:rPr lang="en-GB" sz="2400" dirty="0" smtClean="0"/>
              <a:t>put you into </a:t>
            </a:r>
            <a:r>
              <a:rPr lang="en-GB" sz="2400" dirty="0" smtClean="0"/>
              <a:t>6 groups </a:t>
            </a:r>
            <a:r>
              <a:rPr lang="en-GB" sz="2400" dirty="0" smtClean="0"/>
              <a:t>of 5. </a:t>
            </a:r>
          </a:p>
          <a:p>
            <a:r>
              <a:rPr lang="en-GB" sz="2400" dirty="0" smtClean="0"/>
              <a:t>You will be in a class with students from other year groups for the day. </a:t>
            </a:r>
          </a:p>
          <a:p>
            <a:r>
              <a:rPr lang="en-GB" sz="2400" dirty="0" smtClean="0"/>
              <a:t>You will be designing and creating at least one flag per group to represent the human right that you think is most important for students at </a:t>
            </a:r>
            <a:r>
              <a:rPr lang="en-GB" sz="2400" dirty="0" err="1" smtClean="0"/>
              <a:t>Tallis</a:t>
            </a:r>
            <a:r>
              <a:rPr lang="en-GB" sz="2400" dirty="0" smtClean="0"/>
              <a:t>. </a:t>
            </a:r>
          </a:p>
          <a:p>
            <a:endParaRPr lang="en-GB" sz="2400" dirty="0" smtClean="0"/>
          </a:p>
        </p:txBody>
      </p:sp>
      <p:pic>
        <p:nvPicPr>
          <p:cNvPr id="6" name="Picture 2" descr="Image result for bunting"/>
          <p:cNvPicPr>
            <a:picLocks noChangeAspect="1" noChangeArrowheads="1"/>
          </p:cNvPicPr>
          <p:nvPr/>
        </p:nvPicPr>
        <p:blipFill rotWithShape="1">
          <a:blip r:embed="rId2">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1715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88631" y="2349925"/>
            <a:ext cx="3498979" cy="2456442"/>
          </a:xfrm>
        </p:spPr>
        <p:txBody>
          <a:bodyPr/>
          <a:lstStyle/>
          <a:p>
            <a:r>
              <a:rPr lang="en-GB" dirty="0" smtClean="0"/>
              <a:t>Preparing for </a:t>
            </a:r>
            <a:r>
              <a:rPr lang="en-GB" dirty="0" smtClean="0"/>
              <a:t>Community Day</a:t>
            </a:r>
            <a:endParaRPr lang="en-GB" dirty="0"/>
          </a:p>
        </p:txBody>
      </p:sp>
      <p:sp>
        <p:nvSpPr>
          <p:cNvPr id="5" name="Content Placeholder 2"/>
          <p:cNvSpPr>
            <a:spLocks noGrp="1"/>
          </p:cNvSpPr>
          <p:nvPr>
            <p:ph idx="1"/>
          </p:nvPr>
        </p:nvSpPr>
        <p:spPr>
          <a:xfrm>
            <a:off x="4539327" y="2103119"/>
            <a:ext cx="6281873" cy="4185921"/>
          </a:xfrm>
        </p:spPr>
        <p:txBody>
          <a:bodyPr>
            <a:normAutofit/>
          </a:bodyPr>
          <a:lstStyle/>
          <a:p>
            <a:r>
              <a:rPr lang="en-GB" sz="2400" dirty="0" smtClean="0"/>
              <a:t>In your </a:t>
            </a:r>
            <a:r>
              <a:rPr lang="en-GB" sz="2400" dirty="0" smtClean="0"/>
              <a:t>groups now, </a:t>
            </a:r>
            <a:r>
              <a:rPr lang="en-GB" sz="2400" dirty="0" smtClean="0"/>
              <a:t>you need to:</a:t>
            </a:r>
          </a:p>
          <a:p>
            <a:pPr lvl="1"/>
            <a:r>
              <a:rPr lang="en-GB" sz="2400" dirty="0" smtClean="0"/>
              <a:t>Decide which you think is the most important human right</a:t>
            </a:r>
          </a:p>
          <a:p>
            <a:pPr lvl="1"/>
            <a:r>
              <a:rPr lang="en-GB" sz="2400" dirty="0" smtClean="0"/>
              <a:t>Start designing a flag to represent </a:t>
            </a:r>
            <a:r>
              <a:rPr lang="en-GB" sz="2400" dirty="0" smtClean="0"/>
              <a:t>this</a:t>
            </a:r>
          </a:p>
          <a:p>
            <a:endParaRPr lang="en-US" sz="2600" dirty="0"/>
          </a:p>
          <a:p>
            <a:r>
              <a:rPr lang="en-US" sz="2600" dirty="0" smtClean="0"/>
              <a:t>At the end of the lesson you may have time to feedback your initial ideas.</a:t>
            </a:r>
            <a:endParaRPr lang="en-GB" sz="2600" dirty="0" smtClean="0"/>
          </a:p>
          <a:p>
            <a:endParaRPr lang="en-GB" sz="2400" dirty="0" smtClean="0"/>
          </a:p>
        </p:txBody>
      </p:sp>
      <p:pic>
        <p:nvPicPr>
          <p:cNvPr id="6" name="Picture 2" descr="Image result for bunting"/>
          <p:cNvPicPr>
            <a:picLocks noChangeAspect="1" noChangeArrowheads="1"/>
          </p:cNvPicPr>
          <p:nvPr/>
        </p:nvPicPr>
        <p:blipFill rotWithShape="1">
          <a:blip r:embed="rId2">
            <a:extLst>
              <a:ext uri="{28A0092B-C50C-407E-A947-70E740481C1C}">
                <a14:useLocalDpi xmlns:a14="http://schemas.microsoft.com/office/drawing/2010/main" val="0"/>
              </a:ext>
            </a:extLst>
          </a:blip>
          <a:srcRect l="27907" t="309"/>
          <a:stretch/>
        </p:blipFill>
        <p:spPr bwMode="auto">
          <a:xfrm>
            <a:off x="7213240" y="-116958"/>
            <a:ext cx="4978759" cy="3115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448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1580</TotalTime>
  <Words>429</Words>
  <Application>Microsoft Office PowerPoint</Application>
  <PresentationFormat>Widescreen</PresentationFormat>
  <Paragraphs>44</Paragraphs>
  <Slides>8</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Calibri Light</vt:lpstr>
      <vt:lpstr>Rockwell</vt:lpstr>
      <vt:lpstr>Wingdings</vt:lpstr>
      <vt:lpstr>Atlas</vt:lpstr>
      <vt:lpstr>Fly The Flag</vt:lpstr>
      <vt:lpstr>Community Day </vt:lpstr>
      <vt:lpstr>Community Day </vt:lpstr>
      <vt:lpstr>What are Human Rights? </vt:lpstr>
      <vt:lpstr>What is the UDHR? </vt:lpstr>
      <vt:lpstr>What is included in the UDHR?</vt:lpstr>
      <vt:lpstr>On Community Day</vt:lpstr>
      <vt:lpstr>Preparing for Community Day</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Fly The Flag</dc:title>
  <dc:creator>Abigail Cook</dc:creator>
  <cp:lastModifiedBy>Michelle Springer</cp:lastModifiedBy>
  <cp:revision>12</cp:revision>
  <dcterms:created xsi:type="dcterms:W3CDTF">2019-05-21T14:11:20Z</dcterms:created>
  <dcterms:modified xsi:type="dcterms:W3CDTF">2019-05-22T19:40:26Z</dcterms:modified>
</cp:coreProperties>
</file>