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
  </p:notesMasterIdLst>
  <p:sldIdLst>
    <p:sldId id="256" r:id="rId2"/>
    <p:sldId id="263" r:id="rId3"/>
    <p:sldId id="257" r:id="rId4"/>
    <p:sldId id="259" r:id="rId5"/>
    <p:sldId id="260" r:id="rId6"/>
    <p:sldId id="261" r:id="rId7"/>
    <p:sldId id="26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534"/>
  </p:normalViewPr>
  <p:slideViewPr>
    <p:cSldViewPr snapToGrid="0" snapToObjects="1">
      <p:cViewPr varScale="1">
        <p:scale>
          <a:sx n="79" d="100"/>
          <a:sy n="79" d="100"/>
        </p:scale>
        <p:origin x="120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DE0C7B-5B23-B945-A2C3-B8996183298C}" type="datetimeFigureOut">
              <a:rPr lang="en-US" smtClean="0"/>
              <a:t>5/17/18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03DD1A-6385-0649-A88B-CFFB7B6D1A60}" type="slidenum">
              <a:rPr lang="en-US" smtClean="0"/>
              <a:t>‹#›</a:t>
            </a:fld>
            <a:endParaRPr lang="en-US"/>
          </a:p>
        </p:txBody>
      </p:sp>
    </p:spTree>
    <p:extLst>
      <p:ext uri="{BB962C8B-B14F-4D97-AF65-F5344CB8AC3E}">
        <p14:creationId xmlns:p14="http://schemas.microsoft.com/office/powerpoint/2010/main" val="14355892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a:t>
            </a:r>
            <a:r>
              <a:rPr lang="en-US" baseline="0" dirty="0" smtClean="0"/>
              <a:t> feel free to use my family as an example, or change the red boxes to show information about yourself if you prefer. </a:t>
            </a:r>
            <a:endParaRPr lang="en-US" dirty="0"/>
          </a:p>
        </p:txBody>
      </p:sp>
      <p:sp>
        <p:nvSpPr>
          <p:cNvPr id="4" name="Slide Number Placeholder 3"/>
          <p:cNvSpPr>
            <a:spLocks noGrp="1"/>
          </p:cNvSpPr>
          <p:nvPr>
            <p:ph type="sldNum" sz="quarter" idx="10"/>
          </p:nvPr>
        </p:nvSpPr>
        <p:spPr/>
        <p:txBody>
          <a:bodyPr/>
          <a:lstStyle/>
          <a:p>
            <a:fld id="{6603DD1A-6385-0649-A88B-CFFB7B6D1A60}" type="slidenum">
              <a:rPr lang="en-US" smtClean="0"/>
              <a:t>3</a:t>
            </a:fld>
            <a:endParaRPr lang="en-US"/>
          </a:p>
        </p:txBody>
      </p:sp>
    </p:spTree>
    <p:extLst>
      <p:ext uri="{BB962C8B-B14F-4D97-AF65-F5344CB8AC3E}">
        <p14:creationId xmlns:p14="http://schemas.microsoft.com/office/powerpoint/2010/main" val="373052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a:t>
            </a:r>
            <a:r>
              <a:rPr lang="en-US" baseline="0" dirty="0" smtClean="0"/>
              <a:t> feel free to use my family as an example, or change the red boxes to show information about yourself if you prefer. </a:t>
            </a:r>
            <a:endParaRPr lang="en-US" dirty="0"/>
          </a:p>
        </p:txBody>
      </p:sp>
      <p:sp>
        <p:nvSpPr>
          <p:cNvPr id="4" name="Slide Number Placeholder 3"/>
          <p:cNvSpPr>
            <a:spLocks noGrp="1"/>
          </p:cNvSpPr>
          <p:nvPr>
            <p:ph type="sldNum" sz="quarter" idx="10"/>
          </p:nvPr>
        </p:nvSpPr>
        <p:spPr/>
        <p:txBody>
          <a:bodyPr/>
          <a:lstStyle/>
          <a:p>
            <a:fld id="{6603DD1A-6385-0649-A88B-CFFB7B6D1A60}" type="slidenum">
              <a:rPr lang="en-US" smtClean="0"/>
              <a:t>4</a:t>
            </a:fld>
            <a:endParaRPr lang="en-US"/>
          </a:p>
        </p:txBody>
      </p:sp>
    </p:spTree>
    <p:extLst>
      <p:ext uri="{BB962C8B-B14F-4D97-AF65-F5344CB8AC3E}">
        <p14:creationId xmlns:p14="http://schemas.microsoft.com/office/powerpoint/2010/main" val="3730523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GB"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08E263BF-40BB-354F-A918-179A1844DE53}"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82BA-EE74-284E-866E-096B273FB85F}"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GB"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08E263BF-40BB-354F-A918-179A1844DE53}"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82BA-EE74-284E-866E-096B273FB85F}"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GB"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08E263BF-40BB-354F-A918-179A1844DE53}"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82BA-EE74-284E-866E-096B273FB85F}"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GB"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08E263BF-40BB-354F-A918-179A1844DE53}"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82BA-EE74-284E-866E-096B273FB85F}"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08E263BF-40BB-354F-A918-179A1844DE53}"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82BA-EE74-284E-866E-096B273FB85F}"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08E263BF-40BB-354F-A918-179A1844DE53}"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82BA-EE74-284E-866E-096B273FB85F}"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08E263BF-40BB-354F-A918-179A1844DE53}"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82BA-EE74-284E-866E-096B273FB85F}"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GB"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08E263BF-40BB-354F-A918-179A1844DE53}"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82BA-EE74-284E-866E-096B273FB85F}"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08E263BF-40BB-354F-A918-179A1844DE53}"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82BA-EE74-284E-866E-096B273FB85F}"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GB"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08E263BF-40BB-354F-A918-179A1844DE53}"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82BA-EE74-284E-866E-096B273FB85F}"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GB"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8E263BF-40BB-354F-A918-179A1844DE53}"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82BA-EE74-284E-866E-096B273FB85F}"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GB"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08E263BF-40BB-354F-A918-179A1844DE53}"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82BA-EE74-284E-866E-096B273FB85F}"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08E263BF-40BB-354F-A918-179A1844DE53}" type="datetimeFigureOut">
              <a:rPr lang="en-US" smtClean="0"/>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FD82BA-EE74-284E-866E-096B273FB85F}"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08E263BF-40BB-354F-A918-179A1844DE53}" type="datetimeFigureOut">
              <a:rPr lang="en-US" smtClean="0"/>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FD82BA-EE74-284E-866E-096B273FB85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263BF-40BB-354F-A918-179A1844DE53}" type="datetimeFigureOut">
              <a:rPr lang="en-US" smtClean="0"/>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FD82BA-EE74-284E-866E-096B273FB85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GB"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8E263BF-40BB-354F-A918-179A1844DE53}"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82BA-EE74-284E-866E-096B273FB85F}"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GB"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08E263BF-40BB-354F-A918-179A1844DE53}" type="datetimeFigureOut">
              <a:rPr lang="en-US" smtClean="0"/>
              <a:t>5/17/18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3DFD82BA-EE74-284E-866E-096B273FB85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7mqWYuKvbX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reecen.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 we know, and how could we find out more?</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67583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10066"/>
            <a:ext cx="8301686" cy="1143000"/>
          </a:xfrm>
        </p:spPr>
        <p:txBody>
          <a:bodyPr/>
          <a:lstStyle/>
          <a:p>
            <a:r>
              <a:rPr lang="en-US" sz="2800" dirty="0"/>
              <a:t>Most people should study their own family </a:t>
            </a:r>
            <a:r>
              <a:rPr lang="en-US" sz="2800" dirty="0" smtClean="0"/>
              <a:t>history. If </a:t>
            </a:r>
            <a:r>
              <a:rPr lang="en-US" sz="2800" dirty="0"/>
              <a:t>you prefer not to, </a:t>
            </a:r>
            <a:r>
              <a:rPr lang="en-US" sz="2800" dirty="0" smtClean="0"/>
              <a:t>you can research the school or your local area, or select </a:t>
            </a:r>
            <a:r>
              <a:rPr lang="en-US" sz="2800" dirty="0"/>
              <a:t>one of the </a:t>
            </a:r>
            <a:r>
              <a:rPr lang="en-US" sz="2800" dirty="0" smtClean="0"/>
              <a:t>following:</a:t>
            </a:r>
            <a:endParaRPr lang="en-US" sz="2800" dirty="0"/>
          </a:p>
        </p:txBody>
      </p:sp>
      <p:sp>
        <p:nvSpPr>
          <p:cNvPr id="3" name="Content Placeholder 2"/>
          <p:cNvSpPr>
            <a:spLocks noGrp="1"/>
          </p:cNvSpPr>
          <p:nvPr>
            <p:ph idx="1"/>
          </p:nvPr>
        </p:nvSpPr>
        <p:spPr>
          <a:xfrm>
            <a:off x="571499" y="1905000"/>
            <a:ext cx="8190379" cy="4444502"/>
          </a:xfrm>
        </p:spPr>
        <p:txBody>
          <a:bodyPr numCol="2">
            <a:noAutofit/>
          </a:bodyPr>
          <a:lstStyle/>
          <a:p>
            <a:r>
              <a:rPr lang="en-US" dirty="0" smtClean="0"/>
              <a:t>Dominic Cooper</a:t>
            </a:r>
          </a:p>
          <a:p>
            <a:r>
              <a:rPr lang="en-US" dirty="0" err="1" smtClean="0"/>
              <a:t>Jools</a:t>
            </a:r>
            <a:r>
              <a:rPr lang="en-US" dirty="0" smtClean="0"/>
              <a:t> Holland</a:t>
            </a:r>
          </a:p>
          <a:p>
            <a:r>
              <a:rPr lang="en-US" dirty="0" smtClean="0"/>
              <a:t>Glen Johnson</a:t>
            </a:r>
          </a:p>
          <a:p>
            <a:r>
              <a:rPr lang="en-US" dirty="0" smtClean="0"/>
              <a:t>Daniel Day-Lewis</a:t>
            </a:r>
          </a:p>
          <a:p>
            <a:r>
              <a:rPr lang="en-US" dirty="0" smtClean="0"/>
              <a:t>Laurence </a:t>
            </a:r>
            <a:r>
              <a:rPr lang="en-US" dirty="0" err="1" smtClean="0"/>
              <a:t>Llewelyn</a:t>
            </a:r>
            <a:r>
              <a:rPr lang="en-US" dirty="0"/>
              <a:t>-</a:t>
            </a:r>
            <a:r>
              <a:rPr lang="en-US" dirty="0" smtClean="0"/>
              <a:t>Bowen</a:t>
            </a:r>
          </a:p>
          <a:p>
            <a:r>
              <a:rPr lang="en-US" dirty="0" smtClean="0"/>
              <a:t>Vanessa Redgrave</a:t>
            </a:r>
          </a:p>
          <a:p>
            <a:endParaRPr lang="en-US" dirty="0" smtClean="0"/>
          </a:p>
          <a:p>
            <a:r>
              <a:rPr lang="en-US" dirty="0" smtClean="0"/>
              <a:t>Thomas Tallis</a:t>
            </a:r>
          </a:p>
          <a:p>
            <a:r>
              <a:rPr lang="en-US" dirty="0" smtClean="0"/>
              <a:t>Henry VIII</a:t>
            </a:r>
          </a:p>
          <a:p>
            <a:r>
              <a:rPr lang="en-US" dirty="0" smtClean="0"/>
              <a:t>John Vanbrugh</a:t>
            </a:r>
          </a:p>
          <a:p>
            <a:r>
              <a:rPr lang="en-US" dirty="0" smtClean="0"/>
              <a:t>Benjamin Waugh</a:t>
            </a:r>
          </a:p>
          <a:p>
            <a:r>
              <a:rPr lang="en-US" dirty="0" smtClean="0"/>
              <a:t>James Wolfe</a:t>
            </a:r>
          </a:p>
          <a:p>
            <a:endParaRPr lang="en-US" sz="2000" dirty="0"/>
          </a:p>
        </p:txBody>
      </p:sp>
      <p:pic>
        <p:nvPicPr>
          <p:cNvPr id="4" name="Picture 3"/>
          <p:cNvPicPr>
            <a:picLocks noChangeAspect="1"/>
          </p:cNvPicPr>
          <p:nvPr/>
        </p:nvPicPr>
        <p:blipFill>
          <a:blip r:embed="rId2"/>
          <a:stretch>
            <a:fillRect/>
          </a:stretch>
        </p:blipFill>
        <p:spPr>
          <a:xfrm>
            <a:off x="3889215" y="1754079"/>
            <a:ext cx="574015" cy="850293"/>
          </a:xfrm>
          <a:prstGeom prst="rect">
            <a:avLst/>
          </a:prstGeom>
        </p:spPr>
      </p:pic>
      <p:pic>
        <p:nvPicPr>
          <p:cNvPr id="5" name="Picture 4"/>
          <p:cNvPicPr>
            <a:picLocks noChangeAspect="1"/>
          </p:cNvPicPr>
          <p:nvPr/>
        </p:nvPicPr>
        <p:blipFill>
          <a:blip r:embed="rId3"/>
          <a:stretch>
            <a:fillRect/>
          </a:stretch>
        </p:blipFill>
        <p:spPr>
          <a:xfrm>
            <a:off x="2957702" y="2367610"/>
            <a:ext cx="678912" cy="917449"/>
          </a:xfrm>
          <a:prstGeom prst="rect">
            <a:avLst/>
          </a:prstGeom>
        </p:spPr>
      </p:pic>
      <p:pic>
        <p:nvPicPr>
          <p:cNvPr id="6" name="Picture 5"/>
          <p:cNvPicPr>
            <a:picLocks noChangeAspect="1"/>
          </p:cNvPicPr>
          <p:nvPr/>
        </p:nvPicPr>
        <p:blipFill>
          <a:blip r:embed="rId4"/>
          <a:stretch>
            <a:fillRect/>
          </a:stretch>
        </p:blipFill>
        <p:spPr>
          <a:xfrm>
            <a:off x="3786800" y="3041226"/>
            <a:ext cx="741014" cy="755102"/>
          </a:xfrm>
          <a:prstGeom prst="rect">
            <a:avLst/>
          </a:prstGeom>
        </p:spPr>
      </p:pic>
      <p:pic>
        <p:nvPicPr>
          <p:cNvPr id="7" name="Picture 6"/>
          <p:cNvPicPr>
            <a:picLocks noChangeAspect="1"/>
          </p:cNvPicPr>
          <p:nvPr/>
        </p:nvPicPr>
        <p:blipFill rotWithShape="1">
          <a:blip r:embed="rId5"/>
          <a:srcRect l="21736" r="23676"/>
          <a:stretch/>
        </p:blipFill>
        <p:spPr>
          <a:xfrm>
            <a:off x="3636614" y="3610515"/>
            <a:ext cx="777481" cy="844899"/>
          </a:xfrm>
          <a:prstGeom prst="rect">
            <a:avLst/>
          </a:prstGeom>
        </p:spPr>
      </p:pic>
      <p:pic>
        <p:nvPicPr>
          <p:cNvPr id="8" name="Picture 7"/>
          <p:cNvPicPr>
            <a:picLocks noChangeAspect="1"/>
          </p:cNvPicPr>
          <p:nvPr/>
        </p:nvPicPr>
        <p:blipFill>
          <a:blip r:embed="rId6"/>
          <a:stretch>
            <a:fillRect/>
          </a:stretch>
        </p:blipFill>
        <p:spPr>
          <a:xfrm>
            <a:off x="83014" y="4347794"/>
            <a:ext cx="606254" cy="559619"/>
          </a:xfrm>
          <a:prstGeom prst="rect">
            <a:avLst/>
          </a:prstGeom>
        </p:spPr>
      </p:pic>
      <p:pic>
        <p:nvPicPr>
          <p:cNvPr id="9" name="Picture 8"/>
          <p:cNvPicPr>
            <a:picLocks noChangeAspect="1"/>
          </p:cNvPicPr>
          <p:nvPr/>
        </p:nvPicPr>
        <p:blipFill>
          <a:blip r:embed="rId7"/>
          <a:stretch>
            <a:fillRect/>
          </a:stretch>
        </p:blipFill>
        <p:spPr>
          <a:xfrm flipH="1">
            <a:off x="3664086" y="4907413"/>
            <a:ext cx="719154" cy="1033138"/>
          </a:xfrm>
          <a:prstGeom prst="rect">
            <a:avLst/>
          </a:prstGeom>
        </p:spPr>
      </p:pic>
      <p:pic>
        <p:nvPicPr>
          <p:cNvPr id="10" name="Picture 9"/>
          <p:cNvPicPr>
            <a:picLocks noChangeAspect="1"/>
          </p:cNvPicPr>
          <p:nvPr/>
        </p:nvPicPr>
        <p:blipFill>
          <a:blip r:embed="rId8"/>
          <a:stretch>
            <a:fillRect/>
          </a:stretch>
        </p:blipFill>
        <p:spPr>
          <a:xfrm>
            <a:off x="7074979" y="1728528"/>
            <a:ext cx="739669" cy="900423"/>
          </a:xfrm>
          <a:prstGeom prst="rect">
            <a:avLst/>
          </a:prstGeom>
        </p:spPr>
      </p:pic>
      <p:pic>
        <p:nvPicPr>
          <p:cNvPr id="11" name="Picture 10"/>
          <p:cNvPicPr>
            <a:picLocks noChangeAspect="1"/>
          </p:cNvPicPr>
          <p:nvPr/>
        </p:nvPicPr>
        <p:blipFill>
          <a:blip r:embed="rId9"/>
          <a:stretch>
            <a:fillRect/>
          </a:stretch>
        </p:blipFill>
        <p:spPr>
          <a:xfrm>
            <a:off x="8047861" y="2163527"/>
            <a:ext cx="798922" cy="1121532"/>
          </a:xfrm>
          <a:prstGeom prst="rect">
            <a:avLst/>
          </a:prstGeom>
        </p:spPr>
      </p:pic>
      <p:pic>
        <p:nvPicPr>
          <p:cNvPr id="12" name="Picture 11"/>
          <p:cNvPicPr>
            <a:picLocks noChangeAspect="1"/>
          </p:cNvPicPr>
          <p:nvPr/>
        </p:nvPicPr>
        <p:blipFill>
          <a:blip r:embed="rId10"/>
          <a:stretch>
            <a:fillRect/>
          </a:stretch>
        </p:blipFill>
        <p:spPr>
          <a:xfrm>
            <a:off x="7268249" y="2983159"/>
            <a:ext cx="546399" cy="727074"/>
          </a:xfrm>
          <a:prstGeom prst="rect">
            <a:avLst/>
          </a:prstGeom>
        </p:spPr>
      </p:pic>
      <p:pic>
        <p:nvPicPr>
          <p:cNvPr id="13" name="Picture 12"/>
          <p:cNvPicPr>
            <a:picLocks noChangeAspect="1"/>
          </p:cNvPicPr>
          <p:nvPr/>
        </p:nvPicPr>
        <p:blipFill>
          <a:blip r:embed="rId11"/>
          <a:stretch>
            <a:fillRect/>
          </a:stretch>
        </p:blipFill>
        <p:spPr>
          <a:xfrm>
            <a:off x="6951722" y="4455414"/>
            <a:ext cx="884781" cy="1162281"/>
          </a:xfrm>
          <a:prstGeom prst="rect">
            <a:avLst/>
          </a:prstGeom>
        </p:spPr>
      </p:pic>
      <p:pic>
        <p:nvPicPr>
          <p:cNvPr id="14" name="Picture 13"/>
          <p:cNvPicPr>
            <a:picLocks noChangeAspect="1"/>
          </p:cNvPicPr>
          <p:nvPr/>
        </p:nvPicPr>
        <p:blipFill>
          <a:blip r:embed="rId12"/>
          <a:stretch>
            <a:fillRect/>
          </a:stretch>
        </p:blipFill>
        <p:spPr>
          <a:xfrm>
            <a:off x="8047861" y="3610514"/>
            <a:ext cx="825325" cy="1119885"/>
          </a:xfrm>
          <a:prstGeom prst="rect">
            <a:avLst/>
          </a:prstGeom>
        </p:spPr>
      </p:pic>
    </p:spTree>
    <p:extLst>
      <p:ext uri="{BB962C8B-B14F-4D97-AF65-F5344CB8AC3E}">
        <p14:creationId xmlns:p14="http://schemas.microsoft.com/office/powerpoint/2010/main" val="1642762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I know?</a:t>
            </a:r>
            <a:endParaRPr lang="en-US" dirty="0"/>
          </a:p>
        </p:txBody>
      </p:sp>
      <p:sp>
        <p:nvSpPr>
          <p:cNvPr id="3" name="Content Placeholder 2"/>
          <p:cNvSpPr>
            <a:spLocks noGrp="1"/>
          </p:cNvSpPr>
          <p:nvPr>
            <p:ph idx="1"/>
          </p:nvPr>
        </p:nvSpPr>
        <p:spPr>
          <a:xfrm>
            <a:off x="1" y="1413943"/>
            <a:ext cx="5080000" cy="2362200"/>
          </a:xfrm>
        </p:spPr>
        <p:style>
          <a:lnRef idx="2">
            <a:schemeClr val="accent5">
              <a:shade val="50000"/>
            </a:schemeClr>
          </a:lnRef>
          <a:fillRef idx="1">
            <a:schemeClr val="accent5"/>
          </a:fillRef>
          <a:effectRef idx="0">
            <a:schemeClr val="accent5"/>
          </a:effectRef>
          <a:fontRef idx="minor">
            <a:schemeClr val="lt1"/>
          </a:fontRef>
        </p:style>
        <p:txBody>
          <a:bodyPr>
            <a:normAutofit fontScale="85000" lnSpcReduction="20000"/>
          </a:bodyPr>
          <a:lstStyle/>
          <a:p>
            <a:r>
              <a:rPr lang="en-US" dirty="0" smtClean="0">
                <a:solidFill>
                  <a:srgbClr val="090B22"/>
                </a:solidFill>
                <a:latin typeface="Calibri"/>
                <a:cs typeface="Calibri"/>
              </a:rPr>
              <a:t>What do you already know about your family?</a:t>
            </a:r>
          </a:p>
          <a:p>
            <a:r>
              <a:rPr lang="en-US" dirty="0" smtClean="0">
                <a:solidFill>
                  <a:srgbClr val="090B22"/>
                </a:solidFill>
                <a:latin typeface="Calibri"/>
                <a:cs typeface="Calibri"/>
              </a:rPr>
              <a:t>Where are your parents from?</a:t>
            </a:r>
          </a:p>
          <a:p>
            <a:r>
              <a:rPr lang="en-US" dirty="0" smtClean="0">
                <a:solidFill>
                  <a:srgbClr val="090B22"/>
                </a:solidFill>
                <a:latin typeface="Calibri"/>
                <a:cs typeface="Calibri"/>
              </a:rPr>
              <a:t>Have you ever lived anywhere else?</a:t>
            </a:r>
          </a:p>
          <a:p>
            <a:r>
              <a:rPr lang="en-US" dirty="0" smtClean="0">
                <a:solidFill>
                  <a:srgbClr val="090B22"/>
                </a:solidFill>
                <a:latin typeface="Calibri"/>
                <a:cs typeface="Calibri"/>
              </a:rPr>
              <a:t>Do you know anything about your grandparents?</a:t>
            </a:r>
            <a:endParaRPr lang="en-US" dirty="0">
              <a:solidFill>
                <a:srgbClr val="090B22"/>
              </a:solidFill>
              <a:latin typeface="Calibri"/>
              <a:cs typeface="Calibri"/>
            </a:endParaRPr>
          </a:p>
        </p:txBody>
      </p:sp>
      <p:sp>
        <p:nvSpPr>
          <p:cNvPr id="4" name="Rectangle 3"/>
          <p:cNvSpPr/>
          <p:nvPr/>
        </p:nvSpPr>
        <p:spPr>
          <a:xfrm>
            <a:off x="0" y="3767678"/>
            <a:ext cx="9144000" cy="30903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u="sng" dirty="0" smtClean="0">
                <a:latin typeface="Calibri"/>
                <a:cs typeface="Calibri"/>
              </a:rPr>
              <a:t>Miss Evans will be completing this project too, to provide examples. Here’s what she knows already:</a:t>
            </a:r>
          </a:p>
          <a:p>
            <a:pPr marL="342900" indent="-342900">
              <a:buFont typeface="Arial"/>
              <a:buChar char="•"/>
            </a:pPr>
            <a:r>
              <a:rPr lang="en-US" sz="2000" dirty="0" smtClean="0">
                <a:latin typeface="Calibri"/>
                <a:cs typeface="Calibri"/>
              </a:rPr>
              <a:t>Her dad grew up in Zimbabwe but his mum was from Scotland and his dad was from England.</a:t>
            </a:r>
          </a:p>
          <a:p>
            <a:pPr marL="342900" indent="-342900">
              <a:buFont typeface="Arial"/>
              <a:buChar char="•"/>
            </a:pPr>
            <a:r>
              <a:rPr lang="en-US" sz="2000" dirty="0" smtClean="0">
                <a:latin typeface="Calibri"/>
                <a:cs typeface="Calibri"/>
              </a:rPr>
              <a:t>Her surname is Welsh, so her dad’s family must have been Welsh at some point.</a:t>
            </a:r>
          </a:p>
          <a:p>
            <a:pPr marL="342900" indent="-342900">
              <a:buFont typeface="Arial"/>
              <a:buChar char="•"/>
            </a:pPr>
            <a:r>
              <a:rPr lang="en-US" sz="2000" dirty="0" smtClean="0">
                <a:latin typeface="Calibri"/>
                <a:cs typeface="Calibri"/>
              </a:rPr>
              <a:t>Her mum grew up in England, but lots of her family live in Ireland. She goes to visit family there every year. </a:t>
            </a:r>
          </a:p>
          <a:p>
            <a:pPr marL="342900" indent="-342900">
              <a:buFont typeface="Arial"/>
              <a:buChar char="•"/>
            </a:pPr>
            <a:r>
              <a:rPr lang="en-US" sz="2000" dirty="0" smtClean="0">
                <a:latin typeface="Calibri"/>
                <a:cs typeface="Calibri"/>
              </a:rPr>
              <a:t>Her mum’s dad fought in WWII in D-Day, and then fought in Malaya after the war. He won some medals.</a:t>
            </a:r>
          </a:p>
          <a:p>
            <a:endParaRPr lang="en-US" sz="2000" dirty="0">
              <a:latin typeface="Calibri"/>
              <a:cs typeface="Calibri"/>
            </a:endParaRPr>
          </a:p>
        </p:txBody>
      </p:sp>
      <p:sp>
        <p:nvSpPr>
          <p:cNvPr id="5" name="Content Placeholder 2"/>
          <p:cNvSpPr txBox="1">
            <a:spLocks/>
          </p:cNvSpPr>
          <p:nvPr/>
        </p:nvSpPr>
        <p:spPr>
          <a:xfrm>
            <a:off x="5080000" y="1405478"/>
            <a:ext cx="4063999" cy="2362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a:bodyPr>
          <a:lst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a:lstStyle>
          <a:p>
            <a:pPr marL="0" indent="0">
              <a:buNone/>
            </a:pPr>
            <a:r>
              <a:rPr lang="en-US" sz="2000" b="1" u="sng" dirty="0" smtClean="0">
                <a:latin typeface="Calibri"/>
                <a:cs typeface="Calibri"/>
              </a:rPr>
              <a:t>For alternative projects:</a:t>
            </a:r>
          </a:p>
          <a:p>
            <a:r>
              <a:rPr lang="en-US" sz="2000" dirty="0" smtClean="0">
                <a:latin typeface="Calibri"/>
                <a:cs typeface="Calibri"/>
              </a:rPr>
              <a:t>What do you already know about your </a:t>
            </a:r>
            <a:r>
              <a:rPr lang="en-US" sz="2000" dirty="0" smtClean="0">
                <a:latin typeface="Calibri"/>
                <a:cs typeface="Calibri"/>
              </a:rPr>
              <a:t>person</a:t>
            </a:r>
            <a:r>
              <a:rPr lang="en-US" sz="2000" dirty="0" smtClean="0">
                <a:latin typeface="Calibri"/>
                <a:cs typeface="Calibri"/>
              </a:rPr>
              <a:t>?</a:t>
            </a:r>
            <a:endParaRPr lang="en-US" sz="2000" dirty="0" smtClean="0">
              <a:latin typeface="Calibri"/>
              <a:cs typeface="Calibri"/>
            </a:endParaRPr>
          </a:p>
          <a:p>
            <a:endParaRPr lang="en-US" sz="2000" dirty="0" smtClean="0"/>
          </a:p>
          <a:p>
            <a:endParaRPr lang="en-US" sz="2000" dirty="0" smtClean="0"/>
          </a:p>
        </p:txBody>
      </p:sp>
    </p:spTree>
    <p:extLst>
      <p:ext uri="{BB962C8B-B14F-4D97-AF65-F5344CB8AC3E}">
        <p14:creationId xmlns:p14="http://schemas.microsoft.com/office/powerpoint/2010/main" val="128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you like to know?</a:t>
            </a:r>
            <a:endParaRPr lang="en-US" dirty="0"/>
          </a:p>
        </p:txBody>
      </p:sp>
      <p:sp>
        <p:nvSpPr>
          <p:cNvPr id="4" name="Rectangle 3"/>
          <p:cNvSpPr/>
          <p:nvPr/>
        </p:nvSpPr>
        <p:spPr>
          <a:xfrm>
            <a:off x="0" y="3031068"/>
            <a:ext cx="9144000" cy="38269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u="sng" dirty="0" smtClean="0">
                <a:latin typeface="Calibri"/>
                <a:cs typeface="Calibri"/>
              </a:rPr>
              <a:t>Miss Evans would like to know:</a:t>
            </a:r>
          </a:p>
          <a:p>
            <a:pPr marL="457200" indent="-457200">
              <a:buFont typeface="+mj-lt"/>
              <a:buAutoNum type="arabicPeriod"/>
            </a:pPr>
            <a:r>
              <a:rPr lang="en-US" sz="2000" dirty="0" smtClean="0">
                <a:latin typeface="Calibri"/>
                <a:cs typeface="Calibri"/>
              </a:rPr>
              <a:t>Why did her dad grow up in Zimbabwe if his parents were from Britain?</a:t>
            </a:r>
          </a:p>
          <a:p>
            <a:pPr marL="457200" indent="-457200">
              <a:buFont typeface="+mj-lt"/>
              <a:buAutoNum type="arabicPeriod"/>
            </a:pPr>
            <a:r>
              <a:rPr lang="en-US" sz="2000" dirty="0" smtClean="0">
                <a:latin typeface="Calibri"/>
                <a:cs typeface="Calibri"/>
              </a:rPr>
              <a:t>Why did they come back to live in England?</a:t>
            </a:r>
          </a:p>
          <a:p>
            <a:pPr marL="457200" indent="-457200">
              <a:buFont typeface="+mj-lt"/>
              <a:buAutoNum type="arabicPeriod"/>
            </a:pPr>
            <a:r>
              <a:rPr lang="en-US" sz="2000" dirty="0" smtClean="0">
                <a:latin typeface="Calibri"/>
                <a:cs typeface="Calibri"/>
              </a:rPr>
              <a:t>Who was the last Welsh person in her dad’s family?</a:t>
            </a:r>
          </a:p>
          <a:p>
            <a:pPr marL="457200" indent="-457200">
              <a:buFont typeface="+mj-lt"/>
              <a:buAutoNum type="arabicPeriod"/>
            </a:pPr>
            <a:r>
              <a:rPr lang="en-US" sz="2000" dirty="0" smtClean="0">
                <a:latin typeface="Calibri"/>
                <a:cs typeface="Calibri"/>
              </a:rPr>
              <a:t>Have her mum’s family always lived in Ireland?</a:t>
            </a:r>
          </a:p>
          <a:p>
            <a:pPr marL="457200" indent="-457200">
              <a:buFont typeface="+mj-lt"/>
              <a:buAutoNum type="arabicPeriod"/>
            </a:pPr>
            <a:r>
              <a:rPr lang="en-US" sz="2000" dirty="0" smtClean="0">
                <a:latin typeface="Calibri"/>
                <a:cs typeface="Calibri"/>
              </a:rPr>
              <a:t>How did her grandparents meet?</a:t>
            </a:r>
          </a:p>
          <a:p>
            <a:pPr marL="457200" indent="-457200">
              <a:buFont typeface="+mj-lt"/>
              <a:buAutoNum type="arabicPeriod"/>
            </a:pPr>
            <a:r>
              <a:rPr lang="en-US" sz="2000" dirty="0" smtClean="0">
                <a:latin typeface="Calibri"/>
                <a:cs typeface="Calibri"/>
              </a:rPr>
              <a:t>When and why did her grandad join the army?</a:t>
            </a:r>
          </a:p>
          <a:p>
            <a:pPr marL="457200" indent="-457200">
              <a:buFont typeface="+mj-lt"/>
              <a:buAutoNum type="arabicPeriod"/>
            </a:pPr>
            <a:r>
              <a:rPr lang="en-US" sz="2000" dirty="0" smtClean="0">
                <a:latin typeface="Calibri"/>
                <a:cs typeface="Calibri"/>
              </a:rPr>
              <a:t>What medals did he win? What were they for?</a:t>
            </a:r>
          </a:p>
          <a:p>
            <a:pPr marL="457200" indent="-457200">
              <a:buFont typeface="+mj-lt"/>
              <a:buAutoNum type="arabicPeriod"/>
            </a:pPr>
            <a:r>
              <a:rPr lang="en-US" sz="2000" dirty="0" smtClean="0">
                <a:latin typeface="Calibri"/>
                <a:cs typeface="Calibri"/>
              </a:rPr>
              <a:t>Was he injured during the war?</a:t>
            </a:r>
          </a:p>
          <a:p>
            <a:pPr marL="457200" indent="-457200">
              <a:buFont typeface="+mj-lt"/>
              <a:buAutoNum type="arabicPeriod"/>
            </a:pPr>
            <a:r>
              <a:rPr lang="en-US" sz="2000" dirty="0" smtClean="0">
                <a:latin typeface="Calibri"/>
                <a:cs typeface="Calibri"/>
              </a:rPr>
              <a:t>Why did my mum’s family leave Ireland?</a:t>
            </a:r>
            <a:endParaRPr lang="en-US" sz="2000" dirty="0">
              <a:latin typeface="Calibri"/>
              <a:cs typeface="Calibri"/>
            </a:endParaRPr>
          </a:p>
          <a:p>
            <a:pPr marL="457200" indent="-457200">
              <a:buFont typeface="+mj-lt"/>
              <a:buAutoNum type="arabicPeriod"/>
            </a:pPr>
            <a:r>
              <a:rPr lang="en-US" sz="2000" dirty="0" smtClean="0">
                <a:latin typeface="Calibri"/>
                <a:cs typeface="Calibri"/>
              </a:rPr>
              <a:t>Does she have any other connections from outside of the UK and Ireland?</a:t>
            </a:r>
          </a:p>
        </p:txBody>
      </p:sp>
      <p:sp>
        <p:nvSpPr>
          <p:cNvPr id="6" name="Content Placeholder 5"/>
          <p:cNvSpPr>
            <a:spLocks noGrp="1"/>
          </p:cNvSpPr>
          <p:nvPr>
            <p:ph idx="1"/>
          </p:nvPr>
        </p:nvSpPr>
        <p:spPr>
          <a:xfrm>
            <a:off x="571500" y="1905000"/>
            <a:ext cx="8001000" cy="1701800"/>
          </a:xfrm>
        </p:spPr>
        <p:txBody>
          <a:bodyPr/>
          <a:lstStyle/>
          <a:p>
            <a:r>
              <a:rPr lang="en-US" dirty="0" smtClean="0"/>
              <a:t>Think of between 5 and 10 questions that you would like to find out during this project.</a:t>
            </a:r>
            <a:endParaRPr lang="en-US" dirty="0"/>
          </a:p>
        </p:txBody>
      </p:sp>
    </p:spTree>
    <p:extLst>
      <p:ext uri="{BB962C8B-B14F-4D97-AF65-F5344CB8AC3E}">
        <p14:creationId xmlns:p14="http://schemas.microsoft.com/office/powerpoint/2010/main" val="391112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could I find out more?</a:t>
            </a:r>
            <a:endParaRPr lang="en-US" dirty="0"/>
          </a:p>
        </p:txBody>
      </p:sp>
      <p:sp>
        <p:nvSpPr>
          <p:cNvPr id="4" name="Rectangle 3"/>
          <p:cNvSpPr/>
          <p:nvPr/>
        </p:nvSpPr>
        <p:spPr>
          <a:xfrm>
            <a:off x="0" y="1642532"/>
            <a:ext cx="5249332" cy="376962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000" dirty="0" smtClean="0">
                <a:latin typeface="Calibri"/>
                <a:cs typeface="Calibri"/>
              </a:rPr>
              <a:t>First stop:</a:t>
            </a:r>
          </a:p>
          <a:p>
            <a:pPr marL="342900" indent="-342900">
              <a:buFont typeface="Arial"/>
              <a:buChar char="•"/>
            </a:pPr>
            <a:r>
              <a:rPr lang="en-US" sz="2000" dirty="0" smtClean="0">
                <a:latin typeface="Calibri"/>
                <a:cs typeface="Calibri"/>
              </a:rPr>
              <a:t>Asking parents and uncles/aunts what they know</a:t>
            </a:r>
          </a:p>
          <a:p>
            <a:pPr marL="342900" indent="-342900">
              <a:buFont typeface="Arial"/>
              <a:buChar char="•"/>
            </a:pPr>
            <a:r>
              <a:rPr lang="en-US" sz="2000" dirty="0" smtClean="0">
                <a:latin typeface="Calibri"/>
                <a:cs typeface="Calibri"/>
              </a:rPr>
              <a:t>Asking grandparents (unfortunately I only have 1 living grandparent)</a:t>
            </a:r>
          </a:p>
          <a:p>
            <a:pPr marL="342900" indent="-342900">
              <a:buFont typeface="Arial"/>
              <a:buChar char="•"/>
            </a:pPr>
            <a:r>
              <a:rPr lang="en-US" sz="2000" dirty="0" smtClean="0">
                <a:latin typeface="Calibri"/>
                <a:cs typeface="Calibri"/>
              </a:rPr>
              <a:t>Looking at photographs</a:t>
            </a:r>
          </a:p>
          <a:p>
            <a:pPr marL="342900" indent="-342900">
              <a:buFont typeface="Arial"/>
              <a:buChar char="•"/>
            </a:pPr>
            <a:r>
              <a:rPr lang="en-US" sz="2000" dirty="0" smtClean="0">
                <a:latin typeface="Calibri"/>
                <a:cs typeface="Calibri"/>
              </a:rPr>
              <a:t>Using websites like Ancestry, My Heritage or Find My Past to look for family members and make a family tree – ask parents for permission if you use this</a:t>
            </a:r>
          </a:p>
          <a:p>
            <a:pPr marL="342900" indent="-342900">
              <a:buFont typeface="Arial"/>
              <a:buChar char="•"/>
            </a:pPr>
            <a:r>
              <a:rPr lang="en-US" sz="2000" dirty="0" smtClean="0">
                <a:latin typeface="Calibri"/>
                <a:cs typeface="Calibri"/>
              </a:rPr>
              <a:t>Asking for letters or diaries that people might have inherited in the family</a:t>
            </a:r>
          </a:p>
        </p:txBody>
      </p:sp>
      <p:sp>
        <p:nvSpPr>
          <p:cNvPr id="5" name="Rectangle 4"/>
          <p:cNvSpPr/>
          <p:nvPr/>
        </p:nvSpPr>
        <p:spPr>
          <a:xfrm>
            <a:off x="5249332" y="1642532"/>
            <a:ext cx="3894667" cy="376962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000" dirty="0" smtClean="0">
                <a:latin typeface="Calibri"/>
                <a:cs typeface="Calibri"/>
              </a:rPr>
              <a:t>First stop:</a:t>
            </a:r>
          </a:p>
          <a:p>
            <a:pPr marL="342900" indent="-342900">
              <a:buFont typeface="Arial"/>
              <a:buChar char="•"/>
            </a:pPr>
            <a:r>
              <a:rPr lang="en-US" sz="2000" dirty="0" smtClean="0">
                <a:latin typeface="Calibri"/>
                <a:cs typeface="Calibri"/>
              </a:rPr>
              <a:t>Do some online research</a:t>
            </a:r>
          </a:p>
          <a:p>
            <a:pPr marL="342900" indent="-342900">
              <a:buFont typeface="Arial"/>
              <a:buChar char="•"/>
            </a:pPr>
            <a:r>
              <a:rPr lang="en-US" sz="2000" dirty="0" smtClean="0">
                <a:latin typeface="Calibri"/>
                <a:cs typeface="Calibri"/>
              </a:rPr>
              <a:t>Look for photos or interviews with the person </a:t>
            </a:r>
            <a:endParaRPr lang="en-US" sz="2000" dirty="0" smtClean="0">
              <a:latin typeface="Calibri"/>
              <a:cs typeface="Calibri"/>
            </a:endParaRPr>
          </a:p>
          <a:p>
            <a:pPr marL="342900" indent="-342900">
              <a:buFont typeface="Arial"/>
              <a:buChar char="•"/>
            </a:pPr>
            <a:r>
              <a:rPr lang="en-US" sz="2000" dirty="0" smtClean="0">
                <a:latin typeface="Calibri"/>
                <a:cs typeface="Calibri"/>
              </a:rPr>
              <a:t>Visit </a:t>
            </a:r>
            <a:r>
              <a:rPr lang="en-US" sz="2000" dirty="0" smtClean="0">
                <a:latin typeface="Calibri"/>
                <a:cs typeface="Calibri"/>
              </a:rPr>
              <a:t>the library</a:t>
            </a:r>
          </a:p>
          <a:p>
            <a:pPr marL="342900" indent="-342900">
              <a:buFont typeface="Arial"/>
              <a:buChar char="•"/>
            </a:pPr>
            <a:r>
              <a:rPr lang="en-US" sz="2000" dirty="0" smtClean="0">
                <a:latin typeface="Calibri"/>
                <a:cs typeface="Calibri"/>
              </a:rPr>
              <a:t>Look for an episode of </a:t>
            </a:r>
            <a:r>
              <a:rPr lang="en-US" sz="2000" i="1" dirty="0" smtClean="0">
                <a:latin typeface="Calibri"/>
                <a:cs typeface="Calibri"/>
              </a:rPr>
              <a:t>Who do you think you are? </a:t>
            </a:r>
            <a:endParaRPr lang="en-US" sz="2000" dirty="0" smtClean="0">
              <a:latin typeface="Calibri"/>
              <a:cs typeface="Calibri"/>
            </a:endParaRPr>
          </a:p>
          <a:p>
            <a:pPr marL="342900" indent="-342900">
              <a:buFont typeface="Arial"/>
              <a:buChar char="•"/>
            </a:pPr>
            <a:endParaRPr lang="en-US" sz="2000" dirty="0" smtClean="0">
              <a:latin typeface="Calibri"/>
              <a:cs typeface="Calibri"/>
            </a:endParaRPr>
          </a:p>
        </p:txBody>
      </p:sp>
      <p:sp>
        <p:nvSpPr>
          <p:cNvPr id="7" name="TextBox 6"/>
          <p:cNvSpPr txBox="1"/>
          <p:nvPr/>
        </p:nvSpPr>
        <p:spPr>
          <a:xfrm>
            <a:off x="169333" y="5388708"/>
            <a:ext cx="8805334" cy="1477328"/>
          </a:xfrm>
          <a:prstGeom prst="rect">
            <a:avLst/>
          </a:prstGeom>
          <a:noFill/>
        </p:spPr>
        <p:txBody>
          <a:bodyPr wrap="square" rtlCol="0">
            <a:spAutoFit/>
          </a:bodyPr>
          <a:lstStyle/>
          <a:p>
            <a:r>
              <a:rPr lang="en-US" dirty="0" smtClean="0"/>
              <a:t>Ideas for all research:</a:t>
            </a:r>
          </a:p>
          <a:p>
            <a:pPr marL="285750" indent="-285750">
              <a:buFont typeface="Arial"/>
              <a:buChar char="•"/>
            </a:pPr>
            <a:r>
              <a:rPr lang="en-US" dirty="0" smtClean="0"/>
              <a:t>Use military records such as the Commonwealth War Graves Commission, Forces War Records and the National Archives for any military records</a:t>
            </a:r>
          </a:p>
          <a:p>
            <a:pPr marL="285750" indent="-285750">
              <a:buFont typeface="Arial"/>
              <a:buChar char="•"/>
            </a:pPr>
            <a:r>
              <a:rPr lang="en-US" dirty="0" smtClean="0"/>
              <a:t>Use census records to find out about birth, marriage and death dates, as well as family members and jobs.</a:t>
            </a:r>
          </a:p>
        </p:txBody>
      </p:sp>
    </p:spTree>
    <p:extLst>
      <p:ext uri="{BB962C8B-B14F-4D97-AF65-F5344CB8AC3E}">
        <p14:creationId xmlns:p14="http://schemas.microsoft.com/office/powerpoint/2010/main" val="110543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it matter?</a:t>
            </a:r>
            <a:endParaRPr lang="en-US" dirty="0"/>
          </a:p>
        </p:txBody>
      </p:sp>
      <p:sp>
        <p:nvSpPr>
          <p:cNvPr id="3" name="Content Placeholder 2"/>
          <p:cNvSpPr>
            <a:spLocks noGrp="1"/>
          </p:cNvSpPr>
          <p:nvPr>
            <p:ph idx="1"/>
          </p:nvPr>
        </p:nvSpPr>
        <p:spPr/>
        <p:txBody>
          <a:bodyPr/>
          <a:lstStyle/>
          <a:p>
            <a:r>
              <a:rPr lang="en-US" dirty="0" smtClean="0"/>
              <a:t>Sometimes our family history is interesting and exciting. However, be prepared that there might be things that make you feel emotions you aren’t expecting. The past can sometimes be sad, or even surprising.</a:t>
            </a:r>
          </a:p>
          <a:p>
            <a:r>
              <a:rPr lang="en-US" dirty="0">
                <a:hlinkClick r:id="rId2"/>
              </a:rPr>
              <a:t>https://www.youtube.com/watch?v=g5o9DmUYCJA</a:t>
            </a:r>
          </a:p>
          <a:p>
            <a:r>
              <a:rPr lang="en-US" dirty="0">
                <a:hlinkClick r:id="rId2"/>
              </a:rPr>
              <a:t>https://www.youtube.com/watch?v=7mqWYuKvbXY</a:t>
            </a:r>
            <a:endParaRPr lang="en-US" dirty="0"/>
          </a:p>
          <a:p>
            <a:pPr marL="0" indent="0">
              <a:buNone/>
            </a:pPr>
            <a:endParaRPr lang="en-US" dirty="0" smtClean="0"/>
          </a:p>
        </p:txBody>
      </p:sp>
    </p:spTree>
    <p:extLst>
      <p:ext uri="{BB962C8B-B14F-4D97-AF65-F5344CB8AC3E}">
        <p14:creationId xmlns:p14="http://schemas.microsoft.com/office/powerpoint/2010/main" val="241255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How to start</a:t>
            </a:r>
            <a:endParaRPr lang="en-US" dirty="0"/>
          </a:p>
        </p:txBody>
      </p:sp>
      <p:sp>
        <p:nvSpPr>
          <p:cNvPr id="3" name="Content Placeholder 2"/>
          <p:cNvSpPr>
            <a:spLocks noGrp="1"/>
          </p:cNvSpPr>
          <p:nvPr>
            <p:ph idx="1"/>
          </p:nvPr>
        </p:nvSpPr>
        <p:spPr>
          <a:xfrm>
            <a:off x="436036" y="1905000"/>
            <a:ext cx="4017433" cy="3496733"/>
          </a:xfrm>
        </p:spPr>
        <p:style>
          <a:lnRef idx="2">
            <a:schemeClr val="accent5">
              <a:shade val="50000"/>
            </a:schemeClr>
          </a:lnRef>
          <a:fillRef idx="1">
            <a:schemeClr val="accent5"/>
          </a:fillRef>
          <a:effectRef idx="0">
            <a:schemeClr val="accent5"/>
          </a:effectRef>
          <a:fontRef idx="minor">
            <a:schemeClr val="lt1"/>
          </a:fontRef>
        </p:style>
        <p:txBody>
          <a:bodyPr>
            <a:normAutofit fontScale="92500" lnSpcReduction="10000"/>
          </a:bodyPr>
          <a:lstStyle/>
          <a:p>
            <a:r>
              <a:rPr lang="en-US" dirty="0" smtClean="0"/>
              <a:t>Begin by having conversations with family members</a:t>
            </a:r>
          </a:p>
          <a:p>
            <a:r>
              <a:rPr lang="en-US" b="1" u="sng" dirty="0" smtClean="0"/>
              <a:t>Write down full names of family members to research and how they are related to you.</a:t>
            </a:r>
          </a:p>
          <a:p>
            <a:r>
              <a:rPr lang="en-US" dirty="0" smtClean="0"/>
              <a:t>Start doing to basic online research </a:t>
            </a:r>
            <a:endParaRPr lang="en-US" dirty="0"/>
          </a:p>
        </p:txBody>
      </p:sp>
      <p:sp>
        <p:nvSpPr>
          <p:cNvPr id="4" name="Content Placeholder 2"/>
          <p:cNvSpPr txBox="1">
            <a:spLocks/>
          </p:cNvSpPr>
          <p:nvPr/>
        </p:nvSpPr>
        <p:spPr>
          <a:xfrm>
            <a:off x="4690534" y="1905000"/>
            <a:ext cx="4017433" cy="3496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lnSpcReduction="10000"/>
          </a:bodyPr>
          <a:lst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a:lstStyle>
          <a:p>
            <a:r>
              <a:rPr lang="en-US" dirty="0" smtClean="0"/>
              <a:t>Start doing to basic online research </a:t>
            </a:r>
          </a:p>
          <a:p>
            <a:r>
              <a:rPr lang="en-US" dirty="0" smtClean="0"/>
              <a:t>Try to find out some of your initial questions: when were they born? </a:t>
            </a:r>
            <a:r>
              <a:rPr lang="en-US" b="1" u="sng" dirty="0" smtClean="0"/>
              <a:t>Who were their parents and family members? </a:t>
            </a:r>
            <a:r>
              <a:rPr lang="en-US" dirty="0" smtClean="0"/>
              <a:t>What are they famous </a:t>
            </a:r>
            <a:r>
              <a:rPr lang="en-US" smtClean="0"/>
              <a:t>for</a:t>
            </a:r>
            <a:r>
              <a:rPr lang="en-US" smtClean="0"/>
              <a:t>?</a:t>
            </a:r>
            <a:endParaRPr lang="en-US" dirty="0" smtClean="0"/>
          </a:p>
        </p:txBody>
      </p:sp>
      <p:sp>
        <p:nvSpPr>
          <p:cNvPr id="5" name="Rectangle 4"/>
          <p:cNvSpPr/>
          <p:nvPr/>
        </p:nvSpPr>
        <p:spPr>
          <a:xfrm>
            <a:off x="436036" y="5615001"/>
            <a:ext cx="8271931" cy="1384995"/>
          </a:xfrm>
          <a:prstGeom prst="rect">
            <a:avLst/>
          </a:prstGeom>
        </p:spPr>
        <p:txBody>
          <a:bodyPr wrap="square">
            <a:spAutoFit/>
          </a:bodyPr>
          <a:lstStyle/>
          <a:p>
            <a:r>
              <a:rPr lang="en-US" sz="2800" dirty="0">
                <a:hlinkClick r:id="rId2"/>
              </a:rPr>
              <a:t>https://www.freecen.org.uk</a:t>
            </a:r>
            <a:r>
              <a:rPr lang="en-US" sz="2800" dirty="0" smtClean="0">
                <a:hlinkClick r:id="rId2"/>
              </a:rPr>
              <a:t>/</a:t>
            </a:r>
            <a:endParaRPr lang="en-US" sz="2800" dirty="0" smtClean="0"/>
          </a:p>
          <a:p>
            <a:r>
              <a:rPr lang="en-US" sz="2800" dirty="0" smtClean="0"/>
              <a:t>Let’s try this out together!</a:t>
            </a:r>
          </a:p>
          <a:p>
            <a:endParaRPr lang="en-US" sz="2800" dirty="0"/>
          </a:p>
        </p:txBody>
      </p:sp>
    </p:spTree>
    <p:extLst>
      <p:ext uri="{BB962C8B-B14F-4D97-AF65-F5344CB8AC3E}">
        <p14:creationId xmlns:p14="http://schemas.microsoft.com/office/powerpoint/2010/main" val="17673648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220</TotalTime>
  <Words>687</Words>
  <Application>Microsoft Macintosh PowerPoint</Application>
  <PresentationFormat>On-screen Show (4:3)</PresentationFormat>
  <Paragraphs>70</Paragraphs>
  <Slides>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Calibri</vt:lpstr>
      <vt:lpstr>Calisto MT</vt:lpstr>
      <vt:lpstr>Mistral</vt:lpstr>
      <vt:lpstr>Wingdings 2</vt:lpstr>
      <vt:lpstr>Arial</vt:lpstr>
      <vt:lpstr>Travelogue</vt:lpstr>
      <vt:lpstr>What do we know, and how could we find out more?</vt:lpstr>
      <vt:lpstr>Most people should study their own family history. If you prefer not to, you can research the school or your local area, or select one of the following:</vt:lpstr>
      <vt:lpstr>What do I know?</vt:lpstr>
      <vt:lpstr>What would you like to know?</vt:lpstr>
      <vt:lpstr>How could I find out more?</vt:lpstr>
      <vt:lpstr>Why does it matter?</vt:lpstr>
      <vt:lpstr>Homework: How to start</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Tallis</dc:creator>
  <cp:lastModifiedBy>Camilla Evans</cp:lastModifiedBy>
  <cp:revision>44</cp:revision>
  <dcterms:created xsi:type="dcterms:W3CDTF">2017-06-12T09:42:13Z</dcterms:created>
  <dcterms:modified xsi:type="dcterms:W3CDTF">2018-05-17T13:16:02Z</dcterms:modified>
</cp:coreProperties>
</file>