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62" r:id="rId5"/>
    <p:sldId id="263" r:id="rId6"/>
    <p:sldId id="264" r:id="rId7"/>
    <p:sldId id="260" r:id="rId8"/>
    <p:sldId id="265" r:id="rId9"/>
    <p:sldId id="266" r:id="rId10"/>
    <p:sldId id="267" r:id="rId11"/>
    <p:sldId id="261" r:id="rId12"/>
    <p:sldId id="268" r:id="rId13"/>
    <p:sldId id="269" r:id="rId14"/>
    <p:sldId id="270" r:id="rId15"/>
    <p:sldId id="271"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5/14/2020</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5/14/2020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5/14/2020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5/14/2020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5/14/2020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5/14/2020</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5/14/2020</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Exam Technique: </a:t>
            </a:r>
            <a:br>
              <a:rPr lang="en-GB" dirty="0" smtClean="0"/>
            </a:br>
            <a:r>
              <a:rPr lang="en-GB" dirty="0" smtClean="0"/>
              <a:t>Cold War</a:t>
            </a: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241460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pPr lvl="0"/>
            <a:r>
              <a:rPr lang="en-GB" sz="3800" b="1" dirty="0" smtClean="0">
                <a:solidFill>
                  <a:srgbClr val="FF0000"/>
                </a:solidFill>
              </a:rPr>
              <a:t>Aiming for Grade 9</a:t>
            </a:r>
            <a:r>
              <a:rPr lang="en-GB" sz="3800" dirty="0" smtClean="0">
                <a:solidFill>
                  <a:srgbClr val="FF0000"/>
                </a:solidFill>
              </a:rPr>
              <a:t>: </a:t>
            </a:r>
            <a:r>
              <a:rPr lang="en-GB" sz="3800" dirty="0"/>
              <a:t>Write a narrative account analysing the main developments of the US containment policy, 1947-49. (8)</a:t>
            </a:r>
          </a:p>
        </p:txBody>
      </p:sp>
      <p:sp>
        <p:nvSpPr>
          <p:cNvPr id="3" name="Content Placeholder 2"/>
          <p:cNvSpPr>
            <a:spLocks noGrp="1"/>
          </p:cNvSpPr>
          <p:nvPr>
            <p:ph idx="1"/>
          </p:nvPr>
        </p:nvSpPr>
        <p:spPr>
          <a:xfrm>
            <a:off x="350981" y="1736436"/>
            <a:ext cx="11443855" cy="4867564"/>
          </a:xfrm>
        </p:spPr>
        <p:txBody>
          <a:bodyPr>
            <a:normAutofit fontScale="62500" lnSpcReduction="20000"/>
          </a:bodyPr>
          <a:lstStyle/>
          <a:p>
            <a:pPr marL="0" indent="0">
              <a:buNone/>
            </a:pPr>
            <a:r>
              <a:rPr lang="en-GB" sz="2800" dirty="0">
                <a:solidFill>
                  <a:srgbClr val="0070C0"/>
                </a:solidFill>
              </a:rPr>
              <a:t>From 1945, following the end of WWII, the USSR began to expand across Eastern Europe. They took over countries such as Hungary, Bulgaria and </a:t>
            </a:r>
            <a:r>
              <a:rPr lang="en-GB" sz="2800" dirty="0" smtClean="0">
                <a:solidFill>
                  <a:srgbClr val="0070C0"/>
                </a:solidFill>
              </a:rPr>
              <a:t>Romania, </a:t>
            </a:r>
            <a:r>
              <a:rPr lang="en-GB" sz="2800" dirty="0" smtClean="0">
                <a:solidFill>
                  <a:srgbClr val="FF0000"/>
                </a:solidFill>
              </a:rPr>
              <a:t>among </a:t>
            </a:r>
            <a:r>
              <a:rPr lang="en-GB" sz="2800" dirty="0">
                <a:solidFill>
                  <a:srgbClr val="FF0000"/>
                </a:solidFill>
              </a:rPr>
              <a:t>others through a combination of rigged elections, force and supporting Communist </a:t>
            </a:r>
            <a:r>
              <a:rPr lang="en-GB" sz="2800" dirty="0" smtClean="0">
                <a:solidFill>
                  <a:srgbClr val="FF0000"/>
                </a:solidFill>
              </a:rPr>
              <a:t>coups.</a:t>
            </a:r>
            <a:r>
              <a:rPr lang="en-GB" sz="2800" b="1" i="1" dirty="0" smtClean="0">
                <a:solidFill>
                  <a:srgbClr val="FF0000"/>
                </a:solidFill>
              </a:rPr>
              <a:t> </a:t>
            </a:r>
            <a:r>
              <a:rPr lang="en-GB" sz="2800" dirty="0">
                <a:solidFill>
                  <a:srgbClr val="0070C0"/>
                </a:solidFill>
              </a:rPr>
              <a:t>This expansion </a:t>
            </a:r>
            <a:r>
              <a:rPr lang="en-GB" sz="2800" dirty="0">
                <a:solidFill>
                  <a:srgbClr val="FF0000"/>
                </a:solidFill>
              </a:rPr>
              <a:t>of their sphere of influence </a:t>
            </a:r>
            <a:r>
              <a:rPr lang="en-GB" sz="2800" dirty="0" smtClean="0">
                <a:solidFill>
                  <a:srgbClr val="0070C0"/>
                </a:solidFill>
              </a:rPr>
              <a:t>went </a:t>
            </a:r>
            <a:r>
              <a:rPr lang="en-GB" sz="2800" dirty="0">
                <a:solidFill>
                  <a:srgbClr val="0070C0"/>
                </a:solidFill>
              </a:rPr>
              <a:t>against agreements made </a:t>
            </a:r>
            <a:r>
              <a:rPr lang="en-GB" sz="2800" dirty="0" smtClean="0">
                <a:solidFill>
                  <a:srgbClr val="0070C0"/>
                </a:solidFill>
              </a:rPr>
              <a:t>at </a:t>
            </a:r>
            <a:r>
              <a:rPr lang="en-GB" sz="2800" dirty="0" smtClean="0">
                <a:solidFill>
                  <a:srgbClr val="FF0000"/>
                </a:solidFill>
              </a:rPr>
              <a:t>the</a:t>
            </a:r>
            <a:r>
              <a:rPr lang="en-GB" sz="2800" dirty="0" smtClean="0">
                <a:solidFill>
                  <a:srgbClr val="0070C0"/>
                </a:solidFill>
              </a:rPr>
              <a:t> Yalta </a:t>
            </a:r>
            <a:r>
              <a:rPr lang="en-GB" sz="2800" dirty="0">
                <a:solidFill>
                  <a:srgbClr val="0070C0"/>
                </a:solidFill>
              </a:rPr>
              <a:t>and </a:t>
            </a:r>
            <a:r>
              <a:rPr lang="en-GB" sz="2800" dirty="0" smtClean="0">
                <a:solidFill>
                  <a:srgbClr val="0070C0"/>
                </a:solidFill>
              </a:rPr>
              <a:t>Potsdam</a:t>
            </a:r>
            <a:r>
              <a:rPr lang="en-GB" sz="2800" dirty="0">
                <a:solidFill>
                  <a:srgbClr val="0070C0"/>
                </a:solidFill>
              </a:rPr>
              <a:t> </a:t>
            </a:r>
            <a:r>
              <a:rPr lang="en-GB" sz="2800" dirty="0" smtClean="0">
                <a:solidFill>
                  <a:srgbClr val="FF0000"/>
                </a:solidFill>
              </a:rPr>
              <a:t>Conferences</a:t>
            </a:r>
            <a:r>
              <a:rPr lang="en-GB" sz="2800" dirty="0" smtClean="0"/>
              <a:t> </a:t>
            </a:r>
            <a:r>
              <a:rPr lang="en-GB" sz="2800" dirty="0">
                <a:solidFill>
                  <a:srgbClr val="FF0000"/>
                </a:solidFill>
              </a:rPr>
              <a:t>in 1945, where it had been agreed that free elections would be held in Eastern </a:t>
            </a:r>
            <a:r>
              <a:rPr lang="en-GB" sz="2800" dirty="0" smtClean="0">
                <a:solidFill>
                  <a:srgbClr val="FF0000"/>
                </a:solidFill>
              </a:rPr>
              <a:t>Europe.</a:t>
            </a:r>
            <a:endParaRPr lang="en-GB" sz="2800" dirty="0">
              <a:solidFill>
                <a:srgbClr val="FF0000"/>
              </a:solidFill>
            </a:endParaRPr>
          </a:p>
          <a:p>
            <a:pPr marL="0" indent="0">
              <a:buNone/>
            </a:pPr>
            <a:endParaRPr lang="en-GB" sz="1600" dirty="0">
              <a:solidFill>
                <a:srgbClr val="0070C0"/>
              </a:solidFill>
            </a:endParaRPr>
          </a:p>
          <a:p>
            <a:pPr marL="0" indent="0">
              <a:buNone/>
            </a:pPr>
            <a:r>
              <a:rPr lang="en-GB" sz="2800" dirty="0">
                <a:solidFill>
                  <a:srgbClr val="0070C0"/>
                </a:solidFill>
              </a:rPr>
              <a:t>As a result, George </a:t>
            </a:r>
            <a:r>
              <a:rPr lang="en-GB" sz="2800" dirty="0" smtClean="0">
                <a:solidFill>
                  <a:srgbClr val="0070C0"/>
                </a:solidFill>
              </a:rPr>
              <a:t>Kennan</a:t>
            </a:r>
            <a:r>
              <a:rPr lang="en-GB" sz="2800" dirty="0" smtClean="0">
                <a:solidFill>
                  <a:srgbClr val="FF0000"/>
                </a:solidFill>
              </a:rPr>
              <a:t>,</a:t>
            </a:r>
            <a:r>
              <a:rPr lang="en-GB" sz="2800" dirty="0" smtClean="0">
                <a:solidFill>
                  <a:srgbClr val="0070C0"/>
                </a:solidFill>
              </a:rPr>
              <a:t> </a:t>
            </a:r>
            <a:r>
              <a:rPr lang="en-GB" sz="2800" dirty="0">
                <a:solidFill>
                  <a:srgbClr val="FF0000"/>
                </a:solidFill>
              </a:rPr>
              <a:t>a US diplomat in Moscow,</a:t>
            </a:r>
            <a:r>
              <a:rPr lang="en-GB" sz="2800" dirty="0" smtClean="0">
                <a:solidFill>
                  <a:srgbClr val="FF0000"/>
                </a:solidFill>
              </a:rPr>
              <a:t> </a:t>
            </a:r>
            <a:r>
              <a:rPr lang="en-GB" sz="2800" dirty="0">
                <a:solidFill>
                  <a:srgbClr val="0070C0"/>
                </a:solidFill>
              </a:rPr>
              <a:t>sent what became known as the Long Telegram to Truman warning of the Soviets’ aggressive </a:t>
            </a:r>
            <a:r>
              <a:rPr lang="en-GB" sz="2800" dirty="0" smtClean="0">
                <a:solidFill>
                  <a:srgbClr val="0070C0"/>
                </a:solidFill>
              </a:rPr>
              <a:t>actions</a:t>
            </a:r>
            <a:r>
              <a:rPr lang="en-GB" sz="2800" dirty="0" smtClean="0">
                <a:solidFill>
                  <a:srgbClr val="FF0000"/>
                </a:solidFill>
              </a:rPr>
              <a:t>, </a:t>
            </a:r>
            <a:r>
              <a:rPr lang="en-GB" sz="2800" dirty="0">
                <a:solidFill>
                  <a:srgbClr val="FF0000"/>
                </a:solidFill>
              </a:rPr>
              <a:t>and suggesting a more forceful policy be adopted by the USA</a:t>
            </a:r>
            <a:r>
              <a:rPr lang="en-GB" sz="2800" dirty="0" smtClean="0">
                <a:solidFill>
                  <a:srgbClr val="FF0000"/>
                </a:solidFill>
              </a:rPr>
              <a:t>. </a:t>
            </a:r>
            <a:r>
              <a:rPr lang="en-GB" sz="2800" dirty="0">
                <a:solidFill>
                  <a:srgbClr val="0070C0"/>
                </a:solidFill>
              </a:rPr>
              <a:t>As a result, Truman introduced the Truman Doctrine in </a:t>
            </a:r>
            <a:r>
              <a:rPr lang="en-GB" sz="2800" dirty="0" smtClean="0">
                <a:solidFill>
                  <a:srgbClr val="0070C0"/>
                </a:solidFill>
              </a:rPr>
              <a:t>1947</a:t>
            </a:r>
            <a:r>
              <a:rPr lang="en-GB" sz="2800" dirty="0" smtClean="0">
                <a:solidFill>
                  <a:srgbClr val="FF0000"/>
                </a:solidFill>
              </a:rPr>
              <a:t>, </a:t>
            </a:r>
            <a:r>
              <a:rPr lang="en-GB" sz="2800" dirty="0">
                <a:solidFill>
                  <a:srgbClr val="FF0000"/>
                </a:solidFill>
              </a:rPr>
              <a:t>which adopted the policy of Containment</a:t>
            </a:r>
            <a:r>
              <a:rPr lang="en-GB" sz="2800" dirty="0" smtClean="0">
                <a:solidFill>
                  <a:srgbClr val="FF0000"/>
                </a:solidFill>
              </a:rPr>
              <a:t>. </a:t>
            </a:r>
            <a:r>
              <a:rPr lang="en-GB" sz="2800" dirty="0">
                <a:solidFill>
                  <a:srgbClr val="0070C0"/>
                </a:solidFill>
              </a:rPr>
              <a:t>This aimed to contain Communism where it already was, and stop it from spreading any </a:t>
            </a:r>
            <a:r>
              <a:rPr lang="en-GB" sz="2800" dirty="0" smtClean="0">
                <a:solidFill>
                  <a:srgbClr val="0070C0"/>
                </a:solidFill>
              </a:rPr>
              <a:t>further</a:t>
            </a:r>
            <a:r>
              <a:rPr lang="en-GB" sz="2800" dirty="0">
                <a:solidFill>
                  <a:srgbClr val="0070C0"/>
                </a:solidFill>
              </a:rPr>
              <a:t> </a:t>
            </a:r>
            <a:r>
              <a:rPr lang="en-GB" sz="2800" dirty="0">
                <a:solidFill>
                  <a:srgbClr val="FF0000"/>
                </a:solidFill>
              </a:rPr>
              <a:t>by supporting governments resisting Communist rebels</a:t>
            </a:r>
            <a:r>
              <a:rPr lang="en-GB" sz="2800" dirty="0" smtClean="0">
                <a:solidFill>
                  <a:srgbClr val="FF0000"/>
                </a:solidFill>
              </a:rPr>
              <a:t>.</a:t>
            </a:r>
          </a:p>
          <a:p>
            <a:pPr marL="0" indent="0">
              <a:buNone/>
            </a:pPr>
            <a:endParaRPr lang="en-GB" sz="1600" dirty="0">
              <a:solidFill>
                <a:srgbClr val="FF0000"/>
              </a:solidFill>
            </a:endParaRPr>
          </a:p>
          <a:p>
            <a:pPr marL="0" indent="0">
              <a:buNone/>
            </a:pPr>
            <a:r>
              <a:rPr lang="en-GB" sz="2800" dirty="0">
                <a:solidFill>
                  <a:srgbClr val="0070C0"/>
                </a:solidFill>
              </a:rPr>
              <a:t>This also led to the introduction of the Marshall </a:t>
            </a:r>
            <a:r>
              <a:rPr lang="en-GB" sz="2800" dirty="0" smtClean="0">
                <a:solidFill>
                  <a:srgbClr val="0070C0"/>
                </a:solidFill>
              </a:rPr>
              <a:t>Plan</a:t>
            </a:r>
            <a:r>
              <a:rPr lang="en-GB" sz="2800" dirty="0" smtClean="0">
                <a:solidFill>
                  <a:srgbClr val="FF0000"/>
                </a:solidFill>
              </a:rPr>
              <a:t>, </a:t>
            </a:r>
            <a:r>
              <a:rPr lang="en-GB" sz="2800" dirty="0">
                <a:solidFill>
                  <a:srgbClr val="FF0000"/>
                </a:solidFill>
              </a:rPr>
              <a:t>or European Recovery Program,</a:t>
            </a:r>
            <a:r>
              <a:rPr lang="en-GB" sz="2800" dirty="0" smtClean="0">
                <a:solidFill>
                  <a:srgbClr val="FF0000"/>
                </a:solidFill>
              </a:rPr>
              <a:t> </a:t>
            </a:r>
            <a:r>
              <a:rPr lang="en-GB" sz="2800" dirty="0">
                <a:solidFill>
                  <a:srgbClr val="0070C0"/>
                </a:solidFill>
              </a:rPr>
              <a:t>in 1948</a:t>
            </a:r>
            <a:r>
              <a:rPr lang="en-GB" sz="2800" b="1" i="1" dirty="0">
                <a:solidFill>
                  <a:srgbClr val="0070C0"/>
                </a:solidFill>
              </a:rPr>
              <a:t>.</a:t>
            </a:r>
            <a:r>
              <a:rPr lang="en-GB" sz="2800" dirty="0">
                <a:solidFill>
                  <a:srgbClr val="0070C0"/>
                </a:solidFill>
              </a:rPr>
              <a:t> This </a:t>
            </a:r>
            <a:r>
              <a:rPr lang="en-GB" sz="2800" dirty="0" smtClean="0">
                <a:solidFill>
                  <a:srgbClr val="0070C0"/>
                </a:solidFill>
              </a:rPr>
              <a:t>plan</a:t>
            </a:r>
            <a:r>
              <a:rPr lang="en-GB" sz="2800" dirty="0" smtClean="0">
                <a:solidFill>
                  <a:srgbClr val="FF0000"/>
                </a:solidFill>
              </a:rPr>
              <a:t>, </a:t>
            </a:r>
            <a:r>
              <a:rPr lang="en-GB" sz="2800" dirty="0">
                <a:solidFill>
                  <a:srgbClr val="FF0000"/>
                </a:solidFill>
              </a:rPr>
              <a:t>introduced by George Marshall,</a:t>
            </a:r>
            <a:r>
              <a:rPr lang="en-GB" sz="2800" dirty="0" smtClean="0">
                <a:solidFill>
                  <a:srgbClr val="FF0000"/>
                </a:solidFill>
              </a:rPr>
              <a:t> </a:t>
            </a:r>
            <a:r>
              <a:rPr lang="en-GB" sz="2800" dirty="0">
                <a:solidFill>
                  <a:srgbClr val="0070C0"/>
                </a:solidFill>
              </a:rPr>
              <a:t>aimed to provide economic aid to</a:t>
            </a:r>
            <a:r>
              <a:rPr lang="en-GB" sz="2800" dirty="0">
                <a:solidFill>
                  <a:srgbClr val="FF0000"/>
                </a:solidFill>
              </a:rPr>
              <a:t> </a:t>
            </a:r>
            <a:r>
              <a:rPr lang="en-GB" sz="2800" dirty="0" smtClean="0">
                <a:solidFill>
                  <a:srgbClr val="FF0000"/>
                </a:solidFill>
              </a:rPr>
              <a:t>war-torn </a:t>
            </a:r>
            <a:r>
              <a:rPr lang="en-GB" sz="2800" dirty="0" smtClean="0">
                <a:solidFill>
                  <a:srgbClr val="0070C0"/>
                </a:solidFill>
              </a:rPr>
              <a:t>countries </a:t>
            </a:r>
            <a:r>
              <a:rPr lang="en-GB" sz="2800" dirty="0">
                <a:solidFill>
                  <a:srgbClr val="0070C0"/>
                </a:solidFill>
              </a:rPr>
              <a:t>in Europe to help them rebuild</a:t>
            </a:r>
            <a:r>
              <a:rPr lang="en-GB" sz="2800" dirty="0">
                <a:solidFill>
                  <a:srgbClr val="FF0000"/>
                </a:solidFill>
              </a:rPr>
              <a:t>, </a:t>
            </a:r>
            <a:r>
              <a:rPr lang="en-GB" sz="2800" dirty="0" smtClean="0">
                <a:solidFill>
                  <a:srgbClr val="FF0000"/>
                </a:solidFill>
              </a:rPr>
              <a:t>and </a:t>
            </a:r>
            <a:r>
              <a:rPr lang="en-GB" sz="2800" dirty="0">
                <a:solidFill>
                  <a:srgbClr val="FF0000"/>
                </a:solidFill>
              </a:rPr>
              <a:t>supported 16 nations with over $13 billion. This aid allowed nations to be self-sufficient </a:t>
            </a:r>
            <a:r>
              <a:rPr lang="en-GB" sz="2800" dirty="0" smtClean="0">
                <a:solidFill>
                  <a:srgbClr val="0070C0"/>
                </a:solidFill>
              </a:rPr>
              <a:t>and </a:t>
            </a:r>
            <a:r>
              <a:rPr lang="en-GB" sz="2800" dirty="0">
                <a:solidFill>
                  <a:srgbClr val="0070C0"/>
                </a:solidFill>
              </a:rPr>
              <a:t>not rely on Communism, which did very well in poorer areas</a:t>
            </a:r>
            <a:r>
              <a:rPr lang="en-GB" sz="2800" dirty="0" smtClean="0">
                <a:solidFill>
                  <a:srgbClr val="0070C0"/>
                </a:solidFill>
              </a:rPr>
              <a:t>.</a:t>
            </a:r>
          </a:p>
          <a:p>
            <a:pPr marL="0" indent="0">
              <a:buNone/>
            </a:pPr>
            <a:endParaRPr lang="en-GB" sz="1600" dirty="0">
              <a:solidFill>
                <a:srgbClr val="0070C0"/>
              </a:solidFill>
            </a:endParaRPr>
          </a:p>
          <a:p>
            <a:pPr marL="0" indent="0">
              <a:buNone/>
            </a:pPr>
            <a:r>
              <a:rPr lang="en-GB" sz="2800" dirty="0">
                <a:solidFill>
                  <a:srgbClr val="0070C0"/>
                </a:solidFill>
              </a:rPr>
              <a:t>Consequently, relations between the East </a:t>
            </a:r>
            <a:r>
              <a:rPr lang="en-GB" sz="2800" dirty="0" smtClean="0">
                <a:solidFill>
                  <a:srgbClr val="0070C0"/>
                </a:solidFill>
              </a:rPr>
              <a:t>and </a:t>
            </a:r>
            <a:r>
              <a:rPr lang="en-GB" sz="2800" dirty="0">
                <a:solidFill>
                  <a:srgbClr val="0070C0"/>
                </a:solidFill>
              </a:rPr>
              <a:t>West deteriorated rapidly, as the West was now actively trying to prevent the spread of Communism through its containment policy</a:t>
            </a:r>
            <a:r>
              <a:rPr lang="en-GB" sz="2800" dirty="0" smtClean="0">
                <a:solidFill>
                  <a:srgbClr val="0070C0"/>
                </a:solidFill>
              </a:rPr>
              <a:t>.</a:t>
            </a:r>
            <a:r>
              <a:rPr lang="en-GB" sz="2800" dirty="0"/>
              <a:t> </a:t>
            </a:r>
            <a:r>
              <a:rPr lang="en-GB" sz="2800" dirty="0" smtClean="0">
                <a:solidFill>
                  <a:srgbClr val="FF0000"/>
                </a:solidFill>
              </a:rPr>
              <a:t>The </a:t>
            </a:r>
            <a:r>
              <a:rPr lang="en-GB" sz="2800" dirty="0">
                <a:solidFill>
                  <a:srgbClr val="FF0000"/>
                </a:solidFill>
              </a:rPr>
              <a:t>Marshall Plan was perceived by Stalin as ‘dollar imperialism’ – America’s way of buying countries’ support and attacking Communism.</a:t>
            </a:r>
            <a:r>
              <a:rPr lang="en-GB" sz="2800" dirty="0" smtClean="0">
                <a:solidFill>
                  <a:srgbClr val="FF0000"/>
                </a:solidFill>
              </a:rPr>
              <a:t> </a:t>
            </a:r>
            <a:r>
              <a:rPr lang="en-GB" sz="2800" dirty="0">
                <a:solidFill>
                  <a:srgbClr val="0070C0"/>
                </a:solidFill>
              </a:rPr>
              <a:t>The USSR responded with their own versions of the US policy – </a:t>
            </a:r>
            <a:r>
              <a:rPr lang="en-GB" sz="2800" dirty="0" err="1">
                <a:solidFill>
                  <a:srgbClr val="0070C0"/>
                </a:solidFill>
              </a:rPr>
              <a:t>Cominform</a:t>
            </a:r>
            <a:r>
              <a:rPr lang="en-GB" sz="2800" dirty="0">
                <a:solidFill>
                  <a:srgbClr val="0070C0"/>
                </a:solidFill>
              </a:rPr>
              <a:t> and </a:t>
            </a:r>
            <a:r>
              <a:rPr lang="en-GB" sz="2800" dirty="0" err="1" smtClean="0">
                <a:solidFill>
                  <a:srgbClr val="0070C0"/>
                </a:solidFill>
              </a:rPr>
              <a:t>Comecon</a:t>
            </a:r>
            <a:r>
              <a:rPr lang="en-GB" sz="2800" dirty="0" smtClean="0">
                <a:solidFill>
                  <a:srgbClr val="FF0000"/>
                </a:solidFill>
              </a:rPr>
              <a:t>, </a:t>
            </a:r>
            <a:r>
              <a:rPr lang="en-GB" sz="2800" dirty="0">
                <a:solidFill>
                  <a:srgbClr val="FF0000"/>
                </a:solidFill>
              </a:rPr>
              <a:t>which promised similar aid and coordination throughout Communist nations. As Stalin banned countries in the Soviet sphere of influence from receiving Marshall Aid, </a:t>
            </a:r>
            <a:r>
              <a:rPr lang="en-GB" sz="2800" dirty="0">
                <a:solidFill>
                  <a:srgbClr val="0070C0"/>
                </a:solidFill>
              </a:rPr>
              <a:t>t</a:t>
            </a:r>
            <a:r>
              <a:rPr lang="en-GB" sz="2800" dirty="0" smtClean="0">
                <a:solidFill>
                  <a:srgbClr val="0070C0"/>
                </a:solidFill>
              </a:rPr>
              <a:t>here </a:t>
            </a:r>
            <a:r>
              <a:rPr lang="en-GB" sz="2800" dirty="0">
                <a:solidFill>
                  <a:srgbClr val="0070C0"/>
                </a:solidFill>
              </a:rPr>
              <a:t>were now two </a:t>
            </a:r>
            <a:r>
              <a:rPr lang="en-GB" sz="2800" dirty="0" smtClean="0">
                <a:solidFill>
                  <a:srgbClr val="FF0000"/>
                </a:solidFill>
              </a:rPr>
              <a:t>distinct, </a:t>
            </a:r>
            <a:r>
              <a:rPr lang="en-GB" sz="2800" dirty="0" smtClean="0">
                <a:solidFill>
                  <a:srgbClr val="0070C0"/>
                </a:solidFill>
              </a:rPr>
              <a:t>and rival</a:t>
            </a:r>
            <a:r>
              <a:rPr lang="en-GB" sz="2800" dirty="0" smtClean="0">
                <a:solidFill>
                  <a:srgbClr val="FF0000"/>
                </a:solidFill>
              </a:rPr>
              <a:t>,</a:t>
            </a:r>
            <a:r>
              <a:rPr lang="en-GB" sz="2800" dirty="0" smtClean="0">
                <a:solidFill>
                  <a:srgbClr val="0070C0"/>
                </a:solidFill>
              </a:rPr>
              <a:t> </a:t>
            </a:r>
            <a:r>
              <a:rPr lang="en-GB" sz="2800" dirty="0">
                <a:solidFill>
                  <a:srgbClr val="0070C0"/>
                </a:solidFill>
              </a:rPr>
              <a:t>camps in Europe.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1418" y="379941"/>
            <a:ext cx="406400" cy="406400"/>
          </a:xfrm>
          <a:prstGeom prst="rect">
            <a:avLst/>
          </a:prstGeom>
        </p:spPr>
      </p:pic>
    </p:spTree>
    <p:extLst>
      <p:ext uri="{BB962C8B-B14F-4D97-AF65-F5344CB8AC3E}">
        <p14:creationId xmlns:p14="http://schemas.microsoft.com/office/powerpoint/2010/main" val="50752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87" y="353482"/>
            <a:ext cx="11082194" cy="1658198"/>
          </a:xfrm>
        </p:spPr>
        <p:txBody>
          <a:bodyPr>
            <a:normAutofit/>
          </a:bodyPr>
          <a:lstStyle/>
          <a:p>
            <a:r>
              <a:rPr lang="en-GB" sz="4800" dirty="0" smtClean="0"/>
              <a:t>Q3: Importance </a:t>
            </a:r>
            <a:r>
              <a:rPr lang="en-GB" sz="4800" dirty="0"/>
              <a:t>(8 </a:t>
            </a:r>
            <a:r>
              <a:rPr lang="en-GB" sz="4800" dirty="0" smtClean="0"/>
              <a:t>marks x2, </a:t>
            </a:r>
            <a:r>
              <a:rPr lang="en-GB" sz="4800" dirty="0"/>
              <a:t>12 </a:t>
            </a:r>
            <a:r>
              <a:rPr lang="en-GB" sz="4800" dirty="0" smtClean="0"/>
              <a:t>minutes x2)</a:t>
            </a:r>
            <a:endParaRPr lang="en-GB" sz="4800" dirty="0"/>
          </a:p>
        </p:txBody>
      </p:sp>
      <p:sp>
        <p:nvSpPr>
          <p:cNvPr id="3" name="Content Placeholder 2"/>
          <p:cNvSpPr>
            <a:spLocks noGrp="1"/>
          </p:cNvSpPr>
          <p:nvPr>
            <p:ph idx="1"/>
          </p:nvPr>
        </p:nvSpPr>
        <p:spPr>
          <a:xfrm>
            <a:off x="512421" y="1780771"/>
            <a:ext cx="10753725" cy="4795520"/>
          </a:xfrm>
        </p:spPr>
        <p:txBody>
          <a:bodyPr>
            <a:normAutofit/>
          </a:bodyPr>
          <a:lstStyle/>
          <a:p>
            <a:pPr marL="0" indent="0">
              <a:buNone/>
            </a:pPr>
            <a:r>
              <a:rPr lang="en-GB" b="1" u="sng" dirty="0" smtClean="0"/>
              <a:t>Structure:</a:t>
            </a:r>
          </a:p>
          <a:p>
            <a:pPr>
              <a:buFont typeface="Arial" panose="020B0604020202020204" pitchFamily="34" charset="0"/>
              <a:buChar char="•"/>
            </a:pPr>
            <a:r>
              <a:rPr lang="en-GB" dirty="0"/>
              <a:t> </a:t>
            </a:r>
            <a:r>
              <a:rPr lang="en-GB" dirty="0" smtClean="0"/>
              <a:t>1-2 detailed paragraphs explaining the importance of X for Y.</a:t>
            </a:r>
          </a:p>
          <a:p>
            <a:pPr marL="0" indent="0">
              <a:buNone/>
            </a:pPr>
            <a:endParaRPr lang="en-GB" dirty="0" smtClean="0"/>
          </a:p>
          <a:p>
            <a:pPr marL="0" indent="0">
              <a:buNone/>
            </a:pPr>
            <a:r>
              <a:rPr lang="en-GB" b="1" u="sng" dirty="0" smtClean="0"/>
              <a:t>Top tips:</a:t>
            </a:r>
          </a:p>
          <a:p>
            <a:pPr>
              <a:buFont typeface="Arial" panose="020B0604020202020204" pitchFamily="34" charset="0"/>
              <a:buChar char="•"/>
            </a:pPr>
            <a:r>
              <a:rPr lang="en-GB" dirty="0" smtClean="0"/>
              <a:t> Make sure you look at the ‘for …’ part of the question – you need to focus on this. E.g. if the question asks about the importance for US-Soviet relations, DON’T write about the importance for the Hungarian people</a:t>
            </a:r>
            <a:r>
              <a:rPr lang="en-GB" dirty="0" smtClean="0"/>
              <a:t>.</a:t>
            </a:r>
          </a:p>
          <a:p>
            <a:pPr>
              <a:buFont typeface="Arial" panose="020B0604020202020204" pitchFamily="34" charset="0"/>
              <a:buChar char="•"/>
            </a:pPr>
            <a:r>
              <a:rPr lang="en-GB" dirty="0" smtClean="0"/>
              <a:t>Make a clear point at the start that answers the question in summary, then explain that in more detail in the rest of the paragraph.</a:t>
            </a:r>
            <a:endParaRPr lang="en-GB" dirty="0" smtClean="0"/>
          </a:p>
          <a:p>
            <a:pPr>
              <a:buFont typeface="Arial" panose="020B0604020202020204" pitchFamily="34" charset="0"/>
              <a:buChar char="•"/>
            </a:pPr>
            <a:r>
              <a:rPr lang="en-GB" dirty="0"/>
              <a:t> </a:t>
            </a:r>
            <a:r>
              <a:rPr lang="en-GB" dirty="0" smtClean="0"/>
              <a:t>You could add in a brief ‘before and after’ so that you can show how important the thing was in making changes.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2899" y="1780771"/>
            <a:ext cx="406400" cy="406400"/>
          </a:xfrm>
          <a:prstGeom prst="rect">
            <a:avLst/>
          </a:prstGeom>
        </p:spPr>
      </p:pic>
    </p:spTree>
    <p:extLst>
      <p:ext uri="{BB962C8B-B14F-4D97-AF65-F5344CB8AC3E}">
        <p14:creationId xmlns:p14="http://schemas.microsoft.com/office/powerpoint/2010/main" val="3961429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r>
              <a:rPr lang="en-GB" sz="3800" b="1" dirty="0" smtClean="0">
                <a:solidFill>
                  <a:srgbClr val="00B050"/>
                </a:solidFill>
              </a:rPr>
              <a:t>Aiming for Grade 4</a:t>
            </a:r>
            <a:r>
              <a:rPr lang="en-GB" sz="3800" dirty="0" smtClean="0">
                <a:solidFill>
                  <a:srgbClr val="00B050"/>
                </a:solidFill>
              </a:rPr>
              <a:t>:</a:t>
            </a:r>
            <a:r>
              <a:rPr lang="en-GB" sz="3800" dirty="0" smtClean="0"/>
              <a:t> </a:t>
            </a:r>
            <a:r>
              <a:rPr lang="en-GB" sz="3800" dirty="0"/>
              <a:t>Explain the importance of the establishment of NATO in 1949 for relations between the USA and the Soviet Union</a:t>
            </a:r>
            <a:r>
              <a:rPr lang="en-GB" sz="3800" dirty="0" smtClean="0"/>
              <a:t>. (8)</a:t>
            </a:r>
            <a:endParaRPr lang="en-GB" sz="3800" dirty="0"/>
          </a:p>
        </p:txBody>
      </p:sp>
      <p:sp>
        <p:nvSpPr>
          <p:cNvPr id="3" name="Content Placeholder 2"/>
          <p:cNvSpPr>
            <a:spLocks noGrp="1"/>
          </p:cNvSpPr>
          <p:nvPr>
            <p:ph idx="1"/>
          </p:nvPr>
        </p:nvSpPr>
        <p:spPr>
          <a:xfrm>
            <a:off x="415636" y="2068944"/>
            <a:ext cx="10913145" cy="4246881"/>
          </a:xfrm>
        </p:spPr>
        <p:txBody>
          <a:bodyPr>
            <a:normAutofit/>
          </a:bodyPr>
          <a:lstStyle/>
          <a:p>
            <a:pPr marL="0" indent="0">
              <a:buNone/>
            </a:pPr>
            <a:r>
              <a:rPr lang="en-GB" dirty="0" smtClean="0">
                <a:solidFill>
                  <a:srgbClr val="00B050"/>
                </a:solidFill>
              </a:rPr>
              <a:t>The </a:t>
            </a:r>
            <a:r>
              <a:rPr lang="en-GB" dirty="0">
                <a:solidFill>
                  <a:srgbClr val="00B050"/>
                </a:solidFill>
              </a:rPr>
              <a:t>establishment of NATO in 1949 was very important as it made relations between the USA and the Soviet Union worse. NATO was a military alliance. Stalin felt angry about this united military force, which posed a threat to Soviet security. Furthermore, when West Germany was allowed to join NATO, Stalin was angry. Stalin responded by creating the Warsaw Pact. This worsened relations even further. It is therefore clear that the establishment of NATO led </a:t>
            </a:r>
            <a:r>
              <a:rPr lang="en-GB" dirty="0" smtClean="0">
                <a:solidFill>
                  <a:srgbClr val="00B050"/>
                </a:solidFill>
              </a:rPr>
              <a:t>to making </a:t>
            </a:r>
            <a:r>
              <a:rPr lang="en-GB" dirty="0">
                <a:solidFill>
                  <a:srgbClr val="00B050"/>
                </a:solidFill>
              </a:rPr>
              <a:t>relations between the USA and Soviet </a:t>
            </a:r>
            <a:r>
              <a:rPr lang="en-GB" dirty="0" smtClean="0">
                <a:solidFill>
                  <a:srgbClr val="00B050"/>
                </a:solidFill>
              </a:rPr>
              <a:t>Union much worse. </a:t>
            </a:r>
            <a:endParaRPr lang="en-GB" dirty="0">
              <a:solidFill>
                <a:srgbClr val="00B050"/>
              </a:solidFill>
            </a:endParaRP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8218" y="1578494"/>
            <a:ext cx="406400" cy="406400"/>
          </a:xfrm>
          <a:prstGeom prst="rect">
            <a:avLst/>
          </a:prstGeom>
        </p:spPr>
      </p:pic>
    </p:spTree>
    <p:extLst>
      <p:ext uri="{BB962C8B-B14F-4D97-AF65-F5344CB8AC3E}">
        <p14:creationId xmlns:p14="http://schemas.microsoft.com/office/powerpoint/2010/main" val="154834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r>
              <a:rPr lang="en-GB" sz="3800" b="1" dirty="0" smtClean="0">
                <a:solidFill>
                  <a:srgbClr val="0070C0"/>
                </a:solidFill>
              </a:rPr>
              <a:t>Aiming for Grade 6</a:t>
            </a:r>
            <a:r>
              <a:rPr lang="en-GB" sz="3800" dirty="0" smtClean="0">
                <a:solidFill>
                  <a:srgbClr val="0070C0"/>
                </a:solidFill>
              </a:rPr>
              <a:t>: </a:t>
            </a:r>
            <a:r>
              <a:rPr lang="en-GB" sz="3800" dirty="0"/>
              <a:t>Explain the importance of the establishment of NATO in 1949 for relations between the USA and the Soviet Union</a:t>
            </a:r>
            <a:r>
              <a:rPr lang="en-GB" sz="3800" dirty="0" smtClean="0"/>
              <a:t>. (8)</a:t>
            </a:r>
            <a:endParaRPr lang="en-GB" sz="3800" dirty="0"/>
          </a:p>
        </p:txBody>
      </p:sp>
      <p:sp>
        <p:nvSpPr>
          <p:cNvPr id="3" name="Content Placeholder 2"/>
          <p:cNvSpPr>
            <a:spLocks noGrp="1"/>
          </p:cNvSpPr>
          <p:nvPr>
            <p:ph idx="1"/>
          </p:nvPr>
        </p:nvSpPr>
        <p:spPr>
          <a:xfrm>
            <a:off x="415636" y="2068944"/>
            <a:ext cx="10913145" cy="4246881"/>
          </a:xfrm>
        </p:spPr>
        <p:txBody>
          <a:bodyPr>
            <a:normAutofit/>
          </a:bodyPr>
          <a:lstStyle/>
          <a:p>
            <a:pPr marL="0" indent="0">
              <a:buNone/>
            </a:pPr>
            <a:r>
              <a:rPr lang="en-GB" dirty="0" smtClean="0">
                <a:solidFill>
                  <a:srgbClr val="00B050"/>
                </a:solidFill>
              </a:rPr>
              <a:t>The </a:t>
            </a:r>
            <a:r>
              <a:rPr lang="en-GB" dirty="0">
                <a:solidFill>
                  <a:srgbClr val="00B050"/>
                </a:solidFill>
              </a:rPr>
              <a:t>establishment of NATO in 1949 was very important as it </a:t>
            </a:r>
            <a:r>
              <a:rPr lang="en-GB" dirty="0" smtClean="0">
                <a:solidFill>
                  <a:srgbClr val="0070C0"/>
                </a:solidFill>
              </a:rPr>
              <a:t>worsened</a:t>
            </a:r>
            <a:r>
              <a:rPr lang="en-GB" dirty="0" smtClean="0">
                <a:solidFill>
                  <a:srgbClr val="00B050"/>
                </a:solidFill>
              </a:rPr>
              <a:t> </a:t>
            </a:r>
            <a:r>
              <a:rPr lang="en-GB" dirty="0">
                <a:solidFill>
                  <a:srgbClr val="00B050"/>
                </a:solidFill>
              </a:rPr>
              <a:t>relations between the USA and the Soviet </a:t>
            </a:r>
            <a:r>
              <a:rPr lang="en-GB" dirty="0" smtClean="0">
                <a:solidFill>
                  <a:srgbClr val="00B050"/>
                </a:solidFill>
              </a:rPr>
              <a:t>Union. </a:t>
            </a:r>
            <a:r>
              <a:rPr lang="en-GB" dirty="0">
                <a:solidFill>
                  <a:srgbClr val="0070C0"/>
                </a:solidFill>
              </a:rPr>
              <a:t>Before 1948, relations had been tense but peaceful</a:t>
            </a:r>
            <a:r>
              <a:rPr lang="en-GB" dirty="0" smtClean="0">
                <a:solidFill>
                  <a:srgbClr val="0070C0"/>
                </a:solidFill>
              </a:rPr>
              <a:t>. </a:t>
            </a:r>
            <a:r>
              <a:rPr lang="en-GB" dirty="0">
                <a:solidFill>
                  <a:srgbClr val="0070C0"/>
                </a:solidFill>
              </a:rPr>
              <a:t>Tensions rose during the Berlin Crisis on 1948-49, and the subsequent establishment of NATO in 1949 led to a further deterioration in relations.</a:t>
            </a:r>
            <a:r>
              <a:rPr lang="en-GB" dirty="0" smtClean="0">
                <a:solidFill>
                  <a:srgbClr val="0070C0"/>
                </a:solidFill>
              </a:rPr>
              <a:t> </a:t>
            </a:r>
            <a:r>
              <a:rPr lang="en-GB" dirty="0" smtClean="0">
                <a:solidFill>
                  <a:srgbClr val="00B050"/>
                </a:solidFill>
              </a:rPr>
              <a:t>NATO </a:t>
            </a:r>
            <a:r>
              <a:rPr lang="en-GB" dirty="0">
                <a:solidFill>
                  <a:srgbClr val="00B050"/>
                </a:solidFill>
              </a:rPr>
              <a:t>was a military </a:t>
            </a:r>
            <a:r>
              <a:rPr lang="en-GB" dirty="0" smtClean="0">
                <a:solidFill>
                  <a:srgbClr val="00B050"/>
                </a:solidFill>
              </a:rPr>
              <a:t>alliance</a:t>
            </a:r>
            <a:r>
              <a:rPr lang="en-GB" dirty="0" smtClean="0">
                <a:solidFill>
                  <a:srgbClr val="0070C0"/>
                </a:solidFill>
              </a:rPr>
              <a:t>, </a:t>
            </a:r>
            <a:r>
              <a:rPr lang="en-GB" dirty="0">
                <a:solidFill>
                  <a:srgbClr val="0070C0"/>
                </a:solidFill>
              </a:rPr>
              <a:t>made up of Western nations friendly to the USA. </a:t>
            </a:r>
            <a:r>
              <a:rPr lang="en-GB" dirty="0" smtClean="0">
                <a:solidFill>
                  <a:srgbClr val="00B050"/>
                </a:solidFill>
              </a:rPr>
              <a:t>Stalin felt </a:t>
            </a:r>
            <a:r>
              <a:rPr lang="en-GB" dirty="0">
                <a:solidFill>
                  <a:srgbClr val="0070C0"/>
                </a:solidFill>
              </a:rPr>
              <a:t>intimated by and</a:t>
            </a:r>
            <a:r>
              <a:rPr lang="en-GB" dirty="0" smtClean="0">
                <a:solidFill>
                  <a:srgbClr val="0070C0"/>
                </a:solidFill>
              </a:rPr>
              <a:t> </a:t>
            </a:r>
            <a:r>
              <a:rPr lang="en-GB" dirty="0">
                <a:solidFill>
                  <a:srgbClr val="00B050"/>
                </a:solidFill>
              </a:rPr>
              <a:t>angry about this united military force, which posed a threat to Soviet security. </a:t>
            </a:r>
            <a:r>
              <a:rPr lang="en-GB" dirty="0">
                <a:solidFill>
                  <a:srgbClr val="0070C0"/>
                </a:solidFill>
              </a:rPr>
              <a:t>This was important in worsening relations between the two sides. </a:t>
            </a:r>
          </a:p>
          <a:p>
            <a:pPr marL="0" indent="0">
              <a:buNone/>
            </a:pPr>
            <a:r>
              <a:rPr lang="en-GB" dirty="0" smtClean="0">
                <a:solidFill>
                  <a:srgbClr val="00B050"/>
                </a:solidFill>
              </a:rPr>
              <a:t>Furthermore</a:t>
            </a:r>
            <a:r>
              <a:rPr lang="en-GB" dirty="0">
                <a:solidFill>
                  <a:srgbClr val="00B050"/>
                </a:solidFill>
              </a:rPr>
              <a:t>, when West Germany was allowed to join NATO, Stalin was </a:t>
            </a:r>
            <a:r>
              <a:rPr lang="en-GB" dirty="0" smtClean="0">
                <a:solidFill>
                  <a:srgbClr val="0070C0"/>
                </a:solidFill>
              </a:rPr>
              <a:t>furious</a:t>
            </a:r>
            <a:r>
              <a:rPr lang="en-GB" dirty="0" smtClean="0">
                <a:solidFill>
                  <a:srgbClr val="00B050"/>
                </a:solidFill>
              </a:rPr>
              <a:t>. </a:t>
            </a:r>
            <a:r>
              <a:rPr lang="en-GB" dirty="0">
                <a:solidFill>
                  <a:srgbClr val="00B050"/>
                </a:solidFill>
              </a:rPr>
              <a:t>Stalin responded by creating the Warsaw </a:t>
            </a:r>
            <a:r>
              <a:rPr lang="en-GB" dirty="0" smtClean="0">
                <a:solidFill>
                  <a:srgbClr val="00B050"/>
                </a:solidFill>
              </a:rPr>
              <a:t>Pact </a:t>
            </a:r>
            <a:r>
              <a:rPr lang="en-GB" dirty="0">
                <a:solidFill>
                  <a:srgbClr val="0070C0"/>
                </a:solidFill>
              </a:rPr>
              <a:t>in 1955</a:t>
            </a:r>
            <a:r>
              <a:rPr lang="en-GB" dirty="0" smtClean="0">
                <a:solidFill>
                  <a:srgbClr val="00B050"/>
                </a:solidFill>
              </a:rPr>
              <a:t>. </a:t>
            </a:r>
            <a:r>
              <a:rPr lang="en-GB" dirty="0">
                <a:solidFill>
                  <a:srgbClr val="00B050"/>
                </a:solidFill>
              </a:rPr>
              <a:t>This worsened relations even </a:t>
            </a:r>
            <a:r>
              <a:rPr lang="en-GB" dirty="0" smtClean="0">
                <a:solidFill>
                  <a:srgbClr val="00B050"/>
                </a:solidFill>
              </a:rPr>
              <a:t>further</a:t>
            </a:r>
            <a:r>
              <a:rPr lang="en-GB" dirty="0" smtClean="0">
                <a:solidFill>
                  <a:srgbClr val="0070C0"/>
                </a:solidFill>
              </a:rPr>
              <a:t>, </a:t>
            </a:r>
            <a:r>
              <a:rPr lang="en-GB" dirty="0">
                <a:solidFill>
                  <a:srgbClr val="0070C0"/>
                </a:solidFill>
              </a:rPr>
              <a:t>as Europe was now split into two defensive and angry camps, now both armed with nuclear weapons</a:t>
            </a:r>
            <a:r>
              <a:rPr lang="en-GB" dirty="0" smtClean="0">
                <a:solidFill>
                  <a:srgbClr val="0070C0"/>
                </a:solidFill>
              </a:rPr>
              <a:t>.</a:t>
            </a:r>
            <a:r>
              <a:rPr lang="en-GB" dirty="0" smtClean="0">
                <a:solidFill>
                  <a:srgbClr val="00B050"/>
                </a:solidFill>
              </a:rPr>
              <a:t> </a:t>
            </a:r>
            <a:r>
              <a:rPr lang="en-GB" dirty="0">
                <a:solidFill>
                  <a:srgbClr val="00B050"/>
                </a:solidFill>
              </a:rPr>
              <a:t>It is therefore clear that the establishment of NATO led to</a:t>
            </a:r>
            <a:r>
              <a:rPr lang="en-GB" dirty="0">
                <a:solidFill>
                  <a:srgbClr val="0070C0"/>
                </a:solidFill>
              </a:rPr>
              <a:t> a significant decline in relations between the USA and Soviet Union.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5581" y="1662544"/>
            <a:ext cx="406400" cy="406400"/>
          </a:xfrm>
          <a:prstGeom prst="rect">
            <a:avLst/>
          </a:prstGeom>
        </p:spPr>
      </p:pic>
    </p:spTree>
    <p:extLst>
      <p:ext uri="{BB962C8B-B14F-4D97-AF65-F5344CB8AC3E}">
        <p14:creationId xmlns:p14="http://schemas.microsoft.com/office/powerpoint/2010/main" val="2897659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r>
              <a:rPr lang="en-GB" sz="3800" b="1" dirty="0" smtClean="0">
                <a:solidFill>
                  <a:srgbClr val="FF0000"/>
                </a:solidFill>
              </a:rPr>
              <a:t>Aiming for Grade 9</a:t>
            </a:r>
            <a:r>
              <a:rPr lang="en-GB" sz="3800" dirty="0" smtClean="0">
                <a:solidFill>
                  <a:srgbClr val="FF0000"/>
                </a:solidFill>
              </a:rPr>
              <a:t>: </a:t>
            </a:r>
            <a:r>
              <a:rPr lang="en-GB" sz="3800" dirty="0"/>
              <a:t>Explain the importance of the establishment of NATO in 1949 for relations between the USA and the Soviet Union</a:t>
            </a:r>
            <a:r>
              <a:rPr lang="en-GB" sz="3800" dirty="0" smtClean="0"/>
              <a:t>. (8)</a:t>
            </a:r>
            <a:endParaRPr lang="en-GB" sz="3800" dirty="0"/>
          </a:p>
        </p:txBody>
      </p:sp>
      <p:sp>
        <p:nvSpPr>
          <p:cNvPr id="3" name="Content Placeholder 2"/>
          <p:cNvSpPr>
            <a:spLocks noGrp="1"/>
          </p:cNvSpPr>
          <p:nvPr>
            <p:ph idx="1"/>
          </p:nvPr>
        </p:nvSpPr>
        <p:spPr>
          <a:xfrm>
            <a:off x="415636" y="2068944"/>
            <a:ext cx="11305309" cy="4378038"/>
          </a:xfrm>
        </p:spPr>
        <p:txBody>
          <a:bodyPr>
            <a:normAutofit fontScale="92500" lnSpcReduction="10000"/>
          </a:bodyPr>
          <a:lstStyle/>
          <a:p>
            <a:pPr marL="0" indent="0">
              <a:buNone/>
            </a:pPr>
            <a:r>
              <a:rPr lang="en-GB" dirty="0" smtClean="0">
                <a:solidFill>
                  <a:srgbClr val="00B050"/>
                </a:solidFill>
              </a:rPr>
              <a:t>The </a:t>
            </a:r>
            <a:r>
              <a:rPr lang="en-GB" dirty="0">
                <a:solidFill>
                  <a:srgbClr val="00B050"/>
                </a:solidFill>
              </a:rPr>
              <a:t>establishment of NATO in 1949 was very important as it </a:t>
            </a:r>
            <a:r>
              <a:rPr lang="en-GB" dirty="0" smtClean="0">
                <a:solidFill>
                  <a:srgbClr val="0070C0"/>
                </a:solidFill>
              </a:rPr>
              <a:t>worsened</a:t>
            </a:r>
            <a:r>
              <a:rPr lang="en-GB" dirty="0" smtClean="0">
                <a:solidFill>
                  <a:srgbClr val="00B050"/>
                </a:solidFill>
              </a:rPr>
              <a:t> </a:t>
            </a:r>
            <a:r>
              <a:rPr lang="en-GB" dirty="0">
                <a:solidFill>
                  <a:srgbClr val="00B050"/>
                </a:solidFill>
              </a:rPr>
              <a:t>relations between the USA and the Soviet </a:t>
            </a:r>
            <a:r>
              <a:rPr lang="en-GB" dirty="0" smtClean="0">
                <a:solidFill>
                  <a:srgbClr val="00B050"/>
                </a:solidFill>
              </a:rPr>
              <a:t>Union. </a:t>
            </a:r>
            <a:r>
              <a:rPr lang="en-GB" dirty="0">
                <a:solidFill>
                  <a:srgbClr val="0070C0"/>
                </a:solidFill>
              </a:rPr>
              <a:t>Before 1948, relations had been tense but peaceful</a:t>
            </a:r>
            <a:r>
              <a:rPr lang="en-GB" dirty="0" smtClean="0">
                <a:solidFill>
                  <a:srgbClr val="0070C0"/>
                </a:solidFill>
              </a:rPr>
              <a:t>. Tensions </a:t>
            </a:r>
            <a:r>
              <a:rPr lang="en-GB" dirty="0">
                <a:solidFill>
                  <a:srgbClr val="0070C0"/>
                </a:solidFill>
              </a:rPr>
              <a:t>rose during the Berlin Crisis on 1948-49, and the subsequent establishment of NATO in 1949 led to a further deterioration in relations.</a:t>
            </a:r>
            <a:r>
              <a:rPr lang="en-GB" dirty="0" smtClean="0">
                <a:solidFill>
                  <a:srgbClr val="0070C0"/>
                </a:solidFill>
              </a:rPr>
              <a:t> </a:t>
            </a:r>
            <a:r>
              <a:rPr lang="en-GB" dirty="0" smtClean="0">
                <a:solidFill>
                  <a:srgbClr val="00B050"/>
                </a:solidFill>
              </a:rPr>
              <a:t>NATO </a:t>
            </a:r>
            <a:r>
              <a:rPr lang="en-GB" dirty="0">
                <a:solidFill>
                  <a:srgbClr val="FF0000"/>
                </a:solidFill>
              </a:rPr>
              <a:t>(or the North Atlantic Treaty Organisation)</a:t>
            </a:r>
            <a:r>
              <a:rPr lang="en-GB" dirty="0" smtClean="0">
                <a:solidFill>
                  <a:srgbClr val="00B050"/>
                </a:solidFill>
              </a:rPr>
              <a:t> </a:t>
            </a:r>
            <a:r>
              <a:rPr lang="en-GB" dirty="0">
                <a:solidFill>
                  <a:srgbClr val="00B050"/>
                </a:solidFill>
              </a:rPr>
              <a:t>was a military </a:t>
            </a:r>
            <a:r>
              <a:rPr lang="en-GB" dirty="0" smtClean="0">
                <a:solidFill>
                  <a:srgbClr val="00B050"/>
                </a:solidFill>
              </a:rPr>
              <a:t>alliance</a:t>
            </a:r>
            <a:r>
              <a:rPr lang="en-GB" dirty="0" smtClean="0">
                <a:solidFill>
                  <a:srgbClr val="0070C0"/>
                </a:solidFill>
              </a:rPr>
              <a:t>, </a:t>
            </a:r>
            <a:r>
              <a:rPr lang="en-GB" dirty="0">
                <a:solidFill>
                  <a:srgbClr val="0070C0"/>
                </a:solidFill>
              </a:rPr>
              <a:t>made up of Western nations friendly to the </a:t>
            </a:r>
            <a:r>
              <a:rPr lang="en-GB" dirty="0" smtClean="0">
                <a:solidFill>
                  <a:srgbClr val="0070C0"/>
                </a:solidFill>
              </a:rPr>
              <a:t>USA </a:t>
            </a:r>
            <a:r>
              <a:rPr lang="en-GB" dirty="0">
                <a:solidFill>
                  <a:srgbClr val="FF0000"/>
                </a:solidFill>
              </a:rPr>
              <a:t>including Canada, the UK, and nine other Western European </a:t>
            </a:r>
            <a:r>
              <a:rPr lang="en-GB" dirty="0" smtClean="0">
                <a:solidFill>
                  <a:srgbClr val="FF0000"/>
                </a:solidFill>
              </a:rPr>
              <a:t>nations. </a:t>
            </a:r>
            <a:r>
              <a:rPr lang="en-GB" dirty="0" smtClean="0">
                <a:solidFill>
                  <a:srgbClr val="00B050"/>
                </a:solidFill>
              </a:rPr>
              <a:t>Stalin felt </a:t>
            </a:r>
            <a:r>
              <a:rPr lang="en-GB" dirty="0">
                <a:solidFill>
                  <a:srgbClr val="0070C0"/>
                </a:solidFill>
              </a:rPr>
              <a:t>intimated by and</a:t>
            </a:r>
            <a:r>
              <a:rPr lang="en-GB" dirty="0" smtClean="0">
                <a:solidFill>
                  <a:srgbClr val="0070C0"/>
                </a:solidFill>
              </a:rPr>
              <a:t> </a:t>
            </a:r>
            <a:r>
              <a:rPr lang="en-GB" dirty="0">
                <a:solidFill>
                  <a:srgbClr val="00B050"/>
                </a:solidFill>
              </a:rPr>
              <a:t>angry about this united military force, which posed a threat to Soviet </a:t>
            </a:r>
            <a:r>
              <a:rPr lang="en-GB" dirty="0" smtClean="0">
                <a:solidFill>
                  <a:srgbClr val="00B050"/>
                </a:solidFill>
              </a:rPr>
              <a:t>security </a:t>
            </a:r>
            <a:r>
              <a:rPr lang="en-GB" dirty="0">
                <a:solidFill>
                  <a:srgbClr val="FF0000"/>
                </a:solidFill>
              </a:rPr>
              <a:t>as it allowed the USA to place nuclear weapons in any member states, including Norway or Denmark, very close to the Soviet border</a:t>
            </a:r>
            <a:r>
              <a:rPr lang="en-GB" dirty="0" smtClean="0">
                <a:solidFill>
                  <a:srgbClr val="FF0000"/>
                </a:solidFill>
              </a:rPr>
              <a:t>.</a:t>
            </a:r>
            <a:r>
              <a:rPr lang="en-GB" dirty="0" smtClean="0">
                <a:solidFill>
                  <a:srgbClr val="00B050"/>
                </a:solidFill>
              </a:rPr>
              <a:t> </a:t>
            </a:r>
            <a:r>
              <a:rPr lang="en-GB" dirty="0">
                <a:solidFill>
                  <a:srgbClr val="0070C0"/>
                </a:solidFill>
              </a:rPr>
              <a:t>This was important in worsening relations between the two sides. </a:t>
            </a:r>
          </a:p>
          <a:p>
            <a:pPr marL="0" indent="0">
              <a:buNone/>
            </a:pPr>
            <a:r>
              <a:rPr lang="en-GB" dirty="0" smtClean="0">
                <a:solidFill>
                  <a:srgbClr val="00B050"/>
                </a:solidFill>
              </a:rPr>
              <a:t>Furthermore</a:t>
            </a:r>
            <a:r>
              <a:rPr lang="en-GB" dirty="0">
                <a:solidFill>
                  <a:srgbClr val="00B050"/>
                </a:solidFill>
              </a:rPr>
              <a:t>, when </a:t>
            </a:r>
            <a:r>
              <a:rPr lang="en-GB" dirty="0">
                <a:solidFill>
                  <a:srgbClr val="FF0000"/>
                </a:solidFill>
              </a:rPr>
              <a:t>the FRG (West Germany) </a:t>
            </a:r>
            <a:r>
              <a:rPr lang="en-GB" dirty="0" smtClean="0">
                <a:solidFill>
                  <a:srgbClr val="00B050"/>
                </a:solidFill>
              </a:rPr>
              <a:t>was </a:t>
            </a:r>
            <a:r>
              <a:rPr lang="en-GB" dirty="0">
                <a:solidFill>
                  <a:srgbClr val="00B050"/>
                </a:solidFill>
              </a:rPr>
              <a:t>allowed to join </a:t>
            </a:r>
            <a:r>
              <a:rPr lang="en-GB" dirty="0" smtClean="0">
                <a:solidFill>
                  <a:srgbClr val="00B050"/>
                </a:solidFill>
              </a:rPr>
              <a:t>NATO </a:t>
            </a:r>
            <a:r>
              <a:rPr lang="en-GB" dirty="0">
                <a:solidFill>
                  <a:srgbClr val="FF0000"/>
                </a:solidFill>
              </a:rPr>
              <a:t>in </a:t>
            </a:r>
            <a:r>
              <a:rPr lang="en-GB" dirty="0" smtClean="0">
                <a:solidFill>
                  <a:srgbClr val="FF0000"/>
                </a:solidFill>
              </a:rPr>
              <a:t>1955</a:t>
            </a:r>
            <a:r>
              <a:rPr lang="en-GB" dirty="0" smtClean="0">
                <a:solidFill>
                  <a:srgbClr val="00B050"/>
                </a:solidFill>
              </a:rPr>
              <a:t>, </a:t>
            </a:r>
            <a:r>
              <a:rPr lang="en-GB" dirty="0">
                <a:solidFill>
                  <a:srgbClr val="00B050"/>
                </a:solidFill>
              </a:rPr>
              <a:t>Stalin was </a:t>
            </a:r>
            <a:r>
              <a:rPr lang="en-GB" dirty="0" smtClean="0">
                <a:solidFill>
                  <a:srgbClr val="0070C0"/>
                </a:solidFill>
              </a:rPr>
              <a:t>furious </a:t>
            </a:r>
            <a:r>
              <a:rPr lang="en-GB" dirty="0">
                <a:solidFill>
                  <a:srgbClr val="FF0000"/>
                </a:solidFill>
              </a:rPr>
              <a:t>as this symbolised the rearming of a nation that the Soviets felt should have been weakened or destroyed after WWII</a:t>
            </a:r>
            <a:r>
              <a:rPr lang="en-GB" dirty="0" smtClean="0">
                <a:solidFill>
                  <a:srgbClr val="FF0000"/>
                </a:solidFill>
              </a:rPr>
              <a:t>.</a:t>
            </a:r>
            <a:r>
              <a:rPr lang="en-GB" dirty="0" smtClean="0">
                <a:solidFill>
                  <a:srgbClr val="00B050"/>
                </a:solidFill>
              </a:rPr>
              <a:t> </a:t>
            </a:r>
            <a:r>
              <a:rPr lang="en-GB" dirty="0">
                <a:solidFill>
                  <a:srgbClr val="00B050"/>
                </a:solidFill>
              </a:rPr>
              <a:t>Stalin responded by creating the Warsaw </a:t>
            </a:r>
            <a:r>
              <a:rPr lang="en-GB" dirty="0" smtClean="0">
                <a:solidFill>
                  <a:srgbClr val="00B050"/>
                </a:solidFill>
              </a:rPr>
              <a:t>Pact </a:t>
            </a:r>
            <a:r>
              <a:rPr lang="en-GB" dirty="0">
                <a:solidFill>
                  <a:srgbClr val="0070C0"/>
                </a:solidFill>
              </a:rPr>
              <a:t>in </a:t>
            </a:r>
            <a:r>
              <a:rPr lang="en-GB" dirty="0" smtClean="0">
                <a:solidFill>
                  <a:srgbClr val="0070C0"/>
                </a:solidFill>
              </a:rPr>
              <a:t>1955</a:t>
            </a:r>
            <a:r>
              <a:rPr lang="en-GB" dirty="0" smtClean="0">
                <a:solidFill>
                  <a:srgbClr val="FF0000"/>
                </a:solidFill>
              </a:rPr>
              <a:t>, </a:t>
            </a:r>
            <a:r>
              <a:rPr lang="en-GB" dirty="0">
                <a:solidFill>
                  <a:srgbClr val="FF0000"/>
                </a:solidFill>
              </a:rPr>
              <a:t>a Communist military alliance.</a:t>
            </a:r>
            <a:r>
              <a:rPr lang="en-GB" dirty="0" smtClean="0">
                <a:solidFill>
                  <a:srgbClr val="00B050"/>
                </a:solidFill>
              </a:rPr>
              <a:t> </a:t>
            </a:r>
            <a:r>
              <a:rPr lang="en-GB" dirty="0">
                <a:solidFill>
                  <a:srgbClr val="00B050"/>
                </a:solidFill>
              </a:rPr>
              <a:t>This worsened relations even </a:t>
            </a:r>
            <a:r>
              <a:rPr lang="en-GB" dirty="0" smtClean="0">
                <a:solidFill>
                  <a:srgbClr val="00B050"/>
                </a:solidFill>
              </a:rPr>
              <a:t>further</a:t>
            </a:r>
            <a:r>
              <a:rPr lang="en-GB" dirty="0" smtClean="0">
                <a:solidFill>
                  <a:srgbClr val="0070C0"/>
                </a:solidFill>
              </a:rPr>
              <a:t>, </a:t>
            </a:r>
            <a:r>
              <a:rPr lang="en-GB" dirty="0">
                <a:solidFill>
                  <a:srgbClr val="0070C0"/>
                </a:solidFill>
              </a:rPr>
              <a:t>as Europe was now split into two defensive and angry camps, now both armed with nuclear </a:t>
            </a:r>
            <a:r>
              <a:rPr lang="en-GB" dirty="0" smtClean="0">
                <a:solidFill>
                  <a:srgbClr val="0070C0"/>
                </a:solidFill>
              </a:rPr>
              <a:t>weapons</a:t>
            </a:r>
            <a:r>
              <a:rPr lang="en-GB" dirty="0">
                <a:solidFill>
                  <a:srgbClr val="FF0000"/>
                </a:solidFill>
              </a:rPr>
              <a:t> following development of the US and Soviet H Bombs in 1952 and 1953 respectively</a:t>
            </a:r>
            <a:r>
              <a:rPr lang="en-GB" dirty="0" smtClean="0">
                <a:solidFill>
                  <a:srgbClr val="FF0000"/>
                </a:solidFill>
              </a:rPr>
              <a:t>.</a:t>
            </a:r>
            <a:r>
              <a:rPr lang="en-GB" dirty="0" smtClean="0">
                <a:solidFill>
                  <a:srgbClr val="00B050"/>
                </a:solidFill>
              </a:rPr>
              <a:t> </a:t>
            </a:r>
            <a:r>
              <a:rPr lang="en-GB" dirty="0">
                <a:solidFill>
                  <a:srgbClr val="00B050"/>
                </a:solidFill>
              </a:rPr>
              <a:t>It is therefore clear that the establishment of NATO led to</a:t>
            </a:r>
            <a:r>
              <a:rPr lang="en-GB" dirty="0">
                <a:solidFill>
                  <a:srgbClr val="0070C0"/>
                </a:solidFill>
              </a:rPr>
              <a:t> a significant decline in relations between the USA and Soviet Union. </a:t>
            </a:r>
            <a:endParaRPr lang="en-GB" dirty="0">
              <a:solidFill>
                <a:srgbClr val="FF00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6764" y="1375294"/>
            <a:ext cx="406400" cy="406400"/>
          </a:xfrm>
          <a:prstGeom prst="rect">
            <a:avLst/>
          </a:prstGeom>
        </p:spPr>
      </p:pic>
    </p:spTree>
    <p:extLst>
      <p:ext uri="{BB962C8B-B14F-4D97-AF65-F5344CB8AC3E}">
        <p14:creationId xmlns:p14="http://schemas.microsoft.com/office/powerpoint/2010/main" val="3748205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questions to practise planning!</a:t>
            </a:r>
            <a:endParaRPr lang="en-GB" dirty="0"/>
          </a:p>
        </p:txBody>
      </p:sp>
      <p:sp>
        <p:nvSpPr>
          <p:cNvPr id="13" name="Rectangle 1"/>
          <p:cNvSpPr>
            <a:spLocks noChangeArrowheads="1"/>
          </p:cNvSpPr>
          <p:nvPr/>
        </p:nvSpPr>
        <p:spPr bwMode="auto">
          <a:xfrm>
            <a:off x="740351" y="2068531"/>
            <a:ext cx="1034472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two consequences of Soviet expansion, 1945-47.</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two consequences of the Cuban Revolution of 1959.</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two consequences of Gorbachev’s ‘new thinking’ on Eastern Europe.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Write a narrative account analysing the main developments of the Berlin Crisis, 1948-49.</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Write a narrative account analysing the main events in East-West rivalry over Berlin, 1958-61.</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Write a narrative account analysing the main events of détente in the years 1970-1979.</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the importance of Potsdam Conference for Cold War relations.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the importance of the Prague Spring for relations between the USA and USSR. </a:t>
            </a:r>
            <a:endParaRPr kumimoji="0" lang="en-GB" altLang="en-US" sz="20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Explain the importance of the Soviet invasion of Afghanistan of 1979 for relations between the USA and the Soviet Union.</a:t>
            </a:r>
            <a:endParaRPr kumimoji="0" lang="en-GB" altLang="en-US" sz="2000" b="0" i="0" u="none" strike="noStrike" cap="none" normalizeH="0" baseline="0" dirty="0" smtClean="0">
              <a:ln>
                <a:noFill/>
              </a:ln>
              <a:effectLst/>
            </a:endParaRPr>
          </a:p>
        </p:txBody>
      </p:sp>
    </p:spTree>
    <p:extLst>
      <p:ext uri="{BB962C8B-B14F-4D97-AF65-F5344CB8AC3E}">
        <p14:creationId xmlns:p14="http://schemas.microsoft.com/office/powerpoint/2010/main" val="3015761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Revision Tips:</a:t>
            </a:r>
            <a:endParaRPr lang="en-GB" dirty="0"/>
          </a:p>
        </p:txBody>
      </p:sp>
      <p:sp>
        <p:nvSpPr>
          <p:cNvPr id="3" name="Content Placeholder 2"/>
          <p:cNvSpPr>
            <a:spLocks noGrp="1"/>
          </p:cNvSpPr>
          <p:nvPr>
            <p:ph idx="1"/>
          </p:nvPr>
        </p:nvSpPr>
        <p:spPr/>
        <p:txBody>
          <a:bodyPr/>
          <a:lstStyle/>
          <a:p>
            <a:pPr>
              <a:buFont typeface="Arial" panose="020B0604020202020204" pitchFamily="34" charset="0"/>
              <a:buChar char="•"/>
            </a:pPr>
            <a:r>
              <a:rPr lang="en-GB" dirty="0" smtClean="0"/>
              <a:t>Plan lots of narratives, and plan the ‘outcome’ in detail – this gives you a plan for a consequences and importance question on the same topic.</a:t>
            </a:r>
          </a:p>
          <a:p>
            <a:pPr>
              <a:buFont typeface="Arial" panose="020B0604020202020204" pitchFamily="34" charset="0"/>
              <a:buChar char="•"/>
            </a:pPr>
            <a:r>
              <a:rPr lang="en-GB" dirty="0" smtClean="0"/>
              <a:t>Make a timeline and add all the key events and developments on. Then add key people. Finally, add happy and sad faces to show if the development made relations better or worse. Stick this up somewhere visible and keep looking at it!</a:t>
            </a:r>
          </a:p>
          <a:p>
            <a:pPr>
              <a:buFont typeface="Arial" panose="020B0604020202020204" pitchFamily="34" charset="0"/>
              <a:buChar char="•"/>
            </a:pPr>
            <a:r>
              <a:rPr lang="en-GB" dirty="0" smtClean="0"/>
              <a:t>Make sure you know leaders of the USA, the Soviet Union, Hungary, Cuba and Czechoslovakia. For a challenge learn other nations’ leaders too.</a:t>
            </a:r>
          </a:p>
          <a:p>
            <a:pPr>
              <a:buFont typeface="Arial" panose="020B0604020202020204" pitchFamily="34" charset="0"/>
              <a:buChar char="•"/>
            </a:pPr>
            <a:r>
              <a:rPr lang="en-GB" dirty="0" smtClean="0"/>
              <a:t>Make flash cards with leaders/events/treaties or questions on one side and their explanation/answer on the back.</a:t>
            </a:r>
          </a:p>
          <a:p>
            <a:pPr>
              <a:buFont typeface="Arial" panose="020B0604020202020204" pitchFamily="34" charset="0"/>
              <a:buChar char="•"/>
            </a:pPr>
            <a:endParaRPr lang="en-GB" dirty="0" smtClean="0"/>
          </a:p>
        </p:txBody>
      </p:sp>
    </p:spTree>
    <p:extLst>
      <p:ext uri="{BB962C8B-B14F-4D97-AF65-F5344CB8AC3E}">
        <p14:creationId xmlns:p14="http://schemas.microsoft.com/office/powerpoint/2010/main" val="4254614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56" y="259387"/>
            <a:ext cx="10772775" cy="978285"/>
          </a:xfrm>
        </p:spPr>
        <p:txBody>
          <a:bodyPr/>
          <a:lstStyle/>
          <a:p>
            <a:r>
              <a:rPr lang="en-GB" dirty="0" smtClean="0"/>
              <a:t>How is the paper structured?</a:t>
            </a:r>
            <a:endParaRPr lang="en-GB" dirty="0"/>
          </a:p>
        </p:txBody>
      </p:sp>
      <p:sp>
        <p:nvSpPr>
          <p:cNvPr id="3" name="Content Placeholder 2"/>
          <p:cNvSpPr>
            <a:spLocks noGrp="1"/>
          </p:cNvSpPr>
          <p:nvPr>
            <p:ph idx="1"/>
          </p:nvPr>
        </p:nvSpPr>
        <p:spPr>
          <a:xfrm>
            <a:off x="314036" y="1237672"/>
            <a:ext cx="5135419" cy="4453775"/>
          </a:xfrm>
        </p:spPr>
        <p:txBody>
          <a:bodyPr>
            <a:normAutofit fontScale="92500" lnSpcReduction="10000"/>
          </a:bodyPr>
          <a:lstStyle/>
          <a:p>
            <a:pPr marL="457200" indent="-457200">
              <a:buFont typeface="+mj-lt"/>
              <a:buAutoNum type="arabicPeriod"/>
            </a:pPr>
            <a:r>
              <a:rPr lang="en-GB" dirty="0" smtClean="0"/>
              <a:t>Explain two consequences of… (8)</a:t>
            </a:r>
          </a:p>
          <a:p>
            <a:pPr marL="457200" indent="-457200">
              <a:buFont typeface="+mj-lt"/>
              <a:buAutoNum type="arabicPeriod"/>
            </a:pPr>
            <a:endParaRPr lang="en-GB" dirty="0" smtClean="0"/>
          </a:p>
          <a:p>
            <a:pPr marL="457200" indent="-457200">
              <a:buFont typeface="+mj-lt"/>
              <a:buAutoNum type="arabicPeriod"/>
            </a:pPr>
            <a:r>
              <a:rPr lang="en-GB" dirty="0" smtClean="0"/>
              <a:t>Write a narrative account analysing… (8) </a:t>
            </a:r>
            <a:r>
              <a:rPr lang="en-GB" i="1" dirty="0" smtClean="0"/>
              <a:t>You may use the following in your answer: X and Y. You must also use information of your own. </a:t>
            </a:r>
          </a:p>
          <a:p>
            <a:pPr marL="457200" indent="-457200">
              <a:buFont typeface="+mj-lt"/>
              <a:buAutoNum type="arabicPeriod"/>
            </a:pPr>
            <a:endParaRPr lang="en-GB" i="1" dirty="0"/>
          </a:p>
          <a:p>
            <a:pPr marL="457200" indent="-457200">
              <a:buFont typeface="+mj-lt"/>
              <a:buAutoNum type="arabicPeriod"/>
            </a:pPr>
            <a:r>
              <a:rPr lang="en-GB" dirty="0" smtClean="0"/>
              <a:t>Explain the importance of </a:t>
            </a:r>
            <a:r>
              <a:rPr lang="en-GB" b="1" dirty="0" smtClean="0"/>
              <a:t>two</a:t>
            </a:r>
            <a:r>
              <a:rPr lang="en-GB" dirty="0" smtClean="0"/>
              <a:t> of the following: (8 x2)</a:t>
            </a:r>
          </a:p>
          <a:p>
            <a:pPr marL="0" indent="0">
              <a:buNone/>
            </a:pPr>
            <a:r>
              <a:rPr lang="en-GB" dirty="0" smtClean="0"/>
              <a:t>T for U</a:t>
            </a:r>
          </a:p>
          <a:p>
            <a:pPr marL="0" indent="0">
              <a:buNone/>
            </a:pPr>
            <a:r>
              <a:rPr lang="en-GB" dirty="0" smtClean="0"/>
              <a:t>V for W</a:t>
            </a:r>
          </a:p>
          <a:p>
            <a:pPr marL="0" indent="0">
              <a:buNone/>
            </a:pPr>
            <a:r>
              <a:rPr lang="en-GB" dirty="0" smtClean="0"/>
              <a:t>X for Y</a:t>
            </a:r>
          </a:p>
          <a:p>
            <a:pPr marL="0" indent="0">
              <a:buNone/>
            </a:pPr>
            <a:endParaRPr lang="en-GB" dirty="0" smtClean="0"/>
          </a:p>
          <a:p>
            <a:pPr marL="0" indent="0">
              <a:buNone/>
            </a:pPr>
            <a:endParaRPr lang="en-GB" dirty="0" smtClean="0"/>
          </a:p>
          <a:p>
            <a:pPr marL="457200" indent="-457200">
              <a:buFont typeface="+mj-lt"/>
              <a:buAutoNum type="arabicPeriod"/>
            </a:pPr>
            <a:endParaRPr lang="en-GB" i="1" dirty="0" smtClean="0"/>
          </a:p>
          <a:p>
            <a:pPr marL="457200" indent="-457200">
              <a:buFont typeface="+mj-lt"/>
              <a:buAutoNum type="arabicPeriod"/>
            </a:pPr>
            <a:endParaRPr lang="en-GB" dirty="0" smtClean="0"/>
          </a:p>
          <a:p>
            <a:pPr marL="457200" indent="-457200">
              <a:buFont typeface="+mj-lt"/>
              <a:buAutoNum type="arabicPeriod"/>
            </a:pPr>
            <a:endParaRPr lang="en-GB" dirty="0"/>
          </a:p>
        </p:txBody>
      </p:sp>
      <p:pic>
        <p:nvPicPr>
          <p:cNvPr id="4" name="Picture 3"/>
          <p:cNvPicPr>
            <a:picLocks noChangeAspect="1"/>
          </p:cNvPicPr>
          <p:nvPr/>
        </p:nvPicPr>
        <p:blipFill rotWithShape="1">
          <a:blip r:embed="rId4"/>
          <a:srcRect l="22226" t="33050" r="25790" b="38805"/>
          <a:stretch/>
        </p:blipFill>
        <p:spPr>
          <a:xfrm>
            <a:off x="5244851" y="1621665"/>
            <a:ext cx="6725476" cy="2048213"/>
          </a:xfrm>
          <a:prstGeom prst="rect">
            <a:avLst/>
          </a:prstGeom>
        </p:spPr>
      </p:pic>
      <p:pic>
        <p:nvPicPr>
          <p:cNvPr id="5" name="Picture 4"/>
          <p:cNvPicPr>
            <a:picLocks noChangeAspect="1"/>
          </p:cNvPicPr>
          <p:nvPr/>
        </p:nvPicPr>
        <p:blipFill rotWithShape="1">
          <a:blip r:embed="rId5"/>
          <a:srcRect l="22207" t="30594" r="26193" b="30015"/>
          <a:stretch/>
        </p:blipFill>
        <p:spPr>
          <a:xfrm>
            <a:off x="5244851" y="3669878"/>
            <a:ext cx="6725475" cy="288794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6618" y="545329"/>
            <a:ext cx="406400" cy="406400"/>
          </a:xfrm>
          <a:prstGeom prst="rect">
            <a:avLst/>
          </a:prstGeom>
        </p:spPr>
      </p:pic>
    </p:spTree>
    <p:extLst>
      <p:ext uri="{BB962C8B-B14F-4D97-AF65-F5344CB8AC3E}">
        <p14:creationId xmlns:p14="http://schemas.microsoft.com/office/powerpoint/2010/main" val="3350181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87" y="353482"/>
            <a:ext cx="11082194" cy="1658198"/>
          </a:xfrm>
        </p:spPr>
        <p:txBody>
          <a:bodyPr/>
          <a:lstStyle/>
          <a:p>
            <a:r>
              <a:rPr lang="en-GB" dirty="0" smtClean="0"/>
              <a:t>Q1: Consequences (8 marks, 12 minutes)</a:t>
            </a:r>
            <a:endParaRPr lang="en-GB" dirty="0"/>
          </a:p>
        </p:txBody>
      </p:sp>
      <p:sp>
        <p:nvSpPr>
          <p:cNvPr id="3" name="Content Placeholder 2"/>
          <p:cNvSpPr>
            <a:spLocks noGrp="1"/>
          </p:cNvSpPr>
          <p:nvPr>
            <p:ph idx="1"/>
          </p:nvPr>
        </p:nvSpPr>
        <p:spPr>
          <a:xfrm>
            <a:off x="512421" y="1780771"/>
            <a:ext cx="10753725" cy="3766185"/>
          </a:xfrm>
        </p:spPr>
        <p:txBody>
          <a:bodyPr/>
          <a:lstStyle/>
          <a:p>
            <a:pPr marL="0" indent="0">
              <a:buNone/>
            </a:pPr>
            <a:r>
              <a:rPr lang="en-GB" b="1" u="sng" dirty="0" smtClean="0"/>
              <a:t>Structure:</a:t>
            </a:r>
          </a:p>
          <a:p>
            <a:pPr>
              <a:buFont typeface="Arial" panose="020B0604020202020204" pitchFamily="34" charset="0"/>
              <a:buChar char="•"/>
            </a:pPr>
            <a:r>
              <a:rPr lang="en-GB" dirty="0"/>
              <a:t> </a:t>
            </a:r>
            <a:r>
              <a:rPr lang="en-GB" dirty="0" smtClean="0"/>
              <a:t>2 x PEE paragraphs</a:t>
            </a:r>
          </a:p>
          <a:p>
            <a:pPr>
              <a:buFont typeface="Arial" panose="020B0604020202020204" pitchFamily="34" charset="0"/>
              <a:buChar char="•"/>
            </a:pPr>
            <a:r>
              <a:rPr lang="en-GB" dirty="0"/>
              <a:t> </a:t>
            </a:r>
            <a:r>
              <a:rPr lang="en-GB" dirty="0" smtClean="0"/>
              <a:t>Add detail</a:t>
            </a:r>
          </a:p>
          <a:p>
            <a:pPr marL="0" indent="0">
              <a:buNone/>
            </a:pPr>
            <a:endParaRPr lang="en-GB" dirty="0" smtClean="0"/>
          </a:p>
          <a:p>
            <a:pPr marL="0" indent="0">
              <a:buNone/>
            </a:pPr>
            <a:r>
              <a:rPr lang="en-GB" b="1" u="sng" dirty="0" smtClean="0"/>
              <a:t>Top tips:</a:t>
            </a:r>
          </a:p>
          <a:p>
            <a:pPr>
              <a:buFont typeface="Arial" panose="020B0604020202020204" pitchFamily="34" charset="0"/>
              <a:buChar char="•"/>
            </a:pPr>
            <a:r>
              <a:rPr lang="en-GB" dirty="0" smtClean="0"/>
              <a:t> You can nearly always write about the impact on relations and on leaders, and you can often write about impact on a location.</a:t>
            </a:r>
          </a:p>
          <a:p>
            <a:pPr>
              <a:buFont typeface="Arial" panose="020B0604020202020204" pitchFamily="34" charset="0"/>
              <a:buChar char="•"/>
            </a:pPr>
            <a:r>
              <a:rPr lang="en-GB" dirty="0" smtClean="0"/>
              <a:t>Make sure the two consequences are different, and don’t cross over too much.</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9746" y="2265218"/>
            <a:ext cx="406400" cy="406400"/>
          </a:xfrm>
          <a:prstGeom prst="rect">
            <a:avLst/>
          </a:prstGeom>
        </p:spPr>
      </p:pic>
    </p:spTree>
    <p:extLst>
      <p:ext uri="{BB962C8B-B14F-4D97-AF65-F5344CB8AC3E}">
        <p14:creationId xmlns:p14="http://schemas.microsoft.com/office/powerpoint/2010/main" val="2832926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36" y="353482"/>
            <a:ext cx="10913145" cy="1658198"/>
          </a:xfrm>
        </p:spPr>
        <p:txBody>
          <a:bodyPr>
            <a:normAutofit fontScale="90000"/>
          </a:bodyPr>
          <a:lstStyle/>
          <a:p>
            <a:r>
              <a:rPr lang="en-GB" b="1" dirty="0" smtClean="0">
                <a:solidFill>
                  <a:srgbClr val="00B050"/>
                </a:solidFill>
              </a:rPr>
              <a:t>Aiming for Grade 4</a:t>
            </a:r>
            <a:r>
              <a:rPr lang="en-GB" dirty="0" smtClean="0">
                <a:solidFill>
                  <a:srgbClr val="00B050"/>
                </a:solidFill>
              </a:rPr>
              <a:t>:</a:t>
            </a:r>
            <a:r>
              <a:rPr lang="en-GB" dirty="0" smtClean="0"/>
              <a:t> </a:t>
            </a:r>
            <a:r>
              <a:rPr lang="en-GB" sz="5300" dirty="0" smtClean="0"/>
              <a:t>Explain </a:t>
            </a:r>
            <a:r>
              <a:rPr lang="en-GB" sz="5300" dirty="0"/>
              <a:t>two consequences of the Berlin Crisis, 1948-49</a:t>
            </a:r>
            <a:r>
              <a:rPr lang="en-GB" sz="5300" dirty="0" smtClean="0"/>
              <a:t>. (8)</a:t>
            </a:r>
            <a:endParaRPr lang="en-GB" sz="5300" dirty="0"/>
          </a:p>
        </p:txBody>
      </p:sp>
      <p:sp>
        <p:nvSpPr>
          <p:cNvPr id="3" name="Content Placeholder 2"/>
          <p:cNvSpPr>
            <a:spLocks noGrp="1"/>
          </p:cNvSpPr>
          <p:nvPr>
            <p:ph idx="1"/>
          </p:nvPr>
        </p:nvSpPr>
        <p:spPr>
          <a:xfrm>
            <a:off x="517236" y="2216727"/>
            <a:ext cx="10913145" cy="4248728"/>
          </a:xfrm>
        </p:spPr>
        <p:txBody>
          <a:bodyPr>
            <a:normAutofit/>
          </a:bodyPr>
          <a:lstStyle/>
          <a:p>
            <a:pPr marL="0" indent="0">
              <a:buNone/>
            </a:pPr>
            <a:r>
              <a:rPr lang="en-GB" sz="2800" dirty="0" smtClean="0">
                <a:solidFill>
                  <a:srgbClr val="00B050"/>
                </a:solidFill>
              </a:rPr>
              <a:t>One </a:t>
            </a:r>
            <a:r>
              <a:rPr lang="en-GB" sz="2800" dirty="0">
                <a:solidFill>
                  <a:srgbClr val="00B050"/>
                </a:solidFill>
              </a:rPr>
              <a:t>consequence of the Berlin Crisis was that relations between the USA and USSR got worse. Stalin’s blockade was seen as aggressive. After the crisis, the country was separated into two parts. This made relations even worse. </a:t>
            </a:r>
          </a:p>
          <a:p>
            <a:r>
              <a:rPr lang="en-GB" sz="2800" dirty="0">
                <a:solidFill>
                  <a:srgbClr val="00B050"/>
                </a:solidFill>
              </a:rPr>
              <a:t> </a:t>
            </a:r>
          </a:p>
          <a:p>
            <a:pPr marL="0" indent="0">
              <a:buNone/>
            </a:pPr>
            <a:r>
              <a:rPr lang="en-GB" sz="2800" dirty="0">
                <a:solidFill>
                  <a:srgbClr val="00B050"/>
                </a:solidFill>
              </a:rPr>
              <a:t>A second consequence of the Berlin Crisis was the impact on the leaders. Stalin came out very badly. He looked weak, as he had to end the blockade but Truman and the Western leaders looked like heroes, saving people with the Berlin Airlift. It was good for the West. </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2109" y="1424710"/>
            <a:ext cx="406400" cy="406400"/>
          </a:xfrm>
          <a:prstGeom prst="rect">
            <a:avLst/>
          </a:prstGeom>
        </p:spPr>
      </p:pic>
    </p:spTree>
    <p:extLst>
      <p:ext uri="{BB962C8B-B14F-4D97-AF65-F5344CB8AC3E}">
        <p14:creationId xmlns:p14="http://schemas.microsoft.com/office/powerpoint/2010/main" val="2936353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36" y="353482"/>
            <a:ext cx="10913145" cy="1658198"/>
          </a:xfrm>
        </p:spPr>
        <p:txBody>
          <a:bodyPr>
            <a:normAutofit fontScale="90000"/>
          </a:bodyPr>
          <a:lstStyle/>
          <a:p>
            <a:r>
              <a:rPr lang="en-GB" b="1" dirty="0" smtClean="0">
                <a:solidFill>
                  <a:srgbClr val="0070C0"/>
                </a:solidFill>
              </a:rPr>
              <a:t>Aiming for Grade 6</a:t>
            </a:r>
            <a:r>
              <a:rPr lang="en-GB" dirty="0" smtClean="0">
                <a:solidFill>
                  <a:srgbClr val="0070C0"/>
                </a:solidFill>
              </a:rPr>
              <a:t>: </a:t>
            </a:r>
            <a:r>
              <a:rPr lang="en-GB" sz="5300" dirty="0" smtClean="0"/>
              <a:t>Explain </a:t>
            </a:r>
            <a:r>
              <a:rPr lang="en-GB" sz="5300" dirty="0"/>
              <a:t>two consequences of the Berlin Crisis, 1948-49</a:t>
            </a:r>
            <a:r>
              <a:rPr lang="en-GB" sz="5300" dirty="0" smtClean="0"/>
              <a:t>. (8)</a:t>
            </a:r>
            <a:endParaRPr lang="en-GB" sz="5300" dirty="0"/>
          </a:p>
        </p:txBody>
      </p:sp>
      <p:sp>
        <p:nvSpPr>
          <p:cNvPr id="3" name="Content Placeholder 2"/>
          <p:cNvSpPr>
            <a:spLocks noGrp="1"/>
          </p:cNvSpPr>
          <p:nvPr>
            <p:ph idx="1"/>
          </p:nvPr>
        </p:nvSpPr>
        <p:spPr>
          <a:xfrm>
            <a:off x="517236" y="2216727"/>
            <a:ext cx="10913145" cy="4248728"/>
          </a:xfrm>
        </p:spPr>
        <p:txBody>
          <a:bodyPr>
            <a:normAutofit/>
          </a:bodyPr>
          <a:lstStyle/>
          <a:p>
            <a:pPr marL="0" indent="0">
              <a:buNone/>
            </a:pPr>
            <a:r>
              <a:rPr lang="en-GB" dirty="0" smtClean="0">
                <a:solidFill>
                  <a:srgbClr val="00B050"/>
                </a:solidFill>
              </a:rPr>
              <a:t>One </a:t>
            </a:r>
            <a:r>
              <a:rPr lang="en-GB" dirty="0">
                <a:solidFill>
                  <a:srgbClr val="00B050"/>
                </a:solidFill>
              </a:rPr>
              <a:t>consequence of the Berlin Crisis was that relations between the USA and USSR got worse. </a:t>
            </a:r>
            <a:r>
              <a:rPr lang="en-GB" dirty="0">
                <a:solidFill>
                  <a:srgbClr val="0070C0"/>
                </a:solidFill>
              </a:rPr>
              <a:t>Stalin’s actions in blockading the city were seen as aggressive, and as an attack on West Berlin</a:t>
            </a:r>
            <a:r>
              <a:rPr lang="en-GB" b="1" i="1" dirty="0">
                <a:solidFill>
                  <a:srgbClr val="0070C0"/>
                </a:solidFill>
              </a:rPr>
              <a:t>.</a:t>
            </a:r>
            <a:r>
              <a:rPr lang="en-GB" dirty="0">
                <a:solidFill>
                  <a:srgbClr val="0070C0"/>
                </a:solidFill>
              </a:rPr>
              <a:t> Following the crisis, the separation of the country into East and West Germany made relations even worse. </a:t>
            </a:r>
          </a:p>
          <a:p>
            <a:r>
              <a:rPr lang="en-GB" dirty="0"/>
              <a:t> </a:t>
            </a:r>
          </a:p>
          <a:p>
            <a:pPr marL="0" indent="0">
              <a:buNone/>
            </a:pPr>
            <a:r>
              <a:rPr lang="en-GB" dirty="0">
                <a:solidFill>
                  <a:srgbClr val="00B050"/>
                </a:solidFill>
              </a:rPr>
              <a:t>A second consequence of the Berlin Crisis was the impact on the leaders. </a:t>
            </a:r>
            <a:r>
              <a:rPr lang="en-GB" dirty="0">
                <a:solidFill>
                  <a:srgbClr val="0070C0"/>
                </a:solidFill>
              </a:rPr>
              <a:t>Stalin came out very negatively, and was now seen as the villain, attempting to starve the West Berliners. He also looked weak, as he had to remove the blockade, which was seen as a Soviet defeat. On the other hand, Truman and the Western leaders looked like heroes, having refused to allow Stalin to win and saving the people of Berlin with supplies in the Berlin Airlift. It was seen as a victory for the West.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981" y="1406236"/>
            <a:ext cx="406400" cy="406400"/>
          </a:xfrm>
          <a:prstGeom prst="rect">
            <a:avLst/>
          </a:prstGeom>
        </p:spPr>
      </p:pic>
    </p:spTree>
    <p:extLst>
      <p:ext uri="{BB962C8B-B14F-4D97-AF65-F5344CB8AC3E}">
        <p14:creationId xmlns:p14="http://schemas.microsoft.com/office/powerpoint/2010/main" val="3497802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236" y="353482"/>
            <a:ext cx="10913145" cy="1658198"/>
          </a:xfrm>
        </p:spPr>
        <p:txBody>
          <a:bodyPr>
            <a:normAutofit fontScale="90000"/>
          </a:bodyPr>
          <a:lstStyle/>
          <a:p>
            <a:r>
              <a:rPr lang="en-GB" b="1" dirty="0" smtClean="0">
                <a:solidFill>
                  <a:srgbClr val="FF0000"/>
                </a:solidFill>
              </a:rPr>
              <a:t>Aiming for Grade 9</a:t>
            </a:r>
            <a:r>
              <a:rPr lang="en-GB" dirty="0" smtClean="0">
                <a:solidFill>
                  <a:srgbClr val="FF0000"/>
                </a:solidFill>
              </a:rPr>
              <a:t>: </a:t>
            </a:r>
            <a:r>
              <a:rPr lang="en-GB" sz="5300" dirty="0" smtClean="0"/>
              <a:t>Explain </a:t>
            </a:r>
            <a:r>
              <a:rPr lang="en-GB" sz="5300" dirty="0"/>
              <a:t>two consequences of the Berlin Crisis, 1948-49</a:t>
            </a:r>
            <a:r>
              <a:rPr lang="en-GB" sz="5300" dirty="0" smtClean="0"/>
              <a:t>. (8)</a:t>
            </a:r>
            <a:endParaRPr lang="en-GB" sz="5300" dirty="0"/>
          </a:p>
        </p:txBody>
      </p:sp>
      <p:sp>
        <p:nvSpPr>
          <p:cNvPr id="3" name="Content Placeholder 2"/>
          <p:cNvSpPr>
            <a:spLocks noGrp="1"/>
          </p:cNvSpPr>
          <p:nvPr>
            <p:ph idx="1"/>
          </p:nvPr>
        </p:nvSpPr>
        <p:spPr>
          <a:xfrm>
            <a:off x="517236" y="2216727"/>
            <a:ext cx="10913145" cy="4248728"/>
          </a:xfrm>
        </p:spPr>
        <p:txBody>
          <a:bodyPr>
            <a:normAutofit lnSpcReduction="10000"/>
          </a:bodyPr>
          <a:lstStyle/>
          <a:p>
            <a:pPr marL="0" indent="0">
              <a:buNone/>
            </a:pPr>
            <a:r>
              <a:rPr lang="en-GB" dirty="0" smtClean="0">
                <a:solidFill>
                  <a:srgbClr val="00B050"/>
                </a:solidFill>
              </a:rPr>
              <a:t>One </a:t>
            </a:r>
            <a:r>
              <a:rPr lang="en-GB" dirty="0">
                <a:solidFill>
                  <a:srgbClr val="00B050"/>
                </a:solidFill>
              </a:rPr>
              <a:t>consequence of the Berlin Crisis was that relations between the USA and USSR </a:t>
            </a:r>
            <a:r>
              <a:rPr lang="en-GB" dirty="0" smtClean="0">
                <a:solidFill>
                  <a:srgbClr val="FF0000"/>
                </a:solidFill>
              </a:rPr>
              <a:t>deteriorated</a:t>
            </a:r>
            <a:r>
              <a:rPr lang="en-GB" dirty="0" smtClean="0">
                <a:solidFill>
                  <a:srgbClr val="00B050"/>
                </a:solidFill>
              </a:rPr>
              <a:t>. </a:t>
            </a:r>
            <a:r>
              <a:rPr lang="en-GB" dirty="0">
                <a:solidFill>
                  <a:srgbClr val="0070C0"/>
                </a:solidFill>
              </a:rPr>
              <a:t>Stalin’s actions in blockading the city were seen as aggressive, and as an attack on West </a:t>
            </a:r>
            <a:r>
              <a:rPr lang="en-GB" dirty="0" smtClean="0">
                <a:solidFill>
                  <a:srgbClr val="0070C0"/>
                </a:solidFill>
              </a:rPr>
              <a:t>Berlin</a:t>
            </a:r>
            <a:r>
              <a:rPr lang="en-GB" dirty="0" smtClean="0">
                <a:solidFill>
                  <a:srgbClr val="FF0000"/>
                </a:solidFill>
              </a:rPr>
              <a:t>, </a:t>
            </a:r>
            <a:r>
              <a:rPr lang="en-GB" dirty="0">
                <a:solidFill>
                  <a:srgbClr val="FF0000"/>
                </a:solidFill>
              </a:rPr>
              <a:t>which was under Western influence as agreed at the Potsdam Conference in July </a:t>
            </a:r>
            <a:r>
              <a:rPr lang="en-GB" dirty="0" smtClean="0">
                <a:solidFill>
                  <a:srgbClr val="FF0000"/>
                </a:solidFill>
              </a:rPr>
              <a:t>1945</a:t>
            </a:r>
            <a:r>
              <a:rPr lang="en-GB" b="1" i="1" dirty="0" smtClean="0">
                <a:solidFill>
                  <a:srgbClr val="FF0000"/>
                </a:solidFill>
              </a:rPr>
              <a:t>.</a:t>
            </a:r>
            <a:r>
              <a:rPr lang="en-GB" dirty="0" smtClean="0">
                <a:solidFill>
                  <a:srgbClr val="FF0000"/>
                </a:solidFill>
              </a:rPr>
              <a:t> </a:t>
            </a:r>
            <a:r>
              <a:rPr lang="en-GB" dirty="0">
                <a:solidFill>
                  <a:srgbClr val="0070C0"/>
                </a:solidFill>
              </a:rPr>
              <a:t>Following the crisis, the separation of the country </a:t>
            </a:r>
            <a:r>
              <a:rPr lang="en-GB" dirty="0">
                <a:solidFill>
                  <a:srgbClr val="FF0000"/>
                </a:solidFill>
              </a:rPr>
              <a:t>the FRG (West Germany) and the GDR (East Germany) </a:t>
            </a:r>
            <a:r>
              <a:rPr lang="en-GB" dirty="0" smtClean="0">
                <a:solidFill>
                  <a:srgbClr val="0070C0"/>
                </a:solidFill>
              </a:rPr>
              <a:t>made </a:t>
            </a:r>
            <a:r>
              <a:rPr lang="en-GB" dirty="0">
                <a:solidFill>
                  <a:srgbClr val="0070C0"/>
                </a:solidFill>
              </a:rPr>
              <a:t>relations even worse. </a:t>
            </a:r>
          </a:p>
          <a:p>
            <a:r>
              <a:rPr lang="en-GB" dirty="0"/>
              <a:t> </a:t>
            </a:r>
          </a:p>
          <a:p>
            <a:pPr marL="0" indent="0">
              <a:buNone/>
            </a:pPr>
            <a:r>
              <a:rPr lang="en-GB" dirty="0">
                <a:solidFill>
                  <a:srgbClr val="00B050"/>
                </a:solidFill>
              </a:rPr>
              <a:t>A second consequence of the Berlin Crisis was the impact on the leaders. </a:t>
            </a:r>
            <a:r>
              <a:rPr lang="en-GB" dirty="0">
                <a:solidFill>
                  <a:srgbClr val="0070C0"/>
                </a:solidFill>
              </a:rPr>
              <a:t>Stalin came out very negatively, and was now seen as the villain, attempting to starve the West </a:t>
            </a:r>
            <a:r>
              <a:rPr lang="en-GB" dirty="0" smtClean="0">
                <a:solidFill>
                  <a:srgbClr val="0070C0"/>
                </a:solidFill>
              </a:rPr>
              <a:t>Berliners, </a:t>
            </a:r>
            <a:r>
              <a:rPr lang="en-GB" dirty="0">
                <a:solidFill>
                  <a:srgbClr val="FF0000"/>
                </a:solidFill>
              </a:rPr>
              <a:t>as they only had 36 days’ worth of food </a:t>
            </a:r>
            <a:r>
              <a:rPr lang="en-GB" dirty="0" smtClean="0">
                <a:solidFill>
                  <a:srgbClr val="FF0000"/>
                </a:solidFill>
              </a:rPr>
              <a:t>left</a:t>
            </a:r>
            <a:r>
              <a:rPr lang="en-GB" dirty="0">
                <a:solidFill>
                  <a:srgbClr val="FF0000"/>
                </a:solidFill>
              </a:rPr>
              <a:t>.</a:t>
            </a:r>
            <a:r>
              <a:rPr lang="en-GB" dirty="0" smtClean="0">
                <a:solidFill>
                  <a:srgbClr val="0070C0"/>
                </a:solidFill>
              </a:rPr>
              <a:t> </a:t>
            </a:r>
            <a:r>
              <a:rPr lang="en-GB" dirty="0">
                <a:solidFill>
                  <a:srgbClr val="0070C0"/>
                </a:solidFill>
              </a:rPr>
              <a:t>He also looked weak, as he had to remove the blockade, which was seen as a Soviet defeat. On the other hand, Truman and the Western leaders looked like heroes, having refused to allow Stalin to win and saving the people of Berlin with </a:t>
            </a:r>
            <a:r>
              <a:rPr lang="en-GB" dirty="0">
                <a:solidFill>
                  <a:srgbClr val="FF0000"/>
                </a:solidFill>
              </a:rPr>
              <a:t>2.3 million tons </a:t>
            </a:r>
            <a:r>
              <a:rPr lang="en-GB" dirty="0" smtClean="0">
                <a:solidFill>
                  <a:srgbClr val="0070C0"/>
                </a:solidFill>
              </a:rPr>
              <a:t>supplies </a:t>
            </a:r>
            <a:r>
              <a:rPr lang="en-GB" dirty="0">
                <a:solidFill>
                  <a:srgbClr val="0070C0"/>
                </a:solidFill>
              </a:rPr>
              <a:t>in the Berlin Airlift. It was seen as a victory for the West. </a:t>
            </a:r>
            <a:endParaRPr lang="en-GB" sz="2800" dirty="0">
              <a:solidFill>
                <a:srgbClr val="00B050"/>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981" y="1504604"/>
            <a:ext cx="406400" cy="406400"/>
          </a:xfrm>
          <a:prstGeom prst="rect">
            <a:avLst/>
          </a:prstGeom>
        </p:spPr>
      </p:pic>
    </p:spTree>
    <p:extLst>
      <p:ext uri="{BB962C8B-B14F-4D97-AF65-F5344CB8AC3E}">
        <p14:creationId xmlns:p14="http://schemas.microsoft.com/office/powerpoint/2010/main" val="1925122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87" y="353482"/>
            <a:ext cx="11082194" cy="1658198"/>
          </a:xfrm>
        </p:spPr>
        <p:txBody>
          <a:bodyPr/>
          <a:lstStyle/>
          <a:p>
            <a:r>
              <a:rPr lang="en-GB" dirty="0"/>
              <a:t>Q2: Narrative (8 marks, 12 minutes)</a:t>
            </a:r>
          </a:p>
        </p:txBody>
      </p:sp>
      <p:sp>
        <p:nvSpPr>
          <p:cNvPr id="3" name="Content Placeholder 2"/>
          <p:cNvSpPr>
            <a:spLocks noGrp="1"/>
          </p:cNvSpPr>
          <p:nvPr>
            <p:ph idx="1"/>
          </p:nvPr>
        </p:nvSpPr>
        <p:spPr>
          <a:xfrm>
            <a:off x="512421" y="1780771"/>
            <a:ext cx="10753725" cy="4795520"/>
          </a:xfrm>
        </p:spPr>
        <p:txBody>
          <a:bodyPr>
            <a:normAutofit fontScale="92500" lnSpcReduction="10000"/>
          </a:bodyPr>
          <a:lstStyle/>
          <a:p>
            <a:pPr marL="0" indent="0">
              <a:buNone/>
            </a:pPr>
            <a:r>
              <a:rPr lang="en-GB" b="1" u="sng" dirty="0" smtClean="0"/>
              <a:t>Structure:</a:t>
            </a:r>
          </a:p>
          <a:p>
            <a:pPr>
              <a:buFont typeface="Arial" panose="020B0604020202020204" pitchFamily="34" charset="0"/>
              <a:buChar char="•"/>
            </a:pPr>
            <a:r>
              <a:rPr lang="en-GB" dirty="0"/>
              <a:t> </a:t>
            </a:r>
            <a:r>
              <a:rPr lang="en-GB" dirty="0" smtClean="0"/>
              <a:t>Origin/background (and ideally a trigger event)</a:t>
            </a:r>
          </a:p>
          <a:p>
            <a:pPr>
              <a:buFont typeface="Arial" panose="020B0604020202020204" pitchFamily="34" charset="0"/>
              <a:buChar char="•"/>
            </a:pPr>
            <a:r>
              <a:rPr lang="en-GB" dirty="0"/>
              <a:t> </a:t>
            </a:r>
            <a:r>
              <a:rPr lang="en-GB" dirty="0" smtClean="0"/>
              <a:t>1-2 main developments</a:t>
            </a:r>
          </a:p>
          <a:p>
            <a:pPr>
              <a:buFont typeface="Arial" panose="020B0604020202020204" pitchFamily="34" charset="0"/>
              <a:buChar char="•"/>
            </a:pPr>
            <a:r>
              <a:rPr lang="en-GB" dirty="0"/>
              <a:t> </a:t>
            </a:r>
            <a:r>
              <a:rPr lang="en-GB" dirty="0" smtClean="0"/>
              <a:t>Outcome</a:t>
            </a:r>
          </a:p>
          <a:p>
            <a:pPr marL="0" indent="0">
              <a:buNone/>
            </a:pPr>
            <a:endParaRPr lang="en-GB" dirty="0" smtClean="0"/>
          </a:p>
          <a:p>
            <a:pPr marL="0" indent="0">
              <a:buNone/>
            </a:pPr>
            <a:r>
              <a:rPr lang="en-GB" b="1" u="sng" dirty="0" smtClean="0"/>
              <a:t>Top tips:</a:t>
            </a:r>
          </a:p>
          <a:p>
            <a:pPr>
              <a:buFont typeface="Arial" panose="020B0604020202020204" pitchFamily="34" charset="0"/>
              <a:buChar char="•"/>
            </a:pPr>
            <a:r>
              <a:rPr lang="en-GB" dirty="0" smtClean="0"/>
              <a:t> Use linking language (e.g. as a result, this led to, consequently, subsequently)</a:t>
            </a:r>
          </a:p>
          <a:p>
            <a:pPr>
              <a:buFont typeface="Arial" panose="020B0604020202020204" pitchFamily="34" charset="0"/>
              <a:buChar char="•"/>
            </a:pPr>
            <a:r>
              <a:rPr lang="en-GB" dirty="0"/>
              <a:t> </a:t>
            </a:r>
            <a:r>
              <a:rPr lang="en-GB" dirty="0" smtClean="0"/>
              <a:t>Make sure you leave enough time to reach the outcome. If necessary, leave gaps between each section so you can go back to add more detail, but finish the outcome first.</a:t>
            </a:r>
          </a:p>
          <a:p>
            <a:pPr>
              <a:buFont typeface="Arial" panose="020B0604020202020204" pitchFamily="34" charset="0"/>
              <a:buChar char="•"/>
            </a:pPr>
            <a:r>
              <a:rPr lang="en-GB" dirty="0" smtClean="0"/>
              <a:t> The outcome is much the same as you would write for a consequence on Q1. So, usually you can write about the impact on relations and on leaders, and you can often write about impact on a location.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6400" y="1923473"/>
            <a:ext cx="406400" cy="406400"/>
          </a:xfrm>
          <a:prstGeom prst="rect">
            <a:avLst/>
          </a:prstGeom>
        </p:spPr>
      </p:pic>
    </p:spTree>
    <p:extLst>
      <p:ext uri="{BB962C8B-B14F-4D97-AF65-F5344CB8AC3E}">
        <p14:creationId xmlns:p14="http://schemas.microsoft.com/office/powerpoint/2010/main" val="707383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pPr lvl="0"/>
            <a:r>
              <a:rPr lang="en-GB" sz="3800" b="1" dirty="0" smtClean="0">
                <a:solidFill>
                  <a:srgbClr val="00B050"/>
                </a:solidFill>
              </a:rPr>
              <a:t>Aiming for Grade 4</a:t>
            </a:r>
            <a:r>
              <a:rPr lang="en-GB" sz="3800" dirty="0" smtClean="0">
                <a:solidFill>
                  <a:srgbClr val="00B050"/>
                </a:solidFill>
              </a:rPr>
              <a:t>:</a:t>
            </a:r>
            <a:r>
              <a:rPr lang="en-GB" sz="3800" dirty="0" smtClean="0"/>
              <a:t> </a:t>
            </a:r>
            <a:r>
              <a:rPr lang="en-GB" sz="3800" dirty="0"/>
              <a:t>Write a narrative account analysing the main developments of the US containment policy, 1947-49. (8)</a:t>
            </a:r>
          </a:p>
        </p:txBody>
      </p:sp>
      <p:sp>
        <p:nvSpPr>
          <p:cNvPr id="3" name="Content Placeholder 2"/>
          <p:cNvSpPr>
            <a:spLocks noGrp="1"/>
          </p:cNvSpPr>
          <p:nvPr>
            <p:ph idx="1"/>
          </p:nvPr>
        </p:nvSpPr>
        <p:spPr>
          <a:xfrm>
            <a:off x="517236" y="1900844"/>
            <a:ext cx="10913145" cy="4564611"/>
          </a:xfrm>
        </p:spPr>
        <p:txBody>
          <a:bodyPr>
            <a:normAutofit fontScale="92500"/>
          </a:bodyPr>
          <a:lstStyle/>
          <a:p>
            <a:pPr marL="0" indent="0">
              <a:buNone/>
            </a:pPr>
            <a:r>
              <a:rPr lang="en-GB" dirty="0">
                <a:solidFill>
                  <a:srgbClr val="00B050"/>
                </a:solidFill>
              </a:rPr>
              <a:t>After WWII, the USSR began taking over countries in Eastern Europe and making them Communist. This went against agreements they made in the war.</a:t>
            </a:r>
          </a:p>
          <a:p>
            <a:pPr marL="0" indent="0">
              <a:buNone/>
            </a:pPr>
            <a:endParaRPr lang="en-GB" dirty="0">
              <a:solidFill>
                <a:srgbClr val="00B050"/>
              </a:solidFill>
            </a:endParaRPr>
          </a:p>
          <a:p>
            <a:pPr marL="0" indent="0">
              <a:buNone/>
            </a:pPr>
            <a:r>
              <a:rPr lang="en-GB" dirty="0">
                <a:solidFill>
                  <a:srgbClr val="00B050"/>
                </a:solidFill>
              </a:rPr>
              <a:t>As a result, Kennan sent the Long Telegram to Truman warning him that the Soviets were aggressive, so he introduced the Truman Doctrine. This aimed to stop Communism from spreading any further.</a:t>
            </a:r>
          </a:p>
          <a:p>
            <a:pPr marL="0" indent="0">
              <a:buNone/>
            </a:pPr>
            <a:r>
              <a:rPr lang="en-GB" dirty="0">
                <a:solidFill>
                  <a:srgbClr val="00B050"/>
                </a:solidFill>
              </a:rPr>
              <a:t> </a:t>
            </a:r>
          </a:p>
          <a:p>
            <a:pPr marL="0" indent="0">
              <a:buNone/>
            </a:pPr>
            <a:r>
              <a:rPr lang="en-GB" dirty="0">
                <a:solidFill>
                  <a:srgbClr val="00B050"/>
                </a:solidFill>
              </a:rPr>
              <a:t>This also led to the Marshall Plan</a:t>
            </a:r>
            <a:r>
              <a:rPr lang="en-GB" b="1" i="1" dirty="0">
                <a:solidFill>
                  <a:srgbClr val="00B050"/>
                </a:solidFill>
              </a:rPr>
              <a:t>.</a:t>
            </a:r>
            <a:r>
              <a:rPr lang="en-GB" dirty="0">
                <a:solidFill>
                  <a:srgbClr val="00B050"/>
                </a:solidFill>
              </a:rPr>
              <a:t> This gave money to countries in Europe to help them rebuild after the war, and not become Communist.</a:t>
            </a:r>
          </a:p>
          <a:p>
            <a:pPr marL="0" indent="0">
              <a:buNone/>
            </a:pPr>
            <a:r>
              <a:rPr lang="en-GB" dirty="0">
                <a:solidFill>
                  <a:srgbClr val="00B050"/>
                </a:solidFill>
              </a:rPr>
              <a:t> </a:t>
            </a:r>
          </a:p>
          <a:p>
            <a:pPr marL="0" indent="0">
              <a:buNone/>
            </a:pPr>
            <a:r>
              <a:rPr lang="en-GB" dirty="0">
                <a:solidFill>
                  <a:srgbClr val="00B050"/>
                </a:solidFill>
              </a:rPr>
              <a:t>Consequently, relations between the East and West got much worse. The USSR made their own versions of the Truman Doctrine and Marshall Plan. There were now two rival groups in Europe. </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3981" y="2126673"/>
            <a:ext cx="406400" cy="406400"/>
          </a:xfrm>
          <a:prstGeom prst="rect">
            <a:avLst/>
          </a:prstGeom>
        </p:spPr>
      </p:pic>
    </p:spTree>
    <p:extLst>
      <p:ext uri="{BB962C8B-B14F-4D97-AF65-F5344CB8AC3E}">
        <p14:creationId xmlns:p14="http://schemas.microsoft.com/office/powerpoint/2010/main" val="4264659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981" y="242646"/>
            <a:ext cx="11517746" cy="1658198"/>
          </a:xfrm>
        </p:spPr>
        <p:txBody>
          <a:bodyPr>
            <a:noAutofit/>
          </a:bodyPr>
          <a:lstStyle/>
          <a:p>
            <a:pPr lvl="0"/>
            <a:r>
              <a:rPr lang="en-GB" sz="3800" b="1" dirty="0" smtClean="0">
                <a:solidFill>
                  <a:srgbClr val="0070C0"/>
                </a:solidFill>
              </a:rPr>
              <a:t>Aiming for Grade 6</a:t>
            </a:r>
            <a:r>
              <a:rPr lang="en-GB" sz="3800" dirty="0" smtClean="0">
                <a:solidFill>
                  <a:srgbClr val="0070C0"/>
                </a:solidFill>
              </a:rPr>
              <a:t>: </a:t>
            </a:r>
            <a:r>
              <a:rPr lang="en-GB" sz="3800" dirty="0"/>
              <a:t>Write a narrative account analysing the main developments of the US containment policy, 1947-49. (8)</a:t>
            </a:r>
          </a:p>
        </p:txBody>
      </p:sp>
      <p:sp>
        <p:nvSpPr>
          <p:cNvPr id="3" name="Content Placeholder 2"/>
          <p:cNvSpPr>
            <a:spLocks noGrp="1"/>
          </p:cNvSpPr>
          <p:nvPr>
            <p:ph idx="1"/>
          </p:nvPr>
        </p:nvSpPr>
        <p:spPr>
          <a:xfrm>
            <a:off x="517236" y="1736436"/>
            <a:ext cx="10913145" cy="4729019"/>
          </a:xfrm>
        </p:spPr>
        <p:txBody>
          <a:bodyPr>
            <a:normAutofit fontScale="77500" lnSpcReduction="20000"/>
          </a:bodyPr>
          <a:lstStyle/>
          <a:p>
            <a:pPr marL="0" indent="0">
              <a:buNone/>
            </a:pPr>
            <a:r>
              <a:rPr lang="en-GB" sz="2800" dirty="0">
                <a:solidFill>
                  <a:srgbClr val="0070C0"/>
                </a:solidFill>
              </a:rPr>
              <a:t>From 1945, following the end of WWII, the USSR began to expand across Eastern Europe. They took over countries such as Hungary, Bulgaria and Romania.</a:t>
            </a:r>
            <a:r>
              <a:rPr lang="en-GB" sz="2800" b="1" i="1" dirty="0">
                <a:solidFill>
                  <a:srgbClr val="0070C0"/>
                </a:solidFill>
              </a:rPr>
              <a:t> </a:t>
            </a:r>
            <a:r>
              <a:rPr lang="en-GB" sz="2800" dirty="0">
                <a:solidFill>
                  <a:srgbClr val="0070C0"/>
                </a:solidFill>
              </a:rPr>
              <a:t>This expansion went against agreements made at Yalta and Potsdam.</a:t>
            </a:r>
          </a:p>
          <a:p>
            <a:pPr marL="0" indent="0">
              <a:buNone/>
            </a:pPr>
            <a:r>
              <a:rPr lang="en-GB" sz="2800" dirty="0">
                <a:solidFill>
                  <a:srgbClr val="0070C0"/>
                </a:solidFill>
              </a:rPr>
              <a:t> </a:t>
            </a:r>
          </a:p>
          <a:p>
            <a:pPr marL="0" indent="0">
              <a:buNone/>
            </a:pPr>
            <a:r>
              <a:rPr lang="en-GB" sz="2800" dirty="0">
                <a:solidFill>
                  <a:srgbClr val="0070C0"/>
                </a:solidFill>
              </a:rPr>
              <a:t>As a result, George Kennan sent what became known as the Long Telegram to Truman warning of the Soviets’ aggressive actions. As a result, Truman introduced the Truman Doctrine in 1947. This aimed to contain Communism where it already was, and stop it from spreading any further.</a:t>
            </a:r>
          </a:p>
          <a:p>
            <a:pPr marL="0" indent="0">
              <a:buNone/>
            </a:pPr>
            <a:r>
              <a:rPr lang="en-GB" sz="2800" dirty="0">
                <a:solidFill>
                  <a:srgbClr val="0070C0"/>
                </a:solidFill>
              </a:rPr>
              <a:t> </a:t>
            </a:r>
          </a:p>
          <a:p>
            <a:pPr marL="0" indent="0">
              <a:buNone/>
            </a:pPr>
            <a:r>
              <a:rPr lang="en-GB" sz="2800" dirty="0">
                <a:solidFill>
                  <a:srgbClr val="0070C0"/>
                </a:solidFill>
              </a:rPr>
              <a:t>This also led to the introduction of the Marshall Plan in 1948</a:t>
            </a:r>
            <a:r>
              <a:rPr lang="en-GB" sz="2800" b="1" i="1" dirty="0">
                <a:solidFill>
                  <a:srgbClr val="0070C0"/>
                </a:solidFill>
              </a:rPr>
              <a:t>.</a:t>
            </a:r>
            <a:r>
              <a:rPr lang="en-GB" sz="2800" dirty="0">
                <a:solidFill>
                  <a:srgbClr val="0070C0"/>
                </a:solidFill>
              </a:rPr>
              <a:t> This plan aimed to provide economic aid to countries in Europe to help them rebuild, and not rely on Communism, which did very well in poorer areas.</a:t>
            </a:r>
          </a:p>
          <a:p>
            <a:pPr marL="0" indent="0">
              <a:buNone/>
            </a:pPr>
            <a:r>
              <a:rPr lang="en-GB" sz="2800" dirty="0">
                <a:solidFill>
                  <a:srgbClr val="0070C0"/>
                </a:solidFill>
              </a:rPr>
              <a:t> </a:t>
            </a:r>
          </a:p>
          <a:p>
            <a:pPr marL="0" indent="0">
              <a:buNone/>
            </a:pPr>
            <a:r>
              <a:rPr lang="en-GB" sz="2800" dirty="0">
                <a:solidFill>
                  <a:srgbClr val="0070C0"/>
                </a:solidFill>
              </a:rPr>
              <a:t>Consequently, relations between the East and West deteriorated rapidly, as the West was now actively trying to prevent the spread of Communism through its containment policy. The USSR responded with their own versions of the US policy – </a:t>
            </a:r>
            <a:r>
              <a:rPr lang="en-GB" sz="2800" dirty="0" err="1">
                <a:solidFill>
                  <a:srgbClr val="0070C0"/>
                </a:solidFill>
              </a:rPr>
              <a:t>Cominform</a:t>
            </a:r>
            <a:r>
              <a:rPr lang="en-GB" sz="2800" dirty="0">
                <a:solidFill>
                  <a:srgbClr val="0070C0"/>
                </a:solidFill>
              </a:rPr>
              <a:t> and </a:t>
            </a:r>
            <a:r>
              <a:rPr lang="en-GB" sz="2800" dirty="0" err="1">
                <a:solidFill>
                  <a:srgbClr val="0070C0"/>
                </a:solidFill>
              </a:rPr>
              <a:t>Comecon</a:t>
            </a:r>
            <a:r>
              <a:rPr lang="en-GB" sz="2800" dirty="0">
                <a:solidFill>
                  <a:srgbClr val="0070C0"/>
                </a:solidFill>
              </a:rPr>
              <a:t>. There were now two rival camps in Europe. </a:t>
            </a: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0582" y="2274454"/>
            <a:ext cx="406400" cy="406400"/>
          </a:xfrm>
          <a:prstGeom prst="rect">
            <a:avLst/>
          </a:prstGeom>
        </p:spPr>
      </p:pic>
    </p:spTree>
    <p:extLst>
      <p:ext uri="{BB962C8B-B14F-4D97-AF65-F5344CB8AC3E}">
        <p14:creationId xmlns:p14="http://schemas.microsoft.com/office/powerpoint/2010/main" val="479927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docProps/app.xml><?xml version="1.0" encoding="utf-8"?>
<Properties xmlns="http://schemas.openxmlformats.org/officeDocument/2006/extended-properties" xmlns:vt="http://schemas.openxmlformats.org/officeDocument/2006/docPropsVTypes">
  <Template>Metropolitan</Template>
  <TotalTime>178</TotalTime>
  <Words>2513</Words>
  <Application>Microsoft Office PowerPoint</Application>
  <PresentationFormat>Widescreen</PresentationFormat>
  <Paragraphs>100</Paragraphs>
  <Slides>16</Slides>
  <Notes>0</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Metropolitan</vt:lpstr>
      <vt:lpstr>Exam Technique:  Cold War</vt:lpstr>
      <vt:lpstr>How is the paper structured?</vt:lpstr>
      <vt:lpstr>Q1: Consequences (8 marks, 12 minutes)</vt:lpstr>
      <vt:lpstr>Aiming for Grade 4: Explain two consequences of the Berlin Crisis, 1948-49. (8)</vt:lpstr>
      <vt:lpstr>Aiming for Grade 6: Explain two consequences of the Berlin Crisis, 1948-49. (8)</vt:lpstr>
      <vt:lpstr>Aiming for Grade 9: Explain two consequences of the Berlin Crisis, 1948-49. (8)</vt:lpstr>
      <vt:lpstr>Q2: Narrative (8 marks, 12 minutes)</vt:lpstr>
      <vt:lpstr>Aiming for Grade 4: Write a narrative account analysing the main developments of the US containment policy, 1947-49. (8)</vt:lpstr>
      <vt:lpstr>Aiming for Grade 6: Write a narrative account analysing the main developments of the US containment policy, 1947-49. (8)</vt:lpstr>
      <vt:lpstr>Aiming for Grade 9: Write a narrative account analysing the main developments of the US containment policy, 1947-49. (8)</vt:lpstr>
      <vt:lpstr>Q3: Importance (8 marks x2, 12 minutes x2)</vt:lpstr>
      <vt:lpstr>Aiming for Grade 4: Explain the importance of the establishment of NATO in 1949 for relations between the USA and the Soviet Union. (8)</vt:lpstr>
      <vt:lpstr>Aiming for Grade 6: Explain the importance of the establishment of NATO in 1949 for relations between the USA and the Soviet Union. (8)</vt:lpstr>
      <vt:lpstr>Aiming for Grade 9: Explain the importance of the establishment of NATO in 1949 for relations between the USA and the Soviet Union. (8)</vt:lpstr>
      <vt:lpstr>Example questions to practise planning!</vt:lpstr>
      <vt:lpstr>Revision Tips:</vt:lpstr>
    </vt:vector>
  </TitlesOfParts>
  <Company>Thomas Tallis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Technique:  Cold War</dc:title>
  <dc:creator>Camilla Evans</dc:creator>
  <cp:lastModifiedBy>Camilla Evans</cp:lastModifiedBy>
  <cp:revision>17</cp:revision>
  <dcterms:created xsi:type="dcterms:W3CDTF">2020-05-14T10:54:25Z</dcterms:created>
  <dcterms:modified xsi:type="dcterms:W3CDTF">2020-05-14T13:53:23Z</dcterms:modified>
</cp:coreProperties>
</file>