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0"/>
  </p:notesMasterIdLst>
  <p:sldIdLst>
    <p:sldId id="256" r:id="rId2"/>
    <p:sldId id="263" r:id="rId3"/>
    <p:sldId id="260" r:id="rId4"/>
    <p:sldId id="257" r:id="rId5"/>
    <p:sldId id="258" r:id="rId6"/>
    <p:sldId id="259"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EE4C0-8397-4121-AB52-466EDA1EE638}" type="datetimeFigureOut">
              <a:rPr lang="en-GB" smtClean="0"/>
              <a:t>09/02/2022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B97FF-8B69-41A4-8078-5411B0ACF423}" type="slidenum">
              <a:rPr lang="en-GB" smtClean="0"/>
              <a:t>‹#›</a:t>
            </a:fld>
            <a:endParaRPr lang="en-GB"/>
          </a:p>
        </p:txBody>
      </p:sp>
    </p:spTree>
    <p:extLst>
      <p:ext uri="{BB962C8B-B14F-4D97-AF65-F5344CB8AC3E}">
        <p14:creationId xmlns:p14="http://schemas.microsoft.com/office/powerpoint/2010/main" val="190302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b="0" i="0" dirty="0">
              <a:solidFill>
                <a:srgbClr val="201F1E"/>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C7B97FF-8B69-41A4-8078-5411B0ACF423}" type="slidenum">
              <a:rPr lang="en-GB" smtClean="0"/>
              <a:t>3</a:t>
            </a:fld>
            <a:endParaRPr lang="en-GB"/>
          </a:p>
        </p:txBody>
      </p:sp>
    </p:spTree>
    <p:extLst>
      <p:ext uri="{BB962C8B-B14F-4D97-AF65-F5344CB8AC3E}">
        <p14:creationId xmlns:p14="http://schemas.microsoft.com/office/powerpoint/2010/main" val="221503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7B97FF-8B69-41A4-8078-5411B0ACF423}" type="slidenum">
              <a:rPr lang="en-GB" smtClean="0"/>
              <a:t>6</a:t>
            </a:fld>
            <a:endParaRPr lang="en-GB"/>
          </a:p>
        </p:txBody>
      </p:sp>
    </p:spTree>
    <p:extLst>
      <p:ext uri="{BB962C8B-B14F-4D97-AF65-F5344CB8AC3E}">
        <p14:creationId xmlns:p14="http://schemas.microsoft.com/office/powerpoint/2010/main" val="70929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2/9/2022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2/9/2022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2/9/2022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www.channel4.com/news/benin-bronzes-properly-reside-in-british-museum-says-culture-secret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bbc.co.uk/news/av/business-5046698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6884-5544-4A49-A379-A084498A7E6F}"/>
              </a:ext>
            </a:extLst>
          </p:cNvPr>
          <p:cNvSpPr>
            <a:spLocks noGrp="1"/>
          </p:cNvSpPr>
          <p:nvPr>
            <p:ph type="ctrTitle"/>
          </p:nvPr>
        </p:nvSpPr>
        <p:spPr/>
        <p:txBody>
          <a:bodyPr/>
          <a:lstStyle/>
          <a:p>
            <a:r>
              <a:rPr lang="en-GB" sz="7200" dirty="0">
                <a:ea typeface="Calibri" panose="020F0502020204030204" pitchFamily="34" charset="0"/>
                <a:cs typeface="Times New Roman" panose="02020603050405020304" pitchFamily="18" charset="0"/>
              </a:rPr>
              <a:t>How did the Benin Bronzes end up in England</a:t>
            </a:r>
            <a:r>
              <a:rPr lang="en-GB" sz="7200" dirty="0">
                <a:effectLst/>
                <a:ea typeface="Calibri" panose="020F0502020204030204" pitchFamily="34" charset="0"/>
                <a:cs typeface="Times New Roman" panose="02020603050405020304" pitchFamily="18" charset="0"/>
              </a:rPr>
              <a:t>?</a:t>
            </a:r>
            <a:endParaRPr lang="en-GB" sz="71400" dirty="0"/>
          </a:p>
        </p:txBody>
      </p:sp>
      <p:sp>
        <p:nvSpPr>
          <p:cNvPr id="3" name="Subtitle 2">
            <a:extLst>
              <a:ext uri="{FF2B5EF4-FFF2-40B4-BE49-F238E27FC236}">
                <a16:creationId xmlns:a16="http://schemas.microsoft.com/office/drawing/2014/main" id="{D02D91E8-0939-4520-8E1A-79828ED0E8ED}"/>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4474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in bronze: &amp;#39;Looted&amp;#39; Nigerian sculpture returned by university - BBC News">
            <a:extLst>
              <a:ext uri="{FF2B5EF4-FFF2-40B4-BE49-F238E27FC236}">
                <a16:creationId xmlns:a16="http://schemas.microsoft.com/office/drawing/2014/main" id="{1F2E7501-9633-44A3-BF5B-DC5108404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449" y="100886"/>
            <a:ext cx="7539101" cy="665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6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033E-EA8C-4217-9A03-A043A3CDEFB6}"/>
              </a:ext>
            </a:extLst>
          </p:cNvPr>
          <p:cNvSpPr>
            <a:spLocks noGrp="1"/>
          </p:cNvSpPr>
          <p:nvPr>
            <p:ph type="title"/>
          </p:nvPr>
        </p:nvSpPr>
        <p:spPr>
          <a:xfrm>
            <a:off x="524055" y="62269"/>
            <a:ext cx="10772775" cy="1658198"/>
          </a:xfrm>
        </p:spPr>
        <p:txBody>
          <a:bodyPr/>
          <a:lstStyle/>
          <a:p>
            <a:r>
              <a:rPr lang="en-GB" dirty="0"/>
              <a:t>What are the Benin Bronzes?</a:t>
            </a:r>
          </a:p>
        </p:txBody>
      </p:sp>
      <p:pic>
        <p:nvPicPr>
          <p:cNvPr id="4" name="Picture 3" descr="Brass figure of a Portuguese soldier — Google Arts &amp; Culture">
            <a:extLst>
              <a:ext uri="{FF2B5EF4-FFF2-40B4-BE49-F238E27FC236}">
                <a16:creationId xmlns:a16="http://schemas.microsoft.com/office/drawing/2014/main" id="{BC7F514C-2726-4E5F-BE45-E2DC4A10C8CF}"/>
              </a:ext>
            </a:extLst>
          </p:cNvPr>
          <p:cNvPicPr>
            <a:picLocks noChangeAspect="1"/>
          </p:cNvPicPr>
          <p:nvPr/>
        </p:nvPicPr>
        <p:blipFill rotWithShape="1">
          <a:blip r:embed="rId3">
            <a:extLst>
              <a:ext uri="{28A0092B-C50C-407E-A947-70E740481C1C}">
                <a14:useLocalDpi xmlns:a14="http://schemas.microsoft.com/office/drawing/2010/main" val="0"/>
              </a:ext>
            </a:extLst>
          </a:blip>
          <a:srcRect l="21983" r="30506"/>
          <a:stretch/>
        </p:blipFill>
        <p:spPr bwMode="auto">
          <a:xfrm>
            <a:off x="9942990" y="499533"/>
            <a:ext cx="1863411" cy="3919031"/>
          </a:xfrm>
          <a:prstGeom prst="rect">
            <a:avLst/>
          </a:prstGeom>
          <a:noFill/>
          <a:ln>
            <a:noFill/>
          </a:ln>
          <a:extLst>
            <a:ext uri="{53640926-AAD7-44D8-BBD7-CCE9431645EC}">
              <a14:shadowObscured xmlns:a14="http://schemas.microsoft.com/office/drawing/2010/main"/>
            </a:ext>
          </a:extLst>
        </p:spPr>
      </p:pic>
      <p:pic>
        <p:nvPicPr>
          <p:cNvPr id="5" name="Picture 4" descr="Benin plaques at the British Museum (article) | Khan Academy">
            <a:extLst>
              <a:ext uri="{FF2B5EF4-FFF2-40B4-BE49-F238E27FC236}">
                <a16:creationId xmlns:a16="http://schemas.microsoft.com/office/drawing/2014/main" id="{F905C5CB-3962-4CDF-8B10-61DAC4903D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51463" y="4418563"/>
            <a:ext cx="2154937" cy="2283861"/>
          </a:xfrm>
          <a:prstGeom prst="rect">
            <a:avLst/>
          </a:prstGeom>
          <a:noFill/>
          <a:ln>
            <a:noFill/>
          </a:ln>
        </p:spPr>
      </p:pic>
      <p:sp>
        <p:nvSpPr>
          <p:cNvPr id="6" name="TextBox 5">
            <a:extLst>
              <a:ext uri="{FF2B5EF4-FFF2-40B4-BE49-F238E27FC236}">
                <a16:creationId xmlns:a16="http://schemas.microsoft.com/office/drawing/2014/main" id="{08DC7BDB-71BD-4BF4-A98C-D57FFA08BEBD}"/>
              </a:ext>
            </a:extLst>
          </p:cNvPr>
          <p:cNvSpPr txBox="1"/>
          <p:nvPr/>
        </p:nvSpPr>
        <p:spPr>
          <a:xfrm>
            <a:off x="550416" y="1253910"/>
            <a:ext cx="9241653"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Benin Bronzes are cultural artefacts that have been created for thousands of years in the Kingdom of Benin, in modern-day Nigeria.</a:t>
            </a:r>
          </a:p>
          <a:p>
            <a:pPr marL="285750" indent="-285750">
              <a:buFont typeface="Arial" panose="020B0604020202020204" pitchFamily="34" charset="0"/>
              <a:buChar char="•"/>
            </a:pPr>
            <a:r>
              <a:rPr lang="en-GB" sz="2000" dirty="0"/>
              <a:t>They depict </a:t>
            </a:r>
            <a:r>
              <a:rPr lang="en-GB" sz="2000" dirty="0" err="1"/>
              <a:t>Obas</a:t>
            </a:r>
            <a:r>
              <a:rPr lang="en-GB" sz="2000" dirty="0"/>
              <a:t>, Queens, European traders and soldiers, and animals: they were commissioned by the Oba to record anything deemed significant, and are therefore historical records in their own right.</a:t>
            </a:r>
          </a:p>
          <a:p>
            <a:pPr marL="285750" indent="-285750">
              <a:buFont typeface="Arial" panose="020B0604020202020204" pitchFamily="34" charset="0"/>
              <a:buChar char="•"/>
            </a:pPr>
            <a:r>
              <a:rPr lang="en-GB" sz="2000" dirty="0"/>
              <a:t>They reflect highly skilled artistic techniques by African craftsmen and artists.</a:t>
            </a:r>
          </a:p>
          <a:p>
            <a:pPr marL="285750" indent="-285750">
              <a:buFont typeface="Arial" panose="020B0604020202020204" pitchFamily="34" charset="0"/>
              <a:buChar char="•"/>
            </a:pPr>
            <a:r>
              <a:rPr lang="en-GB" sz="2000" dirty="0"/>
              <a:t>They are made from Bronze, but other similar items were also made from ivory (from elephant tusks).</a:t>
            </a:r>
          </a:p>
          <a:p>
            <a:pPr marL="285750" indent="-285750">
              <a:buFont typeface="Arial" panose="020B0604020202020204" pitchFamily="34" charset="0"/>
              <a:buChar char="•"/>
            </a:pPr>
            <a:r>
              <a:rPr lang="en-GB" sz="2000" dirty="0"/>
              <a:t>Bronzes are still made today, on a much larger scale, and by the Guild of Master </a:t>
            </a:r>
            <a:r>
              <a:rPr lang="en-GB" sz="2000" dirty="0" err="1"/>
              <a:t>Bronzecasters</a:t>
            </a:r>
            <a:r>
              <a:rPr lang="en-GB" sz="2000" dirty="0"/>
              <a:t>, who can make and sell them to whoever they choose, not just royalty!</a:t>
            </a:r>
          </a:p>
        </p:txBody>
      </p:sp>
      <p:pic>
        <p:nvPicPr>
          <p:cNvPr id="1026" name="Picture 2" descr="Church of England to return Benin Bronzes as repatriation row goes on |  Evening Standard">
            <a:extLst>
              <a:ext uri="{FF2B5EF4-FFF2-40B4-BE49-F238E27FC236}">
                <a16:creationId xmlns:a16="http://schemas.microsoft.com/office/drawing/2014/main" id="{D3CEB1B2-2D97-45A8-B898-6C0C8C0F1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646" y="4418564"/>
            <a:ext cx="3427561" cy="22838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nin Bronzes: Germany to return looted artefacts to Nigeria - BBC News">
            <a:extLst>
              <a:ext uri="{FF2B5EF4-FFF2-40B4-BE49-F238E27FC236}">
                <a16:creationId xmlns:a16="http://schemas.microsoft.com/office/drawing/2014/main" id="{B8407277-B710-4005-95DD-3214C10DCF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93" r="4159"/>
          <a:stretch/>
        </p:blipFill>
        <p:spPr bwMode="auto">
          <a:xfrm>
            <a:off x="2752080" y="4757630"/>
            <a:ext cx="3071674" cy="1920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can we learn from the art of Benin? - BBC Bitesize">
            <a:extLst>
              <a:ext uri="{FF2B5EF4-FFF2-40B4-BE49-F238E27FC236}">
                <a16:creationId xmlns:a16="http://schemas.microsoft.com/office/drawing/2014/main" id="{E15F5FF7-3E6D-4A90-8D7E-0A44D205C3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452" r="23267"/>
          <a:stretch/>
        </p:blipFill>
        <p:spPr bwMode="auto">
          <a:xfrm>
            <a:off x="208625" y="4754882"/>
            <a:ext cx="2365902" cy="192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0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C923-7AFA-452F-99D1-46143C5BE279}"/>
              </a:ext>
            </a:extLst>
          </p:cNvPr>
          <p:cNvSpPr>
            <a:spLocks noGrp="1"/>
          </p:cNvSpPr>
          <p:nvPr>
            <p:ph type="title"/>
          </p:nvPr>
        </p:nvSpPr>
        <p:spPr>
          <a:xfrm>
            <a:off x="667130" y="353482"/>
            <a:ext cx="10772775" cy="1658198"/>
          </a:xfrm>
        </p:spPr>
        <p:txBody>
          <a:bodyPr/>
          <a:lstStyle/>
          <a:p>
            <a:r>
              <a:rPr lang="en-GB" dirty="0"/>
              <a:t>Why were the British involved in Benin?</a:t>
            </a:r>
          </a:p>
        </p:txBody>
      </p:sp>
      <p:sp>
        <p:nvSpPr>
          <p:cNvPr id="3" name="Content Placeholder 2">
            <a:extLst>
              <a:ext uri="{FF2B5EF4-FFF2-40B4-BE49-F238E27FC236}">
                <a16:creationId xmlns:a16="http://schemas.microsoft.com/office/drawing/2014/main" id="{881C77F7-9C44-48C0-939A-5D2CF0E2CBEF}"/>
              </a:ext>
            </a:extLst>
          </p:cNvPr>
          <p:cNvSpPr>
            <a:spLocks noGrp="1"/>
          </p:cNvSpPr>
          <p:nvPr>
            <p:ph idx="1"/>
          </p:nvPr>
        </p:nvSpPr>
        <p:spPr>
          <a:xfrm>
            <a:off x="667130" y="1718716"/>
            <a:ext cx="8982251" cy="4912903"/>
          </a:xfrm>
        </p:spPr>
        <p:txBody>
          <a:bodyPr>
            <a:normAutofit lnSpcReduction="10000"/>
          </a:bodyPr>
          <a:lstStyle/>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Previous scholars have argued that the British wanted to challenge the Oba on humanitarian grounds, in opposition to the human sacrifices and ‘uncivilised’ culture. </a:t>
            </a:r>
          </a:p>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However, this has been reassessed by scholars such as Nigerian historian Professor Philip </a:t>
            </a:r>
            <a:r>
              <a:rPr lang="en-GB" dirty="0" err="1">
                <a:effectLst/>
                <a:latin typeface="Calibri" panose="020F0502020204030204" pitchFamily="34" charset="0"/>
                <a:ea typeface="Calibri" panose="020F0502020204030204" pitchFamily="34" charset="0"/>
                <a:cs typeface="Times New Roman" panose="02020603050405020304" pitchFamily="18" charset="0"/>
              </a:rPr>
              <a:t>Igbafe</a:t>
            </a:r>
            <a:r>
              <a:rPr lang="en-GB" dirty="0">
                <a:effectLst/>
                <a:latin typeface="Calibri" panose="020F0502020204030204" pitchFamily="34" charset="0"/>
                <a:ea typeface="Calibri" panose="020F0502020204030204" pitchFamily="34" charset="0"/>
                <a:cs typeface="Times New Roman" panose="02020603050405020304" pitchFamily="18" charset="0"/>
              </a:rPr>
              <a:t>, who argues that it was in fact economic interests that drove British actions in Benin.</a:t>
            </a:r>
          </a:p>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 the 1890s, the British wanted to expand their economic interests in Benin and ensure their ability to trade inland in the country. They were supported by some other coastal indigenous traders, whose rights to trade were limited by the Oba </a:t>
            </a:r>
            <a:r>
              <a:rPr lang="en-GB" dirty="0" err="1">
                <a:effectLst/>
                <a:latin typeface="Calibri" panose="020F0502020204030204" pitchFamily="34" charset="0"/>
                <a:ea typeface="Calibri" panose="020F0502020204030204" pitchFamily="34" charset="0"/>
                <a:cs typeface="Times New Roman" panose="02020603050405020304" pitchFamily="18" charset="0"/>
              </a:rPr>
              <a:t>Ovonramwen’s</a:t>
            </a:r>
            <a:r>
              <a:rPr lang="en-GB" dirty="0">
                <a:effectLst/>
                <a:latin typeface="Calibri" panose="020F0502020204030204" pitchFamily="34" charset="0"/>
                <a:ea typeface="Calibri" panose="020F0502020204030204" pitchFamily="34" charset="0"/>
                <a:cs typeface="Times New Roman" panose="02020603050405020304" pitchFamily="18" charset="0"/>
              </a:rPr>
              <a:t> power to suspend trade and demand gifts. The Oba maintained monopolistic economic policies, whilst the British sought freer trade.</a:t>
            </a:r>
          </a:p>
          <a:p>
            <a:pPr marL="342900" lvl="0" indent="-342900" algn="jus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British most likely also wanted to gain greater political control as they had achieved in many of their other colonies, which had started as trading posts, such as India.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3200" dirty="0"/>
          </a:p>
        </p:txBody>
      </p:sp>
      <p:pic>
        <p:nvPicPr>
          <p:cNvPr id="2050" name="Picture 2" descr="12,903 Humanitarian Aid Stock Photos, Pictures &amp;amp; Royalty-Free Images -  iStock">
            <a:extLst>
              <a:ext uri="{FF2B5EF4-FFF2-40B4-BE49-F238E27FC236}">
                <a16:creationId xmlns:a16="http://schemas.microsoft.com/office/drawing/2014/main" id="{086E3572-4BAA-4594-AD6A-28542EA10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17"/>
          <a:stretch/>
        </p:blipFill>
        <p:spPr bwMode="auto">
          <a:xfrm>
            <a:off x="9997427" y="1638525"/>
            <a:ext cx="1558493" cy="917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 and your money - OpenLearn - Open University - DB123_2">
            <a:extLst>
              <a:ext uri="{FF2B5EF4-FFF2-40B4-BE49-F238E27FC236}">
                <a16:creationId xmlns:a16="http://schemas.microsoft.com/office/drawing/2014/main" id="{F443A984-6770-4D82-A658-740E9D1F9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474" y="2702251"/>
            <a:ext cx="1802397" cy="917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nese School, 19th Century | A British Merchant Ship at Full Sail |  MutualArt">
            <a:extLst>
              <a:ext uri="{FF2B5EF4-FFF2-40B4-BE49-F238E27FC236}">
                <a16:creationId xmlns:a16="http://schemas.microsoft.com/office/drawing/2014/main" id="{5795CAFD-04B1-47A2-B091-ED247C45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474" y="3840819"/>
            <a:ext cx="1815864" cy="1347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128 United Kingdom UK Flag British Union Jack Flag Great Britain Flag  British National Flag 3x5ft Printed Quality Polyester Brass Grommets Double  Stitched : Amazon.co.uk: Garden &amp;amp; Outdoors">
            <a:extLst>
              <a:ext uri="{FF2B5EF4-FFF2-40B4-BE49-F238E27FC236}">
                <a16:creationId xmlns:a16="http://schemas.microsoft.com/office/drawing/2014/main" id="{C9877BC9-6703-4EC4-8630-D668EFDA7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5473" y="5252529"/>
            <a:ext cx="1802397" cy="13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6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281E-C8CD-41C1-BBA2-D5A89C6D9505}"/>
              </a:ext>
            </a:extLst>
          </p:cNvPr>
          <p:cNvSpPr>
            <a:spLocks noGrp="1"/>
          </p:cNvSpPr>
          <p:nvPr>
            <p:ph type="title"/>
          </p:nvPr>
        </p:nvSpPr>
        <p:spPr/>
        <p:txBody>
          <a:bodyPr/>
          <a:lstStyle/>
          <a:p>
            <a:r>
              <a:rPr lang="en-GB" dirty="0"/>
              <a:t>How did the Benin Bronzes come to be in British hands?</a:t>
            </a:r>
          </a:p>
        </p:txBody>
      </p:sp>
      <p:sp>
        <p:nvSpPr>
          <p:cNvPr id="3" name="Content Placeholder 2">
            <a:extLst>
              <a:ext uri="{FF2B5EF4-FFF2-40B4-BE49-F238E27FC236}">
                <a16:creationId xmlns:a16="http://schemas.microsoft.com/office/drawing/2014/main" id="{A9F22822-C8B2-43ED-AF5B-15B8E56268A9}"/>
              </a:ext>
            </a:extLst>
          </p:cNvPr>
          <p:cNvSpPr>
            <a:spLocks noGrp="1"/>
          </p:cNvSpPr>
          <p:nvPr>
            <p:ph idx="1"/>
          </p:nvPr>
        </p:nvSpPr>
        <p:spPr>
          <a:xfrm>
            <a:off x="676275" y="2157731"/>
            <a:ext cx="8272416" cy="4527154"/>
          </a:xfrm>
        </p:spPr>
        <p:txBody>
          <a:bodyPr>
            <a:normAutofit fontScale="92500" lnSpcReduction="10000"/>
          </a:bodyPr>
          <a:lstStyle/>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 January 1897, James Philips brought a group of British and African soldiers and traders, armed with hidden weapons on a mission to supposedly discuss trade with the Oba. However, some of the </a:t>
            </a:r>
            <a:r>
              <a:rPr lang="en-GB" dirty="0" err="1">
                <a:effectLst/>
                <a:latin typeface="Calibri" panose="020F0502020204030204" pitchFamily="34" charset="0"/>
                <a:ea typeface="Calibri" panose="020F0502020204030204" pitchFamily="34" charset="0"/>
                <a:cs typeface="Times New Roman" panose="02020603050405020304" pitchFamily="18" charset="0"/>
              </a:rPr>
              <a:t>Itsekiri</a:t>
            </a:r>
            <a:r>
              <a:rPr lang="en-GB" dirty="0">
                <a:effectLst/>
                <a:latin typeface="Calibri" panose="020F0502020204030204" pitchFamily="34" charset="0"/>
                <a:ea typeface="Calibri" panose="020F0502020204030204" pitchFamily="34" charset="0"/>
                <a:cs typeface="Times New Roman" panose="02020603050405020304" pitchFamily="18" charset="0"/>
              </a:rPr>
              <a:t> trading chiefs sent a message to the Oba that ‘the white man is bringing war’. The Oba sent soldiers to ambush the group, and all but two were killed in what became known as the Benin Massacre. </a:t>
            </a:r>
          </a:p>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 response, in February 1897, the British sent an invasion force of over 1000 soldiers and sailors on warships. The people of Benin City were massacred, with women and children attacked and killed, and the city burned. The Oba was deposed and exiled, and six other chiefs were hanged in the city centre. </a:t>
            </a:r>
          </a:p>
          <a:p>
            <a:pPr marL="342900" lvl="0" indent="-342900" algn="jus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Widespread looting then began, and religious artefacts, visual history and cultural artefacts, Bronzes and plaques were removed to Britain. Around 40% was displayed in the British Museum, and the rest was given to members of the armed forces as spoils of war or sold at auction to pay for the expedition. </a:t>
            </a:r>
          </a:p>
        </p:txBody>
      </p:sp>
      <p:pic>
        <p:nvPicPr>
          <p:cNvPr id="3074" name="Picture 2" descr="James Robert Phillips - Wikipedia">
            <a:extLst>
              <a:ext uri="{FF2B5EF4-FFF2-40B4-BE49-F238E27FC236}">
                <a16:creationId xmlns:a16="http://schemas.microsoft.com/office/drawing/2014/main" id="{0D4C309D-9B49-4D45-8DD8-B8D53D555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129" y="1514475"/>
            <a:ext cx="14013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vonramwen, The Resolute King - PressReader">
            <a:extLst>
              <a:ext uri="{FF2B5EF4-FFF2-40B4-BE49-F238E27FC236}">
                <a16:creationId xmlns:a16="http://schemas.microsoft.com/office/drawing/2014/main" id="{CBDADB4A-822B-4718-96CC-F358C2BBE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10" t="15125" r="26164" b="44028"/>
          <a:stretch/>
        </p:blipFill>
        <p:spPr bwMode="auto">
          <a:xfrm>
            <a:off x="10207217" y="2654424"/>
            <a:ext cx="1673787" cy="21701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475906-276D-476E-8B4C-54AABE36E820}"/>
              </a:ext>
            </a:extLst>
          </p:cNvPr>
          <p:cNvPicPr>
            <a:picLocks noChangeAspect="1"/>
          </p:cNvPicPr>
          <p:nvPr/>
        </p:nvPicPr>
        <p:blipFill rotWithShape="1">
          <a:blip r:embed="rId4">
            <a:extLst>
              <a:ext uri="{28A0092B-C50C-407E-A947-70E740481C1C}">
                <a14:useLocalDpi xmlns:a14="http://schemas.microsoft.com/office/drawing/2010/main" val="0"/>
              </a:ext>
            </a:extLst>
          </a:blip>
          <a:srcRect t="43641" b="-1"/>
          <a:stretch/>
        </p:blipFill>
        <p:spPr bwMode="auto">
          <a:xfrm>
            <a:off x="9388475" y="4719783"/>
            <a:ext cx="2406650" cy="17670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074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78D3-1DD2-4BA9-A240-52CDB525CC1B}"/>
              </a:ext>
            </a:extLst>
          </p:cNvPr>
          <p:cNvSpPr>
            <a:spLocks noGrp="1"/>
          </p:cNvSpPr>
          <p:nvPr>
            <p:ph type="title"/>
          </p:nvPr>
        </p:nvSpPr>
        <p:spPr>
          <a:xfrm>
            <a:off x="374196" y="234752"/>
            <a:ext cx="10772775" cy="1658198"/>
          </a:xfrm>
        </p:spPr>
        <p:txBody>
          <a:bodyPr/>
          <a:lstStyle/>
          <a:p>
            <a:r>
              <a:rPr lang="en-GB" dirty="0"/>
              <a:t>What should happen to the Benin Bronzes now?</a:t>
            </a:r>
          </a:p>
        </p:txBody>
      </p:sp>
      <p:sp>
        <p:nvSpPr>
          <p:cNvPr id="3" name="Content Placeholder 2">
            <a:extLst>
              <a:ext uri="{FF2B5EF4-FFF2-40B4-BE49-F238E27FC236}">
                <a16:creationId xmlns:a16="http://schemas.microsoft.com/office/drawing/2014/main" id="{7C658D80-C22E-4348-A394-6E4CF7914356}"/>
              </a:ext>
            </a:extLst>
          </p:cNvPr>
          <p:cNvSpPr>
            <a:spLocks noGrp="1"/>
          </p:cNvSpPr>
          <p:nvPr>
            <p:ph idx="1"/>
          </p:nvPr>
        </p:nvSpPr>
        <p:spPr>
          <a:xfrm>
            <a:off x="374196" y="1787616"/>
            <a:ext cx="11441828" cy="4751964"/>
          </a:xfrm>
        </p:spPr>
        <p:txBody>
          <a:bodyPr>
            <a:normAutofit/>
          </a:bodyPr>
          <a:lstStyle/>
          <a:p>
            <a:pPr>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 recent years the conversation about repatriation of the Bronzes has become widespread. Nigeria have been campaigning for decades for the Bronzes to be returned to their rightful owners, having been stolen by the British in the previous century. However, the British Museum, claiming never to have received a formal request, still displays many of them. </a:t>
            </a:r>
          </a:p>
          <a:p>
            <a:pPr>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France and Germany have recently promised to return many of their artefacts, and there is a conversation ongoing in Nigeria regarding where they should be kept once returned.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The Universities </a:t>
            </a:r>
            <a:r>
              <a:rPr lang="en-GB" dirty="0">
                <a:latin typeface="Calibri" panose="020F0502020204030204" pitchFamily="34" charset="0"/>
                <a:ea typeface="Calibri" panose="020F0502020204030204" pitchFamily="34" charset="0"/>
                <a:cs typeface="Times New Roman" panose="02020603050405020304" pitchFamily="18" charset="0"/>
              </a:rPr>
              <a:t>of </a:t>
            </a:r>
            <a:r>
              <a:rPr lang="en-GB" dirty="0">
                <a:effectLst/>
                <a:latin typeface="Calibri" panose="020F0502020204030204" pitchFamily="34" charset="0"/>
                <a:ea typeface="Calibri" panose="020F0502020204030204" pitchFamily="34" charset="0"/>
                <a:cs typeface="Times New Roman" panose="02020603050405020304" pitchFamily="18" charset="0"/>
              </a:rPr>
              <a:t>Cambridge and Aberdeen have made private decisions to return items in their possession, but in order to return the ones in the British Museum laws would need to be changed. So far, the government has said this will not be happening.</a:t>
            </a:r>
          </a:p>
          <a:p>
            <a:pPr marL="0" indent="0">
              <a:buNone/>
            </a:pPr>
            <a:r>
              <a:rPr lang="en-GB" sz="1400" dirty="0">
                <a:latin typeface="Calibri" panose="020F0502020204030204" pitchFamily="34" charset="0"/>
                <a:ea typeface="Calibri" panose="020F0502020204030204" pitchFamily="34" charset="0"/>
                <a:cs typeface="Times New Roman" panose="02020603050405020304" pitchFamily="18" charset="0"/>
                <a:hlinkClick r:id="rId3"/>
              </a:rPr>
              <a:t>https://www.channel4.com/news/benin-bronzes-properly-reside-in-british-museum-says-culture-secretary</a:t>
            </a:r>
            <a:r>
              <a:rPr lang="en-GB" sz="1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3"/>
              </a:rPr>
              <a:t>https://www.channel4.com/news/benin-bronzes-properly-reside-in-british-museum-says-culture-secretary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400" b="0" i="0" dirty="0">
                <a:effectLst/>
                <a:latin typeface="Calibri" panose="020F0502020204030204" pitchFamily="34" charset="0"/>
                <a:hlinkClick r:id="rId4"/>
              </a:rPr>
              <a:t>https://www.bbc.co.uk/news/av/business-50466986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6" descr="British museums may loan Nigeria bronzes that were stolen from Nigeria by  British imperialists | The Independent | The Independent">
            <a:extLst>
              <a:ext uri="{FF2B5EF4-FFF2-40B4-BE49-F238E27FC236}">
                <a16:creationId xmlns:a16="http://schemas.microsoft.com/office/drawing/2014/main" id="{0D9C2036-D6FB-4BC1-BAF1-1D1D589B4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8657" y="318420"/>
            <a:ext cx="1877367" cy="140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1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B4E8-231B-45FA-A924-29958EA3567E}"/>
              </a:ext>
            </a:extLst>
          </p:cNvPr>
          <p:cNvSpPr>
            <a:spLocks noGrp="1"/>
          </p:cNvSpPr>
          <p:nvPr>
            <p:ph type="title"/>
          </p:nvPr>
        </p:nvSpPr>
        <p:spPr>
          <a:xfrm>
            <a:off x="657225" y="499533"/>
            <a:ext cx="7214566" cy="1658198"/>
          </a:xfrm>
        </p:spPr>
        <p:txBody>
          <a:bodyPr>
            <a:normAutofit/>
          </a:bodyPr>
          <a:lstStyle/>
          <a:p>
            <a:r>
              <a:rPr lang="en-GB">
                <a:solidFill>
                  <a:srgbClr val="FFFFFF"/>
                </a:solidFill>
              </a:rPr>
              <a:t>What should happen to the Benin Bronzes now?</a:t>
            </a:r>
          </a:p>
        </p:txBody>
      </p:sp>
      <p:sp>
        <p:nvSpPr>
          <p:cNvPr id="3" name="Content Placeholder 2">
            <a:extLst>
              <a:ext uri="{FF2B5EF4-FFF2-40B4-BE49-F238E27FC236}">
                <a16:creationId xmlns:a16="http://schemas.microsoft.com/office/drawing/2014/main" id="{304012D1-EDB9-48F2-8F5D-8FFBCDBA100D}"/>
              </a:ext>
            </a:extLst>
          </p:cNvPr>
          <p:cNvSpPr>
            <a:spLocks noGrp="1"/>
          </p:cNvSpPr>
          <p:nvPr>
            <p:ph idx="1"/>
          </p:nvPr>
        </p:nvSpPr>
        <p:spPr>
          <a:xfrm>
            <a:off x="676657" y="2325950"/>
            <a:ext cx="6638543" cy="3550461"/>
          </a:xfrm>
        </p:spPr>
        <p:txBody>
          <a:bodyPr>
            <a:normAutofit/>
          </a:bodyPr>
          <a:lstStyle/>
          <a:p>
            <a:pPr>
              <a:buFont typeface="Arial" panose="020B0604020202020204" pitchFamily="34" charset="0"/>
              <a:buChar char="•"/>
            </a:pPr>
            <a:r>
              <a:rPr lang="en-GB" sz="3600" dirty="0"/>
              <a:t>Discuss in pairs or small groups what you think should happen to the Benin Bronzes now. </a:t>
            </a:r>
          </a:p>
          <a:p>
            <a:pPr>
              <a:buFont typeface="Arial" panose="020B0604020202020204" pitchFamily="34" charset="0"/>
              <a:buChar char="•"/>
            </a:pPr>
            <a:r>
              <a:rPr lang="en-GB" sz="3600" dirty="0"/>
              <a:t>Justify your argument with at least 2 reasons.</a:t>
            </a:r>
          </a:p>
        </p:txBody>
      </p:sp>
      <p:pic>
        <p:nvPicPr>
          <p:cNvPr id="5" name="Picture 6" descr="What can we learn from the art of Benin? - BBC Bitesize">
            <a:extLst>
              <a:ext uri="{FF2B5EF4-FFF2-40B4-BE49-F238E27FC236}">
                <a16:creationId xmlns:a16="http://schemas.microsoft.com/office/drawing/2014/main" id="{7DAD584B-E843-4CF0-BA9C-A7F7A73FF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2" r="7565" b="-1"/>
          <a:stretch/>
        </p:blipFill>
        <p:spPr bwMode="auto">
          <a:xfrm>
            <a:off x="8114535" y="11"/>
            <a:ext cx="4077465" cy="2736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urch of England to return Benin Bronzes as repatriation row goes on |  Evening Standard">
            <a:extLst>
              <a:ext uri="{FF2B5EF4-FFF2-40B4-BE49-F238E27FC236}">
                <a16:creationId xmlns:a16="http://schemas.microsoft.com/office/drawing/2014/main" id="{457AFC07-D8F5-4442-B5C7-E9AAF53607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9" r="16128" b="2"/>
          <a:stretch/>
        </p:blipFill>
        <p:spPr bwMode="auto">
          <a:xfrm>
            <a:off x="8114536" y="2897119"/>
            <a:ext cx="4077463" cy="396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0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78E4DB-8DDD-4409-9D2A-6052218D5380}"/>
              </a:ext>
            </a:extLst>
          </p:cNvPr>
          <p:cNvSpPr>
            <a:spLocks noGrp="1"/>
          </p:cNvSpPr>
          <p:nvPr>
            <p:ph type="title"/>
          </p:nvPr>
        </p:nvSpPr>
        <p:spPr>
          <a:xfrm>
            <a:off x="704850" y="932155"/>
            <a:ext cx="10782300" cy="3986074"/>
          </a:xfrm>
        </p:spPr>
        <p:txBody>
          <a:bodyPr vert="horz" lIns="91440" tIns="45720" rIns="91440" bIns="45720" rtlCol="0" anchor="b">
            <a:normAutofit/>
          </a:bodyPr>
          <a:lstStyle/>
          <a:p>
            <a:pPr algn="ctr">
              <a:lnSpc>
                <a:spcPct val="80000"/>
              </a:lnSpc>
            </a:pPr>
            <a:r>
              <a:rPr lang="en-US" sz="7200" b="1" dirty="0"/>
              <a:t>Q&amp;A</a:t>
            </a:r>
            <a:br>
              <a:rPr lang="en-US" sz="7200" dirty="0"/>
            </a:br>
            <a:br>
              <a:rPr lang="en-US" sz="7200" dirty="0"/>
            </a:br>
            <a:r>
              <a:rPr lang="en-US" sz="7200" dirty="0"/>
              <a:t>What would you like to ask </a:t>
            </a:r>
            <a:r>
              <a:rPr lang="en-US" sz="7200" dirty="0" err="1"/>
              <a:t>Mr</a:t>
            </a:r>
            <a:r>
              <a:rPr lang="en-US" sz="7200" dirty="0"/>
              <a:t> </a:t>
            </a:r>
            <a:r>
              <a:rPr lang="en-US" sz="7200" dirty="0" err="1"/>
              <a:t>Nzerem</a:t>
            </a:r>
            <a:r>
              <a:rPr lang="en-US" sz="7200" dirty="0"/>
              <a:t> about this topic?</a:t>
            </a:r>
          </a:p>
        </p:txBody>
      </p:sp>
    </p:spTree>
    <p:extLst>
      <p:ext uri="{BB962C8B-B14F-4D97-AF65-F5344CB8AC3E}">
        <p14:creationId xmlns:p14="http://schemas.microsoft.com/office/powerpoint/2010/main" val="10121929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1186</TotalTime>
  <Words>762</Words>
  <Application>Microsoft Office PowerPoint</Application>
  <PresentationFormat>Widescreen</PresentationFormat>
  <Paragraphs>29</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Segoe UI</vt:lpstr>
      <vt:lpstr>Symbol</vt:lpstr>
      <vt:lpstr>Metropolitan</vt:lpstr>
      <vt:lpstr>How did the Benin Bronzes end up in England?</vt:lpstr>
      <vt:lpstr>PowerPoint Presentation</vt:lpstr>
      <vt:lpstr>What are the Benin Bronzes?</vt:lpstr>
      <vt:lpstr>Why were the British involved in Benin?</vt:lpstr>
      <vt:lpstr>How did the Benin Bronzes come to be in British hands?</vt:lpstr>
      <vt:lpstr>What should happen to the Benin Bronzes now?</vt:lpstr>
      <vt:lpstr>What should happen to the Benin Bronzes now?</vt:lpstr>
      <vt:lpstr>Q&amp;A  What would you like to ask Mr Nzerem about this topic?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Benin Bronzes, and who owns them?</dc:title>
  <dc:creator>Camilla Evans</dc:creator>
  <cp:lastModifiedBy>Camilla Evans</cp:lastModifiedBy>
  <cp:revision>14</cp:revision>
  <dcterms:created xsi:type="dcterms:W3CDTF">2021-12-20T15:00:43Z</dcterms:created>
  <dcterms:modified xsi:type="dcterms:W3CDTF">2022-02-10T08:15:09Z</dcterms:modified>
</cp:coreProperties>
</file>