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63" r:id="rId3"/>
    <p:sldId id="262" r:id="rId4"/>
    <p:sldId id="264" r:id="rId5"/>
    <p:sldId id="265" r:id="rId6"/>
    <p:sldId id="266" r:id="rId7"/>
    <p:sldId id="267" r:id="rId8"/>
    <p:sldId id="257" r:id="rId9"/>
    <p:sldId id="260" r:id="rId10"/>
    <p:sldId id="258" r:id="rId11"/>
    <p:sldId id="259"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3" autoAdjust="0"/>
  </p:normalViewPr>
  <p:slideViewPr>
    <p:cSldViewPr>
      <p:cViewPr varScale="1">
        <p:scale>
          <a:sx n="89" d="100"/>
          <a:sy n="89" d="100"/>
        </p:scale>
        <p:origin x="-14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2B5AD-DF32-420F-8100-ADBF3D53DE83}" type="datetimeFigureOut">
              <a:rPr lang="en-GB" smtClean="0"/>
              <a:pPr/>
              <a:t>12/04/2012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CBAAF7-5BE8-4FA1-9173-F58787260431}" type="slidenum">
              <a:rPr lang="en-GB" smtClean="0"/>
              <a:pPr/>
              <a:t>‹#›</a:t>
            </a:fld>
            <a:endParaRPr lang="en-GB"/>
          </a:p>
        </p:txBody>
      </p:sp>
    </p:spTree>
    <p:extLst>
      <p:ext uri="{BB962C8B-B14F-4D97-AF65-F5344CB8AC3E}">
        <p14:creationId xmlns:p14="http://schemas.microsoft.com/office/powerpoint/2010/main" val="198190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BAAF7-5BE8-4FA1-9173-F58787260431}"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264A807-2FE3-4D34-9918-4C1FC956BEDC}" type="datetimeFigureOut">
              <a:rPr lang="en-GB" smtClean="0"/>
              <a:pPr/>
              <a:t>12/04/2012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E6C010-7CB1-4DB4-92BD-0C7234F95A1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7E6C010-7CB1-4DB4-92BD-0C7234F95A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7E6C010-7CB1-4DB4-92BD-0C7234F95A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7E6C010-7CB1-4DB4-92BD-0C7234F95A1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7E6C010-7CB1-4DB4-92BD-0C7234F95A1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7E6C010-7CB1-4DB4-92BD-0C7234F95A1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7E6C010-7CB1-4DB4-92BD-0C7234F95A1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7E6C010-7CB1-4DB4-92BD-0C7234F95A1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264A807-2FE3-4D34-9918-4C1FC956BEDC}" type="datetimeFigureOut">
              <a:rPr lang="en-GB" smtClean="0"/>
              <a:pPr/>
              <a:t>12/04/2012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07E6C010-7CB1-4DB4-92BD-0C7234F95A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264A807-2FE3-4D34-9918-4C1FC956BEDC}" type="datetimeFigureOut">
              <a:rPr lang="en-GB" smtClean="0"/>
              <a:pPr/>
              <a:t>12/04/2012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7E6C010-7CB1-4DB4-92BD-0C7234F95A1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264A807-2FE3-4D34-9918-4C1FC956BEDC}" type="datetimeFigureOut">
              <a:rPr lang="en-GB" smtClean="0"/>
              <a:pPr/>
              <a:t>12/04/2012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E6C010-7CB1-4DB4-92BD-0C7234F95A1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64A807-2FE3-4D34-9918-4C1FC956BEDC}" type="datetimeFigureOut">
              <a:rPr lang="en-GB" smtClean="0"/>
              <a:pPr/>
              <a:t>12/04/2012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E6C010-7CB1-4DB4-92BD-0C7234F95A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Martin Luther King</a:t>
            </a:r>
            <a:endParaRPr lang="en-GB" dirty="0"/>
          </a:p>
        </p:txBody>
      </p:sp>
      <p:sp>
        <p:nvSpPr>
          <p:cNvPr id="3" name="Subtitle 2"/>
          <p:cNvSpPr>
            <a:spLocks noGrp="1"/>
          </p:cNvSpPr>
          <p:nvPr>
            <p:ph type="subTitle" idx="1"/>
          </p:nvPr>
        </p:nvSpPr>
        <p:spPr/>
        <p:txBody>
          <a:bodyPr/>
          <a:lstStyle/>
          <a:p>
            <a:r>
              <a:rPr lang="en-GB" dirty="0" smtClean="0"/>
              <a:t>His role and importance in the Civil Rights Movement 1955-1968</a:t>
            </a:r>
            <a:endParaRPr lang="en-GB" dirty="0"/>
          </a:p>
        </p:txBody>
      </p:sp>
      <p:pic>
        <p:nvPicPr>
          <p:cNvPr id="4100" name="Picture 4" descr="http://cdn.dipity.com/uploads/events/e323fbd9781139eaea79f07b1ebc4b47_1M.png"/>
          <p:cNvPicPr>
            <a:picLocks noChangeAspect="1" noChangeArrowheads="1"/>
          </p:cNvPicPr>
          <p:nvPr/>
        </p:nvPicPr>
        <p:blipFill>
          <a:blip r:embed="rId3" cstate="print"/>
          <a:srcRect/>
          <a:stretch>
            <a:fillRect/>
          </a:stretch>
        </p:blipFill>
        <p:spPr bwMode="auto">
          <a:xfrm>
            <a:off x="2627784" y="548680"/>
            <a:ext cx="4824536" cy="208823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By the late 1970s and early 1980s historians were opening up new areas of socio-economic areas of enquiry into the Civil Rights Movement, looking at the ‘grassroots’ rather than a ‘top down approach’</a:t>
            </a:r>
          </a:p>
          <a:p>
            <a:r>
              <a:rPr lang="en-GB" sz="2400" dirty="0" smtClean="0">
                <a:latin typeface="Comic Sans MS" pitchFamily="66" charset="0"/>
              </a:rPr>
              <a:t>Biographies of King in the 1980s became more objective of King, highlighting his weaknesses as well as his strengths.</a:t>
            </a:r>
          </a:p>
          <a:p>
            <a:r>
              <a:rPr lang="en-GB" sz="2400" dirty="0" err="1" smtClean="0">
                <a:latin typeface="Comic Sans MS" pitchFamily="66" charset="0"/>
              </a:rPr>
              <a:t>Garrow</a:t>
            </a:r>
            <a:r>
              <a:rPr lang="en-GB" sz="2400" dirty="0" smtClean="0">
                <a:latin typeface="Comic Sans MS" pitchFamily="66" charset="0"/>
              </a:rPr>
              <a:t> (1986) concludes that King was ‘a saint with feet of clay’, prone to agonising self-doubt and serial extra-marital infidelities.</a:t>
            </a:r>
          </a:p>
          <a:p>
            <a:endParaRPr lang="en-GB" sz="2400" dirty="0">
              <a:latin typeface="Comic Sans MS" pitchFamily="66" charset="0"/>
            </a:endParaRPr>
          </a:p>
        </p:txBody>
      </p:sp>
      <p:sp>
        <p:nvSpPr>
          <p:cNvPr id="3" name="Title 2"/>
          <p:cNvSpPr>
            <a:spLocks noGrp="1"/>
          </p:cNvSpPr>
          <p:nvPr>
            <p:ph type="title"/>
          </p:nvPr>
        </p:nvSpPr>
        <p:spPr/>
        <p:txBody>
          <a:bodyPr>
            <a:normAutofit fontScale="90000"/>
          </a:bodyPr>
          <a:lstStyle/>
          <a:p>
            <a:r>
              <a:rPr lang="en-GB" dirty="0" smtClean="0"/>
              <a:t>The Historical Debate about King</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By the late 1980s King’s personal fallibilities (such as his numerous affairs and the discovery of his plagiarism) called into question the nature of his leadership.</a:t>
            </a:r>
          </a:p>
          <a:p>
            <a:r>
              <a:rPr lang="en-GB" sz="2400" dirty="0" err="1" smtClean="0">
                <a:latin typeface="Comic Sans MS" pitchFamily="66" charset="0"/>
              </a:rPr>
              <a:t>Clayborne</a:t>
            </a:r>
            <a:r>
              <a:rPr lang="en-GB" sz="2400" dirty="0" smtClean="0">
                <a:latin typeface="Comic Sans MS" pitchFamily="66" charset="0"/>
              </a:rPr>
              <a:t> Carson (1987) argued that ‘If King had never lived, the black freedom struggle would have followed a course of development similar to the one it did. </a:t>
            </a:r>
            <a:endParaRPr lang="en-GB" sz="2400" dirty="0">
              <a:latin typeface="Comic Sans MS" pitchFamily="66" charset="0"/>
            </a:endParaRPr>
          </a:p>
        </p:txBody>
      </p:sp>
      <p:sp>
        <p:nvSpPr>
          <p:cNvPr id="3" name="Title 2"/>
          <p:cNvSpPr>
            <a:spLocks noGrp="1"/>
          </p:cNvSpPr>
          <p:nvPr>
            <p:ph type="title"/>
          </p:nvPr>
        </p:nvSpPr>
        <p:spPr/>
        <p:txBody>
          <a:bodyPr>
            <a:normAutofit fontScale="90000"/>
          </a:bodyPr>
          <a:lstStyle/>
          <a:p>
            <a:r>
              <a:rPr lang="en-GB" dirty="0" smtClean="0"/>
              <a:t>The Historical Debate about King</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In 2002 Peter Ling challenged the conventional ‘Montgomery to Memphis’ argument and concluded that King’s greatest achievements came not in the period 1955 to 1965, but in his turbulent later years.  It was the King of these later struggles who emerged as ‘the more heroic figure, as a leader striving to develop his ability to address injustice and as someone prepared to face the price of unpopularity and isolation.’  (Ling, Martin Luther King </a:t>
            </a:r>
            <a:r>
              <a:rPr lang="en-GB" sz="2400" dirty="0" err="1" smtClean="0">
                <a:latin typeface="Comic Sans MS" pitchFamily="66" charset="0"/>
              </a:rPr>
              <a:t>Jr</a:t>
            </a:r>
            <a:r>
              <a:rPr lang="en-GB" sz="2400" dirty="0" smtClean="0">
                <a:latin typeface="Comic Sans MS" pitchFamily="66" charset="0"/>
              </a:rPr>
              <a:t>, 2002, p5)</a:t>
            </a:r>
          </a:p>
          <a:p>
            <a:endParaRPr lang="en-GB" dirty="0"/>
          </a:p>
        </p:txBody>
      </p:sp>
      <p:sp>
        <p:nvSpPr>
          <p:cNvPr id="3" name="Title 2"/>
          <p:cNvSpPr>
            <a:spLocks noGrp="1"/>
          </p:cNvSpPr>
          <p:nvPr>
            <p:ph type="title"/>
          </p:nvPr>
        </p:nvSpPr>
        <p:spPr/>
        <p:txBody>
          <a:bodyPr>
            <a:normAutofit fontScale="90000"/>
          </a:bodyPr>
          <a:lstStyle/>
          <a:p>
            <a:r>
              <a:rPr lang="en-GB" dirty="0" smtClean="0"/>
              <a:t>The Historical Debate about King</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latin typeface="Comic Sans MS" pitchFamily="66" charset="0"/>
              </a:rPr>
              <a:t>In the context of the period 1865 to 1968, to what extent did Martin Luther King advance black civil rights in the USA?</a:t>
            </a:r>
            <a:endParaRPr lang="en-GB" sz="3200" dirty="0">
              <a:latin typeface="Comic Sans MS" pitchFamily="66" charset="0"/>
            </a:endParaRPr>
          </a:p>
        </p:txBody>
      </p:sp>
      <p:sp>
        <p:nvSpPr>
          <p:cNvPr id="3" name="Title 2"/>
          <p:cNvSpPr>
            <a:spLocks noGrp="1"/>
          </p:cNvSpPr>
          <p:nvPr>
            <p:ph type="title"/>
          </p:nvPr>
        </p:nvSpPr>
        <p:spPr/>
        <p:txBody>
          <a:bodyPr/>
          <a:lstStyle/>
          <a:p>
            <a:r>
              <a:rPr lang="en-GB" dirty="0" smtClean="0"/>
              <a:t>HIS4X Coursework Question</a:t>
            </a:r>
            <a:endParaRPr lang="en-GB" dirty="0"/>
          </a:p>
        </p:txBody>
      </p:sp>
      <p:pic>
        <p:nvPicPr>
          <p:cNvPr id="6" name="Picture 5" descr="imagesCAOTL0W9.jpg"/>
          <p:cNvPicPr>
            <a:picLocks noChangeAspect="1"/>
          </p:cNvPicPr>
          <p:nvPr/>
        </p:nvPicPr>
        <p:blipFill>
          <a:blip r:embed="rId3" cstate="print"/>
          <a:stretch>
            <a:fillRect/>
          </a:stretch>
        </p:blipFill>
        <p:spPr>
          <a:xfrm>
            <a:off x="3635896" y="3717032"/>
            <a:ext cx="2592288" cy="239786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Was King a leader or a mere figurehead of the movement who was led by the grassroots?</a:t>
            </a:r>
          </a:p>
          <a:p>
            <a:r>
              <a:rPr lang="en-GB" sz="2400" dirty="0" smtClean="0">
                <a:latin typeface="Comic Sans MS" pitchFamily="66" charset="0"/>
              </a:rPr>
              <a:t>What were King’s qualities as a leader?  What made him special?  Why did he standout from his contemporaries and previous black leaders?</a:t>
            </a:r>
          </a:p>
          <a:p>
            <a:r>
              <a:rPr lang="en-GB" sz="2400" dirty="0" smtClean="0">
                <a:latin typeface="Comic Sans MS" pitchFamily="66" charset="0"/>
              </a:rPr>
              <a:t>Did King reach the pinnacle of his success in the 1964-1965 period?</a:t>
            </a:r>
          </a:p>
          <a:p>
            <a:r>
              <a:rPr lang="en-GB" sz="2400" dirty="0" smtClean="0">
                <a:latin typeface="Comic Sans MS" pitchFamily="66" charset="0"/>
              </a:rPr>
              <a:t>Did King become more radical after 1965?</a:t>
            </a:r>
            <a:endParaRPr lang="en-GB" sz="2400" dirty="0">
              <a:latin typeface="Comic Sans MS" pitchFamily="66" charset="0"/>
            </a:endParaRPr>
          </a:p>
        </p:txBody>
      </p:sp>
      <p:sp>
        <p:nvSpPr>
          <p:cNvPr id="3" name="Title 2"/>
          <p:cNvSpPr>
            <a:spLocks noGrp="1"/>
          </p:cNvSpPr>
          <p:nvPr>
            <p:ph type="title"/>
          </p:nvPr>
        </p:nvSpPr>
        <p:spPr/>
        <p:txBody>
          <a:bodyPr>
            <a:normAutofit/>
          </a:bodyPr>
          <a:lstStyle/>
          <a:p>
            <a:pPr algn="ctr"/>
            <a:r>
              <a:rPr lang="en-GB" dirty="0" smtClean="0"/>
              <a:t>Key Questions about King</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Central leadership – personally and on an organisational scale through the creation of the SCLC in 1957</a:t>
            </a:r>
          </a:p>
          <a:p>
            <a:r>
              <a:rPr lang="en-GB" sz="2400" dirty="0" smtClean="0">
                <a:latin typeface="Comic Sans MS" pitchFamily="66" charset="0"/>
              </a:rPr>
              <a:t>Personal courage and self sacrifice.  He was a martyr to the cause</a:t>
            </a:r>
          </a:p>
          <a:p>
            <a:pPr>
              <a:buNone/>
            </a:pPr>
            <a:endParaRPr lang="en-GB" dirty="0" smtClean="0"/>
          </a:p>
          <a:p>
            <a:pPr>
              <a:buNone/>
            </a:pPr>
            <a:endParaRPr lang="en-GB" dirty="0"/>
          </a:p>
        </p:txBody>
      </p:sp>
      <p:sp>
        <p:nvSpPr>
          <p:cNvPr id="3" name="Title 2"/>
          <p:cNvSpPr>
            <a:spLocks noGrp="1"/>
          </p:cNvSpPr>
          <p:nvPr>
            <p:ph type="title"/>
          </p:nvPr>
        </p:nvSpPr>
        <p:spPr/>
        <p:txBody>
          <a:bodyPr>
            <a:noAutofit/>
          </a:bodyPr>
          <a:lstStyle/>
          <a:p>
            <a:r>
              <a:rPr lang="en-GB" sz="3600" dirty="0" smtClean="0"/>
              <a:t>What did King add to the civil rights struggle?</a:t>
            </a:r>
            <a:endParaRPr lang="en-GB" sz="3600" dirty="0"/>
          </a:p>
        </p:txBody>
      </p:sp>
      <p:pic>
        <p:nvPicPr>
          <p:cNvPr id="5" name="Picture 4" descr="Sclc-1-small.jpg"/>
          <p:cNvPicPr>
            <a:picLocks noChangeAspect="1"/>
          </p:cNvPicPr>
          <p:nvPr/>
        </p:nvPicPr>
        <p:blipFill>
          <a:blip r:embed="rId2" cstate="print"/>
          <a:stretch>
            <a:fillRect/>
          </a:stretch>
        </p:blipFill>
        <p:spPr>
          <a:xfrm>
            <a:off x="6300192" y="3429000"/>
            <a:ext cx="2016224" cy="3162951"/>
          </a:xfrm>
          <a:prstGeom prst="rect">
            <a:avLst/>
          </a:prstGeom>
        </p:spPr>
      </p:pic>
      <p:pic>
        <p:nvPicPr>
          <p:cNvPr id="6" name="Picture 5" descr="wdyson_0407.jpg"/>
          <p:cNvPicPr>
            <a:picLocks noChangeAspect="1"/>
          </p:cNvPicPr>
          <p:nvPr/>
        </p:nvPicPr>
        <p:blipFill>
          <a:blip r:embed="rId3" cstate="print"/>
          <a:stretch>
            <a:fillRect/>
          </a:stretch>
        </p:blipFill>
        <p:spPr>
          <a:xfrm>
            <a:off x="2195736" y="3429000"/>
            <a:ext cx="3838947" cy="291331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smtClean="0">
                <a:latin typeface="Comic Sans MS" pitchFamily="66" charset="0"/>
              </a:rPr>
              <a:t>His ability to convey the mood of the black population through his rousing oratory and writings e.g. I have a dream (1963), Letter from a Birmingham Jail (1963) etc.</a:t>
            </a:r>
          </a:p>
          <a:p>
            <a:pPr>
              <a:buNone/>
            </a:pPr>
            <a:endParaRPr lang="en-GB" dirty="0" smtClean="0"/>
          </a:p>
          <a:p>
            <a:endParaRPr lang="en-GB" dirty="0"/>
          </a:p>
        </p:txBody>
      </p:sp>
      <p:sp>
        <p:nvSpPr>
          <p:cNvPr id="3" name="Title 2"/>
          <p:cNvSpPr>
            <a:spLocks noGrp="1"/>
          </p:cNvSpPr>
          <p:nvPr>
            <p:ph type="title"/>
          </p:nvPr>
        </p:nvSpPr>
        <p:spPr/>
        <p:txBody>
          <a:bodyPr>
            <a:normAutofit fontScale="90000"/>
          </a:bodyPr>
          <a:lstStyle/>
          <a:p>
            <a:r>
              <a:rPr lang="en-GB" sz="4400" dirty="0" smtClean="0"/>
              <a:t>What did King add to the civil rights struggle?</a:t>
            </a:r>
            <a:endParaRPr lang="en-GB" dirty="0"/>
          </a:p>
        </p:txBody>
      </p:sp>
      <p:pic>
        <p:nvPicPr>
          <p:cNvPr id="4" name="Picture 3" descr="letter-birmingham.jpg"/>
          <p:cNvPicPr>
            <a:picLocks noChangeAspect="1"/>
          </p:cNvPicPr>
          <p:nvPr/>
        </p:nvPicPr>
        <p:blipFill>
          <a:blip r:embed="rId3" cstate="print"/>
          <a:stretch>
            <a:fillRect/>
          </a:stretch>
        </p:blipFill>
        <p:spPr>
          <a:xfrm>
            <a:off x="6012160" y="3068960"/>
            <a:ext cx="2304256" cy="3519688"/>
          </a:xfrm>
          <a:prstGeom prst="rect">
            <a:avLst/>
          </a:prstGeom>
        </p:spPr>
      </p:pic>
      <p:pic>
        <p:nvPicPr>
          <p:cNvPr id="5" name="Picture 4" descr="martin.jpg"/>
          <p:cNvPicPr>
            <a:picLocks noChangeAspect="1"/>
          </p:cNvPicPr>
          <p:nvPr/>
        </p:nvPicPr>
        <p:blipFill>
          <a:blip r:embed="rId4" cstate="print"/>
          <a:stretch>
            <a:fillRect/>
          </a:stretch>
        </p:blipFill>
        <p:spPr>
          <a:xfrm>
            <a:off x="827584" y="3356992"/>
            <a:ext cx="4333875" cy="238125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His fusion of Christian scripture and </a:t>
            </a:r>
            <a:r>
              <a:rPr lang="en-GB" sz="2400" dirty="0" err="1" smtClean="0">
                <a:latin typeface="Comic Sans MS" pitchFamily="66" charset="0"/>
              </a:rPr>
              <a:t>Ghandian</a:t>
            </a:r>
            <a:r>
              <a:rPr lang="en-GB" sz="2400" dirty="0" smtClean="0">
                <a:latin typeface="Comic Sans MS" pitchFamily="66" charset="0"/>
              </a:rPr>
              <a:t> non-violent direct action won the support of a wide-cross section of US society, particularly the white middle classes.  This in turn garnered the support of the Federal government to the Civil Rights cause. </a:t>
            </a:r>
            <a:endParaRPr lang="en-GB" sz="2400" dirty="0">
              <a:latin typeface="Comic Sans MS" pitchFamily="66" charset="0"/>
            </a:endParaRPr>
          </a:p>
        </p:txBody>
      </p:sp>
      <p:sp>
        <p:nvSpPr>
          <p:cNvPr id="3" name="Title 2"/>
          <p:cNvSpPr>
            <a:spLocks noGrp="1"/>
          </p:cNvSpPr>
          <p:nvPr>
            <p:ph type="title"/>
          </p:nvPr>
        </p:nvSpPr>
        <p:spPr/>
        <p:txBody>
          <a:bodyPr>
            <a:normAutofit fontScale="90000"/>
          </a:bodyPr>
          <a:lstStyle/>
          <a:p>
            <a:r>
              <a:rPr lang="en-GB" sz="4400" dirty="0" smtClean="0"/>
              <a:t>What did King add to the civil rights struggle?</a:t>
            </a:r>
            <a:endParaRPr lang="en-GB" dirty="0"/>
          </a:p>
        </p:txBody>
      </p:sp>
      <p:pic>
        <p:nvPicPr>
          <p:cNvPr id="5" name="Picture 4" descr="martin-1964-oval-office-president-lyndon-b-johnson.jpg"/>
          <p:cNvPicPr>
            <a:picLocks noChangeAspect="1"/>
          </p:cNvPicPr>
          <p:nvPr/>
        </p:nvPicPr>
        <p:blipFill>
          <a:blip r:embed="rId2" cstate="print"/>
          <a:stretch>
            <a:fillRect/>
          </a:stretch>
        </p:blipFill>
        <p:spPr>
          <a:xfrm>
            <a:off x="3851920" y="3429000"/>
            <a:ext cx="4680520" cy="310616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Comic Sans MS" pitchFamily="66" charset="0"/>
              </a:rPr>
              <a:t>The de jure achievements of the 1964 Civil Rights Act, 1965 Voting Rights Act and the 1968 Civil Rights Act are often cited as King’s victories for black equality.</a:t>
            </a:r>
            <a:endParaRPr lang="en-GB" dirty="0">
              <a:latin typeface="Comic Sans MS" pitchFamily="66" charset="0"/>
            </a:endParaRPr>
          </a:p>
        </p:txBody>
      </p:sp>
      <p:sp>
        <p:nvSpPr>
          <p:cNvPr id="3" name="Title 2"/>
          <p:cNvSpPr>
            <a:spLocks noGrp="1"/>
          </p:cNvSpPr>
          <p:nvPr>
            <p:ph type="title"/>
          </p:nvPr>
        </p:nvSpPr>
        <p:spPr/>
        <p:txBody>
          <a:bodyPr>
            <a:normAutofit fontScale="90000"/>
          </a:bodyPr>
          <a:lstStyle/>
          <a:p>
            <a:r>
              <a:rPr lang="en-GB" sz="4000" dirty="0" smtClean="0"/>
              <a:t>What did King add to the civil rights struggle?</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In the first studies that appeared about the Civil Rights Movement which appeared in the late 1960s and 1970s there was undeniably a ‘King-centric’ approach to the subject (Ling, Martin Luther King </a:t>
            </a:r>
            <a:r>
              <a:rPr lang="en-GB" sz="2400" dirty="0" err="1" smtClean="0">
                <a:latin typeface="Comic Sans MS" pitchFamily="66" charset="0"/>
              </a:rPr>
              <a:t>Jr</a:t>
            </a:r>
            <a:r>
              <a:rPr lang="en-GB" sz="2400" dirty="0" smtClean="0">
                <a:latin typeface="Comic Sans MS" pitchFamily="66" charset="0"/>
              </a:rPr>
              <a:t>, 2002).</a:t>
            </a:r>
          </a:p>
          <a:p>
            <a:r>
              <a:rPr lang="en-GB" sz="2400" dirty="0" smtClean="0">
                <a:latin typeface="Comic Sans MS" pitchFamily="66" charset="0"/>
              </a:rPr>
              <a:t>, King occupied the central stage and appeared to ‘dominate the individuals and events around him through his determination and vision like a historical colossus’ (</a:t>
            </a:r>
            <a:r>
              <a:rPr lang="en-GB" sz="2400" dirty="0" err="1" smtClean="0">
                <a:latin typeface="Comic Sans MS" pitchFamily="66" charset="0"/>
              </a:rPr>
              <a:t>Verney</a:t>
            </a:r>
            <a:r>
              <a:rPr lang="en-GB" sz="2400" dirty="0" smtClean="0">
                <a:latin typeface="Comic Sans MS" pitchFamily="66" charset="0"/>
              </a:rPr>
              <a:t>, The Debate on Black Civil Rights in America, 2006).</a:t>
            </a:r>
            <a:endParaRPr lang="en-GB" sz="2400" dirty="0">
              <a:latin typeface="Comic Sans MS" pitchFamily="66" charset="0"/>
            </a:endParaRPr>
          </a:p>
        </p:txBody>
      </p:sp>
      <p:sp>
        <p:nvSpPr>
          <p:cNvPr id="3" name="Title 2"/>
          <p:cNvSpPr>
            <a:spLocks noGrp="1"/>
          </p:cNvSpPr>
          <p:nvPr>
            <p:ph type="title"/>
          </p:nvPr>
        </p:nvSpPr>
        <p:spPr/>
        <p:txBody>
          <a:bodyPr>
            <a:normAutofit fontScale="90000"/>
          </a:bodyPr>
          <a:lstStyle/>
          <a:p>
            <a:r>
              <a:rPr lang="en-GB" dirty="0" smtClean="0"/>
              <a:t>The Historical Debate about King</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omic Sans MS" pitchFamily="66" charset="0"/>
              </a:rPr>
              <a:t>The ‘King-centric’ approach was first put forward by Meir in 1965. Meir argued that King was indeed essential to the success of the movement, as he possessed strong leadership abilities that ultimately allowed the movement to gain a broad audience</a:t>
            </a:r>
            <a:endParaRPr lang="en-GB" sz="2400" dirty="0">
              <a:latin typeface="Comic Sans MS" pitchFamily="66" charset="0"/>
            </a:endParaRPr>
          </a:p>
        </p:txBody>
      </p:sp>
      <p:sp>
        <p:nvSpPr>
          <p:cNvPr id="3" name="Title 2"/>
          <p:cNvSpPr>
            <a:spLocks noGrp="1"/>
          </p:cNvSpPr>
          <p:nvPr>
            <p:ph type="title"/>
          </p:nvPr>
        </p:nvSpPr>
        <p:spPr/>
        <p:txBody>
          <a:bodyPr>
            <a:normAutofit fontScale="90000"/>
          </a:bodyPr>
          <a:lstStyle/>
          <a:p>
            <a:r>
              <a:rPr lang="en-GB" dirty="0" smtClean="0"/>
              <a:t>The Historical Debate about King</a:t>
            </a:r>
            <a:endParaRPr lang="en-GB"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258</TotalTime>
  <Words>704</Words>
  <Application>Microsoft Macintosh PowerPoint</Application>
  <PresentationFormat>On-screen Show (4:3)</PresentationFormat>
  <Paragraphs>42</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Martin Luther King</vt:lpstr>
      <vt:lpstr>HIS4X Coursework Question</vt:lpstr>
      <vt:lpstr>Key Questions about King</vt:lpstr>
      <vt:lpstr>What did King add to the civil rights struggle?</vt:lpstr>
      <vt:lpstr>What did King add to the civil rights struggle?</vt:lpstr>
      <vt:lpstr>What did King add to the civil rights struggle?</vt:lpstr>
      <vt:lpstr>What did King add to the civil rights struggle?</vt:lpstr>
      <vt:lpstr>The Historical Debate about King</vt:lpstr>
      <vt:lpstr>The Historical Debate about King</vt:lpstr>
      <vt:lpstr>The Historical Debate about King</vt:lpstr>
      <vt:lpstr>The Historical Debate about King</vt:lpstr>
      <vt:lpstr>The Historical Debate about 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 Luther King</dc:title>
  <dc:creator>Server-Desktop</dc:creator>
  <cp:lastModifiedBy>A HIER</cp:lastModifiedBy>
  <cp:revision>17</cp:revision>
  <dcterms:created xsi:type="dcterms:W3CDTF">2011-10-10T18:31:48Z</dcterms:created>
  <dcterms:modified xsi:type="dcterms:W3CDTF">2012-04-12T14:52:39Z</dcterms:modified>
</cp:coreProperties>
</file>