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46"/>
  </p:handout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 id="271" r:id="rId15"/>
    <p:sldId id="269" r:id="rId16"/>
    <p:sldId id="270" r:id="rId17"/>
    <p:sldId id="272" r:id="rId18"/>
    <p:sldId id="273" r:id="rId19"/>
    <p:sldId id="274" r:id="rId20"/>
    <p:sldId id="275" r:id="rId21"/>
    <p:sldId id="276" r:id="rId22"/>
    <p:sldId id="277" r:id="rId23"/>
    <p:sldId id="278"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20" d="100"/>
          <a:sy n="120" d="100"/>
        </p:scale>
        <p:origin x="-256" y="160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handoutMaster" Target="handoutMasters/handoutMaster1.xml"/><Relationship Id="rId47" Type="http://schemas.openxmlformats.org/officeDocument/2006/relationships/printerSettings" Target="printerSettings/printerSettings1.bin"/><Relationship Id="rId48" Type="http://schemas.openxmlformats.org/officeDocument/2006/relationships/presProps" Target="presProps.xml"/><Relationship Id="rId49" Type="http://schemas.openxmlformats.org/officeDocument/2006/relationships/viewProps" Target="view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theme" Target="theme/theme1.xml"/><Relationship Id="rId5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F7ACF63-88BA-EA46-A50E-790C56759AA9}" type="datetimeFigureOut">
              <a:rPr lang="en-US" smtClean="0"/>
              <a:t>08/02/2013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D96E2C5-A490-A241-86C8-5D68F580EC2A}" type="slidenum">
              <a:rPr lang="en-US" smtClean="0"/>
              <a:t>‹#›</a:t>
            </a:fld>
            <a:endParaRPr lang="en-US"/>
          </a:p>
        </p:txBody>
      </p:sp>
    </p:spTree>
    <p:extLst>
      <p:ext uri="{BB962C8B-B14F-4D97-AF65-F5344CB8AC3E}">
        <p14:creationId xmlns:p14="http://schemas.microsoft.com/office/powerpoint/2010/main" val="275515877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6158E7E4-6085-8B47-A704-B4DEFEB3BC5C}" type="datetimeFigureOut">
              <a:rPr lang="en-US" smtClean="0"/>
              <a:t>08/02/2013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A08EA8-9F9D-D641-98E8-5D91D52C2D86}" type="slidenum">
              <a:rPr lang="en-US" smtClean="0"/>
              <a:t>‹#›</a:t>
            </a:fld>
            <a:endParaRPr lang="en-US"/>
          </a:p>
        </p:txBody>
      </p:sp>
    </p:spTree>
    <p:extLst>
      <p:ext uri="{BB962C8B-B14F-4D97-AF65-F5344CB8AC3E}">
        <p14:creationId xmlns:p14="http://schemas.microsoft.com/office/powerpoint/2010/main" val="32092337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6158E7E4-6085-8B47-A704-B4DEFEB3BC5C}" type="datetimeFigureOut">
              <a:rPr lang="en-US" smtClean="0"/>
              <a:t>08/02/2013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A08EA8-9F9D-D641-98E8-5D91D52C2D86}" type="slidenum">
              <a:rPr lang="en-US" smtClean="0"/>
              <a:t>‹#›</a:t>
            </a:fld>
            <a:endParaRPr lang="en-US"/>
          </a:p>
        </p:txBody>
      </p:sp>
    </p:spTree>
    <p:extLst>
      <p:ext uri="{BB962C8B-B14F-4D97-AF65-F5344CB8AC3E}">
        <p14:creationId xmlns:p14="http://schemas.microsoft.com/office/powerpoint/2010/main" val="456837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6158E7E4-6085-8B47-A704-B4DEFEB3BC5C}" type="datetimeFigureOut">
              <a:rPr lang="en-US" smtClean="0"/>
              <a:t>08/02/2013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A08EA8-9F9D-D641-98E8-5D91D52C2D86}" type="slidenum">
              <a:rPr lang="en-US" smtClean="0"/>
              <a:t>‹#›</a:t>
            </a:fld>
            <a:endParaRPr lang="en-US"/>
          </a:p>
        </p:txBody>
      </p:sp>
    </p:spTree>
    <p:extLst>
      <p:ext uri="{BB962C8B-B14F-4D97-AF65-F5344CB8AC3E}">
        <p14:creationId xmlns:p14="http://schemas.microsoft.com/office/powerpoint/2010/main" val="2560495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6158E7E4-6085-8B47-A704-B4DEFEB3BC5C}" type="datetimeFigureOut">
              <a:rPr lang="en-US" smtClean="0"/>
              <a:t>08/02/2013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A08EA8-9F9D-D641-98E8-5D91D52C2D86}" type="slidenum">
              <a:rPr lang="en-US" smtClean="0"/>
              <a:t>‹#›</a:t>
            </a:fld>
            <a:endParaRPr lang="en-US"/>
          </a:p>
        </p:txBody>
      </p:sp>
    </p:spTree>
    <p:extLst>
      <p:ext uri="{BB962C8B-B14F-4D97-AF65-F5344CB8AC3E}">
        <p14:creationId xmlns:p14="http://schemas.microsoft.com/office/powerpoint/2010/main" val="3035847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6158E7E4-6085-8B47-A704-B4DEFEB3BC5C}" type="datetimeFigureOut">
              <a:rPr lang="en-US" smtClean="0"/>
              <a:t>08/02/2013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A08EA8-9F9D-D641-98E8-5D91D52C2D86}" type="slidenum">
              <a:rPr lang="en-US" smtClean="0"/>
              <a:t>‹#›</a:t>
            </a:fld>
            <a:endParaRPr lang="en-US"/>
          </a:p>
        </p:txBody>
      </p:sp>
    </p:spTree>
    <p:extLst>
      <p:ext uri="{BB962C8B-B14F-4D97-AF65-F5344CB8AC3E}">
        <p14:creationId xmlns:p14="http://schemas.microsoft.com/office/powerpoint/2010/main" val="3535329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6158E7E4-6085-8B47-A704-B4DEFEB3BC5C}" type="datetimeFigureOut">
              <a:rPr lang="en-US" smtClean="0"/>
              <a:t>08/02/2013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A08EA8-9F9D-D641-98E8-5D91D52C2D86}" type="slidenum">
              <a:rPr lang="en-US" smtClean="0"/>
              <a:t>‹#›</a:t>
            </a:fld>
            <a:endParaRPr lang="en-US"/>
          </a:p>
        </p:txBody>
      </p:sp>
    </p:spTree>
    <p:extLst>
      <p:ext uri="{BB962C8B-B14F-4D97-AF65-F5344CB8AC3E}">
        <p14:creationId xmlns:p14="http://schemas.microsoft.com/office/powerpoint/2010/main" val="1911111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6158E7E4-6085-8B47-A704-B4DEFEB3BC5C}" type="datetimeFigureOut">
              <a:rPr lang="en-US" smtClean="0"/>
              <a:t>08/02/2013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A08EA8-9F9D-D641-98E8-5D91D52C2D86}" type="slidenum">
              <a:rPr lang="en-US" smtClean="0"/>
              <a:t>‹#›</a:t>
            </a:fld>
            <a:endParaRPr lang="en-US"/>
          </a:p>
        </p:txBody>
      </p:sp>
    </p:spTree>
    <p:extLst>
      <p:ext uri="{BB962C8B-B14F-4D97-AF65-F5344CB8AC3E}">
        <p14:creationId xmlns:p14="http://schemas.microsoft.com/office/powerpoint/2010/main" val="2509247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6158E7E4-6085-8B47-A704-B4DEFEB3BC5C}" type="datetimeFigureOut">
              <a:rPr lang="en-US" smtClean="0"/>
              <a:t>08/02/2013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A08EA8-9F9D-D641-98E8-5D91D52C2D86}" type="slidenum">
              <a:rPr lang="en-US" smtClean="0"/>
              <a:t>‹#›</a:t>
            </a:fld>
            <a:endParaRPr lang="en-US"/>
          </a:p>
        </p:txBody>
      </p:sp>
    </p:spTree>
    <p:extLst>
      <p:ext uri="{BB962C8B-B14F-4D97-AF65-F5344CB8AC3E}">
        <p14:creationId xmlns:p14="http://schemas.microsoft.com/office/powerpoint/2010/main" val="226793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58E7E4-6085-8B47-A704-B4DEFEB3BC5C}" type="datetimeFigureOut">
              <a:rPr lang="en-US" smtClean="0"/>
              <a:t>08/02/2013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A08EA8-9F9D-D641-98E8-5D91D52C2D86}" type="slidenum">
              <a:rPr lang="en-US" smtClean="0"/>
              <a:t>‹#›</a:t>
            </a:fld>
            <a:endParaRPr lang="en-US"/>
          </a:p>
        </p:txBody>
      </p:sp>
    </p:spTree>
    <p:extLst>
      <p:ext uri="{BB962C8B-B14F-4D97-AF65-F5344CB8AC3E}">
        <p14:creationId xmlns:p14="http://schemas.microsoft.com/office/powerpoint/2010/main" val="1862791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6158E7E4-6085-8B47-A704-B4DEFEB3BC5C}" type="datetimeFigureOut">
              <a:rPr lang="en-US" smtClean="0"/>
              <a:t>08/02/2013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A08EA8-9F9D-D641-98E8-5D91D52C2D86}" type="slidenum">
              <a:rPr lang="en-US" smtClean="0"/>
              <a:t>‹#›</a:t>
            </a:fld>
            <a:endParaRPr lang="en-US"/>
          </a:p>
        </p:txBody>
      </p:sp>
    </p:spTree>
    <p:extLst>
      <p:ext uri="{BB962C8B-B14F-4D97-AF65-F5344CB8AC3E}">
        <p14:creationId xmlns:p14="http://schemas.microsoft.com/office/powerpoint/2010/main" val="1090053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6158E7E4-6085-8B47-A704-B4DEFEB3BC5C}" type="datetimeFigureOut">
              <a:rPr lang="en-US" smtClean="0"/>
              <a:t>08/02/2013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A08EA8-9F9D-D641-98E8-5D91D52C2D86}" type="slidenum">
              <a:rPr lang="en-US" smtClean="0"/>
              <a:t>‹#›</a:t>
            </a:fld>
            <a:endParaRPr lang="en-US"/>
          </a:p>
        </p:txBody>
      </p:sp>
    </p:spTree>
    <p:extLst>
      <p:ext uri="{BB962C8B-B14F-4D97-AF65-F5344CB8AC3E}">
        <p14:creationId xmlns:p14="http://schemas.microsoft.com/office/powerpoint/2010/main" val="352499057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58E7E4-6085-8B47-A704-B4DEFEB3BC5C}" type="datetimeFigureOut">
              <a:rPr lang="en-US" smtClean="0"/>
              <a:t>08/02/2013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A08EA8-9F9D-D641-98E8-5D91D52C2D86}" type="slidenum">
              <a:rPr lang="en-US" smtClean="0"/>
              <a:t>‹#›</a:t>
            </a:fld>
            <a:endParaRPr lang="en-US"/>
          </a:p>
        </p:txBody>
      </p:sp>
    </p:spTree>
    <p:extLst>
      <p:ext uri="{BB962C8B-B14F-4D97-AF65-F5344CB8AC3E}">
        <p14:creationId xmlns:p14="http://schemas.microsoft.com/office/powerpoint/2010/main" val="4474249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Life in Germany 1919-1945</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0128283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Threat 3: The Munich Beer Hall Putsch 1923</a:t>
            </a:r>
            <a:endParaRPr lang="en-US" dirty="0"/>
          </a:p>
        </p:txBody>
      </p:sp>
      <p:sp>
        <p:nvSpPr>
          <p:cNvPr id="3" name="Content Placeholder 2"/>
          <p:cNvSpPr>
            <a:spLocks noGrp="1"/>
          </p:cNvSpPr>
          <p:nvPr>
            <p:ph idx="1"/>
          </p:nvPr>
        </p:nvSpPr>
        <p:spPr>
          <a:xfrm>
            <a:off x="457200" y="1600200"/>
            <a:ext cx="8229600" cy="4961927"/>
          </a:xfrm>
        </p:spPr>
        <p:txBody>
          <a:bodyPr>
            <a:normAutofit fontScale="77500" lnSpcReduction="20000"/>
          </a:bodyPr>
          <a:lstStyle/>
          <a:p>
            <a:pPr marL="0" indent="0">
              <a:buNone/>
            </a:pPr>
            <a:r>
              <a:rPr lang="en-GB" dirty="0"/>
              <a:t> </a:t>
            </a:r>
          </a:p>
          <a:p>
            <a:r>
              <a:rPr lang="en-GB" dirty="0"/>
              <a:t>November 1923, right-wing extremists plot a putsch against the Reich </a:t>
            </a:r>
            <a:r>
              <a:rPr lang="en-GB" dirty="0" smtClean="0"/>
              <a:t>government</a:t>
            </a:r>
            <a:r>
              <a:rPr lang="en-GB" dirty="0"/>
              <a:t> </a:t>
            </a:r>
          </a:p>
          <a:p>
            <a:r>
              <a:rPr lang="en-GB" dirty="0"/>
              <a:t>Led by Ludendorff </a:t>
            </a:r>
            <a:r>
              <a:rPr lang="en-GB" dirty="0" smtClean="0"/>
              <a:t>(popular </a:t>
            </a:r>
            <a:r>
              <a:rPr lang="en-GB" dirty="0" smtClean="0"/>
              <a:t>war general</a:t>
            </a:r>
            <a:r>
              <a:rPr lang="en-GB" dirty="0" smtClean="0"/>
              <a:t>) &amp; </a:t>
            </a:r>
            <a:r>
              <a:rPr lang="en-GB" dirty="0"/>
              <a:t>Adolf Hitler’s National Socialist (Nazi) Party launch an attempted revolution in Munich, the capital city of Bavaria</a:t>
            </a:r>
            <a:r>
              <a:rPr lang="en-GB" dirty="0" smtClean="0"/>
              <a:t>.</a:t>
            </a:r>
            <a:r>
              <a:rPr lang="en-GB" dirty="0"/>
              <a:t> </a:t>
            </a:r>
          </a:p>
          <a:p>
            <a:r>
              <a:rPr lang="en-GB" dirty="0"/>
              <a:t>Putsch crushed by </a:t>
            </a:r>
            <a:r>
              <a:rPr lang="en-GB" dirty="0" smtClean="0"/>
              <a:t>army when betrayed by Bavarian Prime Minister. </a:t>
            </a:r>
            <a:endParaRPr lang="en-GB" dirty="0"/>
          </a:p>
          <a:p>
            <a:r>
              <a:rPr lang="en-GB" dirty="0"/>
              <a:t>Stresemann </a:t>
            </a:r>
            <a:r>
              <a:rPr lang="en-GB" dirty="0" smtClean="0"/>
              <a:t>dissolved </a:t>
            </a:r>
            <a:r>
              <a:rPr lang="en-GB" dirty="0"/>
              <a:t>left-wing local </a:t>
            </a:r>
            <a:r>
              <a:rPr lang="en-GB" dirty="0" smtClean="0"/>
              <a:t>governments </a:t>
            </a:r>
            <a:r>
              <a:rPr lang="en-GB" dirty="0"/>
              <a:t>in Saxony &amp; Thuringia, to win support of </a:t>
            </a:r>
            <a:r>
              <a:rPr lang="en-GB" dirty="0" smtClean="0"/>
              <a:t>army he let them invade.</a:t>
            </a:r>
            <a:r>
              <a:rPr lang="en-GB" dirty="0"/>
              <a:t> </a:t>
            </a:r>
          </a:p>
          <a:p>
            <a:r>
              <a:rPr lang="en-GB" dirty="0"/>
              <a:t>Ludendorff freed &amp; Hitler </a:t>
            </a:r>
            <a:r>
              <a:rPr lang="en-GB" dirty="0" smtClean="0"/>
              <a:t>who had been given </a:t>
            </a:r>
            <a:r>
              <a:rPr lang="en-GB" dirty="0"/>
              <a:t>lenient </a:t>
            </a:r>
            <a:r>
              <a:rPr lang="en-GB" dirty="0" smtClean="0"/>
              <a:t>sentence after his rousing speeches at the trial.</a:t>
            </a:r>
            <a:endParaRPr lang="en-GB" dirty="0"/>
          </a:p>
          <a:p>
            <a:r>
              <a:rPr lang="en-GB" dirty="0"/>
              <a:t>Hitler writes Mein </a:t>
            </a:r>
            <a:r>
              <a:rPr lang="en-GB" dirty="0" err="1"/>
              <a:t>Kampf</a:t>
            </a:r>
            <a:r>
              <a:rPr lang="en-GB" dirty="0"/>
              <a:t> in </a:t>
            </a:r>
            <a:r>
              <a:rPr lang="en-GB" dirty="0" smtClean="0"/>
              <a:t>prison.</a:t>
            </a:r>
            <a:r>
              <a:rPr lang="en-US" dirty="0"/>
              <a:t> </a:t>
            </a:r>
            <a:endParaRPr lang="en-GB" dirty="0"/>
          </a:p>
          <a:p>
            <a:endParaRPr lang="en-US" dirty="0"/>
          </a:p>
        </p:txBody>
      </p:sp>
    </p:spTree>
    <p:extLst>
      <p:ext uri="{BB962C8B-B14F-4D97-AF65-F5344CB8AC3E}">
        <p14:creationId xmlns:p14="http://schemas.microsoft.com/office/powerpoint/2010/main" val="36071513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529"/>
          </a:xfrm>
        </p:spPr>
        <p:txBody>
          <a:bodyPr>
            <a:normAutofit/>
          </a:bodyPr>
          <a:lstStyle/>
          <a:p>
            <a:r>
              <a:rPr lang="en-US" sz="2400" dirty="0" smtClean="0"/>
              <a:t>The Stresemann years.</a:t>
            </a:r>
            <a:endParaRPr lang="en-US" sz="2400" dirty="0"/>
          </a:p>
        </p:txBody>
      </p:sp>
      <p:sp>
        <p:nvSpPr>
          <p:cNvPr id="3" name="Content Placeholder 2"/>
          <p:cNvSpPr>
            <a:spLocks noGrp="1"/>
          </p:cNvSpPr>
          <p:nvPr>
            <p:ph idx="1"/>
          </p:nvPr>
        </p:nvSpPr>
        <p:spPr>
          <a:xfrm>
            <a:off x="457200" y="910168"/>
            <a:ext cx="8229600" cy="5651960"/>
          </a:xfrm>
        </p:spPr>
        <p:txBody>
          <a:bodyPr>
            <a:normAutofit fontScale="62500" lnSpcReduction="20000"/>
          </a:bodyPr>
          <a:lstStyle/>
          <a:p>
            <a:pPr marL="0" indent="0">
              <a:buNone/>
            </a:pPr>
            <a:endParaRPr lang="en-GB" dirty="0"/>
          </a:p>
          <a:p>
            <a:r>
              <a:rPr lang="en-GB" b="1" dirty="0"/>
              <a:t>General </a:t>
            </a:r>
            <a:r>
              <a:rPr lang="en-GB" b="1" dirty="0" smtClean="0"/>
              <a:t>strengths</a:t>
            </a:r>
            <a:endParaRPr lang="en-GB" dirty="0"/>
          </a:p>
          <a:p>
            <a:pPr lvl="0"/>
            <a:r>
              <a:rPr lang="en-GB" dirty="0"/>
              <a:t>Experienced politician - Chancellor, Foreign Minister</a:t>
            </a:r>
          </a:p>
          <a:p>
            <a:pPr lvl="0"/>
            <a:r>
              <a:rPr lang="en-GB" dirty="0"/>
              <a:t>Diplomat – Locarno Tr. (1925), League of nations </a:t>
            </a:r>
            <a:r>
              <a:rPr lang="en-GB" dirty="0" smtClean="0"/>
              <a:t>(1926</a:t>
            </a:r>
            <a:r>
              <a:rPr lang="en-GB" dirty="0"/>
              <a:t>), Young Plan </a:t>
            </a:r>
            <a:r>
              <a:rPr lang="en-GB" dirty="0" smtClean="0"/>
              <a:t>(1929</a:t>
            </a:r>
            <a:r>
              <a:rPr lang="en-GB" dirty="0"/>
              <a:t>)</a:t>
            </a:r>
          </a:p>
          <a:p>
            <a:pPr lvl="0"/>
            <a:r>
              <a:rPr lang="en-GB" dirty="0"/>
              <a:t>Gifted orator</a:t>
            </a:r>
          </a:p>
          <a:p>
            <a:pPr lvl="0"/>
            <a:r>
              <a:rPr lang="en-GB" dirty="0"/>
              <a:t>Nobel Peace Prize (1926</a:t>
            </a:r>
            <a:r>
              <a:rPr lang="en-GB" dirty="0" smtClean="0"/>
              <a:t>)</a:t>
            </a:r>
            <a:r>
              <a:rPr lang="en-GB" dirty="0"/>
              <a:t> </a:t>
            </a:r>
          </a:p>
          <a:p>
            <a:r>
              <a:rPr lang="en-GB" b="1" dirty="0"/>
              <a:t>International </a:t>
            </a:r>
            <a:r>
              <a:rPr lang="en-GB" b="1" dirty="0" smtClean="0"/>
              <a:t>relations</a:t>
            </a:r>
            <a:r>
              <a:rPr lang="en-GB" dirty="0"/>
              <a:t> </a:t>
            </a:r>
          </a:p>
          <a:p>
            <a:pPr lvl="0"/>
            <a:r>
              <a:rPr lang="en-GB" dirty="0"/>
              <a:t>1925, Locarno Treaty with GB, </a:t>
            </a:r>
            <a:r>
              <a:rPr lang="en-GB" dirty="0" smtClean="0"/>
              <a:t>France</a:t>
            </a:r>
            <a:r>
              <a:rPr lang="en-GB" dirty="0"/>
              <a:t> </a:t>
            </a:r>
            <a:r>
              <a:rPr lang="en-GB" dirty="0" smtClean="0"/>
              <a:t>and</a:t>
            </a:r>
            <a:r>
              <a:rPr lang="en-GB" dirty="0" smtClean="0"/>
              <a:t> Italy </a:t>
            </a:r>
            <a:r>
              <a:rPr lang="en-GB" dirty="0"/>
              <a:t>guaranteeing its frontiers </a:t>
            </a:r>
          </a:p>
          <a:p>
            <a:pPr lvl="0"/>
            <a:r>
              <a:rPr lang="en-GB" dirty="0"/>
              <a:t>1926, </a:t>
            </a:r>
            <a:r>
              <a:rPr lang="en-GB" dirty="0" smtClean="0"/>
              <a:t>Germany joined the </a:t>
            </a:r>
            <a:r>
              <a:rPr lang="en-GB" dirty="0"/>
              <a:t>League of Nations</a:t>
            </a:r>
          </a:p>
          <a:p>
            <a:pPr lvl="0"/>
            <a:r>
              <a:rPr lang="en-GB" dirty="0"/>
              <a:t>1928, Kellogg-Briand Pact – ‘the solution of all disputes shall only be sought by peaceful means</a:t>
            </a:r>
            <a:r>
              <a:rPr lang="en-GB" dirty="0" smtClean="0"/>
              <a:t>’</a:t>
            </a:r>
            <a:r>
              <a:rPr lang="en-US" dirty="0"/>
              <a:t> </a:t>
            </a:r>
            <a:endParaRPr lang="en-GB" dirty="0"/>
          </a:p>
          <a:p>
            <a:r>
              <a:rPr lang="en-GB" b="1" dirty="0"/>
              <a:t>Domestic </a:t>
            </a:r>
            <a:r>
              <a:rPr lang="en-GB" b="1" dirty="0" smtClean="0"/>
              <a:t>politics</a:t>
            </a:r>
            <a:r>
              <a:rPr lang="en-GB" dirty="0"/>
              <a:t> </a:t>
            </a:r>
          </a:p>
          <a:p>
            <a:pPr lvl="0"/>
            <a:r>
              <a:rPr lang="en-GB" dirty="0"/>
              <a:t>Stable govt. – Social Democrats formed a coalition supporting Weimar Republic</a:t>
            </a:r>
          </a:p>
          <a:p>
            <a:pPr lvl="0"/>
            <a:r>
              <a:rPr lang="en-GB" dirty="0"/>
              <a:t>Decline in support for extremists (NAZIs won 12 seats in 1928 Reichstag elections</a:t>
            </a:r>
            <a:r>
              <a:rPr lang="en-GB" dirty="0" smtClean="0"/>
              <a:t>)</a:t>
            </a:r>
            <a:r>
              <a:rPr lang="en-GB" dirty="0"/>
              <a:t> </a:t>
            </a:r>
          </a:p>
        </p:txBody>
      </p:sp>
    </p:spTree>
    <p:extLst>
      <p:ext uri="{BB962C8B-B14F-4D97-AF65-F5344CB8AC3E}">
        <p14:creationId xmlns:p14="http://schemas.microsoft.com/office/powerpoint/2010/main" val="25250574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GB" b="1" dirty="0" smtClean="0"/>
              <a:t>Economic recovery</a:t>
            </a:r>
            <a:endParaRPr lang="en-GB" dirty="0" smtClean="0"/>
          </a:p>
          <a:p>
            <a:pPr lvl="0"/>
            <a:r>
              <a:rPr lang="en-GB" dirty="0" smtClean="0"/>
              <a:t>The </a:t>
            </a:r>
            <a:r>
              <a:rPr lang="en-GB" dirty="0" err="1" smtClean="0"/>
              <a:t>Rentenmark</a:t>
            </a:r>
            <a:r>
              <a:rPr lang="en-GB" dirty="0" smtClean="0"/>
              <a:t> succeeded </a:t>
            </a:r>
            <a:r>
              <a:rPr lang="en-GB" dirty="0" smtClean="0"/>
              <a:t>in </a:t>
            </a:r>
            <a:r>
              <a:rPr lang="en-GB" dirty="0" smtClean="0"/>
              <a:t>restarting the </a:t>
            </a:r>
            <a:r>
              <a:rPr lang="en-GB" dirty="0" smtClean="0"/>
              <a:t>economy.</a:t>
            </a:r>
          </a:p>
          <a:p>
            <a:pPr lvl="0"/>
            <a:r>
              <a:rPr lang="en-GB" dirty="0" smtClean="0"/>
              <a:t>1924, Dawes Plan – US lent 800 million marks at low interest.</a:t>
            </a:r>
          </a:p>
          <a:p>
            <a:pPr lvl="0"/>
            <a:r>
              <a:rPr lang="en-GB" dirty="0" smtClean="0"/>
              <a:t>1925, French ended occupation of Ruhr so industry could continue.</a:t>
            </a:r>
          </a:p>
          <a:p>
            <a:pPr lvl="0"/>
            <a:r>
              <a:rPr lang="en-GB" dirty="0" smtClean="0"/>
              <a:t>1929, Young Plan, reduced reparations 60%.</a:t>
            </a:r>
          </a:p>
          <a:p>
            <a:pPr lvl="0"/>
            <a:r>
              <a:rPr lang="en-GB" dirty="0" smtClean="0"/>
              <a:t>1928, industrial production topped pre-war levels.</a:t>
            </a:r>
          </a:p>
          <a:p>
            <a:pPr lvl="0"/>
            <a:r>
              <a:rPr lang="en-GB" dirty="0" smtClean="0"/>
              <a:t>Construction – infrastructure, 3 million new homes.</a:t>
            </a:r>
          </a:p>
          <a:p>
            <a:endParaRPr lang="en-US" dirty="0"/>
          </a:p>
        </p:txBody>
      </p:sp>
    </p:spTree>
    <p:extLst>
      <p:ext uri="{BB962C8B-B14F-4D97-AF65-F5344CB8AC3E}">
        <p14:creationId xmlns:p14="http://schemas.microsoft.com/office/powerpoint/2010/main" val="14968795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GB" b="1" dirty="0" smtClean="0"/>
              <a:t>BUT – Unresolved problems</a:t>
            </a:r>
            <a:endParaRPr lang="en-GB" dirty="0" smtClean="0"/>
          </a:p>
          <a:p>
            <a:pPr lvl="0"/>
            <a:r>
              <a:rPr lang="en-GB" dirty="0" smtClean="0"/>
              <a:t>American loans meant dependent on them.</a:t>
            </a:r>
          </a:p>
          <a:p>
            <a:pPr lvl="0"/>
            <a:r>
              <a:rPr lang="en-GB" dirty="0" smtClean="0"/>
              <a:t>Depression in agriculture.</a:t>
            </a:r>
          </a:p>
          <a:p>
            <a:pPr lvl="0"/>
            <a:r>
              <a:rPr lang="en-GB" dirty="0" smtClean="0"/>
              <a:t>Extremism (NAZIs / Communists) gained support.</a:t>
            </a:r>
          </a:p>
          <a:p>
            <a:pPr lvl="0"/>
            <a:r>
              <a:rPr lang="en-GB" dirty="0" smtClean="0"/>
              <a:t>1925, Hindenburg elected President – opponent of Republic.</a:t>
            </a:r>
          </a:p>
          <a:p>
            <a:pPr lvl="0"/>
            <a:r>
              <a:rPr lang="en-GB" dirty="0" smtClean="0"/>
              <a:t>1929, death of </a:t>
            </a:r>
            <a:r>
              <a:rPr lang="en-GB" dirty="0" smtClean="0"/>
              <a:t>Stresemann left a vacuum and no-one to replace him.</a:t>
            </a:r>
            <a:endParaRPr lang="en-GB" dirty="0" smtClean="0"/>
          </a:p>
          <a:p>
            <a:pPr lvl="0"/>
            <a:r>
              <a:rPr lang="en-GB" dirty="0" smtClean="0"/>
              <a:t>1929, Wall St. Crash </a:t>
            </a:r>
            <a:r>
              <a:rPr lang="en-GB" dirty="0" smtClean="0"/>
              <a:t>destroyed </a:t>
            </a:r>
            <a:r>
              <a:rPr lang="en-GB" dirty="0" smtClean="0"/>
              <a:t>new stability of economy.</a:t>
            </a:r>
          </a:p>
          <a:p>
            <a:endParaRPr lang="en-US" dirty="0"/>
          </a:p>
        </p:txBody>
      </p:sp>
    </p:spTree>
    <p:extLst>
      <p:ext uri="{BB962C8B-B14F-4D97-AF65-F5344CB8AC3E}">
        <p14:creationId xmlns:p14="http://schemas.microsoft.com/office/powerpoint/2010/main" val="4251060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4362"/>
          </a:xfrm>
        </p:spPr>
        <p:txBody>
          <a:bodyPr>
            <a:normAutofit/>
          </a:bodyPr>
          <a:lstStyle/>
          <a:p>
            <a:r>
              <a:rPr lang="en-US" sz="2400" dirty="0" smtClean="0"/>
              <a:t>How did the depression affect </a:t>
            </a:r>
            <a:r>
              <a:rPr lang="en-US" sz="2400" dirty="0"/>
              <a:t>G</a:t>
            </a:r>
            <a:r>
              <a:rPr lang="en-US" sz="2400" dirty="0" smtClean="0"/>
              <a:t>ermany?</a:t>
            </a:r>
            <a:endParaRPr lang="en-US" sz="2400" dirty="0"/>
          </a:p>
        </p:txBody>
      </p:sp>
      <p:sp>
        <p:nvSpPr>
          <p:cNvPr id="3" name="Content Placeholder 2"/>
          <p:cNvSpPr>
            <a:spLocks noGrp="1"/>
          </p:cNvSpPr>
          <p:nvPr>
            <p:ph idx="1"/>
          </p:nvPr>
        </p:nvSpPr>
        <p:spPr>
          <a:xfrm>
            <a:off x="457200" y="973667"/>
            <a:ext cx="8229600" cy="5152497"/>
          </a:xfrm>
        </p:spPr>
        <p:txBody>
          <a:bodyPr>
            <a:normAutofit/>
          </a:bodyPr>
          <a:lstStyle/>
          <a:p>
            <a:r>
              <a:rPr lang="en-US" sz="1800" b="1" u="sng" dirty="0" smtClean="0"/>
              <a:t>Businessmen-</a:t>
            </a:r>
          </a:p>
          <a:p>
            <a:r>
              <a:rPr lang="en-US" sz="1800" dirty="0" smtClean="0"/>
              <a:t>Businesses closed, incomes fell as people had less to spend. The government raised taxes to look after the poor.</a:t>
            </a:r>
          </a:p>
          <a:p>
            <a:r>
              <a:rPr lang="en-US" sz="1800" b="1" u="sng" dirty="0" smtClean="0"/>
              <a:t>Young people-</a:t>
            </a:r>
          </a:p>
          <a:p>
            <a:r>
              <a:rPr lang="en-US" sz="1800" dirty="0" smtClean="0"/>
              <a:t>1933 50+ people aged 16-30 unemployed. 60% graduates couldn’t find a </a:t>
            </a:r>
            <a:r>
              <a:rPr lang="en-US" sz="1800" dirty="0" smtClean="0"/>
              <a:t>job.</a:t>
            </a:r>
            <a:endParaRPr lang="en-US" sz="1800" dirty="0" smtClean="0"/>
          </a:p>
          <a:p>
            <a:r>
              <a:rPr lang="en-US" sz="1800" b="1" u="sng" dirty="0" smtClean="0"/>
              <a:t>Farmers-</a:t>
            </a:r>
          </a:p>
          <a:p>
            <a:r>
              <a:rPr lang="en-US" sz="1800" dirty="0" smtClean="0"/>
              <a:t>Prices had been falling since the 1920s and by the 1930s most farmers slid into debt although the </a:t>
            </a:r>
            <a:r>
              <a:rPr lang="en-US" sz="1800" dirty="0" smtClean="0"/>
              <a:t>government </a:t>
            </a:r>
            <a:r>
              <a:rPr lang="en-US" sz="1800" dirty="0" smtClean="0"/>
              <a:t>tried to protect prices. Many chose not to sell produce for lower prices but keep it.</a:t>
            </a:r>
          </a:p>
          <a:p>
            <a:r>
              <a:rPr lang="en-US" sz="1800" b="1" u="sng" dirty="0" smtClean="0"/>
              <a:t>Factory workers-</a:t>
            </a:r>
          </a:p>
          <a:p>
            <a:r>
              <a:rPr lang="en-US" sz="1800" dirty="0" smtClean="0"/>
              <a:t>40% unemployed by 1932. Unemployment benefit cut</a:t>
            </a:r>
            <a:r>
              <a:rPr lang="en-US" sz="1800" dirty="0" smtClean="0"/>
              <a:t>.</a:t>
            </a:r>
            <a:endParaRPr lang="en-US" sz="1800" dirty="0"/>
          </a:p>
          <a:p>
            <a:r>
              <a:rPr lang="en-US" sz="1800" dirty="0" smtClean="0"/>
              <a:t>Homelessness became a major problem, people set up camps in parks and lived in tents, they shared kitchens. As the </a:t>
            </a:r>
            <a:r>
              <a:rPr lang="en-US" sz="1800" dirty="0" smtClean="0"/>
              <a:t>government </a:t>
            </a:r>
            <a:r>
              <a:rPr lang="en-US" sz="1800" dirty="0" smtClean="0"/>
              <a:t>tried to keep food prices as high as </a:t>
            </a:r>
            <a:r>
              <a:rPr lang="en-US" sz="1800" dirty="0" smtClean="0"/>
              <a:t>possible to protect farmers, </a:t>
            </a:r>
            <a:r>
              <a:rPr lang="en-US" sz="1800" dirty="0" smtClean="0"/>
              <a:t>many couldn’t afford to eat.</a:t>
            </a:r>
          </a:p>
        </p:txBody>
      </p:sp>
    </p:spTree>
    <p:extLst>
      <p:ext uri="{BB962C8B-B14F-4D97-AF65-F5344CB8AC3E}">
        <p14:creationId xmlns:p14="http://schemas.microsoft.com/office/powerpoint/2010/main" val="7231822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58862"/>
          </a:xfrm>
        </p:spPr>
        <p:txBody>
          <a:bodyPr>
            <a:normAutofit/>
          </a:bodyPr>
          <a:lstStyle/>
          <a:p>
            <a:r>
              <a:rPr lang="en-US" sz="2800" dirty="0" smtClean="0"/>
              <a:t>How did the depression help the Nazis?</a:t>
            </a:r>
            <a:endParaRPr lang="en-US" sz="2800" dirty="0"/>
          </a:p>
        </p:txBody>
      </p:sp>
      <p:sp>
        <p:nvSpPr>
          <p:cNvPr id="3" name="Content Placeholder 2"/>
          <p:cNvSpPr>
            <a:spLocks noGrp="1"/>
          </p:cNvSpPr>
          <p:nvPr>
            <p:ph idx="1"/>
          </p:nvPr>
        </p:nvSpPr>
        <p:spPr>
          <a:xfrm>
            <a:off x="457200" y="965200"/>
            <a:ext cx="8229600" cy="5448300"/>
          </a:xfrm>
        </p:spPr>
        <p:txBody>
          <a:bodyPr>
            <a:normAutofit fontScale="92500" lnSpcReduction="10000"/>
          </a:bodyPr>
          <a:lstStyle/>
          <a:p>
            <a:pPr marL="0" indent="0">
              <a:buNone/>
            </a:pPr>
            <a:endParaRPr lang="en-GB" dirty="0"/>
          </a:p>
          <a:p>
            <a:r>
              <a:rPr lang="en-GB" sz="2300" b="1" dirty="0"/>
              <a:t>Economic </a:t>
            </a:r>
            <a:r>
              <a:rPr lang="en-GB" sz="2300" b="1" dirty="0" smtClean="0"/>
              <a:t>policy</a:t>
            </a:r>
            <a:r>
              <a:rPr lang="en-GB" sz="2300" dirty="0"/>
              <a:t> </a:t>
            </a:r>
          </a:p>
          <a:p>
            <a:pPr lvl="0"/>
            <a:r>
              <a:rPr lang="en-GB" sz="2300" dirty="0"/>
              <a:t>Weimar government </a:t>
            </a:r>
            <a:r>
              <a:rPr lang="en-GB" sz="2300" dirty="0" smtClean="0"/>
              <a:t>couldn’t solve problems as unwilling </a:t>
            </a:r>
            <a:r>
              <a:rPr lang="en-GB" sz="2300" dirty="0"/>
              <a:t>to print more money or increase expenditure – memories of 1923!</a:t>
            </a:r>
          </a:p>
          <a:p>
            <a:pPr lvl="0"/>
            <a:r>
              <a:rPr lang="en-GB" sz="2300" dirty="0"/>
              <a:t>Chancellor raised taxes and reduced unemployment </a:t>
            </a:r>
            <a:r>
              <a:rPr lang="en-GB" sz="2300" dirty="0" smtClean="0"/>
              <a:t>benefit.</a:t>
            </a:r>
            <a:r>
              <a:rPr lang="en-GB" sz="2300" dirty="0"/>
              <a:t> </a:t>
            </a:r>
          </a:p>
          <a:p>
            <a:r>
              <a:rPr lang="en-GB" sz="2300" b="1" dirty="0"/>
              <a:t>Presidential </a:t>
            </a:r>
            <a:r>
              <a:rPr lang="en-GB" sz="2300" b="1" dirty="0" smtClean="0"/>
              <a:t>rule</a:t>
            </a:r>
            <a:endParaRPr lang="en-GB" sz="2300" dirty="0"/>
          </a:p>
          <a:p>
            <a:pPr lvl="0"/>
            <a:r>
              <a:rPr lang="en-GB" sz="2300" dirty="0"/>
              <a:t>Social Democrats withdrew from Weimar </a:t>
            </a:r>
            <a:r>
              <a:rPr lang="en-GB" sz="2300" dirty="0" smtClean="0"/>
              <a:t>Government.</a:t>
            </a:r>
            <a:endParaRPr lang="en-GB" sz="2300" dirty="0"/>
          </a:p>
          <a:p>
            <a:pPr lvl="0"/>
            <a:r>
              <a:rPr lang="en-GB" sz="2300" dirty="0"/>
              <a:t>Hindenburg used Article 48 to pass laws – not very democratic!</a:t>
            </a:r>
          </a:p>
          <a:p>
            <a:pPr lvl="0"/>
            <a:r>
              <a:rPr lang="en-GB" sz="2300" dirty="0"/>
              <a:t>Hindenburg was keeping Weimar going – but he secretly hated the new </a:t>
            </a:r>
            <a:r>
              <a:rPr lang="en-GB" sz="2300" dirty="0" smtClean="0"/>
              <a:t>Republic </a:t>
            </a:r>
            <a:r>
              <a:rPr lang="en-GB" sz="2300" dirty="0"/>
              <a:t>and what it stood for</a:t>
            </a:r>
            <a:r>
              <a:rPr lang="en-GB" sz="2300" dirty="0" smtClean="0"/>
              <a:t>!</a:t>
            </a:r>
            <a:endParaRPr lang="en-GB" sz="2300" dirty="0"/>
          </a:p>
          <a:p>
            <a:r>
              <a:rPr lang="en-GB" sz="2300" b="1" dirty="0"/>
              <a:t>Rise of </a:t>
            </a:r>
            <a:r>
              <a:rPr lang="en-GB" sz="2300" b="1" dirty="0" smtClean="0"/>
              <a:t>extremism</a:t>
            </a:r>
          </a:p>
          <a:p>
            <a:pPr lvl="0"/>
            <a:r>
              <a:rPr lang="en-GB" sz="2400" dirty="0"/>
              <a:t>People </a:t>
            </a:r>
            <a:r>
              <a:rPr lang="en-GB" sz="2400" dirty="0" smtClean="0"/>
              <a:t>became radicalised.</a:t>
            </a:r>
            <a:endParaRPr lang="en-GB" sz="2400" dirty="0"/>
          </a:p>
          <a:p>
            <a:pPr lvl="0"/>
            <a:r>
              <a:rPr lang="en-GB" sz="2400" dirty="0"/>
              <a:t>Communists blamed failure of </a:t>
            </a:r>
            <a:r>
              <a:rPr lang="en-GB" sz="2400" dirty="0" smtClean="0"/>
              <a:t>capitalism.</a:t>
            </a:r>
            <a:endParaRPr lang="en-GB" sz="2400" dirty="0"/>
          </a:p>
          <a:p>
            <a:pPr lvl="0"/>
            <a:r>
              <a:rPr lang="en-GB" sz="2400" dirty="0"/>
              <a:t>Nazis blamed Weimar, Treaty of Versailles, </a:t>
            </a:r>
            <a:r>
              <a:rPr lang="en-GB" sz="2400" dirty="0" smtClean="0"/>
              <a:t>Jews. </a:t>
            </a:r>
            <a:endParaRPr lang="en-GB" sz="2400" dirty="0"/>
          </a:p>
          <a:p>
            <a:pPr lvl="0"/>
            <a:r>
              <a:rPr lang="en-GB" sz="2400" dirty="0"/>
              <a:t>Violence – 500 killed during 1932 </a:t>
            </a:r>
            <a:r>
              <a:rPr lang="en-GB" sz="2400" dirty="0" smtClean="0"/>
              <a:t>elections.</a:t>
            </a:r>
            <a:endParaRPr lang="en-GB" dirty="0"/>
          </a:p>
          <a:p>
            <a:endParaRPr lang="en-US" dirty="0"/>
          </a:p>
        </p:txBody>
      </p:sp>
    </p:spTree>
    <p:extLst>
      <p:ext uri="{BB962C8B-B14F-4D97-AF65-F5344CB8AC3E}">
        <p14:creationId xmlns:p14="http://schemas.microsoft.com/office/powerpoint/2010/main" val="40653567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6262"/>
          </a:xfrm>
        </p:spPr>
        <p:txBody>
          <a:bodyPr>
            <a:normAutofit/>
          </a:bodyPr>
          <a:lstStyle/>
          <a:p>
            <a:r>
              <a:rPr lang="en-US" sz="2800" dirty="0" smtClean="0"/>
              <a:t>Why did people turn to the Nazis?</a:t>
            </a:r>
            <a:endParaRPr lang="en-US" sz="2800" dirty="0"/>
          </a:p>
        </p:txBody>
      </p:sp>
      <p:sp>
        <p:nvSpPr>
          <p:cNvPr id="3" name="Content Placeholder 2"/>
          <p:cNvSpPr>
            <a:spLocks noGrp="1"/>
          </p:cNvSpPr>
          <p:nvPr>
            <p:ph idx="1"/>
          </p:nvPr>
        </p:nvSpPr>
        <p:spPr>
          <a:xfrm>
            <a:off x="457200" y="1016000"/>
            <a:ext cx="8229600" cy="5346700"/>
          </a:xfrm>
        </p:spPr>
        <p:txBody>
          <a:bodyPr>
            <a:normAutofit fontScale="25000" lnSpcReduction="20000"/>
          </a:bodyPr>
          <a:lstStyle/>
          <a:p>
            <a:r>
              <a:rPr lang="en-GB" dirty="0"/>
              <a:t> </a:t>
            </a:r>
          </a:p>
          <a:p>
            <a:r>
              <a:rPr lang="en-GB" sz="8000" dirty="0"/>
              <a:t>After Munich Putsch, NSDAP (Nazi Party) </a:t>
            </a:r>
            <a:r>
              <a:rPr lang="en-GB" sz="8000" dirty="0" smtClean="0"/>
              <a:t>banned</a:t>
            </a:r>
            <a:r>
              <a:rPr lang="en-GB" sz="8000" dirty="0"/>
              <a:t>.</a:t>
            </a:r>
            <a:endParaRPr lang="en-GB" sz="8000" dirty="0"/>
          </a:p>
          <a:p>
            <a:r>
              <a:rPr lang="en-GB" sz="8000" dirty="0"/>
              <a:t>Two weeks after Hitler’s release from </a:t>
            </a:r>
            <a:r>
              <a:rPr lang="en-GB" sz="8000" dirty="0" smtClean="0"/>
              <a:t>jail</a:t>
            </a:r>
            <a:r>
              <a:rPr lang="en-GB" sz="8000" dirty="0" smtClean="0"/>
              <a:t>, </a:t>
            </a:r>
            <a:r>
              <a:rPr lang="en-GB" sz="8000" dirty="0"/>
              <a:t>ban on party </a:t>
            </a:r>
            <a:r>
              <a:rPr lang="en-GB" sz="8000" dirty="0" smtClean="0"/>
              <a:t>lifted.</a:t>
            </a:r>
            <a:endParaRPr lang="en-GB" sz="8000" dirty="0"/>
          </a:p>
          <a:p>
            <a:r>
              <a:rPr lang="en-GB" sz="8000" dirty="0"/>
              <a:t>Party relaunched, 27 Feb 1925 (in same beer hall in Munich!</a:t>
            </a:r>
            <a:r>
              <a:rPr lang="en-GB" sz="8000" dirty="0" smtClean="0"/>
              <a:t>)</a:t>
            </a:r>
            <a:r>
              <a:rPr lang="en-GB" sz="8000" dirty="0"/>
              <a:t> </a:t>
            </a:r>
          </a:p>
          <a:p>
            <a:r>
              <a:rPr lang="en-GB" sz="8000" dirty="0"/>
              <a:t>Hitler Youth set </a:t>
            </a:r>
            <a:r>
              <a:rPr lang="en-GB" sz="8000" dirty="0" smtClean="0"/>
              <a:t>up to get young people involved.</a:t>
            </a:r>
            <a:r>
              <a:rPr lang="en-GB" sz="8000" dirty="0"/>
              <a:t> </a:t>
            </a:r>
          </a:p>
          <a:p>
            <a:r>
              <a:rPr lang="en-GB" sz="8000" dirty="0"/>
              <a:t>Hitler determined to pursue political rather than violent means to gain </a:t>
            </a:r>
            <a:r>
              <a:rPr lang="en-GB" sz="8000" dirty="0" smtClean="0"/>
              <a:t>power.</a:t>
            </a:r>
            <a:endParaRPr lang="en-GB" sz="8000" dirty="0"/>
          </a:p>
          <a:p>
            <a:r>
              <a:rPr lang="en-GB" sz="8000" dirty="0"/>
              <a:t>Targeted working classes, who suffered badly during Great </a:t>
            </a:r>
            <a:r>
              <a:rPr lang="en-GB" sz="8000" dirty="0" smtClean="0"/>
              <a:t>Depression</a:t>
            </a:r>
            <a:endParaRPr lang="en-GB" sz="8000" dirty="0"/>
          </a:p>
          <a:p>
            <a:r>
              <a:rPr lang="en-GB" sz="8000" dirty="0"/>
              <a:t>Anti-Semitism of NSDAP had great appeal to many of working class who felt their jobs were threatened by </a:t>
            </a:r>
            <a:r>
              <a:rPr lang="en-GB" sz="8000" dirty="0" smtClean="0"/>
              <a:t>Jews.</a:t>
            </a:r>
            <a:endParaRPr lang="en-GB" sz="8000" dirty="0"/>
          </a:p>
          <a:p>
            <a:r>
              <a:rPr lang="en-GB" sz="8000" dirty="0"/>
              <a:t>Appealed to Germany’s love of strong, charismatic leadership (similar to  Kaiser</a:t>
            </a:r>
            <a:r>
              <a:rPr lang="en-GB" sz="8000" dirty="0" smtClean="0"/>
              <a:t>).</a:t>
            </a:r>
            <a:endParaRPr lang="en-GB" sz="8000" dirty="0"/>
          </a:p>
          <a:p>
            <a:r>
              <a:rPr lang="en-GB" sz="8000" dirty="0"/>
              <a:t>Strong anti-Semitic &amp; racist </a:t>
            </a:r>
            <a:r>
              <a:rPr lang="en-GB" sz="8000" dirty="0" smtClean="0"/>
              <a:t>tones.</a:t>
            </a:r>
            <a:endParaRPr lang="en-GB" sz="8000" dirty="0"/>
          </a:p>
          <a:p>
            <a:r>
              <a:rPr lang="en-GB" sz="8000" dirty="0"/>
              <a:t>Anti-communist (Russia had become the world’s first Communist nation in 1917 and many in Germany feared the same would happen</a:t>
            </a:r>
            <a:r>
              <a:rPr lang="en-GB" sz="8000" dirty="0" smtClean="0"/>
              <a:t>)</a:t>
            </a:r>
            <a:r>
              <a:rPr lang="en-GB" sz="8000" dirty="0"/>
              <a:t>.</a:t>
            </a:r>
            <a:endParaRPr lang="en-GB" sz="8000" dirty="0"/>
          </a:p>
          <a:p>
            <a:r>
              <a:rPr lang="en-GB" sz="8000" dirty="0"/>
              <a:t>Appealed to Germans’ sense of </a:t>
            </a:r>
            <a:r>
              <a:rPr lang="en-GB" sz="8000" dirty="0" smtClean="0"/>
              <a:t>history and German tradition.</a:t>
            </a:r>
            <a:endParaRPr lang="en-GB" sz="8000" dirty="0"/>
          </a:p>
          <a:p>
            <a:r>
              <a:rPr lang="en-GB" sz="8000" dirty="0" smtClean="0"/>
              <a:t>Party member numbers i</a:t>
            </a:r>
            <a:r>
              <a:rPr lang="en-GB" sz="8000" dirty="0" smtClean="0"/>
              <a:t>ncreased </a:t>
            </a:r>
            <a:r>
              <a:rPr lang="en-GB" sz="8000" dirty="0"/>
              <a:t>from 50,000 in 1925 to 150,000 in </a:t>
            </a:r>
            <a:r>
              <a:rPr lang="en-GB" sz="8000" dirty="0" smtClean="0"/>
              <a:t>1929.</a:t>
            </a:r>
            <a:endParaRPr lang="en-GB" sz="8000" dirty="0"/>
          </a:p>
          <a:p>
            <a:endParaRPr lang="en-US" sz="8000" dirty="0"/>
          </a:p>
        </p:txBody>
      </p:sp>
    </p:spTree>
    <p:extLst>
      <p:ext uri="{BB962C8B-B14F-4D97-AF65-F5344CB8AC3E}">
        <p14:creationId xmlns:p14="http://schemas.microsoft.com/office/powerpoint/2010/main" val="5332214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endParaRPr lang="en-US" dirty="0"/>
          </a:p>
        </p:txBody>
      </p:sp>
      <p:sp>
        <p:nvSpPr>
          <p:cNvPr id="3" name="Content Placeholder 2"/>
          <p:cNvSpPr>
            <a:spLocks noGrp="1"/>
          </p:cNvSpPr>
          <p:nvPr>
            <p:ph idx="1"/>
          </p:nvPr>
        </p:nvSpPr>
        <p:spPr>
          <a:xfrm>
            <a:off x="457200" y="901700"/>
            <a:ext cx="8229600" cy="5600700"/>
          </a:xfrm>
        </p:spPr>
        <p:txBody>
          <a:bodyPr>
            <a:normAutofit fontScale="85000" lnSpcReduction="10000"/>
          </a:bodyPr>
          <a:lstStyle/>
          <a:p>
            <a:pPr marL="0" indent="0">
              <a:buNone/>
            </a:pPr>
            <a:endParaRPr lang="en-GB" dirty="0" smtClean="0"/>
          </a:p>
          <a:p>
            <a:r>
              <a:rPr lang="en-GB" dirty="0" smtClean="0"/>
              <a:t>Nazi policies appealed to middle classes and farmers. </a:t>
            </a:r>
          </a:p>
          <a:p>
            <a:r>
              <a:rPr lang="en-GB" dirty="0" smtClean="0"/>
              <a:t>Middle-classes suffered most during 1923.</a:t>
            </a:r>
          </a:p>
          <a:p>
            <a:r>
              <a:rPr lang="en-GB" dirty="0" smtClean="0"/>
              <a:t>Farmers suffered due to depression in agriculture &amp; slump in grain prices.</a:t>
            </a:r>
          </a:p>
          <a:p>
            <a:r>
              <a:rPr lang="en-GB" dirty="0" smtClean="0"/>
              <a:t>Political speakers were specially trained.</a:t>
            </a:r>
          </a:p>
          <a:p>
            <a:r>
              <a:rPr lang="en-GB" dirty="0" smtClean="0"/>
              <a:t>SA used to protect speakers and remove opposition where they were speaking. </a:t>
            </a:r>
          </a:p>
          <a:p>
            <a:r>
              <a:rPr lang="en-GB" dirty="0" smtClean="0"/>
              <a:t>Clever use of propaganda, targeting concerns of ordinary people and hatred of Weimar.</a:t>
            </a:r>
          </a:p>
          <a:p>
            <a:r>
              <a:rPr lang="en-GB" dirty="0"/>
              <a:t>However, SDP (Social Democrats) remained largest single party (1928, 153 seats) whilst Nazis had only 12 in the Reichstag (German parliament</a:t>
            </a:r>
            <a:r>
              <a:rPr lang="en-GB" dirty="0" smtClean="0"/>
              <a:t>).</a:t>
            </a:r>
            <a:endParaRPr lang="en-GB" dirty="0"/>
          </a:p>
          <a:p>
            <a:endParaRPr lang="en-GB" dirty="0" smtClean="0"/>
          </a:p>
          <a:p>
            <a:endParaRPr lang="en-GB" dirty="0" smtClean="0"/>
          </a:p>
          <a:p>
            <a:endParaRPr lang="en-GB" dirty="0" smtClean="0"/>
          </a:p>
          <a:p>
            <a:endParaRPr lang="en-US" dirty="0"/>
          </a:p>
        </p:txBody>
      </p:sp>
    </p:spTree>
    <p:extLst>
      <p:ext uri="{BB962C8B-B14F-4D97-AF65-F5344CB8AC3E}">
        <p14:creationId xmlns:p14="http://schemas.microsoft.com/office/powerpoint/2010/main" val="30383863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84262"/>
          </a:xfrm>
        </p:spPr>
        <p:txBody>
          <a:bodyPr>
            <a:noAutofit/>
          </a:bodyPr>
          <a:lstStyle/>
          <a:p>
            <a:r>
              <a:rPr lang="en-GB" sz="3200" dirty="0" smtClean="0"/>
              <a:t>Who did Hitler need?</a:t>
            </a:r>
            <a:br>
              <a:rPr lang="en-GB" sz="3200" dirty="0" smtClean="0"/>
            </a:br>
            <a:r>
              <a:rPr lang="en-GB" sz="3200" dirty="0" smtClean="0"/>
              <a:t>1. Josef </a:t>
            </a:r>
            <a:r>
              <a:rPr lang="en-GB" sz="3200" dirty="0"/>
              <a:t>Goebbels</a:t>
            </a:r>
            <a:br>
              <a:rPr lang="en-GB" sz="3200" dirty="0"/>
            </a:br>
            <a:endParaRPr lang="en-US" sz="3200" dirty="0"/>
          </a:p>
        </p:txBody>
      </p:sp>
      <p:sp>
        <p:nvSpPr>
          <p:cNvPr id="3" name="Content Placeholder 2"/>
          <p:cNvSpPr>
            <a:spLocks noGrp="1"/>
          </p:cNvSpPr>
          <p:nvPr>
            <p:ph idx="1"/>
          </p:nvPr>
        </p:nvSpPr>
        <p:spPr>
          <a:xfrm>
            <a:off x="457200" y="1358900"/>
            <a:ext cx="8229600" cy="4767263"/>
          </a:xfrm>
        </p:spPr>
        <p:txBody>
          <a:bodyPr>
            <a:normAutofit fontScale="92500" lnSpcReduction="20000"/>
          </a:bodyPr>
          <a:lstStyle/>
          <a:p>
            <a:r>
              <a:rPr lang="en-GB" dirty="0" smtClean="0"/>
              <a:t>Middle </a:t>
            </a:r>
            <a:r>
              <a:rPr lang="en-GB" dirty="0"/>
              <a:t>class background – son of an office </a:t>
            </a:r>
            <a:r>
              <a:rPr lang="en-GB" dirty="0" smtClean="0"/>
              <a:t>worker.</a:t>
            </a:r>
            <a:endParaRPr lang="en-GB" dirty="0"/>
          </a:p>
          <a:p>
            <a:r>
              <a:rPr lang="en-GB" dirty="0"/>
              <a:t>Didn’t fight in WWI due to crippled </a:t>
            </a:r>
            <a:r>
              <a:rPr lang="en-GB" dirty="0" smtClean="0"/>
              <a:t>foot.</a:t>
            </a:r>
            <a:endParaRPr lang="en-GB" dirty="0"/>
          </a:p>
          <a:p>
            <a:r>
              <a:rPr lang="en-GB" dirty="0"/>
              <a:t>Highly-educated and intelligent – gained PhD in language </a:t>
            </a:r>
            <a:r>
              <a:rPr lang="en-GB" dirty="0" smtClean="0"/>
              <a:t>studies.</a:t>
            </a:r>
            <a:endParaRPr lang="en-GB" dirty="0"/>
          </a:p>
          <a:p>
            <a:r>
              <a:rPr lang="en-GB" dirty="0"/>
              <a:t>Brilliant public </a:t>
            </a:r>
            <a:r>
              <a:rPr lang="en-GB" dirty="0" smtClean="0"/>
              <a:t>speaker.</a:t>
            </a:r>
            <a:endParaRPr lang="en-GB" dirty="0"/>
          </a:p>
          <a:p>
            <a:r>
              <a:rPr lang="en-GB" dirty="0"/>
              <a:t>Joined party in </a:t>
            </a:r>
            <a:r>
              <a:rPr lang="en-GB" dirty="0" smtClean="0"/>
              <a:t>1922.</a:t>
            </a:r>
            <a:endParaRPr lang="en-GB" dirty="0"/>
          </a:p>
          <a:p>
            <a:r>
              <a:rPr lang="en-GB" dirty="0"/>
              <a:t>Chief of </a:t>
            </a:r>
            <a:r>
              <a:rPr lang="en-GB" dirty="0" smtClean="0"/>
              <a:t>Propaganda.</a:t>
            </a:r>
            <a:endParaRPr lang="en-GB" dirty="0"/>
          </a:p>
          <a:p>
            <a:r>
              <a:rPr lang="en-GB" dirty="0"/>
              <a:t>Close ally of </a:t>
            </a:r>
            <a:r>
              <a:rPr lang="en-GB" dirty="0" smtClean="0"/>
              <a:t>Hitler.</a:t>
            </a:r>
            <a:endParaRPr lang="en-GB" dirty="0"/>
          </a:p>
          <a:p>
            <a:r>
              <a:rPr lang="en-GB" dirty="0"/>
              <a:t>Edited Nazi newspaper, </a:t>
            </a:r>
            <a:r>
              <a:rPr lang="en-GB" dirty="0" err="1"/>
              <a:t>Volkische</a:t>
            </a:r>
            <a:r>
              <a:rPr lang="en-GB" dirty="0"/>
              <a:t> </a:t>
            </a:r>
            <a:r>
              <a:rPr lang="en-GB" dirty="0" err="1"/>
              <a:t>Freiheit</a:t>
            </a:r>
            <a:r>
              <a:rPr lang="en-GB" dirty="0"/>
              <a:t> </a:t>
            </a:r>
            <a:r>
              <a:rPr lang="en-GB" dirty="0" smtClean="0"/>
              <a:t>(People’s Freedom).</a:t>
            </a:r>
            <a:endParaRPr lang="en-GB" dirty="0"/>
          </a:p>
          <a:p>
            <a:endParaRPr lang="en-US" dirty="0"/>
          </a:p>
        </p:txBody>
      </p:sp>
    </p:spTree>
    <p:extLst>
      <p:ext uri="{BB962C8B-B14F-4D97-AF65-F5344CB8AC3E}">
        <p14:creationId xmlns:p14="http://schemas.microsoft.com/office/powerpoint/2010/main" val="3783230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90562"/>
          </a:xfrm>
        </p:spPr>
        <p:txBody>
          <a:bodyPr>
            <a:normAutofit fontScale="90000"/>
          </a:bodyPr>
          <a:lstStyle/>
          <a:p>
            <a:r>
              <a:rPr lang="en-GB" sz="3200" dirty="0" smtClean="0"/>
              <a:t>2. Hermann </a:t>
            </a:r>
            <a:r>
              <a:rPr lang="en-GB" sz="3200" dirty="0"/>
              <a:t>Goering</a:t>
            </a:r>
            <a:br>
              <a:rPr lang="en-GB" sz="3200" dirty="0"/>
            </a:br>
            <a:endParaRPr lang="en-US" sz="3200" dirty="0"/>
          </a:p>
        </p:txBody>
      </p:sp>
      <p:sp>
        <p:nvSpPr>
          <p:cNvPr id="3" name="Content Placeholder 2"/>
          <p:cNvSpPr>
            <a:spLocks noGrp="1"/>
          </p:cNvSpPr>
          <p:nvPr>
            <p:ph idx="1"/>
          </p:nvPr>
        </p:nvSpPr>
        <p:spPr>
          <a:xfrm>
            <a:off x="457200" y="965200"/>
            <a:ext cx="8229600" cy="5160963"/>
          </a:xfrm>
        </p:spPr>
        <p:txBody>
          <a:bodyPr>
            <a:normAutofit fontScale="92500" lnSpcReduction="20000"/>
          </a:bodyPr>
          <a:lstStyle/>
          <a:p>
            <a:r>
              <a:rPr lang="en-GB" dirty="0" smtClean="0"/>
              <a:t>Middle</a:t>
            </a:r>
            <a:r>
              <a:rPr lang="en-GB" dirty="0"/>
              <a:t>-class </a:t>
            </a:r>
            <a:r>
              <a:rPr lang="en-GB" dirty="0" smtClean="0"/>
              <a:t>background.</a:t>
            </a:r>
            <a:endParaRPr lang="en-GB" dirty="0"/>
          </a:p>
          <a:p>
            <a:r>
              <a:rPr lang="en-GB" dirty="0"/>
              <a:t>Fought in WWI – Ace fighter pilot, shot down 21 aircraft &amp; achieved highest medal for </a:t>
            </a:r>
            <a:r>
              <a:rPr lang="en-GB" dirty="0" smtClean="0"/>
              <a:t>bravery.</a:t>
            </a:r>
            <a:endParaRPr lang="en-GB" dirty="0"/>
          </a:p>
          <a:p>
            <a:r>
              <a:rPr lang="en-GB" dirty="0"/>
              <a:t>Womaniser &amp; </a:t>
            </a:r>
            <a:r>
              <a:rPr lang="en-GB" dirty="0" smtClean="0"/>
              <a:t>socialiser.</a:t>
            </a:r>
            <a:endParaRPr lang="en-GB" dirty="0"/>
          </a:p>
          <a:p>
            <a:r>
              <a:rPr lang="en-GB" dirty="0"/>
              <a:t>Greedy &amp; </a:t>
            </a:r>
            <a:r>
              <a:rPr lang="en-GB" dirty="0" smtClean="0"/>
              <a:t>arrogant.</a:t>
            </a:r>
            <a:endParaRPr lang="en-GB" dirty="0"/>
          </a:p>
          <a:p>
            <a:r>
              <a:rPr lang="en-GB" dirty="0"/>
              <a:t>Collected art, gambled and drank long into the night!</a:t>
            </a:r>
          </a:p>
          <a:p>
            <a:r>
              <a:rPr lang="en-GB" dirty="0"/>
              <a:t>Joined party in </a:t>
            </a:r>
            <a:r>
              <a:rPr lang="en-GB" dirty="0" smtClean="0"/>
              <a:t>1922.</a:t>
            </a:r>
            <a:endParaRPr lang="en-GB" dirty="0"/>
          </a:p>
          <a:p>
            <a:r>
              <a:rPr lang="en-GB" dirty="0"/>
              <a:t>Put in charge of </a:t>
            </a:r>
            <a:r>
              <a:rPr lang="en-GB" dirty="0" err="1"/>
              <a:t>Stormtroopers</a:t>
            </a:r>
            <a:r>
              <a:rPr lang="en-GB" dirty="0"/>
              <a:t> (SA</a:t>
            </a:r>
            <a:r>
              <a:rPr lang="en-GB" dirty="0" smtClean="0"/>
              <a:t>).</a:t>
            </a:r>
            <a:endParaRPr lang="en-GB" dirty="0"/>
          </a:p>
          <a:p>
            <a:r>
              <a:rPr lang="en-GB" dirty="0"/>
              <a:t>Eventually in charge of Luftwaffe (German Air Force) and economic organisation called, ‘Four-Year Plan</a:t>
            </a:r>
            <a:r>
              <a:rPr lang="en-GB" dirty="0" smtClean="0"/>
              <a:t>’.</a:t>
            </a:r>
            <a:endParaRPr lang="en-GB" dirty="0"/>
          </a:p>
          <a:p>
            <a:endParaRPr lang="en-US" dirty="0"/>
          </a:p>
        </p:txBody>
      </p:sp>
    </p:spTree>
    <p:extLst>
      <p:ext uri="{BB962C8B-B14F-4D97-AF65-F5344CB8AC3E}">
        <p14:creationId xmlns:p14="http://schemas.microsoft.com/office/powerpoint/2010/main" val="9078192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GB" b="1" dirty="0" smtClean="0"/>
              <a:t>Why were German people optimistic after WWI?</a:t>
            </a:r>
            <a:r>
              <a:rPr lang="en-GB" dirty="0" smtClean="0"/>
              <a:t/>
            </a:r>
            <a:br>
              <a:rPr lang="en-GB" dirty="0" smtClean="0"/>
            </a:br>
            <a:endParaRPr lang="en-US" dirty="0"/>
          </a:p>
        </p:txBody>
      </p:sp>
      <p:sp>
        <p:nvSpPr>
          <p:cNvPr id="3" name="Content Placeholder 2"/>
          <p:cNvSpPr>
            <a:spLocks noGrp="1"/>
          </p:cNvSpPr>
          <p:nvPr>
            <p:ph idx="1"/>
          </p:nvPr>
        </p:nvSpPr>
        <p:spPr/>
        <p:txBody>
          <a:bodyPr>
            <a:normAutofit/>
          </a:bodyPr>
          <a:lstStyle/>
          <a:p>
            <a:r>
              <a:rPr lang="en-GB" dirty="0" smtClean="0"/>
              <a:t>Abdication </a:t>
            </a:r>
            <a:r>
              <a:rPr lang="en-GB" dirty="0"/>
              <a:t>of </a:t>
            </a:r>
            <a:r>
              <a:rPr lang="en-GB" dirty="0" smtClean="0"/>
              <a:t>Kaiser.</a:t>
            </a:r>
            <a:endParaRPr lang="en-GB" dirty="0"/>
          </a:p>
          <a:p>
            <a:pPr lvl="0"/>
            <a:r>
              <a:rPr lang="en-GB" dirty="0"/>
              <a:t>New democratic </a:t>
            </a:r>
            <a:r>
              <a:rPr lang="en-GB" dirty="0" smtClean="0"/>
              <a:t>government</a:t>
            </a:r>
            <a:r>
              <a:rPr lang="en-GB" dirty="0" smtClean="0"/>
              <a:t>.</a:t>
            </a:r>
            <a:endParaRPr lang="en-GB" dirty="0"/>
          </a:p>
          <a:p>
            <a:pPr lvl="0"/>
            <a:r>
              <a:rPr lang="en-GB" dirty="0"/>
              <a:t>Expectations the Allies would help the new Weimar </a:t>
            </a:r>
            <a:r>
              <a:rPr lang="en-GB" dirty="0" smtClean="0"/>
              <a:t>Government</a:t>
            </a:r>
            <a:endParaRPr lang="en-GB" dirty="0"/>
          </a:p>
          <a:p>
            <a:pPr lvl="0"/>
            <a:r>
              <a:rPr lang="en-GB" dirty="0"/>
              <a:t>President Wilson’s desire for fairness – 14 </a:t>
            </a:r>
            <a:r>
              <a:rPr lang="en-GB" dirty="0" smtClean="0"/>
              <a:t>Points publicised.</a:t>
            </a:r>
            <a:endParaRPr lang="en-GB" dirty="0"/>
          </a:p>
          <a:p>
            <a:pPr lvl="0"/>
            <a:r>
              <a:rPr lang="en-GB" dirty="0"/>
              <a:t>Other countries were not </a:t>
            </a:r>
            <a:r>
              <a:rPr lang="en-GB" dirty="0" smtClean="0"/>
              <a:t>blameless so Germany might not be punished too badly.</a:t>
            </a:r>
            <a:endParaRPr lang="en-GB" dirty="0"/>
          </a:p>
          <a:p>
            <a:endParaRPr lang="en-US" dirty="0"/>
          </a:p>
        </p:txBody>
      </p:sp>
    </p:spTree>
    <p:extLst>
      <p:ext uri="{BB962C8B-B14F-4D97-AF65-F5344CB8AC3E}">
        <p14:creationId xmlns:p14="http://schemas.microsoft.com/office/powerpoint/2010/main" val="30994228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3. Rudolph Hess</a:t>
            </a:r>
            <a:endParaRPr lang="en-US" sz="3200" dirty="0"/>
          </a:p>
        </p:txBody>
      </p:sp>
      <p:sp>
        <p:nvSpPr>
          <p:cNvPr id="3" name="Content Placeholder 2"/>
          <p:cNvSpPr>
            <a:spLocks noGrp="1"/>
          </p:cNvSpPr>
          <p:nvPr>
            <p:ph idx="1"/>
          </p:nvPr>
        </p:nvSpPr>
        <p:spPr>
          <a:xfrm>
            <a:off x="457200" y="1600200"/>
            <a:ext cx="8229600" cy="4851400"/>
          </a:xfrm>
        </p:spPr>
        <p:txBody>
          <a:bodyPr>
            <a:normAutofit/>
          </a:bodyPr>
          <a:lstStyle/>
          <a:p>
            <a:r>
              <a:rPr lang="en-GB" dirty="0"/>
              <a:t>Pilot &amp; soldier during </a:t>
            </a:r>
            <a:r>
              <a:rPr lang="en-GB" dirty="0" smtClean="0"/>
              <a:t>WWI.</a:t>
            </a:r>
            <a:endParaRPr lang="en-GB" dirty="0"/>
          </a:p>
          <a:p>
            <a:r>
              <a:rPr lang="en-GB" dirty="0"/>
              <a:t>Unambitious and didn’t crave power in the same way other Nazis </a:t>
            </a:r>
            <a:r>
              <a:rPr lang="en-GB" dirty="0" smtClean="0"/>
              <a:t>did.</a:t>
            </a:r>
            <a:endParaRPr lang="en-GB" dirty="0"/>
          </a:p>
          <a:p>
            <a:r>
              <a:rPr lang="en-GB" dirty="0"/>
              <a:t>Joined NSDAP in </a:t>
            </a:r>
            <a:r>
              <a:rPr lang="en-GB" dirty="0" smtClean="0"/>
              <a:t>1920.</a:t>
            </a:r>
            <a:endParaRPr lang="en-GB" dirty="0"/>
          </a:p>
          <a:p>
            <a:r>
              <a:rPr lang="en-GB" dirty="0"/>
              <a:t>Deputy of Nazi Party and dealt with matters of </a:t>
            </a:r>
            <a:r>
              <a:rPr lang="en-GB" dirty="0" smtClean="0"/>
              <a:t>administration.</a:t>
            </a:r>
            <a:endParaRPr lang="en-GB" dirty="0"/>
          </a:p>
          <a:p>
            <a:r>
              <a:rPr lang="en-GB" dirty="0"/>
              <a:t>Plane crashed over Scotland and was arrested and spent remainder of </a:t>
            </a:r>
            <a:r>
              <a:rPr lang="en-GB" dirty="0" smtClean="0"/>
              <a:t>WW2 </a:t>
            </a:r>
            <a:r>
              <a:rPr lang="en-GB" dirty="0"/>
              <a:t>in </a:t>
            </a:r>
            <a:r>
              <a:rPr lang="en-GB" dirty="0" smtClean="0"/>
              <a:t>prison.</a:t>
            </a:r>
            <a:endParaRPr lang="en-GB" dirty="0"/>
          </a:p>
          <a:p>
            <a:endParaRPr lang="en-US" dirty="0"/>
          </a:p>
        </p:txBody>
      </p:sp>
    </p:spTree>
    <p:extLst>
      <p:ext uri="{BB962C8B-B14F-4D97-AF65-F5344CB8AC3E}">
        <p14:creationId xmlns:p14="http://schemas.microsoft.com/office/powerpoint/2010/main" val="10357294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4.Ernst </a:t>
            </a:r>
            <a:r>
              <a:rPr lang="en-GB" sz="3200" dirty="0" err="1"/>
              <a:t>Röhm</a:t>
            </a:r>
            <a:r>
              <a:rPr lang="en-GB" sz="3200" dirty="0"/>
              <a:t> </a:t>
            </a:r>
            <a:endParaRPr lang="en-US" sz="3200" dirty="0"/>
          </a:p>
        </p:txBody>
      </p:sp>
      <p:sp>
        <p:nvSpPr>
          <p:cNvPr id="3" name="Content Placeholder 2"/>
          <p:cNvSpPr>
            <a:spLocks noGrp="1"/>
          </p:cNvSpPr>
          <p:nvPr>
            <p:ph idx="1"/>
          </p:nvPr>
        </p:nvSpPr>
        <p:spPr/>
        <p:txBody>
          <a:bodyPr>
            <a:normAutofit fontScale="92500" lnSpcReduction="10000"/>
          </a:bodyPr>
          <a:lstStyle/>
          <a:p>
            <a:r>
              <a:rPr lang="en-GB" dirty="0"/>
              <a:t>Working class </a:t>
            </a:r>
            <a:r>
              <a:rPr lang="en-GB" dirty="0" smtClean="0"/>
              <a:t>background.</a:t>
            </a:r>
            <a:endParaRPr lang="en-GB" dirty="0"/>
          </a:p>
          <a:p>
            <a:r>
              <a:rPr lang="en-GB" dirty="0"/>
              <a:t>Captain in German Army during </a:t>
            </a:r>
            <a:r>
              <a:rPr lang="en-GB" dirty="0" smtClean="0"/>
              <a:t>WWI.</a:t>
            </a:r>
            <a:endParaRPr lang="en-GB" dirty="0"/>
          </a:p>
          <a:p>
            <a:r>
              <a:rPr lang="en-GB" dirty="0"/>
              <a:t>Tough, brutal but efficient </a:t>
            </a:r>
            <a:r>
              <a:rPr lang="en-GB" dirty="0" smtClean="0"/>
              <a:t>leader.</a:t>
            </a:r>
            <a:endParaRPr lang="en-GB" dirty="0"/>
          </a:p>
          <a:p>
            <a:r>
              <a:rPr lang="en-GB" dirty="0"/>
              <a:t>Joined </a:t>
            </a:r>
            <a:r>
              <a:rPr lang="en-GB" dirty="0" err="1"/>
              <a:t>Freikorps</a:t>
            </a:r>
            <a:r>
              <a:rPr lang="en-GB" dirty="0"/>
              <a:t> and helped crush the </a:t>
            </a:r>
            <a:r>
              <a:rPr lang="en-GB" dirty="0" err="1" smtClean="0"/>
              <a:t>Spartacists</a:t>
            </a:r>
            <a:r>
              <a:rPr lang="en-GB" dirty="0" smtClean="0"/>
              <a:t>.</a:t>
            </a:r>
            <a:endParaRPr lang="en-GB" dirty="0"/>
          </a:p>
          <a:p>
            <a:r>
              <a:rPr lang="en-GB" dirty="0"/>
              <a:t>Joined German Workers’ Party (name of Nazi Party early in its life</a:t>
            </a:r>
            <a:r>
              <a:rPr lang="en-GB" dirty="0" smtClean="0"/>
              <a:t>).</a:t>
            </a:r>
            <a:endParaRPr lang="en-GB" dirty="0"/>
          </a:p>
          <a:p>
            <a:r>
              <a:rPr lang="en-GB" dirty="0"/>
              <a:t>Set up and ran SA for Hitler in </a:t>
            </a:r>
            <a:r>
              <a:rPr lang="en-GB" dirty="0" smtClean="0"/>
              <a:t>1921</a:t>
            </a:r>
            <a:r>
              <a:rPr lang="en-GB" dirty="0" smtClean="0"/>
              <a:t>.</a:t>
            </a:r>
          </a:p>
          <a:p>
            <a:r>
              <a:rPr lang="en-GB" dirty="0" smtClean="0"/>
              <a:t>Killed after Night of the Long Knives.</a:t>
            </a:r>
            <a:endParaRPr lang="en-GB" dirty="0"/>
          </a:p>
          <a:p>
            <a:endParaRPr lang="en-US" dirty="0"/>
          </a:p>
        </p:txBody>
      </p:sp>
    </p:spTree>
    <p:extLst>
      <p:ext uri="{BB962C8B-B14F-4D97-AF65-F5344CB8AC3E}">
        <p14:creationId xmlns:p14="http://schemas.microsoft.com/office/powerpoint/2010/main" val="10598727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4362"/>
          </a:xfrm>
        </p:spPr>
        <p:txBody>
          <a:bodyPr>
            <a:normAutofit/>
          </a:bodyPr>
          <a:lstStyle/>
          <a:p>
            <a:r>
              <a:rPr lang="en-GB" sz="2800" dirty="0"/>
              <a:t>Heinrich Himmler </a:t>
            </a:r>
            <a:endParaRPr lang="en-US" sz="2800" dirty="0"/>
          </a:p>
        </p:txBody>
      </p:sp>
      <p:sp>
        <p:nvSpPr>
          <p:cNvPr id="3" name="Content Placeholder 2"/>
          <p:cNvSpPr>
            <a:spLocks noGrp="1"/>
          </p:cNvSpPr>
          <p:nvPr>
            <p:ph idx="1"/>
          </p:nvPr>
        </p:nvSpPr>
        <p:spPr>
          <a:xfrm>
            <a:off x="457200" y="1066800"/>
            <a:ext cx="8229600" cy="5059363"/>
          </a:xfrm>
        </p:spPr>
        <p:txBody>
          <a:bodyPr>
            <a:normAutofit/>
          </a:bodyPr>
          <a:lstStyle/>
          <a:p>
            <a:r>
              <a:rPr lang="en-GB" dirty="0"/>
              <a:t>Chicken farmer from </a:t>
            </a:r>
            <a:r>
              <a:rPr lang="en-GB" dirty="0" smtClean="0"/>
              <a:t>Prussia. </a:t>
            </a:r>
            <a:endParaRPr lang="en-GB" dirty="0"/>
          </a:p>
          <a:p>
            <a:r>
              <a:rPr lang="en-GB" dirty="0"/>
              <a:t>Fought briefly during </a:t>
            </a:r>
            <a:r>
              <a:rPr lang="en-GB" dirty="0" smtClean="0"/>
              <a:t>WWI.</a:t>
            </a:r>
            <a:r>
              <a:rPr lang="en-GB" dirty="0"/>
              <a:t> </a:t>
            </a:r>
          </a:p>
          <a:p>
            <a:r>
              <a:rPr lang="en-GB" dirty="0"/>
              <a:t>Frail, timid </a:t>
            </a:r>
            <a:r>
              <a:rPr lang="en-GB" dirty="0" smtClean="0"/>
              <a:t>youth.</a:t>
            </a:r>
            <a:endParaRPr lang="en-GB" dirty="0"/>
          </a:p>
          <a:p>
            <a:r>
              <a:rPr lang="en-GB" dirty="0"/>
              <a:t>Hard-working &amp; precise, e.g. recorded in his diary every time he shave or had a </a:t>
            </a:r>
            <a:r>
              <a:rPr lang="en-GB" dirty="0" smtClean="0"/>
              <a:t>haircut.</a:t>
            </a:r>
            <a:endParaRPr lang="en-GB" dirty="0"/>
          </a:p>
          <a:p>
            <a:r>
              <a:rPr lang="en-GB" dirty="0"/>
              <a:t>Couldn’t bear to watch </a:t>
            </a:r>
            <a:r>
              <a:rPr lang="en-GB" dirty="0" smtClean="0"/>
              <a:t>executions.</a:t>
            </a:r>
            <a:endParaRPr lang="en-GB" dirty="0"/>
          </a:p>
          <a:p>
            <a:r>
              <a:rPr lang="en-GB" dirty="0"/>
              <a:t>Head of SS &amp; Gestapo – Hitler’s body guards and the secret </a:t>
            </a:r>
            <a:r>
              <a:rPr lang="en-GB" dirty="0" smtClean="0"/>
              <a:t>police.</a:t>
            </a:r>
            <a:endParaRPr lang="en-GB" dirty="0"/>
          </a:p>
          <a:p>
            <a:endParaRPr lang="en-US" dirty="0"/>
          </a:p>
        </p:txBody>
      </p:sp>
    </p:spTree>
    <p:extLst>
      <p:ext uri="{BB962C8B-B14F-4D97-AF65-F5344CB8AC3E}">
        <p14:creationId xmlns:p14="http://schemas.microsoft.com/office/powerpoint/2010/main" val="1740069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4362"/>
          </a:xfrm>
        </p:spPr>
        <p:txBody>
          <a:bodyPr>
            <a:normAutofit/>
          </a:bodyPr>
          <a:lstStyle/>
          <a:p>
            <a:r>
              <a:rPr lang="en-US" sz="2800" dirty="0" smtClean="0"/>
              <a:t>Why did Hitler become Chancellor in 1933?</a:t>
            </a:r>
            <a:endParaRPr lang="en-US" sz="2800" dirty="0"/>
          </a:p>
        </p:txBody>
      </p:sp>
      <p:sp>
        <p:nvSpPr>
          <p:cNvPr id="3" name="Content Placeholder 2"/>
          <p:cNvSpPr>
            <a:spLocks noGrp="1"/>
          </p:cNvSpPr>
          <p:nvPr>
            <p:ph idx="1"/>
          </p:nvPr>
        </p:nvSpPr>
        <p:spPr>
          <a:xfrm>
            <a:off x="457200" y="1016000"/>
            <a:ext cx="8229600" cy="5422900"/>
          </a:xfrm>
        </p:spPr>
        <p:txBody>
          <a:bodyPr>
            <a:normAutofit fontScale="92500" lnSpcReduction="20000"/>
          </a:bodyPr>
          <a:lstStyle/>
          <a:p>
            <a:r>
              <a:rPr lang="en-GB" sz="1900" b="1" u="sng" dirty="0"/>
              <a:t>Political manoeuvring</a:t>
            </a:r>
          </a:p>
          <a:p>
            <a:r>
              <a:rPr lang="en-GB" sz="1900" dirty="0"/>
              <a:t>Hindenburg didn’t like Hitler so he appointed other party leaders as Chancellor (his right under the Weimar Constitution) who struggled to assemble a workable </a:t>
            </a:r>
            <a:r>
              <a:rPr lang="en-GB" sz="1900" dirty="0" smtClean="0"/>
              <a:t>government.</a:t>
            </a:r>
            <a:endParaRPr lang="en-GB" sz="1900" dirty="0"/>
          </a:p>
          <a:p>
            <a:r>
              <a:rPr lang="en-GB" sz="1900" dirty="0"/>
              <a:t>July 1932, Nazis won 37% of vote in 1932 elections (230 seats) and became largest single </a:t>
            </a:r>
            <a:r>
              <a:rPr lang="en-GB" sz="1900" dirty="0" smtClean="0"/>
              <a:t>party.</a:t>
            </a:r>
            <a:endParaRPr lang="en-GB" sz="1900" dirty="0"/>
          </a:p>
          <a:p>
            <a:r>
              <a:rPr lang="en-GB" sz="1900" dirty="0"/>
              <a:t>Von Papen </a:t>
            </a:r>
            <a:r>
              <a:rPr lang="en-GB" sz="1900" dirty="0" smtClean="0"/>
              <a:t>persuaded </a:t>
            </a:r>
            <a:r>
              <a:rPr lang="en-GB" sz="1900" dirty="0"/>
              <a:t>Hindenburg to appoint Hitler as Chancellor with him as Vice Chancellor and a limited number of Nazis in Cabinet so their views can be ignored</a:t>
            </a:r>
            <a:r>
              <a:rPr lang="en-GB" sz="1900" dirty="0" smtClean="0"/>
              <a:t>.</a:t>
            </a:r>
            <a:endParaRPr lang="en-GB" sz="1900" dirty="0"/>
          </a:p>
          <a:p>
            <a:r>
              <a:rPr lang="en-GB" sz="1900" dirty="0"/>
              <a:t>Hindenburg </a:t>
            </a:r>
            <a:r>
              <a:rPr lang="en-GB" sz="1900" dirty="0" smtClean="0"/>
              <a:t>was </a:t>
            </a:r>
            <a:r>
              <a:rPr lang="en-GB" sz="1900" dirty="0"/>
              <a:t>worried his own position </a:t>
            </a:r>
            <a:r>
              <a:rPr lang="en-GB" sz="1900" dirty="0" smtClean="0"/>
              <a:t>was </a:t>
            </a:r>
            <a:r>
              <a:rPr lang="en-GB" sz="1900" dirty="0"/>
              <a:t>in danger if he </a:t>
            </a:r>
            <a:r>
              <a:rPr lang="en-GB" sz="1900" dirty="0" smtClean="0"/>
              <a:t>didn’t </a:t>
            </a:r>
            <a:r>
              <a:rPr lang="en-GB" sz="1900" dirty="0"/>
              <a:t>offer Hitler the job of Chancellor and there may be a civil war, so he </a:t>
            </a:r>
            <a:r>
              <a:rPr lang="en-GB" sz="1900" dirty="0" smtClean="0"/>
              <a:t>agreed </a:t>
            </a:r>
            <a:r>
              <a:rPr lang="en-GB" sz="1900" dirty="0"/>
              <a:t>to von Papen’s </a:t>
            </a:r>
            <a:r>
              <a:rPr lang="en-GB" sz="1900" dirty="0" smtClean="0"/>
              <a:t>plans.</a:t>
            </a:r>
          </a:p>
          <a:p>
            <a:r>
              <a:rPr lang="en-GB" sz="1900" b="1" u="sng" dirty="0" smtClean="0"/>
              <a:t>The Depression- </a:t>
            </a:r>
          </a:p>
          <a:p>
            <a:r>
              <a:rPr lang="en-GB" sz="1900" dirty="0" smtClean="0"/>
              <a:t>the Nazis </a:t>
            </a:r>
            <a:r>
              <a:rPr lang="en-GB" sz="1900" dirty="0" smtClean="0"/>
              <a:t>took advantage of the economic crisis and offered </a:t>
            </a:r>
            <a:r>
              <a:rPr lang="en-GB" sz="1900" dirty="0" smtClean="0"/>
              <a:t>solutions.</a:t>
            </a:r>
          </a:p>
          <a:p>
            <a:r>
              <a:rPr lang="en-GB" sz="1900" b="1" u="sng" dirty="0" smtClean="0"/>
              <a:t>Hitler’s leadership skills</a:t>
            </a:r>
          </a:p>
          <a:p>
            <a:r>
              <a:rPr lang="en-GB" sz="2000" dirty="0"/>
              <a:t>Posters and rallies, e.g. Nuremberg Rallies built Hitler up to be some sort of superhero or ‘Messianic’ (Christ like) figure.</a:t>
            </a:r>
          </a:p>
          <a:p>
            <a:r>
              <a:rPr lang="en-GB" sz="2000" dirty="0"/>
              <a:t>Campaigns focused around Hitler’s personality.</a:t>
            </a:r>
          </a:p>
          <a:p>
            <a:r>
              <a:rPr lang="en-GB" sz="2000" dirty="0"/>
              <a:t>Hitler used media &amp; propaganda to project himself as a powerful speaker.</a:t>
            </a:r>
          </a:p>
          <a:p>
            <a:r>
              <a:rPr lang="en-GB" sz="2000" dirty="0"/>
              <a:t>Hitler set out clear policies for party in ‘25 Points’ &amp; Mein </a:t>
            </a:r>
            <a:r>
              <a:rPr lang="en-GB" sz="2000" dirty="0" err="1"/>
              <a:t>Kampf</a:t>
            </a:r>
            <a:r>
              <a:rPr lang="en-GB" sz="2000" dirty="0"/>
              <a:t>.</a:t>
            </a:r>
          </a:p>
          <a:p>
            <a:r>
              <a:rPr lang="en-GB" sz="2000" dirty="0"/>
              <a:t>Rebranded party, National Socialist German Workers’ Party to maximise their appeal. </a:t>
            </a:r>
            <a:endParaRPr lang="en-GB" sz="1900" dirty="0"/>
          </a:p>
          <a:p>
            <a:pPr marL="0" indent="0">
              <a:buNone/>
            </a:pPr>
            <a:endParaRPr lang="en-GB" dirty="0"/>
          </a:p>
          <a:p>
            <a:endParaRPr lang="en-US" dirty="0"/>
          </a:p>
        </p:txBody>
      </p:sp>
    </p:spTree>
    <p:extLst>
      <p:ext uri="{BB962C8B-B14F-4D97-AF65-F5344CB8AC3E}">
        <p14:creationId xmlns:p14="http://schemas.microsoft.com/office/powerpoint/2010/main" val="25705756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12762"/>
          </a:xfrm>
        </p:spPr>
        <p:txBody>
          <a:bodyPr>
            <a:normAutofit/>
          </a:bodyPr>
          <a:lstStyle/>
          <a:p>
            <a:r>
              <a:rPr lang="en-GB" sz="2400" dirty="0"/>
              <a:t>Weakness of Weimar government </a:t>
            </a:r>
            <a:endParaRPr lang="en-US" sz="2400" dirty="0"/>
          </a:p>
        </p:txBody>
      </p:sp>
      <p:sp>
        <p:nvSpPr>
          <p:cNvPr id="3" name="Content Placeholder 2"/>
          <p:cNvSpPr>
            <a:spLocks noGrp="1"/>
          </p:cNvSpPr>
          <p:nvPr>
            <p:ph idx="1"/>
          </p:nvPr>
        </p:nvSpPr>
        <p:spPr>
          <a:xfrm>
            <a:off x="685800" y="952500"/>
            <a:ext cx="8229600" cy="5173663"/>
          </a:xfrm>
        </p:spPr>
        <p:txBody>
          <a:bodyPr>
            <a:normAutofit/>
          </a:bodyPr>
          <a:lstStyle/>
          <a:p>
            <a:r>
              <a:rPr lang="en-GB" sz="1800" dirty="0"/>
              <a:t>Weimar government was criticised for raising taxes and cutting public spending, e.g. on unemployment benefit </a:t>
            </a:r>
            <a:r>
              <a:rPr lang="en-GB" sz="1800" dirty="0" smtClean="0"/>
              <a:t>.</a:t>
            </a:r>
            <a:endParaRPr lang="en-GB" sz="1800" dirty="0"/>
          </a:p>
          <a:p>
            <a:r>
              <a:rPr lang="en-GB" sz="1800" dirty="0"/>
              <a:t>People feared repeat of </a:t>
            </a:r>
            <a:r>
              <a:rPr lang="en-GB" sz="1800" dirty="0" smtClean="0"/>
              <a:t>1923.</a:t>
            </a:r>
            <a:endParaRPr lang="en-GB" sz="1800" dirty="0"/>
          </a:p>
          <a:p>
            <a:r>
              <a:rPr lang="en-GB" sz="1800" dirty="0"/>
              <a:t>Weimar Government nicknamed ‘November Criminals’ and blamed for having ‘stabbed Germany in the back’ by signing Treaty of </a:t>
            </a:r>
            <a:r>
              <a:rPr lang="en-GB" sz="1800" dirty="0" smtClean="0"/>
              <a:t>Versailles.</a:t>
            </a:r>
            <a:endParaRPr lang="en-GB" sz="1800" dirty="0"/>
          </a:p>
          <a:p>
            <a:r>
              <a:rPr lang="en-GB" sz="1800" dirty="0"/>
              <a:t>Fear of Jewish-Communist </a:t>
            </a:r>
            <a:r>
              <a:rPr lang="en-GB" sz="1800" dirty="0" smtClean="0"/>
              <a:t>plot.</a:t>
            </a:r>
          </a:p>
          <a:p>
            <a:pPr marL="0" indent="0" algn="ctr">
              <a:buNone/>
            </a:pPr>
            <a:r>
              <a:rPr lang="en-GB" sz="2400" dirty="0" smtClean="0"/>
              <a:t>Nazi tactics</a:t>
            </a:r>
            <a:endParaRPr lang="en-GB" sz="2400" dirty="0"/>
          </a:p>
          <a:p>
            <a:r>
              <a:rPr lang="en-GB" sz="1800" dirty="0"/>
              <a:t>New liberal attitudes brought in with Weimar, e.g. freedom of speech, experimental art angered </a:t>
            </a:r>
            <a:r>
              <a:rPr lang="en-GB" sz="1800" dirty="0" smtClean="0"/>
              <a:t>traditionalists. </a:t>
            </a:r>
          </a:p>
          <a:p>
            <a:r>
              <a:rPr lang="en-GB" sz="1800" dirty="0" smtClean="0"/>
              <a:t>Hitler </a:t>
            </a:r>
            <a:r>
              <a:rPr lang="en-GB" sz="1800" dirty="0"/>
              <a:t>reorganised party, making it more disciplined and effective at campaigning, e.g. Hitler flies across Germany (1932, Presidential campaign).</a:t>
            </a:r>
          </a:p>
          <a:p>
            <a:r>
              <a:rPr lang="en-GB" sz="1800" dirty="0"/>
              <a:t>Carefully used propaganda, e.g. Goebbels appointed Chief of Propaganda.</a:t>
            </a:r>
          </a:p>
          <a:p>
            <a:r>
              <a:rPr lang="en-GB" sz="1800" dirty="0"/>
              <a:t>SA used to protect Nazi speakers &amp; distribute propaganda.</a:t>
            </a:r>
          </a:p>
          <a:p>
            <a:r>
              <a:rPr lang="en-GB" sz="1800" dirty="0"/>
              <a:t>Hitler Youth formed to brainwash next generation of supporters.</a:t>
            </a:r>
          </a:p>
          <a:p>
            <a:r>
              <a:rPr lang="en-GB" sz="1800" dirty="0"/>
              <a:t>New technologies, e.g. use of sound &amp; lighting effects at Nazis rallies </a:t>
            </a:r>
            <a:endParaRPr lang="en-US" sz="1800" dirty="0"/>
          </a:p>
          <a:p>
            <a:endParaRPr lang="en-GB" sz="1800" dirty="0" smtClean="0"/>
          </a:p>
          <a:p>
            <a:endParaRPr lang="en-GB" sz="1800" dirty="0" smtClean="0"/>
          </a:p>
          <a:p>
            <a:endParaRPr lang="en-US" sz="1800" dirty="0"/>
          </a:p>
        </p:txBody>
      </p:sp>
    </p:spTree>
    <p:extLst>
      <p:ext uri="{BB962C8B-B14F-4D97-AF65-F5344CB8AC3E}">
        <p14:creationId xmlns:p14="http://schemas.microsoft.com/office/powerpoint/2010/main" val="24021588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2400" dirty="0" smtClean="0"/>
              <a:t>How did Hitler consolidate his power?</a:t>
            </a:r>
            <a:endParaRPr lang="en-US" sz="2400" dirty="0"/>
          </a:p>
        </p:txBody>
      </p:sp>
      <p:sp>
        <p:nvSpPr>
          <p:cNvPr id="3" name="Content Placeholder 2"/>
          <p:cNvSpPr>
            <a:spLocks noGrp="1"/>
          </p:cNvSpPr>
          <p:nvPr>
            <p:ph idx="1"/>
          </p:nvPr>
        </p:nvSpPr>
        <p:spPr>
          <a:xfrm>
            <a:off x="457200" y="1041400"/>
            <a:ext cx="8229600" cy="5084763"/>
          </a:xfrm>
        </p:spPr>
        <p:txBody>
          <a:bodyPr>
            <a:normAutofit fontScale="77500" lnSpcReduction="20000"/>
          </a:bodyPr>
          <a:lstStyle/>
          <a:p>
            <a:pPr marL="0" indent="0">
              <a:buNone/>
            </a:pPr>
            <a:r>
              <a:rPr lang="en-GB" dirty="0"/>
              <a:t> </a:t>
            </a:r>
            <a:r>
              <a:rPr lang="en-GB" dirty="0" smtClean="0"/>
              <a:t>1) 2</a:t>
            </a:r>
            <a:r>
              <a:rPr lang="en-GB" b="1" dirty="0" smtClean="0"/>
              <a:t>7 </a:t>
            </a:r>
            <a:r>
              <a:rPr lang="en-GB" b="1" dirty="0"/>
              <a:t>Feb 1933</a:t>
            </a:r>
            <a:endParaRPr lang="en-GB" dirty="0"/>
          </a:p>
          <a:p>
            <a:pPr marL="0" indent="0">
              <a:buNone/>
            </a:pPr>
            <a:r>
              <a:rPr lang="en-GB" dirty="0" smtClean="0"/>
              <a:t>Reichstag </a:t>
            </a:r>
            <a:r>
              <a:rPr lang="en-GB" dirty="0"/>
              <a:t>burned </a:t>
            </a:r>
            <a:r>
              <a:rPr lang="en-GB" dirty="0" smtClean="0"/>
              <a:t>down.</a:t>
            </a:r>
            <a:endParaRPr lang="en-GB" dirty="0"/>
          </a:p>
          <a:p>
            <a:pPr marL="0" indent="0">
              <a:buNone/>
            </a:pPr>
            <a:r>
              <a:rPr lang="en-GB" dirty="0" smtClean="0"/>
              <a:t>With </a:t>
            </a:r>
            <a:r>
              <a:rPr lang="en-GB" dirty="0"/>
              <a:t>‘evidence’ of a Communist plot, Hitler was able to go to Hindenburg and try to get him to ban the Communist </a:t>
            </a:r>
            <a:r>
              <a:rPr lang="en-GB" dirty="0" smtClean="0"/>
              <a:t>Party</a:t>
            </a:r>
            <a:r>
              <a:rPr lang="en-GB" dirty="0" smtClean="0"/>
              <a:t>.</a:t>
            </a:r>
          </a:p>
          <a:p>
            <a:pPr marL="0" indent="0">
              <a:buNone/>
            </a:pPr>
            <a:endParaRPr lang="en-GB" dirty="0" smtClean="0"/>
          </a:p>
          <a:p>
            <a:pPr marL="0" indent="0">
              <a:buNone/>
            </a:pPr>
            <a:r>
              <a:rPr lang="en-GB" dirty="0" smtClean="0"/>
              <a:t>2)</a:t>
            </a:r>
            <a:r>
              <a:rPr lang="en-GB" dirty="0"/>
              <a:t> </a:t>
            </a:r>
            <a:r>
              <a:rPr lang="en-GB" b="1" dirty="0" smtClean="0"/>
              <a:t>1 </a:t>
            </a:r>
            <a:r>
              <a:rPr lang="en-GB" b="1" dirty="0"/>
              <a:t>March 1933</a:t>
            </a:r>
            <a:endParaRPr lang="en-GB" dirty="0"/>
          </a:p>
          <a:p>
            <a:pPr marL="0" indent="0">
              <a:buNone/>
            </a:pPr>
            <a:r>
              <a:rPr lang="en-GB" dirty="0" smtClean="0"/>
              <a:t>Hindenburg </a:t>
            </a:r>
            <a:r>
              <a:rPr lang="en-GB" dirty="0"/>
              <a:t>passes ‘Protection </a:t>
            </a:r>
            <a:r>
              <a:rPr lang="en-GB" dirty="0" smtClean="0"/>
              <a:t>Law.’</a:t>
            </a:r>
            <a:endParaRPr lang="en-GB" dirty="0"/>
          </a:p>
          <a:p>
            <a:pPr marL="0" indent="0">
              <a:buNone/>
            </a:pPr>
            <a:r>
              <a:rPr lang="en-GB" dirty="0" smtClean="0"/>
              <a:t>The </a:t>
            </a:r>
            <a:r>
              <a:rPr lang="en-GB" dirty="0"/>
              <a:t>new law gives Hitler the power to deal with the so-called ‘Communist plot’ to take over </a:t>
            </a:r>
            <a:r>
              <a:rPr lang="en-GB" dirty="0" smtClean="0"/>
              <a:t>Germany.</a:t>
            </a:r>
            <a:endParaRPr lang="en-GB" dirty="0"/>
          </a:p>
          <a:p>
            <a:pPr marL="0" indent="0">
              <a:buNone/>
            </a:pPr>
            <a:r>
              <a:rPr lang="en-GB" dirty="0"/>
              <a:t>Communists banned from taking part in March elections. Leaders arrested. Newspapers shut </a:t>
            </a:r>
            <a:r>
              <a:rPr lang="en-GB" dirty="0" smtClean="0"/>
              <a:t>down.</a:t>
            </a:r>
            <a:endParaRPr lang="en-GB" dirty="0"/>
          </a:p>
          <a:p>
            <a:pPr marL="0" indent="0">
              <a:buNone/>
            </a:pPr>
            <a:r>
              <a:rPr lang="en-GB" dirty="0"/>
              <a:t>Hitler won 288 seats (out of 647 seats) but NOT a </a:t>
            </a:r>
            <a:r>
              <a:rPr lang="en-GB" dirty="0" smtClean="0"/>
              <a:t>majority.</a:t>
            </a:r>
            <a:endParaRPr lang="en-GB" dirty="0"/>
          </a:p>
          <a:p>
            <a:pPr marL="0" indent="0">
              <a:buNone/>
            </a:pPr>
            <a:endParaRPr lang="en-GB" dirty="0"/>
          </a:p>
          <a:p>
            <a:endParaRPr lang="en-US" dirty="0"/>
          </a:p>
        </p:txBody>
      </p:sp>
    </p:spTree>
    <p:extLst>
      <p:ext uri="{BB962C8B-B14F-4D97-AF65-F5344CB8AC3E}">
        <p14:creationId xmlns:p14="http://schemas.microsoft.com/office/powerpoint/2010/main" val="20760986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4462"/>
          </a:xfrm>
        </p:spPr>
        <p:txBody>
          <a:bodyPr>
            <a:normAutofit fontScale="90000"/>
          </a:bodyPr>
          <a:lstStyle/>
          <a:p>
            <a:endParaRPr lang="en-US" dirty="0"/>
          </a:p>
        </p:txBody>
      </p:sp>
      <p:sp>
        <p:nvSpPr>
          <p:cNvPr id="3" name="Content Placeholder 2"/>
          <p:cNvSpPr>
            <a:spLocks noGrp="1"/>
          </p:cNvSpPr>
          <p:nvPr>
            <p:ph idx="1"/>
          </p:nvPr>
        </p:nvSpPr>
        <p:spPr>
          <a:xfrm>
            <a:off x="457200" y="736600"/>
            <a:ext cx="8229600" cy="5389563"/>
          </a:xfrm>
        </p:spPr>
        <p:txBody>
          <a:bodyPr>
            <a:normAutofit fontScale="85000" lnSpcReduction="10000"/>
          </a:bodyPr>
          <a:lstStyle/>
          <a:p>
            <a:pPr marL="0" indent="0">
              <a:buNone/>
            </a:pPr>
            <a:r>
              <a:rPr lang="en-GB" b="1" dirty="0" smtClean="0"/>
              <a:t>3) 23 </a:t>
            </a:r>
            <a:r>
              <a:rPr lang="en-GB" b="1" dirty="0"/>
              <a:t>March 1933</a:t>
            </a:r>
            <a:endParaRPr lang="en-GB" dirty="0"/>
          </a:p>
          <a:p>
            <a:pPr marL="0" indent="0">
              <a:buNone/>
            </a:pPr>
            <a:r>
              <a:rPr lang="en-GB" dirty="0" smtClean="0"/>
              <a:t>Nationalist </a:t>
            </a:r>
            <a:r>
              <a:rPr lang="en-GB" dirty="0"/>
              <a:t>Party joins </a:t>
            </a:r>
            <a:r>
              <a:rPr lang="en-GB" dirty="0" smtClean="0"/>
              <a:t>Nazis.</a:t>
            </a:r>
            <a:endParaRPr lang="en-GB" dirty="0"/>
          </a:p>
          <a:p>
            <a:pPr marL="0" indent="0">
              <a:buNone/>
            </a:pPr>
            <a:r>
              <a:rPr lang="en-GB" dirty="0"/>
              <a:t>Hitler uses his majority to pass the Enabling </a:t>
            </a:r>
            <a:r>
              <a:rPr lang="en-GB" dirty="0" smtClean="0"/>
              <a:t>Act. Hitler </a:t>
            </a:r>
            <a:r>
              <a:rPr lang="en-GB" dirty="0"/>
              <a:t>could make laws without referring to Reichstag. He also didn’t have to worry about </a:t>
            </a:r>
            <a:r>
              <a:rPr lang="en-GB" dirty="0" smtClean="0"/>
              <a:t>Hindenburg.</a:t>
            </a:r>
          </a:p>
          <a:p>
            <a:pPr marL="0" indent="0">
              <a:buNone/>
            </a:pPr>
            <a:endParaRPr lang="en-GB" dirty="0" smtClean="0"/>
          </a:p>
          <a:p>
            <a:pPr marL="0" indent="0">
              <a:buNone/>
            </a:pPr>
            <a:r>
              <a:rPr lang="en-GB" dirty="0" smtClean="0"/>
              <a:t>4)</a:t>
            </a:r>
            <a:r>
              <a:rPr lang="en-GB" b="1" dirty="0"/>
              <a:t>  </a:t>
            </a:r>
            <a:r>
              <a:rPr lang="en-GB" b="1" dirty="0" smtClean="0"/>
              <a:t>7 </a:t>
            </a:r>
            <a:r>
              <a:rPr lang="en-GB" b="1" dirty="0"/>
              <a:t>April 1933</a:t>
            </a:r>
            <a:endParaRPr lang="en-GB" dirty="0"/>
          </a:p>
          <a:p>
            <a:pPr marL="0" indent="0">
              <a:buNone/>
            </a:pPr>
            <a:r>
              <a:rPr lang="en-GB" dirty="0" smtClean="0"/>
              <a:t>Nazis </a:t>
            </a:r>
            <a:r>
              <a:rPr lang="en-GB" dirty="0"/>
              <a:t>put in charge of local councils &amp; </a:t>
            </a:r>
            <a:r>
              <a:rPr lang="en-GB" dirty="0" smtClean="0"/>
              <a:t>police.</a:t>
            </a:r>
          </a:p>
          <a:p>
            <a:pPr marL="0" indent="0">
              <a:buNone/>
            </a:pPr>
            <a:r>
              <a:rPr lang="en-GB" dirty="0" smtClean="0"/>
              <a:t>Gestapo formed.</a:t>
            </a:r>
            <a:endParaRPr lang="en-GB" dirty="0"/>
          </a:p>
          <a:p>
            <a:pPr marL="0" indent="0">
              <a:buNone/>
            </a:pPr>
            <a:r>
              <a:rPr lang="en-GB" dirty="0" smtClean="0"/>
              <a:t>Gave </a:t>
            </a:r>
            <a:r>
              <a:rPr lang="en-GB" dirty="0"/>
              <a:t>Hitler power over regional government, policing and he could set up a complex surveillance network to identify opponents of his </a:t>
            </a:r>
            <a:r>
              <a:rPr lang="en-GB" dirty="0" smtClean="0"/>
              <a:t>regime.</a:t>
            </a:r>
            <a:endParaRPr lang="en-GB" dirty="0"/>
          </a:p>
          <a:p>
            <a:pPr marL="0" indent="0">
              <a:buNone/>
            </a:pPr>
            <a:endParaRPr lang="en-GB" dirty="0" smtClean="0"/>
          </a:p>
          <a:p>
            <a:pPr marL="0" indent="0">
              <a:buNone/>
            </a:pPr>
            <a:endParaRPr lang="en-GB" dirty="0"/>
          </a:p>
          <a:p>
            <a:endParaRPr lang="en-US" dirty="0"/>
          </a:p>
        </p:txBody>
      </p:sp>
    </p:spTree>
    <p:extLst>
      <p:ext uri="{BB962C8B-B14F-4D97-AF65-F5344CB8AC3E}">
        <p14:creationId xmlns:p14="http://schemas.microsoft.com/office/powerpoint/2010/main" val="28776567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662"/>
          </a:xfrm>
        </p:spPr>
        <p:txBody>
          <a:bodyPr>
            <a:normAutofit fontScale="90000"/>
          </a:bodyPr>
          <a:lstStyle/>
          <a:p>
            <a:endParaRPr lang="en-US" dirty="0"/>
          </a:p>
        </p:txBody>
      </p:sp>
      <p:sp>
        <p:nvSpPr>
          <p:cNvPr id="3" name="Content Placeholder 2"/>
          <p:cNvSpPr>
            <a:spLocks noGrp="1"/>
          </p:cNvSpPr>
          <p:nvPr>
            <p:ph idx="1"/>
          </p:nvPr>
        </p:nvSpPr>
        <p:spPr>
          <a:xfrm>
            <a:off x="457200" y="647700"/>
            <a:ext cx="8229600" cy="5478463"/>
          </a:xfrm>
        </p:spPr>
        <p:txBody>
          <a:bodyPr>
            <a:normAutofit fontScale="92500" lnSpcReduction="10000"/>
          </a:bodyPr>
          <a:lstStyle/>
          <a:p>
            <a:pPr marL="0" indent="0">
              <a:buNone/>
            </a:pPr>
            <a:r>
              <a:rPr lang="en-GB" b="1" dirty="0" smtClean="0"/>
              <a:t>5) 2 </a:t>
            </a:r>
            <a:r>
              <a:rPr lang="en-GB" b="1" dirty="0"/>
              <a:t>May 1933</a:t>
            </a:r>
            <a:endParaRPr lang="en-GB" dirty="0"/>
          </a:p>
          <a:p>
            <a:pPr marL="0" indent="0">
              <a:buNone/>
            </a:pPr>
            <a:r>
              <a:rPr lang="en-GB" dirty="0" smtClean="0"/>
              <a:t>Hitler </a:t>
            </a:r>
            <a:r>
              <a:rPr lang="en-GB" dirty="0"/>
              <a:t>banned all trade unions</a:t>
            </a:r>
          </a:p>
          <a:p>
            <a:pPr marL="0" indent="0">
              <a:buNone/>
            </a:pPr>
            <a:r>
              <a:rPr lang="en-GB" dirty="0" smtClean="0"/>
              <a:t>TUs </a:t>
            </a:r>
            <a:r>
              <a:rPr lang="en-GB" dirty="0"/>
              <a:t>were a major force in German politics. They could no longer complain about pay &amp; conditions or organise opposition to his regime</a:t>
            </a:r>
            <a:r>
              <a:rPr lang="en-GB" dirty="0" smtClean="0"/>
              <a:t>.</a:t>
            </a:r>
          </a:p>
          <a:p>
            <a:pPr marL="0" indent="0">
              <a:buNone/>
            </a:pPr>
            <a:endParaRPr lang="en-GB" dirty="0"/>
          </a:p>
          <a:p>
            <a:pPr marL="0" indent="0">
              <a:buNone/>
            </a:pPr>
            <a:r>
              <a:rPr lang="en-GB" dirty="0" smtClean="0"/>
              <a:t>6)</a:t>
            </a:r>
            <a:r>
              <a:rPr lang="en-GB" b="1" dirty="0"/>
              <a:t> </a:t>
            </a:r>
            <a:r>
              <a:rPr lang="en-GB" b="1" dirty="0" smtClean="0"/>
              <a:t>14 </a:t>
            </a:r>
            <a:r>
              <a:rPr lang="en-GB" b="1" dirty="0"/>
              <a:t>July 1933</a:t>
            </a:r>
            <a:endParaRPr lang="en-GB" dirty="0"/>
          </a:p>
          <a:p>
            <a:pPr marL="0" indent="0">
              <a:buNone/>
            </a:pPr>
            <a:r>
              <a:rPr lang="en-GB" dirty="0" smtClean="0"/>
              <a:t>Banned </a:t>
            </a:r>
            <a:r>
              <a:rPr lang="en-GB" dirty="0"/>
              <a:t>all political parties in Germany by ‘Law Against the Formation of New Parties’</a:t>
            </a:r>
          </a:p>
          <a:p>
            <a:pPr marL="0" indent="0">
              <a:buNone/>
            </a:pPr>
            <a:r>
              <a:rPr lang="en-GB" dirty="0" smtClean="0"/>
              <a:t>Created </a:t>
            </a:r>
            <a:r>
              <a:rPr lang="en-GB" dirty="0"/>
              <a:t>a single-party state in Germany. Nazi Party was the only official party.</a:t>
            </a:r>
          </a:p>
          <a:p>
            <a:pPr marL="0" indent="0">
              <a:buNone/>
            </a:pPr>
            <a:endParaRPr lang="en-GB" dirty="0"/>
          </a:p>
          <a:p>
            <a:endParaRPr lang="en-US" dirty="0"/>
          </a:p>
        </p:txBody>
      </p:sp>
    </p:spTree>
    <p:extLst>
      <p:ext uri="{BB962C8B-B14F-4D97-AF65-F5344CB8AC3E}">
        <p14:creationId xmlns:p14="http://schemas.microsoft.com/office/powerpoint/2010/main" val="15388585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7162"/>
          </a:xfrm>
        </p:spPr>
        <p:txBody>
          <a:bodyPr>
            <a:normAutofit fontScale="90000"/>
          </a:bodyPr>
          <a:lstStyle/>
          <a:p>
            <a:endParaRPr lang="en-US" dirty="0"/>
          </a:p>
        </p:txBody>
      </p:sp>
      <p:sp>
        <p:nvSpPr>
          <p:cNvPr id="3" name="Content Placeholder 2"/>
          <p:cNvSpPr>
            <a:spLocks noGrp="1"/>
          </p:cNvSpPr>
          <p:nvPr>
            <p:ph idx="1"/>
          </p:nvPr>
        </p:nvSpPr>
        <p:spPr>
          <a:xfrm>
            <a:off x="457200" y="787400"/>
            <a:ext cx="8229600" cy="5338763"/>
          </a:xfrm>
        </p:spPr>
        <p:txBody>
          <a:bodyPr>
            <a:normAutofit fontScale="92500" lnSpcReduction="20000"/>
          </a:bodyPr>
          <a:lstStyle/>
          <a:p>
            <a:pPr marL="0" indent="0">
              <a:buNone/>
            </a:pPr>
            <a:r>
              <a:rPr lang="en-GB" b="1" dirty="0" smtClean="0"/>
              <a:t>7) 30 </a:t>
            </a:r>
            <a:r>
              <a:rPr lang="en-GB" b="1" dirty="0"/>
              <a:t>June 1934</a:t>
            </a:r>
            <a:endParaRPr lang="en-GB" dirty="0"/>
          </a:p>
          <a:p>
            <a:pPr marL="0" indent="0">
              <a:buNone/>
            </a:pPr>
            <a:r>
              <a:rPr lang="en-GB" dirty="0" smtClean="0"/>
              <a:t>Night </a:t>
            </a:r>
            <a:r>
              <a:rPr lang="en-GB" dirty="0"/>
              <a:t>of Long Knives</a:t>
            </a:r>
          </a:p>
          <a:p>
            <a:pPr marL="0" indent="0">
              <a:buNone/>
            </a:pPr>
            <a:r>
              <a:rPr lang="en-GB" dirty="0" smtClean="0"/>
              <a:t>Ernst </a:t>
            </a:r>
            <a:r>
              <a:rPr lang="en-GB" dirty="0"/>
              <a:t>Rohm and 100s of regional SA leaders arrested &amp; shot. All potential opposition to Hitler was removed. Climate of fear created</a:t>
            </a:r>
            <a:r>
              <a:rPr lang="en-GB" dirty="0" smtClean="0"/>
              <a:t>.</a:t>
            </a:r>
          </a:p>
          <a:p>
            <a:pPr marL="0" indent="0">
              <a:buNone/>
            </a:pPr>
            <a:endParaRPr lang="en-GB" dirty="0"/>
          </a:p>
          <a:p>
            <a:pPr marL="0" indent="0">
              <a:buNone/>
            </a:pPr>
            <a:r>
              <a:rPr lang="en-GB" dirty="0" smtClean="0"/>
              <a:t>8) </a:t>
            </a:r>
            <a:r>
              <a:rPr lang="en-GB" b="1" dirty="0" smtClean="0"/>
              <a:t>2 </a:t>
            </a:r>
            <a:r>
              <a:rPr lang="en-GB" b="1" dirty="0"/>
              <a:t>August 1934</a:t>
            </a:r>
            <a:endParaRPr lang="en-GB" dirty="0"/>
          </a:p>
          <a:p>
            <a:pPr marL="0" indent="0">
              <a:buNone/>
            </a:pPr>
            <a:r>
              <a:rPr lang="en-GB" dirty="0" smtClean="0"/>
              <a:t>Death </a:t>
            </a:r>
            <a:r>
              <a:rPr lang="en-GB" dirty="0"/>
              <a:t>of Hindenburg</a:t>
            </a:r>
          </a:p>
          <a:p>
            <a:pPr marL="0" indent="0">
              <a:buNone/>
            </a:pPr>
            <a:r>
              <a:rPr lang="en-GB" dirty="0"/>
              <a:t>Hitler merged the roles of President &amp; Chancellor. Hindenburg was an opponent of Hitler and had now been removed. Army were ordered to swear an oath of loyalty to Hitler.</a:t>
            </a:r>
          </a:p>
          <a:p>
            <a:pPr marL="0" indent="0">
              <a:buNone/>
            </a:pPr>
            <a:endParaRPr lang="en-GB" dirty="0"/>
          </a:p>
          <a:p>
            <a:endParaRPr lang="en-US" dirty="0"/>
          </a:p>
        </p:txBody>
      </p:sp>
    </p:spTree>
    <p:extLst>
      <p:ext uri="{BB962C8B-B14F-4D97-AF65-F5344CB8AC3E}">
        <p14:creationId xmlns:p14="http://schemas.microsoft.com/office/powerpoint/2010/main" val="7202800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25462"/>
          </a:xfrm>
        </p:spPr>
        <p:txBody>
          <a:bodyPr>
            <a:normAutofit fontScale="90000"/>
          </a:bodyPr>
          <a:lstStyle/>
          <a:p>
            <a:r>
              <a:rPr lang="en-US" dirty="0" err="1" smtClean="0"/>
              <a:t>Goebels</a:t>
            </a:r>
            <a:r>
              <a:rPr lang="en-US" dirty="0" smtClean="0"/>
              <a:t> and propaganda</a:t>
            </a:r>
            <a:endParaRPr lang="en-US" dirty="0"/>
          </a:p>
        </p:txBody>
      </p:sp>
      <p:sp>
        <p:nvSpPr>
          <p:cNvPr id="3" name="Content Placeholder 2"/>
          <p:cNvSpPr>
            <a:spLocks noGrp="1"/>
          </p:cNvSpPr>
          <p:nvPr>
            <p:ph idx="1"/>
          </p:nvPr>
        </p:nvSpPr>
        <p:spPr>
          <a:xfrm>
            <a:off x="457200" y="939800"/>
            <a:ext cx="8229600" cy="5186363"/>
          </a:xfrm>
        </p:spPr>
        <p:txBody>
          <a:bodyPr>
            <a:normAutofit fontScale="77500" lnSpcReduction="20000"/>
          </a:bodyPr>
          <a:lstStyle/>
          <a:p>
            <a:r>
              <a:rPr lang="en-GB" b="1" dirty="0"/>
              <a:t>Goebbels</a:t>
            </a:r>
            <a:endParaRPr lang="en-GB" dirty="0"/>
          </a:p>
          <a:p>
            <a:pPr lvl="0"/>
            <a:r>
              <a:rPr lang="en-GB" dirty="0" smtClean="0"/>
              <a:t>1925 </a:t>
            </a:r>
            <a:r>
              <a:rPr lang="en-GB" dirty="0"/>
              <a:t>joined </a:t>
            </a:r>
            <a:r>
              <a:rPr lang="en-GB" dirty="0" smtClean="0"/>
              <a:t>Nazis.</a:t>
            </a:r>
            <a:endParaRPr lang="en-GB" dirty="0"/>
          </a:p>
          <a:p>
            <a:pPr lvl="0"/>
            <a:r>
              <a:rPr lang="en-GB" dirty="0"/>
              <a:t>Responsible for electoral </a:t>
            </a:r>
            <a:r>
              <a:rPr lang="en-GB" dirty="0" smtClean="0"/>
              <a:t>campaigns.</a:t>
            </a:r>
            <a:endParaRPr lang="en-GB" dirty="0"/>
          </a:p>
          <a:p>
            <a:pPr lvl="0"/>
            <a:r>
              <a:rPr lang="en-GB" dirty="0"/>
              <a:t>1933, Minister for Public Enlightenment &amp; </a:t>
            </a:r>
            <a:r>
              <a:rPr lang="en-GB" dirty="0" smtClean="0"/>
              <a:t>Propaganda.</a:t>
            </a:r>
            <a:endParaRPr lang="en-GB" dirty="0"/>
          </a:p>
          <a:p>
            <a:pPr lvl="0"/>
            <a:r>
              <a:rPr lang="en-GB" dirty="0"/>
              <a:t>1934, </a:t>
            </a:r>
            <a:r>
              <a:rPr lang="en-GB" dirty="0" smtClean="0"/>
              <a:t>orchestrated Night </a:t>
            </a:r>
            <a:r>
              <a:rPr lang="en-GB" dirty="0"/>
              <a:t>of Long </a:t>
            </a:r>
            <a:r>
              <a:rPr lang="en-GB" dirty="0" smtClean="0"/>
              <a:t>Knives.</a:t>
            </a:r>
            <a:endParaRPr lang="en-GB" dirty="0"/>
          </a:p>
          <a:p>
            <a:pPr lvl="0"/>
            <a:r>
              <a:rPr lang="en-GB" dirty="0"/>
              <a:t>1 May 1945, poisoned himself &amp; </a:t>
            </a:r>
            <a:r>
              <a:rPr lang="en-GB" dirty="0" smtClean="0"/>
              <a:t>family.</a:t>
            </a:r>
            <a:endParaRPr lang="en-GB" dirty="0"/>
          </a:p>
          <a:p>
            <a:r>
              <a:rPr lang="en-GB" b="1" dirty="0"/>
              <a:t>Newspapers &amp; publishing</a:t>
            </a:r>
            <a:endParaRPr lang="en-GB" dirty="0"/>
          </a:p>
          <a:p>
            <a:pPr lvl="0"/>
            <a:r>
              <a:rPr lang="en-GB" dirty="0"/>
              <a:t>Book publication controlled by Ministry for People’s </a:t>
            </a:r>
            <a:r>
              <a:rPr lang="en-GB" dirty="0" smtClean="0"/>
              <a:t>Enlightenment.</a:t>
            </a:r>
            <a:endParaRPr lang="en-GB" dirty="0"/>
          </a:p>
          <a:p>
            <a:pPr lvl="0"/>
            <a:r>
              <a:rPr lang="en-GB" dirty="0"/>
              <a:t>Nazis established an official publishing house - </a:t>
            </a:r>
            <a:r>
              <a:rPr lang="en-GB" dirty="0" err="1"/>
              <a:t>Eher</a:t>
            </a:r>
            <a:r>
              <a:rPr lang="en-GB" dirty="0"/>
              <a:t> </a:t>
            </a:r>
            <a:r>
              <a:rPr lang="en-GB" dirty="0" err="1" smtClean="0"/>
              <a:t>Verlag</a:t>
            </a:r>
            <a:r>
              <a:rPr lang="en-GB" dirty="0" smtClean="0"/>
              <a:t>.</a:t>
            </a:r>
            <a:endParaRPr lang="en-GB" dirty="0"/>
          </a:p>
          <a:p>
            <a:pPr lvl="0"/>
            <a:r>
              <a:rPr lang="en-GB" dirty="0"/>
              <a:t>By 1939, Nazis controlled 2/3 of Germany’s </a:t>
            </a:r>
            <a:r>
              <a:rPr lang="en-GB" dirty="0" smtClean="0"/>
              <a:t>newspapers.</a:t>
            </a:r>
            <a:endParaRPr lang="en-GB" dirty="0"/>
          </a:p>
          <a:p>
            <a:pPr lvl="0"/>
            <a:r>
              <a:rPr lang="en-GB" dirty="0"/>
              <a:t>Threats to people cancelling </a:t>
            </a:r>
            <a:r>
              <a:rPr lang="en-GB" dirty="0" smtClean="0"/>
              <a:t>subscriptions.</a:t>
            </a:r>
            <a:endParaRPr lang="en-GB" dirty="0"/>
          </a:p>
          <a:p>
            <a:pPr lvl="0"/>
            <a:r>
              <a:rPr lang="en-GB" dirty="0"/>
              <a:t>Book </a:t>
            </a:r>
            <a:r>
              <a:rPr lang="en-GB" dirty="0" smtClean="0"/>
              <a:t>burnings.</a:t>
            </a:r>
            <a:endParaRPr lang="en-GB" dirty="0"/>
          </a:p>
        </p:txBody>
      </p:sp>
    </p:spTree>
    <p:extLst>
      <p:ext uri="{BB962C8B-B14F-4D97-AF65-F5344CB8AC3E}">
        <p14:creationId xmlns:p14="http://schemas.microsoft.com/office/powerpoint/2010/main" val="19107621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Weimar Constitution</a:t>
            </a:r>
            <a:endParaRPr lang="en-US" dirty="0"/>
          </a:p>
        </p:txBody>
      </p:sp>
      <p:sp>
        <p:nvSpPr>
          <p:cNvPr id="3" name="Content Placeholder 2"/>
          <p:cNvSpPr>
            <a:spLocks noGrp="1"/>
          </p:cNvSpPr>
          <p:nvPr>
            <p:ph idx="1"/>
          </p:nvPr>
        </p:nvSpPr>
        <p:spPr/>
        <p:txBody>
          <a:bodyPr>
            <a:normAutofit fontScale="92500" lnSpcReduction="20000"/>
          </a:bodyPr>
          <a:lstStyle/>
          <a:p>
            <a:r>
              <a:rPr lang="en-GB" b="1" dirty="0"/>
              <a:t>Strengths</a:t>
            </a:r>
            <a:endParaRPr lang="en-GB" dirty="0"/>
          </a:p>
          <a:p>
            <a:pPr lvl="0"/>
            <a:r>
              <a:rPr lang="en-GB" dirty="0"/>
              <a:t>All Germans had equal rights, including the right to </a:t>
            </a:r>
            <a:r>
              <a:rPr lang="en-GB" dirty="0" smtClean="0"/>
              <a:t>vote.</a:t>
            </a:r>
            <a:endParaRPr lang="en-GB" dirty="0"/>
          </a:p>
          <a:p>
            <a:pPr lvl="0"/>
            <a:r>
              <a:rPr lang="en-GB" dirty="0"/>
              <a:t>Proportional representation made sure parties had the same percentage of seats in parliament as they did in the </a:t>
            </a:r>
            <a:r>
              <a:rPr lang="en-GB" dirty="0" smtClean="0"/>
              <a:t>election= fair for parties and all votes count.</a:t>
            </a:r>
            <a:endParaRPr lang="en-GB" dirty="0"/>
          </a:p>
          <a:p>
            <a:pPr lvl="0"/>
            <a:r>
              <a:rPr lang="en-GB" dirty="0"/>
              <a:t>Provided a strong leader to keep control over the country in an </a:t>
            </a:r>
            <a:r>
              <a:rPr lang="en-GB" dirty="0" smtClean="0"/>
              <a:t>emergency.</a:t>
            </a:r>
            <a:endParaRPr lang="en-GB" dirty="0"/>
          </a:p>
          <a:p>
            <a:pPr lvl="0"/>
            <a:r>
              <a:rPr lang="en-GB" dirty="0"/>
              <a:t>Each state had its own assembly to represent local </a:t>
            </a:r>
            <a:r>
              <a:rPr lang="en-GB" dirty="0" smtClean="0"/>
              <a:t>interests.</a:t>
            </a:r>
            <a:endParaRPr lang="en-GB" dirty="0"/>
          </a:p>
          <a:p>
            <a:endParaRPr lang="en-US" dirty="0"/>
          </a:p>
        </p:txBody>
      </p:sp>
    </p:spTree>
    <p:extLst>
      <p:ext uri="{BB962C8B-B14F-4D97-AF65-F5344CB8AC3E}">
        <p14:creationId xmlns:p14="http://schemas.microsoft.com/office/powerpoint/2010/main" val="24153321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33362"/>
          </a:xfrm>
        </p:spPr>
        <p:txBody>
          <a:bodyPr>
            <a:normAutofit fontScale="90000"/>
          </a:bodyPr>
          <a:lstStyle/>
          <a:p>
            <a:endParaRPr lang="en-US" dirty="0"/>
          </a:p>
        </p:txBody>
      </p:sp>
      <p:sp>
        <p:nvSpPr>
          <p:cNvPr id="3" name="Content Placeholder 2"/>
          <p:cNvSpPr>
            <a:spLocks noGrp="1"/>
          </p:cNvSpPr>
          <p:nvPr>
            <p:ph idx="1"/>
          </p:nvPr>
        </p:nvSpPr>
        <p:spPr>
          <a:xfrm>
            <a:off x="457200" y="609600"/>
            <a:ext cx="8229600" cy="5516563"/>
          </a:xfrm>
        </p:spPr>
        <p:txBody>
          <a:bodyPr>
            <a:normAutofit fontScale="55000" lnSpcReduction="20000"/>
          </a:bodyPr>
          <a:lstStyle/>
          <a:p>
            <a:r>
              <a:rPr lang="en-GB" b="1" dirty="0"/>
              <a:t>Radio</a:t>
            </a:r>
            <a:endParaRPr lang="en-GB" dirty="0"/>
          </a:p>
          <a:p>
            <a:pPr lvl="0"/>
            <a:r>
              <a:rPr lang="en-GB" dirty="0"/>
              <a:t>6,000 public </a:t>
            </a:r>
            <a:r>
              <a:rPr lang="en-GB" dirty="0" smtClean="0"/>
              <a:t>loudspeakers.</a:t>
            </a:r>
            <a:endParaRPr lang="en-GB" dirty="0"/>
          </a:p>
          <a:p>
            <a:pPr lvl="0"/>
            <a:r>
              <a:rPr lang="en-GB" dirty="0"/>
              <a:t>Cheap radios </a:t>
            </a:r>
            <a:r>
              <a:rPr lang="en-GB" i="1" dirty="0" err="1" smtClean="0"/>
              <a:t>Volksempf</a:t>
            </a:r>
            <a:r>
              <a:rPr lang="en-US" i="1" dirty="0" err="1" smtClean="0"/>
              <a:t>ä</a:t>
            </a:r>
            <a:r>
              <a:rPr lang="en-GB" i="1" dirty="0" err="1" smtClean="0"/>
              <a:t>nger</a:t>
            </a:r>
            <a:r>
              <a:rPr lang="en-GB" i="1" dirty="0" smtClean="0"/>
              <a:t>.</a:t>
            </a:r>
            <a:endParaRPr lang="en-GB" dirty="0"/>
          </a:p>
          <a:p>
            <a:pPr lvl="0"/>
            <a:r>
              <a:rPr lang="en-GB" dirty="0"/>
              <a:t>Between 1932-9 the number of families with radios rose from 25% to 70</a:t>
            </a:r>
            <a:r>
              <a:rPr lang="en-GB" dirty="0" smtClean="0"/>
              <a:t>%.</a:t>
            </a:r>
            <a:r>
              <a:rPr lang="en-GB" i="1" dirty="0" smtClean="0"/>
              <a:t> </a:t>
            </a:r>
            <a:endParaRPr lang="en-GB" dirty="0"/>
          </a:p>
          <a:p>
            <a:pPr lvl="0"/>
            <a:r>
              <a:rPr lang="en-GB" dirty="0"/>
              <a:t>Mixture of drama, light entertainment &amp; </a:t>
            </a:r>
            <a:r>
              <a:rPr lang="en-GB" dirty="0" smtClean="0"/>
              <a:t>news.</a:t>
            </a:r>
            <a:endParaRPr lang="en-GB" dirty="0"/>
          </a:p>
          <a:p>
            <a:pPr lvl="0"/>
            <a:r>
              <a:rPr lang="en-GB" dirty="0"/>
              <a:t>Only receive national </a:t>
            </a:r>
            <a:r>
              <a:rPr lang="en-GB" dirty="0" smtClean="0"/>
              <a:t>broadcasts.</a:t>
            </a:r>
            <a:endParaRPr lang="en-GB" dirty="0"/>
          </a:p>
          <a:p>
            <a:pPr lvl="0"/>
            <a:r>
              <a:rPr lang="en-GB" dirty="0"/>
              <a:t>“the spiritual weapon of the totalitarian state” (Goebbels</a:t>
            </a:r>
            <a:r>
              <a:rPr lang="en-GB" dirty="0" smtClean="0"/>
              <a:t>). </a:t>
            </a:r>
            <a:endParaRPr lang="en-GB" dirty="0"/>
          </a:p>
          <a:p>
            <a:r>
              <a:rPr lang="en-GB" b="1" dirty="0"/>
              <a:t>Cinema</a:t>
            </a:r>
            <a:endParaRPr lang="en-GB" dirty="0"/>
          </a:p>
          <a:p>
            <a:pPr lvl="0"/>
            <a:r>
              <a:rPr lang="en-GB" dirty="0"/>
              <a:t>Film going quadrupled between 1933 and </a:t>
            </a:r>
            <a:r>
              <a:rPr lang="en-GB" dirty="0" smtClean="0"/>
              <a:t>1942.</a:t>
            </a:r>
            <a:endParaRPr lang="en-GB" dirty="0"/>
          </a:p>
          <a:p>
            <a:pPr lvl="0"/>
            <a:r>
              <a:rPr lang="en-GB" dirty="0"/>
              <a:t>Mixture of entertainment &amp; </a:t>
            </a:r>
            <a:r>
              <a:rPr lang="en-GB" dirty="0" smtClean="0"/>
              <a:t>news. </a:t>
            </a:r>
            <a:endParaRPr lang="en-GB" dirty="0"/>
          </a:p>
          <a:p>
            <a:pPr lvl="0"/>
            <a:r>
              <a:rPr lang="en-GB" dirty="0"/>
              <a:t>Admission only allowed at </a:t>
            </a:r>
            <a:r>
              <a:rPr lang="en-GB" dirty="0" smtClean="0"/>
              <a:t>start.</a:t>
            </a:r>
            <a:endParaRPr lang="en-GB" dirty="0"/>
          </a:p>
          <a:p>
            <a:pPr lvl="0"/>
            <a:r>
              <a:rPr lang="en-GB" dirty="0"/>
              <a:t>Jud Suss – story of an evil </a:t>
            </a:r>
            <a:r>
              <a:rPr lang="en-GB" dirty="0" smtClean="0"/>
              <a:t>Jew.</a:t>
            </a:r>
            <a:endParaRPr lang="en-GB" dirty="0"/>
          </a:p>
          <a:p>
            <a:pPr lvl="0"/>
            <a:r>
              <a:rPr lang="en-GB" dirty="0" err="1"/>
              <a:t>Leni</a:t>
            </a:r>
            <a:r>
              <a:rPr lang="en-GB" dirty="0"/>
              <a:t> Riefenstahl, ‘Triumph of the Will’ &amp; ‘</a:t>
            </a:r>
            <a:r>
              <a:rPr lang="en-GB" dirty="0" err="1"/>
              <a:t>Olympiade</a:t>
            </a:r>
            <a:r>
              <a:rPr lang="en-GB" dirty="0" smtClean="0"/>
              <a:t>’.</a:t>
            </a:r>
            <a:endParaRPr lang="en-GB" dirty="0"/>
          </a:p>
          <a:p>
            <a:r>
              <a:rPr lang="en-GB" b="1" dirty="0"/>
              <a:t>Festivals &amp; rallies</a:t>
            </a:r>
            <a:endParaRPr lang="en-GB" dirty="0"/>
          </a:p>
          <a:p>
            <a:pPr lvl="0"/>
            <a:r>
              <a:rPr lang="en-GB" dirty="0"/>
              <a:t>September 1933-38, Nuremberg </a:t>
            </a:r>
            <a:r>
              <a:rPr lang="en-GB" dirty="0" smtClean="0"/>
              <a:t>rallies.</a:t>
            </a:r>
            <a:endParaRPr lang="en-GB" dirty="0"/>
          </a:p>
          <a:p>
            <a:pPr lvl="0"/>
            <a:r>
              <a:rPr lang="en-GB" dirty="0"/>
              <a:t>Mixture of public spectacle, military parade &amp; </a:t>
            </a:r>
            <a:r>
              <a:rPr lang="en-GB" dirty="0" smtClean="0"/>
              <a:t>propaganda.</a:t>
            </a:r>
            <a:endParaRPr lang="en-GB" dirty="0"/>
          </a:p>
          <a:p>
            <a:pPr lvl="0"/>
            <a:r>
              <a:rPr lang="en-GB" dirty="0"/>
              <a:t>Festivals and celebrations, e.g. Hitler’s Birthday, Munich Putsch Day &amp; Founding of Nazi Party </a:t>
            </a:r>
            <a:r>
              <a:rPr lang="en-GB" dirty="0" smtClean="0"/>
              <a:t>Day.</a:t>
            </a:r>
            <a:endParaRPr lang="en-GB" dirty="0"/>
          </a:p>
          <a:p>
            <a:endParaRPr lang="en-US" dirty="0"/>
          </a:p>
        </p:txBody>
      </p:sp>
    </p:spTree>
    <p:extLst>
      <p:ext uri="{BB962C8B-B14F-4D97-AF65-F5344CB8AC3E}">
        <p14:creationId xmlns:p14="http://schemas.microsoft.com/office/powerpoint/2010/main" val="28613638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12762"/>
          </a:xfrm>
        </p:spPr>
        <p:txBody>
          <a:bodyPr>
            <a:normAutofit/>
          </a:bodyPr>
          <a:lstStyle/>
          <a:p>
            <a:r>
              <a:rPr lang="en-US" sz="2000" dirty="0" smtClean="0"/>
              <a:t>How did Hitler control the youth?</a:t>
            </a:r>
            <a:endParaRPr lang="en-US" sz="2000" dirty="0"/>
          </a:p>
        </p:txBody>
      </p:sp>
      <p:sp>
        <p:nvSpPr>
          <p:cNvPr id="3" name="Content Placeholder 2"/>
          <p:cNvSpPr>
            <a:spLocks noGrp="1"/>
          </p:cNvSpPr>
          <p:nvPr>
            <p:ph idx="1"/>
          </p:nvPr>
        </p:nvSpPr>
        <p:spPr>
          <a:xfrm>
            <a:off x="457200" y="787400"/>
            <a:ext cx="8229600" cy="5740400"/>
          </a:xfrm>
        </p:spPr>
        <p:txBody>
          <a:bodyPr>
            <a:normAutofit fontScale="55000" lnSpcReduction="20000"/>
          </a:bodyPr>
          <a:lstStyle/>
          <a:p>
            <a:pPr marL="0" indent="0">
              <a:buNone/>
            </a:pPr>
            <a:r>
              <a:rPr lang="en-GB" b="1" u="sng" dirty="0" smtClean="0"/>
              <a:t>The Hitler Youth</a:t>
            </a:r>
            <a:endParaRPr lang="en-GB" u="sng" dirty="0"/>
          </a:p>
          <a:p>
            <a:pPr marL="0" lvl="0" indent="0">
              <a:buNone/>
            </a:pPr>
            <a:r>
              <a:rPr lang="en-GB" dirty="0"/>
              <a:t>Tradition of youth groups in Germany (Volk </a:t>
            </a:r>
            <a:r>
              <a:rPr lang="en-GB" dirty="0" smtClean="0"/>
              <a:t>culture.)</a:t>
            </a:r>
            <a:endParaRPr lang="en-GB" dirty="0"/>
          </a:p>
          <a:p>
            <a:pPr marL="0" lvl="0" indent="0">
              <a:buNone/>
            </a:pPr>
            <a:r>
              <a:rPr lang="en-GB" dirty="0"/>
              <a:t>Alternative youth groups </a:t>
            </a:r>
            <a:r>
              <a:rPr lang="en-GB" dirty="0" smtClean="0"/>
              <a:t>closed.</a:t>
            </a:r>
            <a:endParaRPr lang="en-GB" dirty="0"/>
          </a:p>
          <a:p>
            <a:pPr marL="0" lvl="0" indent="0">
              <a:buNone/>
            </a:pPr>
            <a:r>
              <a:rPr lang="en-GB" dirty="0"/>
              <a:t>From 1936 membership </a:t>
            </a:r>
            <a:r>
              <a:rPr lang="en-GB" dirty="0" smtClean="0"/>
              <a:t>compulsory.</a:t>
            </a:r>
            <a:endParaRPr lang="en-GB" dirty="0"/>
          </a:p>
          <a:p>
            <a:pPr marL="0" lvl="0" indent="0">
              <a:buNone/>
            </a:pPr>
            <a:r>
              <a:rPr lang="en-GB" dirty="0"/>
              <a:t>Well organised – different groups for different </a:t>
            </a:r>
            <a:r>
              <a:rPr lang="en-GB" dirty="0" smtClean="0"/>
              <a:t>ages.</a:t>
            </a:r>
            <a:endParaRPr lang="en-GB" dirty="0"/>
          </a:p>
          <a:p>
            <a:pPr marL="0" lvl="0" indent="0">
              <a:buNone/>
            </a:pPr>
            <a:r>
              <a:rPr lang="en-GB" dirty="0"/>
              <a:t>Hitler Youth, League of German </a:t>
            </a:r>
            <a:r>
              <a:rPr lang="en-GB" dirty="0" smtClean="0"/>
              <a:t>Maidens. Boys groups trained them to be obedient, strong soldiers. Girls were taught to be fit, healthy and loyal so they could raise many healthy obedient children.</a:t>
            </a:r>
            <a:endParaRPr lang="en-GB" dirty="0"/>
          </a:p>
          <a:p>
            <a:pPr marL="0" lvl="0" indent="0">
              <a:buNone/>
            </a:pPr>
            <a:r>
              <a:rPr lang="en-GB" dirty="0"/>
              <a:t>1939 – 8 million members!</a:t>
            </a:r>
          </a:p>
          <a:p>
            <a:pPr marL="0" lvl="0" indent="0">
              <a:buNone/>
            </a:pPr>
            <a:r>
              <a:rPr lang="en-GB" dirty="0"/>
              <a:t>Range of activities – games, sports, physical education, parade, camping – all appealed to young </a:t>
            </a:r>
            <a:r>
              <a:rPr lang="en-GB" dirty="0" smtClean="0"/>
              <a:t>people.</a:t>
            </a:r>
            <a:endParaRPr lang="en-GB" dirty="0"/>
          </a:p>
          <a:p>
            <a:pPr marL="0" lvl="0" indent="0">
              <a:buNone/>
            </a:pPr>
            <a:r>
              <a:rPr lang="en-GB" dirty="0"/>
              <a:t>Children were brainwashed into loyalty to </a:t>
            </a:r>
            <a:r>
              <a:rPr lang="en-GB" dirty="0" smtClean="0"/>
              <a:t>F</a:t>
            </a:r>
            <a:r>
              <a:rPr lang="en-US" dirty="0" err="1" smtClean="0"/>
              <a:t>ü</a:t>
            </a:r>
            <a:r>
              <a:rPr lang="en-GB" dirty="0" err="1" smtClean="0"/>
              <a:t>hrer</a:t>
            </a:r>
            <a:r>
              <a:rPr lang="en-GB" dirty="0" smtClean="0"/>
              <a:t>.</a:t>
            </a:r>
            <a:endParaRPr lang="en-GB" dirty="0"/>
          </a:p>
          <a:p>
            <a:pPr marL="0" lvl="0" indent="0">
              <a:buNone/>
            </a:pPr>
            <a:r>
              <a:rPr lang="en-GB" dirty="0"/>
              <a:t>Fed anti-Communist &amp; anti-Semitic </a:t>
            </a:r>
            <a:r>
              <a:rPr lang="en-GB" dirty="0" smtClean="0"/>
              <a:t>hatred.</a:t>
            </a:r>
            <a:endParaRPr lang="en-GB" dirty="0"/>
          </a:p>
          <a:p>
            <a:pPr marL="0" lvl="0" indent="0">
              <a:buNone/>
            </a:pPr>
            <a:r>
              <a:rPr lang="en-GB" dirty="0"/>
              <a:t>Children believed they were helping the war </a:t>
            </a:r>
            <a:r>
              <a:rPr lang="en-GB" dirty="0" smtClean="0"/>
              <a:t>effort.</a:t>
            </a:r>
          </a:p>
          <a:p>
            <a:pPr marL="0" lvl="0" indent="0">
              <a:buNone/>
            </a:pPr>
            <a:endParaRPr lang="en-GB" dirty="0" smtClean="0"/>
          </a:p>
          <a:p>
            <a:pPr marL="0" lvl="0" indent="0">
              <a:buNone/>
            </a:pPr>
            <a:r>
              <a:rPr lang="en-GB" b="1" u="sng" dirty="0" smtClean="0"/>
              <a:t>Schools</a:t>
            </a:r>
          </a:p>
          <a:p>
            <a:pPr marL="0" lvl="0" indent="0">
              <a:buNone/>
            </a:pPr>
            <a:r>
              <a:rPr lang="en-GB" dirty="0" smtClean="0"/>
              <a:t>All schools and universities had to sack teachers who were not members of the Nazi Party. Subjects like PE, Maths and German took priority, girls did subjects like sewing and cookery but boys did metal and wood work. All subjects were reviewed and their content changed </a:t>
            </a:r>
            <a:r>
              <a:rPr lang="en-GB" dirty="0" err="1" smtClean="0"/>
              <a:t>eg</a:t>
            </a:r>
            <a:r>
              <a:rPr lang="en-GB" dirty="0" smtClean="0"/>
              <a:t> history taught mainly </a:t>
            </a:r>
            <a:r>
              <a:rPr lang="en-GB" dirty="0"/>
              <a:t>G</a:t>
            </a:r>
            <a:r>
              <a:rPr lang="en-GB" dirty="0" smtClean="0"/>
              <a:t>erman history and blamed groups like the Jews for loss in WW1, Maths taught sums by looking at bombs and missiles! In Biology, differences between races were explained with inaccurate diagrams.</a:t>
            </a:r>
          </a:p>
          <a:p>
            <a:pPr lvl="0"/>
            <a:endParaRPr lang="en-GB" b="1" u="sng" dirty="0"/>
          </a:p>
          <a:p>
            <a:pPr marL="0" indent="0">
              <a:buNone/>
            </a:pPr>
            <a:endParaRPr lang="en-GB" dirty="0"/>
          </a:p>
        </p:txBody>
      </p:sp>
    </p:spTree>
    <p:extLst>
      <p:ext uri="{BB962C8B-B14F-4D97-AF65-F5344CB8AC3E}">
        <p14:creationId xmlns:p14="http://schemas.microsoft.com/office/powerpoint/2010/main" val="32014317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20662"/>
          </a:xfrm>
        </p:spPr>
        <p:txBody>
          <a:bodyPr>
            <a:normAutofit fontScale="90000"/>
          </a:bodyPr>
          <a:lstStyle/>
          <a:p>
            <a:endParaRPr lang="en-US" dirty="0"/>
          </a:p>
        </p:txBody>
      </p:sp>
      <p:sp>
        <p:nvSpPr>
          <p:cNvPr id="3" name="Content Placeholder 2"/>
          <p:cNvSpPr>
            <a:spLocks noGrp="1"/>
          </p:cNvSpPr>
          <p:nvPr>
            <p:ph idx="1"/>
          </p:nvPr>
        </p:nvSpPr>
        <p:spPr>
          <a:xfrm>
            <a:off x="457200" y="647700"/>
            <a:ext cx="8229600" cy="5892800"/>
          </a:xfrm>
        </p:spPr>
        <p:txBody>
          <a:bodyPr>
            <a:normAutofit lnSpcReduction="10000"/>
          </a:bodyPr>
          <a:lstStyle/>
          <a:p>
            <a:r>
              <a:rPr lang="en-GB" b="1" u="sng" dirty="0"/>
              <a:t>Opposition to youth </a:t>
            </a:r>
            <a:r>
              <a:rPr lang="en-GB" b="1" u="sng" dirty="0" smtClean="0"/>
              <a:t>control</a:t>
            </a:r>
            <a:r>
              <a:rPr lang="en-GB" u="sng" dirty="0"/>
              <a:t> </a:t>
            </a:r>
          </a:p>
          <a:p>
            <a:pPr lvl="0"/>
            <a:r>
              <a:rPr lang="en-GB" dirty="0"/>
              <a:t>Swing clubs – disrespectful to the F</a:t>
            </a:r>
            <a:r>
              <a:rPr lang="en-US" dirty="0" err="1"/>
              <a:t>ü</a:t>
            </a:r>
            <a:r>
              <a:rPr lang="en-GB" dirty="0" err="1"/>
              <a:t>hrer</a:t>
            </a:r>
            <a:r>
              <a:rPr lang="en-GB" dirty="0"/>
              <a:t>, e.g. ‘</a:t>
            </a:r>
            <a:r>
              <a:rPr lang="en-GB" dirty="0" err="1"/>
              <a:t>Heil</a:t>
            </a:r>
            <a:r>
              <a:rPr lang="en-GB" dirty="0"/>
              <a:t> Benny’ </a:t>
            </a:r>
            <a:r>
              <a:rPr lang="en-GB" dirty="0" smtClean="0"/>
              <a:t>greeting, went to clubs that played swing music which was considered ‘black.’</a:t>
            </a:r>
            <a:endParaRPr lang="en-GB" dirty="0"/>
          </a:p>
          <a:p>
            <a:pPr lvl="0"/>
            <a:r>
              <a:rPr lang="en-GB" dirty="0"/>
              <a:t>Edelweiss Pirates – bullied members of the Hitler </a:t>
            </a:r>
            <a:r>
              <a:rPr lang="en-GB" dirty="0" smtClean="0"/>
              <a:t>Youth by beating them up.</a:t>
            </a:r>
            <a:endParaRPr lang="en-GB" dirty="0"/>
          </a:p>
          <a:p>
            <a:pPr lvl="0"/>
            <a:r>
              <a:rPr lang="en-GB" dirty="0"/>
              <a:t>Some youths sheltered deserters &amp; </a:t>
            </a:r>
            <a:r>
              <a:rPr lang="en-GB" dirty="0" smtClean="0"/>
              <a:t>escapees during the war.</a:t>
            </a:r>
            <a:endParaRPr lang="en-GB" dirty="0"/>
          </a:p>
          <a:p>
            <a:pPr lvl="0"/>
            <a:r>
              <a:rPr lang="en-GB" dirty="0" smtClean="0"/>
              <a:t>The White </a:t>
            </a:r>
            <a:r>
              <a:rPr lang="en-GB" dirty="0"/>
              <a:t>Rose group – distributed </a:t>
            </a:r>
            <a:r>
              <a:rPr lang="en-GB" dirty="0" smtClean="0"/>
              <a:t>anti-Nazi propaganda leaflets and posters.</a:t>
            </a:r>
          </a:p>
          <a:p>
            <a:pPr lvl="0"/>
            <a:r>
              <a:rPr lang="en-GB" dirty="0" smtClean="0"/>
              <a:t>Most were caught and imprisoned/killed.</a:t>
            </a:r>
            <a:endParaRPr lang="en-GB" dirty="0"/>
          </a:p>
          <a:p>
            <a:endParaRPr lang="en-US" dirty="0"/>
          </a:p>
        </p:txBody>
      </p:sp>
    </p:spTree>
    <p:extLst>
      <p:ext uri="{BB962C8B-B14F-4D97-AF65-F5344CB8AC3E}">
        <p14:creationId xmlns:p14="http://schemas.microsoft.com/office/powerpoint/2010/main" val="10550403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0862"/>
          </a:xfrm>
        </p:spPr>
        <p:txBody>
          <a:bodyPr>
            <a:normAutofit/>
          </a:bodyPr>
          <a:lstStyle/>
          <a:p>
            <a:r>
              <a:rPr lang="en-US" sz="2000" b="1" u="sng" dirty="0" smtClean="0"/>
              <a:t>How were women treated in Nazi </a:t>
            </a:r>
            <a:r>
              <a:rPr lang="en-US" sz="2000" b="1" u="sng" dirty="0"/>
              <a:t>G</a:t>
            </a:r>
            <a:r>
              <a:rPr lang="en-US" sz="2000" b="1" u="sng" dirty="0" smtClean="0"/>
              <a:t>ermany?</a:t>
            </a:r>
            <a:endParaRPr lang="en-US" sz="2000" b="1" u="sng" dirty="0"/>
          </a:p>
        </p:txBody>
      </p:sp>
      <p:sp>
        <p:nvSpPr>
          <p:cNvPr id="3" name="Content Placeholder 2"/>
          <p:cNvSpPr>
            <a:spLocks noGrp="1"/>
          </p:cNvSpPr>
          <p:nvPr>
            <p:ph idx="1"/>
          </p:nvPr>
        </p:nvSpPr>
        <p:spPr>
          <a:xfrm>
            <a:off x="457200" y="825500"/>
            <a:ext cx="8229600" cy="5300663"/>
          </a:xfrm>
        </p:spPr>
        <p:txBody>
          <a:bodyPr>
            <a:normAutofit fontScale="85000" lnSpcReduction="10000"/>
          </a:bodyPr>
          <a:lstStyle/>
          <a:p>
            <a:r>
              <a:rPr lang="en-GB" dirty="0" smtClean="0"/>
              <a:t>Didn’t </a:t>
            </a:r>
            <a:r>
              <a:rPr lang="en-GB" dirty="0"/>
              <a:t>work – women were encouraged or forced to leave their jobs, e.g. all women doctors </a:t>
            </a:r>
            <a:r>
              <a:rPr lang="en-GB" dirty="0" smtClean="0"/>
              <a:t>sacked.</a:t>
            </a:r>
            <a:endParaRPr lang="en-GB" dirty="0"/>
          </a:p>
          <a:p>
            <a:pPr lvl="0"/>
            <a:r>
              <a:rPr lang="en-GB" dirty="0"/>
              <a:t>Good housewives – used leftovers, </a:t>
            </a:r>
            <a:r>
              <a:rPr lang="en-GB" dirty="0" smtClean="0"/>
              <a:t>prepared traditional meals…</a:t>
            </a:r>
          </a:p>
          <a:p>
            <a:pPr lvl="0"/>
            <a:r>
              <a:rPr lang="en-GB" dirty="0" smtClean="0"/>
              <a:t>Good </a:t>
            </a:r>
            <a:r>
              <a:rPr lang="en-GB" dirty="0"/>
              <a:t>mothers – healthy, promoted traditional family values, ‘Honour Cross of German Mothers</a:t>
            </a:r>
            <a:r>
              <a:rPr lang="en-GB" dirty="0" smtClean="0"/>
              <a:t>’ given to good mothers and for a large number of children.</a:t>
            </a:r>
            <a:endParaRPr lang="en-GB" dirty="0"/>
          </a:p>
          <a:p>
            <a:pPr lvl="0"/>
            <a:r>
              <a:rPr lang="en-GB" dirty="0"/>
              <a:t>Dressed in traditional German </a:t>
            </a:r>
            <a:r>
              <a:rPr lang="en-GB" dirty="0" smtClean="0"/>
              <a:t>clothes with traditional hair, no make-up and didn’t wear trousers.</a:t>
            </a:r>
            <a:endParaRPr lang="en-GB" dirty="0"/>
          </a:p>
          <a:p>
            <a:pPr lvl="0"/>
            <a:r>
              <a:rPr lang="en-GB" dirty="0"/>
              <a:t>Brought up children to worship F</a:t>
            </a:r>
            <a:r>
              <a:rPr lang="en-US" dirty="0" err="1"/>
              <a:t>ü</a:t>
            </a:r>
            <a:r>
              <a:rPr lang="en-GB" dirty="0" err="1"/>
              <a:t>hrer</a:t>
            </a:r>
            <a:r>
              <a:rPr lang="en-GB" dirty="0"/>
              <a:t> &amp; join Hitler </a:t>
            </a:r>
            <a:r>
              <a:rPr lang="en-GB" dirty="0" smtClean="0"/>
              <a:t>Youth, they should believe in Nazi policies and be ready to die for their Fuhrer.</a:t>
            </a:r>
            <a:r>
              <a:rPr lang="en-GB" dirty="0"/>
              <a:t> </a:t>
            </a:r>
          </a:p>
          <a:p>
            <a:endParaRPr lang="en-US" dirty="0"/>
          </a:p>
        </p:txBody>
      </p:sp>
    </p:spTree>
    <p:extLst>
      <p:ext uri="{BB962C8B-B14F-4D97-AF65-F5344CB8AC3E}">
        <p14:creationId xmlns:p14="http://schemas.microsoft.com/office/powerpoint/2010/main" val="31777690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65162"/>
          </a:xfrm>
        </p:spPr>
        <p:txBody>
          <a:bodyPr>
            <a:normAutofit/>
          </a:bodyPr>
          <a:lstStyle/>
          <a:p>
            <a:r>
              <a:rPr lang="en-US" sz="2400" u="sng" dirty="0" smtClean="0"/>
              <a:t>How did the Nazis use terror to control the people?</a:t>
            </a:r>
            <a:endParaRPr lang="en-US" sz="2400" u="sng" dirty="0"/>
          </a:p>
        </p:txBody>
      </p:sp>
      <p:sp>
        <p:nvSpPr>
          <p:cNvPr id="3" name="Content Placeholder 2"/>
          <p:cNvSpPr>
            <a:spLocks noGrp="1"/>
          </p:cNvSpPr>
          <p:nvPr>
            <p:ph idx="1"/>
          </p:nvPr>
        </p:nvSpPr>
        <p:spPr>
          <a:xfrm>
            <a:off x="457200" y="1041400"/>
            <a:ext cx="8229600" cy="5084763"/>
          </a:xfrm>
        </p:spPr>
        <p:txBody>
          <a:bodyPr>
            <a:normAutofit/>
          </a:bodyPr>
          <a:lstStyle/>
          <a:p>
            <a:pPr marL="0" indent="0">
              <a:buNone/>
            </a:pPr>
            <a:r>
              <a:rPr lang="en-GB" sz="1800" b="1" dirty="0" smtClean="0"/>
              <a:t>The SS</a:t>
            </a:r>
          </a:p>
          <a:p>
            <a:pPr marL="0" indent="0">
              <a:buNone/>
            </a:pPr>
            <a:r>
              <a:rPr lang="en-GB" sz="1800" dirty="0" smtClean="0"/>
              <a:t>SS </a:t>
            </a:r>
            <a:r>
              <a:rPr lang="en-GB" sz="1800" dirty="0"/>
              <a:t>stands for Schultz-</a:t>
            </a:r>
            <a:r>
              <a:rPr lang="en-GB" sz="1800" dirty="0" err="1"/>
              <a:t>Staffel</a:t>
            </a:r>
            <a:r>
              <a:rPr lang="en-GB" sz="1800" dirty="0"/>
              <a:t> or ‘protection </a:t>
            </a:r>
            <a:r>
              <a:rPr lang="en-GB" sz="1800" dirty="0" smtClean="0"/>
              <a:t>squad.’</a:t>
            </a:r>
            <a:endParaRPr lang="en-GB" sz="1800" dirty="0"/>
          </a:p>
          <a:p>
            <a:pPr marL="0" indent="0">
              <a:buNone/>
            </a:pPr>
            <a:r>
              <a:rPr lang="en-GB" sz="1800" dirty="0"/>
              <a:t>Originally  squadron of 500 men forming Hitler’s personal </a:t>
            </a:r>
            <a:r>
              <a:rPr lang="en-GB" sz="1800" dirty="0" smtClean="0"/>
              <a:t>bodyguard.</a:t>
            </a:r>
            <a:endParaRPr lang="en-GB" sz="1800" dirty="0"/>
          </a:p>
          <a:p>
            <a:pPr marL="0" indent="0">
              <a:buNone/>
            </a:pPr>
            <a:r>
              <a:rPr lang="en-GB" sz="1800" dirty="0"/>
              <a:t>Developed into a force of 50,000 elite perfect specimens of Aryan </a:t>
            </a:r>
            <a:r>
              <a:rPr lang="en-GB" sz="1800" dirty="0" smtClean="0"/>
              <a:t>men.</a:t>
            </a:r>
            <a:endParaRPr lang="en-GB" sz="1800" dirty="0"/>
          </a:p>
          <a:p>
            <a:pPr marL="0" indent="0">
              <a:buNone/>
            </a:pPr>
            <a:r>
              <a:rPr lang="en-GB" sz="1800" dirty="0"/>
              <a:t>Ruthless &amp; fiercely loyal to </a:t>
            </a:r>
            <a:r>
              <a:rPr lang="en-GB" sz="1800" dirty="0" smtClean="0"/>
              <a:t>Hitler.</a:t>
            </a:r>
            <a:r>
              <a:rPr lang="en-GB" sz="1800" dirty="0"/>
              <a:t> </a:t>
            </a:r>
            <a:r>
              <a:rPr lang="en-GB" sz="1800" dirty="0" smtClean="0"/>
              <a:t>Helped </a:t>
            </a:r>
            <a:r>
              <a:rPr lang="en-GB" sz="1800" dirty="0"/>
              <a:t>crush Hitler in Night of Long </a:t>
            </a:r>
            <a:r>
              <a:rPr lang="en-GB" sz="1800" dirty="0" smtClean="0"/>
              <a:t>Knives.</a:t>
            </a:r>
            <a:endParaRPr lang="en-GB" sz="1800" dirty="0"/>
          </a:p>
          <a:p>
            <a:pPr marL="0" indent="0">
              <a:buNone/>
            </a:pPr>
            <a:r>
              <a:rPr lang="en-GB" sz="1800" dirty="0"/>
              <a:t>Distinct black </a:t>
            </a:r>
            <a:r>
              <a:rPr lang="en-GB" sz="1800" dirty="0" smtClean="0"/>
              <a:t>uniform.</a:t>
            </a:r>
            <a:r>
              <a:rPr lang="en-GB" sz="1800" dirty="0"/>
              <a:t> </a:t>
            </a:r>
            <a:r>
              <a:rPr lang="en-GB" sz="1800" dirty="0" smtClean="0"/>
              <a:t>Unlimited </a:t>
            </a:r>
            <a:r>
              <a:rPr lang="en-GB" sz="1800" dirty="0"/>
              <a:t>power to arrest without trial, search or confiscate </a:t>
            </a:r>
            <a:r>
              <a:rPr lang="en-GB" sz="1800" dirty="0" smtClean="0"/>
              <a:t>property.</a:t>
            </a:r>
            <a:r>
              <a:rPr lang="en-GB" sz="1800" dirty="0"/>
              <a:t> </a:t>
            </a:r>
            <a:r>
              <a:rPr lang="en-GB" sz="1800" dirty="0" smtClean="0"/>
              <a:t>Developed </a:t>
            </a:r>
            <a:r>
              <a:rPr lang="en-GB" sz="1800" dirty="0"/>
              <a:t>fighting sections, e.g. </a:t>
            </a:r>
            <a:r>
              <a:rPr lang="en-GB" sz="1800" dirty="0" err="1"/>
              <a:t>Waffen</a:t>
            </a:r>
            <a:r>
              <a:rPr lang="en-GB" sz="1800" dirty="0"/>
              <a:t> </a:t>
            </a:r>
            <a:r>
              <a:rPr lang="en-GB" sz="1800" dirty="0" smtClean="0"/>
              <a:t>SS.</a:t>
            </a:r>
            <a:r>
              <a:rPr lang="en-GB" sz="1800" dirty="0"/>
              <a:t> </a:t>
            </a:r>
            <a:r>
              <a:rPr lang="en-GB" sz="1800" dirty="0" smtClean="0"/>
              <a:t>Ran </a:t>
            </a:r>
            <a:r>
              <a:rPr lang="en-GB" sz="1800" dirty="0"/>
              <a:t>concentration </a:t>
            </a:r>
            <a:r>
              <a:rPr lang="en-GB" sz="1800" dirty="0" smtClean="0"/>
              <a:t>camps.</a:t>
            </a:r>
          </a:p>
          <a:p>
            <a:pPr marL="0" indent="0">
              <a:buNone/>
            </a:pPr>
            <a:endParaRPr lang="en-GB" sz="1800" b="1" dirty="0" smtClean="0"/>
          </a:p>
          <a:p>
            <a:pPr marL="0" indent="0">
              <a:buNone/>
            </a:pPr>
            <a:r>
              <a:rPr lang="en-GB" sz="1800" b="1" dirty="0" smtClean="0"/>
              <a:t>Concentration Camps</a:t>
            </a:r>
          </a:p>
          <a:p>
            <a:pPr marL="0" indent="0">
              <a:buNone/>
            </a:pPr>
            <a:r>
              <a:rPr lang="en-GB" sz="1800" dirty="0"/>
              <a:t>Originally temporary prisons set up by SA and SS, specialising in political prisoners e.g. Communists and trade union </a:t>
            </a:r>
            <a:r>
              <a:rPr lang="en-GB" sz="1800" dirty="0" smtClean="0"/>
              <a:t>activists.</a:t>
            </a:r>
            <a:r>
              <a:rPr lang="en-GB" sz="1800" dirty="0"/>
              <a:t> </a:t>
            </a:r>
            <a:r>
              <a:rPr lang="en-GB" sz="1800" dirty="0" smtClean="0"/>
              <a:t>Inmates </a:t>
            </a:r>
            <a:r>
              <a:rPr lang="en-GB" sz="1800" dirty="0"/>
              <a:t>were regularly tortured and ‘re-</a:t>
            </a:r>
            <a:r>
              <a:rPr lang="en-GB" sz="1800" dirty="0" smtClean="0"/>
              <a:t>educated.’</a:t>
            </a:r>
            <a:endParaRPr lang="en-GB" sz="1800" dirty="0"/>
          </a:p>
          <a:p>
            <a:pPr marL="0" indent="0">
              <a:buNone/>
            </a:pPr>
            <a:r>
              <a:rPr lang="en-GB" sz="1800" dirty="0"/>
              <a:t>By 1939, concentration camps had expanded to provide slave labour e.g. manufacturing </a:t>
            </a:r>
            <a:r>
              <a:rPr lang="en-GB" sz="1800" dirty="0" smtClean="0"/>
              <a:t>weapons.</a:t>
            </a:r>
            <a:r>
              <a:rPr lang="en-GB" sz="1800" dirty="0"/>
              <a:t> </a:t>
            </a:r>
            <a:r>
              <a:rPr lang="en-GB" sz="1800" dirty="0" smtClean="0"/>
              <a:t>During </a:t>
            </a:r>
            <a:r>
              <a:rPr lang="en-GB" sz="1800" dirty="0"/>
              <a:t>WWII developed into mass extermination </a:t>
            </a:r>
            <a:r>
              <a:rPr lang="en-GB" sz="1800" dirty="0" smtClean="0"/>
              <a:t>camps for enemies of the state to be eliminated in. </a:t>
            </a:r>
            <a:endParaRPr lang="en-GB" sz="1800" b="1" dirty="0"/>
          </a:p>
          <a:p>
            <a:pPr marL="0" indent="0">
              <a:buNone/>
            </a:pPr>
            <a:endParaRPr lang="en-GB" sz="1800" dirty="0"/>
          </a:p>
          <a:p>
            <a:pPr marL="0" indent="0">
              <a:buNone/>
            </a:pPr>
            <a:endParaRPr lang="en-US" dirty="0"/>
          </a:p>
        </p:txBody>
      </p:sp>
    </p:spTree>
    <p:extLst>
      <p:ext uri="{BB962C8B-B14F-4D97-AF65-F5344CB8AC3E}">
        <p14:creationId xmlns:p14="http://schemas.microsoft.com/office/powerpoint/2010/main" val="26623373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9862"/>
          </a:xfrm>
        </p:spPr>
        <p:txBody>
          <a:bodyPr>
            <a:normAutofit fontScale="90000"/>
          </a:bodyPr>
          <a:lstStyle/>
          <a:p>
            <a:endParaRPr lang="en-US" dirty="0"/>
          </a:p>
        </p:txBody>
      </p:sp>
      <p:sp>
        <p:nvSpPr>
          <p:cNvPr id="3" name="Content Placeholder 2"/>
          <p:cNvSpPr>
            <a:spLocks noGrp="1"/>
          </p:cNvSpPr>
          <p:nvPr>
            <p:ph idx="1"/>
          </p:nvPr>
        </p:nvSpPr>
        <p:spPr>
          <a:xfrm>
            <a:off x="457200" y="274638"/>
            <a:ext cx="8229600" cy="6430962"/>
          </a:xfrm>
        </p:spPr>
        <p:txBody>
          <a:bodyPr>
            <a:normAutofit lnSpcReduction="10000"/>
          </a:bodyPr>
          <a:lstStyle/>
          <a:p>
            <a:pPr marL="0" indent="0">
              <a:buNone/>
            </a:pPr>
            <a:r>
              <a:rPr lang="en-US" sz="1800" b="1" dirty="0" smtClean="0"/>
              <a:t>The Gestapo</a:t>
            </a:r>
          </a:p>
          <a:p>
            <a:pPr marL="0" indent="0">
              <a:buNone/>
            </a:pPr>
            <a:r>
              <a:rPr lang="en-GB" sz="1800" dirty="0"/>
              <a:t>Originally Prussian secret service, run by </a:t>
            </a:r>
            <a:r>
              <a:rPr lang="en-GB" sz="1800" dirty="0" smtClean="0"/>
              <a:t>Goering.</a:t>
            </a:r>
            <a:endParaRPr lang="en-GB" sz="1800" dirty="0"/>
          </a:p>
          <a:p>
            <a:pPr marL="0" indent="0">
              <a:buNone/>
            </a:pPr>
            <a:r>
              <a:rPr lang="en-GB" sz="1800" dirty="0"/>
              <a:t>From June 1936, became state secret service run by </a:t>
            </a:r>
            <a:r>
              <a:rPr lang="en-GB" sz="1800" dirty="0" smtClean="0"/>
              <a:t>Himmler.</a:t>
            </a:r>
            <a:endParaRPr lang="en-GB" sz="1800" dirty="0"/>
          </a:p>
          <a:p>
            <a:pPr marL="0" indent="0">
              <a:buNone/>
            </a:pPr>
            <a:r>
              <a:rPr lang="en-GB" sz="1800" dirty="0"/>
              <a:t>Tapped phones, intercepted mail and conducted spying </a:t>
            </a:r>
            <a:r>
              <a:rPr lang="en-GB" sz="1800" dirty="0" smtClean="0"/>
              <a:t>operations.</a:t>
            </a:r>
            <a:endParaRPr lang="en-GB" sz="1800" dirty="0"/>
          </a:p>
          <a:p>
            <a:pPr marL="0" indent="0">
              <a:buNone/>
            </a:pPr>
            <a:r>
              <a:rPr lang="en-GB" sz="1800" dirty="0"/>
              <a:t>Used torture and surprise to extract confessions from </a:t>
            </a:r>
            <a:r>
              <a:rPr lang="en-GB" sz="1800" dirty="0" smtClean="0"/>
              <a:t>suspects.</a:t>
            </a:r>
          </a:p>
          <a:p>
            <a:pPr marL="0" indent="0">
              <a:buNone/>
            </a:pPr>
            <a:endParaRPr lang="en-GB" sz="1800" dirty="0"/>
          </a:p>
          <a:p>
            <a:pPr marL="0" indent="0">
              <a:buNone/>
            </a:pPr>
            <a:r>
              <a:rPr lang="en-GB" sz="1800" dirty="0" smtClean="0"/>
              <a:t> </a:t>
            </a:r>
            <a:r>
              <a:rPr lang="en-GB" sz="1800" b="1" dirty="0" smtClean="0"/>
              <a:t>The police, courts and prisons</a:t>
            </a:r>
          </a:p>
          <a:p>
            <a:pPr marL="0" indent="0">
              <a:buNone/>
            </a:pPr>
            <a:r>
              <a:rPr lang="en-GB" sz="1800" dirty="0"/>
              <a:t>Nazis took control of existing system of </a:t>
            </a:r>
            <a:r>
              <a:rPr lang="en-GB" sz="1800" dirty="0" smtClean="0"/>
              <a:t>courts.</a:t>
            </a:r>
            <a:endParaRPr lang="en-GB" sz="1800" dirty="0"/>
          </a:p>
          <a:p>
            <a:pPr marL="0" indent="0">
              <a:buNone/>
            </a:pPr>
            <a:r>
              <a:rPr lang="en-GB" sz="1800" dirty="0"/>
              <a:t>Judges took an oath of loyalty to </a:t>
            </a:r>
            <a:r>
              <a:rPr lang="en-GB" sz="1800" dirty="0" smtClean="0"/>
              <a:t>Hitler.</a:t>
            </a:r>
            <a:endParaRPr lang="en-GB" sz="1800" dirty="0"/>
          </a:p>
          <a:p>
            <a:pPr marL="0" indent="0">
              <a:buNone/>
            </a:pPr>
            <a:r>
              <a:rPr lang="en-GB" sz="1800" dirty="0"/>
              <a:t>Courts displayed Nazi insignia, e.g. Swastika and eagle of the Third </a:t>
            </a:r>
            <a:r>
              <a:rPr lang="en-GB" sz="1800" dirty="0" smtClean="0"/>
              <a:t>Reich.</a:t>
            </a:r>
            <a:endParaRPr lang="en-GB" sz="1800" dirty="0"/>
          </a:p>
          <a:p>
            <a:pPr marL="0" indent="0">
              <a:buNone/>
            </a:pPr>
            <a:r>
              <a:rPr lang="en-GB" sz="1800" dirty="0"/>
              <a:t>Number of crimes punishable by death rose from 3 (1933) to 46 (1943), including listening to foreign radio or publishing anti-</a:t>
            </a:r>
            <a:r>
              <a:rPr lang="en-GB" sz="1800" dirty="0" smtClean="0"/>
              <a:t>gov’t leaflets. </a:t>
            </a:r>
          </a:p>
          <a:p>
            <a:pPr marL="0" indent="0">
              <a:buNone/>
            </a:pPr>
            <a:endParaRPr lang="en-GB" sz="1800" b="1" dirty="0"/>
          </a:p>
          <a:p>
            <a:pPr marL="0" indent="0">
              <a:buNone/>
            </a:pPr>
            <a:r>
              <a:rPr lang="en-US" sz="1800" b="1" dirty="0" smtClean="0"/>
              <a:t>Informers</a:t>
            </a:r>
          </a:p>
          <a:p>
            <a:pPr marL="0" indent="0">
              <a:buNone/>
            </a:pPr>
            <a:r>
              <a:rPr lang="en-GB" sz="1800" dirty="0"/>
              <a:t>Nazi Party had a strong local structure</a:t>
            </a:r>
          </a:p>
          <a:p>
            <a:pPr marL="0" indent="0">
              <a:buNone/>
            </a:pPr>
            <a:r>
              <a:rPr lang="en-GB" sz="1800" dirty="0"/>
              <a:t>Towns divided into local units called ‘Blocks’. Block warden visited each block to collect donations</a:t>
            </a:r>
          </a:p>
          <a:p>
            <a:pPr marL="0" indent="0">
              <a:buNone/>
            </a:pPr>
            <a:r>
              <a:rPr lang="en-GB" sz="1800" dirty="0"/>
              <a:t>Block leaders wrote reports on residents, which could determine whether they got jobs or not</a:t>
            </a:r>
          </a:p>
          <a:p>
            <a:pPr marL="0" indent="0">
              <a:buNone/>
            </a:pPr>
            <a:r>
              <a:rPr lang="en-GB" sz="1800" dirty="0"/>
              <a:t>Reported on every activity, e.g. telling anti-Nazi jokes, holding illegal meetings or not flying the Nazi flag on celebration days </a:t>
            </a:r>
            <a:endParaRPr lang="en-US" sz="1800" b="1" dirty="0"/>
          </a:p>
        </p:txBody>
      </p:sp>
    </p:spTree>
    <p:extLst>
      <p:ext uri="{BB962C8B-B14F-4D97-AF65-F5344CB8AC3E}">
        <p14:creationId xmlns:p14="http://schemas.microsoft.com/office/powerpoint/2010/main" val="42799282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77862"/>
          </a:xfrm>
        </p:spPr>
        <p:txBody>
          <a:bodyPr>
            <a:normAutofit/>
          </a:bodyPr>
          <a:lstStyle/>
          <a:p>
            <a:r>
              <a:rPr lang="en-US" sz="2000" u="sng" dirty="0" smtClean="0"/>
              <a:t>How did the Nazis solve the economy?</a:t>
            </a:r>
            <a:endParaRPr lang="en-US" sz="2000" u="sng" dirty="0"/>
          </a:p>
        </p:txBody>
      </p:sp>
      <p:sp>
        <p:nvSpPr>
          <p:cNvPr id="3" name="Content Placeholder 2"/>
          <p:cNvSpPr>
            <a:spLocks noGrp="1"/>
          </p:cNvSpPr>
          <p:nvPr>
            <p:ph idx="1"/>
          </p:nvPr>
        </p:nvSpPr>
        <p:spPr>
          <a:xfrm>
            <a:off x="457200" y="857250"/>
            <a:ext cx="8229600" cy="5268913"/>
          </a:xfrm>
        </p:spPr>
        <p:txBody>
          <a:bodyPr>
            <a:normAutofit fontScale="62500" lnSpcReduction="20000"/>
          </a:bodyPr>
          <a:lstStyle/>
          <a:p>
            <a:pPr marL="0" indent="0">
              <a:buNone/>
            </a:pPr>
            <a:endParaRPr lang="en-GB" dirty="0"/>
          </a:p>
          <a:p>
            <a:pPr marL="0" indent="0">
              <a:buNone/>
            </a:pPr>
            <a:r>
              <a:rPr lang="en-GB" b="1" u="sng" dirty="0"/>
              <a:t>Successes &amp; </a:t>
            </a:r>
            <a:r>
              <a:rPr lang="en-GB" b="1" u="sng" dirty="0" smtClean="0"/>
              <a:t>failures</a:t>
            </a:r>
          </a:p>
          <a:p>
            <a:pPr marL="0" indent="0">
              <a:buNone/>
            </a:pPr>
            <a:endParaRPr lang="en-GB" u="sng" dirty="0"/>
          </a:p>
          <a:p>
            <a:pPr marL="0" indent="0">
              <a:buNone/>
            </a:pPr>
            <a:r>
              <a:rPr lang="en-GB" b="1" dirty="0"/>
              <a:t>Aims</a:t>
            </a:r>
            <a:endParaRPr lang="en-GB" dirty="0"/>
          </a:p>
          <a:p>
            <a:pPr marL="0" lvl="0" indent="0">
              <a:buNone/>
            </a:pPr>
            <a:r>
              <a:rPr lang="en-GB" dirty="0"/>
              <a:t>Reduce unemployment (1933, 6 </a:t>
            </a:r>
            <a:r>
              <a:rPr lang="en-GB" dirty="0" smtClean="0"/>
              <a:t>million.)</a:t>
            </a:r>
            <a:endParaRPr lang="en-GB" dirty="0"/>
          </a:p>
          <a:p>
            <a:pPr marL="0" lvl="0" indent="0">
              <a:buNone/>
            </a:pPr>
            <a:r>
              <a:rPr lang="en-GB" dirty="0" smtClean="0"/>
              <a:t>Rearmament.</a:t>
            </a:r>
            <a:endParaRPr lang="en-GB" dirty="0"/>
          </a:p>
          <a:p>
            <a:pPr marL="0" lvl="0" indent="0">
              <a:buNone/>
            </a:pPr>
            <a:r>
              <a:rPr lang="en-GB" dirty="0"/>
              <a:t>Self-sufficiency (</a:t>
            </a:r>
            <a:r>
              <a:rPr lang="en-GB" dirty="0" smtClean="0"/>
              <a:t>Autarky.)</a:t>
            </a:r>
            <a:endParaRPr lang="en-GB" dirty="0"/>
          </a:p>
          <a:p>
            <a:pPr marL="0" indent="0">
              <a:buNone/>
            </a:pPr>
            <a:r>
              <a:rPr lang="en-US" dirty="0"/>
              <a:t> </a:t>
            </a:r>
            <a:endParaRPr lang="en-GB" dirty="0"/>
          </a:p>
          <a:p>
            <a:pPr marL="0" indent="0">
              <a:buNone/>
            </a:pPr>
            <a:r>
              <a:rPr lang="en-GB" b="1" dirty="0"/>
              <a:t>Unemployment – how the Nazis dealt with the problem</a:t>
            </a:r>
            <a:endParaRPr lang="en-GB" dirty="0"/>
          </a:p>
          <a:p>
            <a:pPr marL="0" lvl="0" indent="0">
              <a:buNone/>
            </a:pPr>
            <a:r>
              <a:rPr lang="en-GB" dirty="0"/>
              <a:t>By 1939 unemployment had fallen to less than </a:t>
            </a:r>
            <a:r>
              <a:rPr lang="en-GB" dirty="0" smtClean="0"/>
              <a:t>0.5milion.</a:t>
            </a:r>
            <a:endParaRPr lang="en-GB" dirty="0"/>
          </a:p>
          <a:p>
            <a:pPr marL="0" lvl="0" indent="0">
              <a:buNone/>
            </a:pPr>
            <a:r>
              <a:rPr lang="en-GB" dirty="0"/>
              <a:t>After 1932, reparations </a:t>
            </a:r>
            <a:r>
              <a:rPr lang="en-GB" dirty="0" smtClean="0"/>
              <a:t>ended.</a:t>
            </a:r>
            <a:endParaRPr lang="en-GB" dirty="0"/>
          </a:p>
          <a:p>
            <a:pPr marL="0" lvl="0" indent="0">
              <a:buNone/>
            </a:pPr>
            <a:r>
              <a:rPr lang="en-GB" dirty="0" smtClean="0"/>
              <a:t>Autobahns built- first ever motorways.</a:t>
            </a:r>
            <a:endParaRPr lang="en-GB" dirty="0"/>
          </a:p>
          <a:p>
            <a:pPr marL="0" lvl="0" indent="0">
              <a:buNone/>
            </a:pPr>
            <a:r>
              <a:rPr lang="en-GB" dirty="0"/>
              <a:t>Public building projects, e.g. Olympic Stadium, </a:t>
            </a:r>
            <a:r>
              <a:rPr lang="en-GB" dirty="0" smtClean="0"/>
              <a:t>Berlin.</a:t>
            </a:r>
            <a:endParaRPr lang="en-GB" dirty="0"/>
          </a:p>
          <a:p>
            <a:pPr marL="0" lvl="0" indent="0">
              <a:buNone/>
            </a:pPr>
            <a:r>
              <a:rPr lang="en-GB" dirty="0"/>
              <a:t>Reich Labour Service (</a:t>
            </a:r>
            <a:r>
              <a:rPr lang="en-GB" dirty="0" smtClean="0"/>
              <a:t>RAD.)</a:t>
            </a:r>
            <a:endParaRPr lang="en-GB" dirty="0"/>
          </a:p>
          <a:p>
            <a:pPr marL="0" lvl="0" indent="0">
              <a:buNone/>
            </a:pPr>
            <a:r>
              <a:rPr lang="en-GB" dirty="0"/>
              <a:t>Government investment schemes, e.g. </a:t>
            </a:r>
            <a:r>
              <a:rPr lang="en-GB" dirty="0" smtClean="0"/>
              <a:t>Volkswagen.</a:t>
            </a:r>
            <a:endParaRPr lang="en-GB" dirty="0"/>
          </a:p>
          <a:p>
            <a:pPr marL="0" lvl="0" indent="0">
              <a:buNone/>
            </a:pPr>
            <a:r>
              <a:rPr lang="en-GB" dirty="0"/>
              <a:t>Conscription – </a:t>
            </a:r>
            <a:r>
              <a:rPr lang="en-GB" dirty="0" smtClean="0"/>
              <a:t>1million </a:t>
            </a:r>
            <a:r>
              <a:rPr lang="en-GB" dirty="0"/>
              <a:t>in army by </a:t>
            </a:r>
            <a:r>
              <a:rPr lang="en-GB" dirty="0" smtClean="0"/>
              <a:t>1939.</a:t>
            </a:r>
            <a:endParaRPr lang="en-GB" dirty="0"/>
          </a:p>
          <a:p>
            <a:pPr marL="0" indent="0">
              <a:buNone/>
            </a:pPr>
            <a:r>
              <a:rPr lang="en-US" dirty="0"/>
              <a:t> </a:t>
            </a:r>
            <a:endParaRPr lang="en-GB" dirty="0"/>
          </a:p>
          <a:p>
            <a:pPr marL="0" indent="0">
              <a:buNone/>
            </a:pPr>
            <a:endParaRPr lang="en-US" dirty="0"/>
          </a:p>
        </p:txBody>
      </p:sp>
    </p:spTree>
    <p:extLst>
      <p:ext uri="{BB962C8B-B14F-4D97-AF65-F5344CB8AC3E}">
        <p14:creationId xmlns:p14="http://schemas.microsoft.com/office/powerpoint/2010/main" val="280523656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9862"/>
          </a:xfrm>
        </p:spPr>
        <p:txBody>
          <a:bodyPr>
            <a:normAutofit fontScale="90000"/>
          </a:bodyPr>
          <a:lstStyle/>
          <a:p>
            <a:endParaRPr lang="en-US" dirty="0"/>
          </a:p>
        </p:txBody>
      </p:sp>
      <p:sp>
        <p:nvSpPr>
          <p:cNvPr id="3" name="Content Placeholder 2"/>
          <p:cNvSpPr>
            <a:spLocks noGrp="1"/>
          </p:cNvSpPr>
          <p:nvPr>
            <p:ph idx="1"/>
          </p:nvPr>
        </p:nvSpPr>
        <p:spPr>
          <a:xfrm>
            <a:off x="457200" y="673100"/>
            <a:ext cx="8229600" cy="5453063"/>
          </a:xfrm>
        </p:spPr>
        <p:txBody>
          <a:bodyPr>
            <a:normAutofit fontScale="47500" lnSpcReduction="20000"/>
          </a:bodyPr>
          <a:lstStyle/>
          <a:p>
            <a:pPr marL="0" indent="0">
              <a:buNone/>
            </a:pPr>
            <a:r>
              <a:rPr lang="en-US" dirty="0"/>
              <a:t> </a:t>
            </a:r>
            <a:endParaRPr lang="en-GB" dirty="0"/>
          </a:p>
          <a:p>
            <a:pPr marL="0" indent="0">
              <a:buNone/>
            </a:pPr>
            <a:r>
              <a:rPr lang="en-GB" b="1" dirty="0"/>
              <a:t>New Plan</a:t>
            </a:r>
            <a:endParaRPr lang="en-GB" dirty="0"/>
          </a:p>
          <a:p>
            <a:pPr marL="0" indent="0">
              <a:buNone/>
            </a:pPr>
            <a:r>
              <a:rPr lang="en-GB" dirty="0"/>
              <a:t> </a:t>
            </a:r>
          </a:p>
          <a:p>
            <a:pPr marL="0" lvl="0" indent="0">
              <a:buNone/>
            </a:pPr>
            <a:r>
              <a:rPr lang="en-GB" dirty="0" smtClean="0"/>
              <a:t>Plan devised by Dr </a:t>
            </a:r>
            <a:r>
              <a:rPr lang="en-GB" dirty="0"/>
              <a:t>Hjalmar </a:t>
            </a:r>
            <a:r>
              <a:rPr lang="en-GB" dirty="0" smtClean="0"/>
              <a:t>Schacht- President of the </a:t>
            </a:r>
            <a:r>
              <a:rPr lang="en-GB" dirty="0" err="1" smtClean="0"/>
              <a:t>Reichsbank</a:t>
            </a:r>
            <a:r>
              <a:rPr lang="en-GB" dirty="0" smtClean="0"/>
              <a:t> from 1933 and Minister of the Economy from 1943..</a:t>
            </a:r>
            <a:endParaRPr lang="en-GB" dirty="0"/>
          </a:p>
          <a:p>
            <a:pPr marL="0" lvl="0" indent="0">
              <a:buNone/>
            </a:pPr>
            <a:r>
              <a:rPr lang="en-GB" dirty="0" smtClean="0"/>
              <a:t>Imports </a:t>
            </a:r>
            <a:r>
              <a:rPr lang="en-GB" dirty="0" smtClean="0"/>
              <a:t>limited.</a:t>
            </a:r>
            <a:endParaRPr lang="en-GB" dirty="0"/>
          </a:p>
          <a:p>
            <a:pPr marL="0" lvl="0" indent="0">
              <a:buNone/>
            </a:pPr>
            <a:r>
              <a:rPr lang="en-GB" dirty="0"/>
              <a:t>Trade </a:t>
            </a:r>
            <a:r>
              <a:rPr lang="en-GB" dirty="0" smtClean="0"/>
              <a:t>agreements with individual countries so they would supply the raw materials needed by Germany.</a:t>
            </a:r>
            <a:endParaRPr lang="en-GB" dirty="0"/>
          </a:p>
          <a:p>
            <a:pPr marL="0" lvl="0" indent="0">
              <a:buNone/>
            </a:pPr>
            <a:r>
              <a:rPr lang="en-GB" dirty="0"/>
              <a:t>Unemployment </a:t>
            </a:r>
            <a:r>
              <a:rPr lang="en-GB" dirty="0" smtClean="0"/>
              <a:t>reduced- projects like autobahns, compulsory Labour service, army conscription, dismissing </a:t>
            </a:r>
            <a:r>
              <a:rPr lang="en-GB" dirty="0"/>
              <a:t>J</a:t>
            </a:r>
            <a:r>
              <a:rPr lang="en-GB" dirty="0" smtClean="0"/>
              <a:t>ews and opponents..</a:t>
            </a:r>
            <a:endParaRPr lang="en-GB" dirty="0"/>
          </a:p>
          <a:p>
            <a:pPr marL="0" lvl="0" indent="0">
              <a:buNone/>
            </a:pPr>
            <a:r>
              <a:rPr lang="en-GB" dirty="0" err="1"/>
              <a:t>Mefo</a:t>
            </a:r>
            <a:r>
              <a:rPr lang="en-GB" dirty="0"/>
              <a:t> </a:t>
            </a:r>
            <a:r>
              <a:rPr lang="en-GB" dirty="0" smtClean="0"/>
              <a:t>bills- notes promising to pay industry for work done for the army so that there was no paper trail for the Allies to follow.</a:t>
            </a:r>
            <a:endParaRPr lang="en-GB" dirty="0"/>
          </a:p>
          <a:p>
            <a:pPr marL="0" indent="0">
              <a:buNone/>
            </a:pPr>
            <a:r>
              <a:rPr lang="en-GB" dirty="0"/>
              <a:t> </a:t>
            </a:r>
          </a:p>
          <a:p>
            <a:pPr marL="0" indent="0">
              <a:buNone/>
            </a:pPr>
            <a:r>
              <a:rPr lang="en-GB" b="1" dirty="0"/>
              <a:t>Four-Year Plan</a:t>
            </a:r>
            <a:endParaRPr lang="en-GB" dirty="0"/>
          </a:p>
          <a:p>
            <a:pPr marL="0" indent="0">
              <a:buNone/>
            </a:pPr>
            <a:r>
              <a:rPr lang="en-GB" b="1" dirty="0"/>
              <a:t> </a:t>
            </a:r>
            <a:endParaRPr lang="en-GB" dirty="0"/>
          </a:p>
          <a:p>
            <a:pPr marL="0" lvl="0" indent="0">
              <a:buNone/>
            </a:pPr>
            <a:r>
              <a:rPr lang="en-GB" dirty="0"/>
              <a:t>Hermann </a:t>
            </a:r>
            <a:r>
              <a:rPr lang="en-GB" dirty="0" smtClean="0"/>
              <a:t>Goering’s plan to prepare Germany for war in four years.</a:t>
            </a:r>
            <a:endParaRPr lang="en-GB" dirty="0"/>
          </a:p>
          <a:p>
            <a:pPr marL="0" lvl="0" indent="0">
              <a:buNone/>
            </a:pPr>
            <a:r>
              <a:rPr lang="en-GB" dirty="0" smtClean="0"/>
              <a:t>Self</a:t>
            </a:r>
            <a:r>
              <a:rPr lang="en-GB" dirty="0"/>
              <a:t>-</a:t>
            </a:r>
            <a:r>
              <a:rPr lang="en-GB" dirty="0" smtClean="0"/>
              <a:t>sufficiency- focus put on raw materials needed for war such as rubber, oil and steel.</a:t>
            </a:r>
            <a:endParaRPr lang="en-GB" dirty="0"/>
          </a:p>
          <a:p>
            <a:pPr marL="0" lvl="0" indent="0">
              <a:buNone/>
            </a:pPr>
            <a:r>
              <a:rPr lang="en-GB" dirty="0"/>
              <a:t>Synthetic raw materials </a:t>
            </a:r>
            <a:r>
              <a:rPr lang="en-GB" dirty="0" smtClean="0"/>
              <a:t>focused on.</a:t>
            </a:r>
            <a:endParaRPr lang="en-GB" dirty="0"/>
          </a:p>
          <a:p>
            <a:pPr marL="0" lvl="0" indent="0">
              <a:buNone/>
            </a:pPr>
            <a:r>
              <a:rPr lang="en-GB" dirty="0"/>
              <a:t>Reduce </a:t>
            </a:r>
            <a:r>
              <a:rPr lang="en-GB" dirty="0" smtClean="0"/>
              <a:t>imports so </a:t>
            </a:r>
            <a:r>
              <a:rPr lang="en-GB" dirty="0"/>
              <a:t>G</a:t>
            </a:r>
            <a:r>
              <a:rPr lang="en-GB" dirty="0" smtClean="0"/>
              <a:t>ermany was independent.</a:t>
            </a:r>
            <a:endParaRPr lang="en-GB" dirty="0"/>
          </a:p>
          <a:p>
            <a:pPr marL="0" lvl="0" indent="0">
              <a:buNone/>
            </a:pPr>
            <a:r>
              <a:rPr lang="en-GB" dirty="0"/>
              <a:t>Tighten control on </a:t>
            </a:r>
            <a:r>
              <a:rPr lang="en-GB" dirty="0" smtClean="0"/>
              <a:t>prices and wages to stabilise the economy.</a:t>
            </a:r>
            <a:endParaRPr lang="en-GB" dirty="0"/>
          </a:p>
          <a:p>
            <a:pPr marL="0" indent="0">
              <a:buNone/>
            </a:pPr>
            <a:r>
              <a:rPr lang="en-GB" b="1" dirty="0"/>
              <a:t> </a:t>
            </a:r>
            <a:endParaRPr lang="en-GB" dirty="0"/>
          </a:p>
        </p:txBody>
      </p:sp>
    </p:spTree>
    <p:extLst>
      <p:ext uri="{BB962C8B-B14F-4D97-AF65-F5344CB8AC3E}">
        <p14:creationId xmlns:p14="http://schemas.microsoft.com/office/powerpoint/2010/main" val="14858308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US" sz="2000" u="sng" dirty="0" smtClean="0"/>
              <a:t>Economic Success</a:t>
            </a:r>
            <a:endParaRPr lang="en-US" sz="2000" u="sng" dirty="0"/>
          </a:p>
        </p:txBody>
      </p:sp>
      <p:sp>
        <p:nvSpPr>
          <p:cNvPr id="3" name="Content Placeholder 2"/>
          <p:cNvSpPr>
            <a:spLocks noGrp="1"/>
          </p:cNvSpPr>
          <p:nvPr>
            <p:ph idx="1"/>
          </p:nvPr>
        </p:nvSpPr>
        <p:spPr>
          <a:xfrm>
            <a:off x="457200" y="838200"/>
            <a:ext cx="8229600" cy="5287963"/>
          </a:xfrm>
        </p:spPr>
        <p:txBody>
          <a:bodyPr>
            <a:normAutofit/>
          </a:bodyPr>
          <a:lstStyle/>
          <a:p>
            <a:pPr marL="0" indent="0">
              <a:buNone/>
            </a:pPr>
            <a:r>
              <a:rPr lang="en-GB" sz="1900" b="1" dirty="0"/>
              <a:t>Small businesses</a:t>
            </a:r>
            <a:r>
              <a:rPr lang="en-GB" sz="1900" dirty="0"/>
              <a:t> – Nazis passed laws banning new department stores and stopping creation of new ones. Competing Jewish businesses were closed down. Value of trade double for tradesmen in this category between 1933 and </a:t>
            </a:r>
            <a:r>
              <a:rPr lang="en-GB" sz="1900" dirty="0" smtClean="0"/>
              <a:t>1937.</a:t>
            </a:r>
            <a:endParaRPr lang="en-GB" sz="1900" dirty="0"/>
          </a:p>
          <a:p>
            <a:pPr marL="0" indent="0">
              <a:buNone/>
            </a:pPr>
            <a:r>
              <a:rPr lang="en-GB" sz="1900" dirty="0"/>
              <a:t> </a:t>
            </a:r>
            <a:r>
              <a:rPr lang="en-GB" sz="1900" b="1" dirty="0" smtClean="0"/>
              <a:t>Farmers </a:t>
            </a:r>
            <a:r>
              <a:rPr lang="en-GB" sz="1900" dirty="0"/>
              <a:t>– some farm debts were written off, all farmers benefited from increased food </a:t>
            </a:r>
            <a:r>
              <a:rPr lang="en-GB" sz="1900" dirty="0" smtClean="0"/>
              <a:t>prices.</a:t>
            </a:r>
            <a:endParaRPr lang="en-GB" sz="1900" dirty="0"/>
          </a:p>
          <a:p>
            <a:pPr marL="0" indent="0">
              <a:buNone/>
            </a:pPr>
            <a:r>
              <a:rPr lang="en-GB" sz="1900" dirty="0"/>
              <a:t> </a:t>
            </a:r>
            <a:r>
              <a:rPr lang="en-GB" sz="1900" b="1" dirty="0" smtClean="0"/>
              <a:t>Big </a:t>
            </a:r>
            <a:r>
              <a:rPr lang="en-GB" sz="1900" b="1" dirty="0"/>
              <a:t>business</a:t>
            </a:r>
            <a:r>
              <a:rPr lang="en-GB" sz="1900" dirty="0"/>
              <a:t> – benefited from rearmaments and destructions of trade </a:t>
            </a:r>
            <a:r>
              <a:rPr lang="en-GB" sz="1900" dirty="0" smtClean="0"/>
              <a:t>unions. </a:t>
            </a:r>
            <a:r>
              <a:rPr lang="en-GB" sz="1900" dirty="0"/>
              <a:t>Average salary of managers rose by 70% between 1934 and </a:t>
            </a:r>
            <a:r>
              <a:rPr lang="en-GB" sz="1900" dirty="0" smtClean="0"/>
              <a:t>1938.</a:t>
            </a:r>
          </a:p>
          <a:p>
            <a:pPr marL="0" indent="0">
              <a:buNone/>
            </a:pPr>
            <a:r>
              <a:rPr lang="en-GB" sz="2000" b="1" dirty="0"/>
              <a:t>Unskilled workers</a:t>
            </a:r>
            <a:r>
              <a:rPr lang="en-GB" sz="2000" dirty="0"/>
              <a:t> – most were quickly given jobs on govt. programmes, e.g. constructing autobahn. Local govt. took action to provide cheap flats; unemployment reduced from nearly 6 million to 119,000 (</a:t>
            </a:r>
            <a:r>
              <a:rPr lang="en-GB" sz="2000" dirty="0" smtClean="0"/>
              <a:t>1939.)</a:t>
            </a:r>
            <a:endParaRPr lang="en-GB" sz="2000" dirty="0"/>
          </a:p>
          <a:p>
            <a:pPr marL="0" indent="0">
              <a:buNone/>
            </a:pPr>
            <a:r>
              <a:rPr lang="en-GB" sz="2000" dirty="0" smtClean="0"/>
              <a:t>‘Beauty </a:t>
            </a:r>
            <a:r>
              <a:rPr lang="en-GB" sz="2000" dirty="0"/>
              <a:t>of </a:t>
            </a:r>
            <a:r>
              <a:rPr lang="en-GB" sz="2000" dirty="0" smtClean="0"/>
              <a:t>Labour’ </a:t>
            </a:r>
            <a:r>
              <a:rPr lang="en-GB" sz="2000" dirty="0"/>
              <a:t>scheme – helped improve conditions in factories, e.g. good ventilation, hot meals in the factory etc.</a:t>
            </a:r>
          </a:p>
          <a:p>
            <a:pPr marL="0" indent="0">
              <a:buNone/>
            </a:pPr>
            <a:r>
              <a:rPr lang="en-GB" sz="2000" dirty="0" smtClean="0"/>
              <a:t>‘Strength </a:t>
            </a:r>
            <a:r>
              <a:rPr lang="en-GB" sz="2000" dirty="0"/>
              <a:t>through </a:t>
            </a:r>
            <a:r>
              <a:rPr lang="en-GB" sz="2000" dirty="0" smtClean="0"/>
              <a:t>Joy’ </a:t>
            </a:r>
            <a:r>
              <a:rPr lang="en-GB" sz="2000" dirty="0"/>
              <a:t>(Kraft </a:t>
            </a:r>
            <a:r>
              <a:rPr lang="en-GB" sz="2000" dirty="0" err="1"/>
              <a:t>durch</a:t>
            </a:r>
            <a:r>
              <a:rPr lang="en-GB" sz="2000" dirty="0"/>
              <a:t> </a:t>
            </a:r>
            <a:r>
              <a:rPr lang="en-GB" sz="2000" dirty="0" err="1"/>
              <a:t>freude</a:t>
            </a:r>
            <a:r>
              <a:rPr lang="en-GB" sz="2000" dirty="0"/>
              <a:t>) – offered prizes and rewards for hard work, as well as savings scheme, e.g. People’s </a:t>
            </a:r>
            <a:r>
              <a:rPr lang="en-GB" sz="2000" dirty="0" smtClean="0"/>
              <a:t>Car.</a:t>
            </a:r>
            <a:endParaRPr lang="en-GB" sz="2000" dirty="0"/>
          </a:p>
          <a:p>
            <a:pPr marL="0" indent="0">
              <a:buNone/>
            </a:pPr>
            <a:endParaRPr lang="en-GB" sz="1900" dirty="0"/>
          </a:p>
          <a:p>
            <a:endParaRPr lang="en-US" dirty="0"/>
          </a:p>
        </p:txBody>
      </p:sp>
    </p:spTree>
    <p:extLst>
      <p:ext uri="{BB962C8B-B14F-4D97-AF65-F5344CB8AC3E}">
        <p14:creationId xmlns:p14="http://schemas.microsoft.com/office/powerpoint/2010/main" val="261285062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6262"/>
          </a:xfrm>
        </p:spPr>
        <p:txBody>
          <a:bodyPr>
            <a:normAutofit/>
          </a:bodyPr>
          <a:lstStyle/>
          <a:p>
            <a:r>
              <a:rPr lang="en-US" sz="2000" dirty="0" smtClean="0"/>
              <a:t>Economic Failures:</a:t>
            </a:r>
            <a:endParaRPr lang="en-US" sz="2000" dirty="0"/>
          </a:p>
        </p:txBody>
      </p:sp>
      <p:sp>
        <p:nvSpPr>
          <p:cNvPr id="3" name="Content Placeholder 2"/>
          <p:cNvSpPr>
            <a:spLocks noGrp="1"/>
          </p:cNvSpPr>
          <p:nvPr>
            <p:ph idx="1"/>
          </p:nvPr>
        </p:nvSpPr>
        <p:spPr>
          <a:xfrm>
            <a:off x="457200" y="1028700"/>
            <a:ext cx="8229600" cy="5097463"/>
          </a:xfrm>
        </p:spPr>
        <p:txBody>
          <a:bodyPr>
            <a:normAutofit fontScale="55000" lnSpcReduction="20000"/>
          </a:bodyPr>
          <a:lstStyle/>
          <a:p>
            <a:pPr marL="0" indent="0">
              <a:buNone/>
            </a:pPr>
            <a:r>
              <a:rPr lang="en-GB" b="1" dirty="0"/>
              <a:t>Small businesses</a:t>
            </a:r>
            <a:r>
              <a:rPr lang="en-GB" dirty="0"/>
              <a:t>  - between 1936 and 1939 the no. of self-employed skilled craftsmen fell from 1,650,000 to </a:t>
            </a:r>
            <a:r>
              <a:rPr lang="en-GB" dirty="0" smtClean="0"/>
              <a:t>1,500,000.</a:t>
            </a:r>
            <a:endParaRPr lang="en-GB" dirty="0"/>
          </a:p>
          <a:p>
            <a:pPr marL="0" indent="0">
              <a:buNone/>
            </a:pPr>
            <a:r>
              <a:rPr lang="en-GB" dirty="0"/>
              <a:t> </a:t>
            </a:r>
          </a:p>
          <a:p>
            <a:pPr marL="0" indent="0">
              <a:buNone/>
            </a:pPr>
            <a:r>
              <a:rPr lang="en-GB" b="1" dirty="0"/>
              <a:t>Farmers </a:t>
            </a:r>
            <a:r>
              <a:rPr lang="en-GB" dirty="0"/>
              <a:t>– resented Nazi meddling, every hen had to lay 65 eggs per year for example. Farmers suffered from shortage of labour as workers went to work in the cities and </a:t>
            </a:r>
            <a:r>
              <a:rPr lang="en-GB" dirty="0" smtClean="0"/>
              <a:t>factories .</a:t>
            </a:r>
            <a:r>
              <a:rPr lang="en-GB" dirty="0"/>
              <a:t>40% increase in income.</a:t>
            </a:r>
          </a:p>
          <a:p>
            <a:pPr marL="0" indent="0">
              <a:buNone/>
            </a:pPr>
            <a:r>
              <a:rPr lang="en-GB" dirty="0"/>
              <a:t> </a:t>
            </a:r>
          </a:p>
          <a:p>
            <a:pPr marL="0" indent="0">
              <a:buNone/>
            </a:pPr>
            <a:r>
              <a:rPr lang="en-GB" b="1" dirty="0"/>
              <a:t>Business</a:t>
            </a:r>
            <a:r>
              <a:rPr lang="en-GB" dirty="0"/>
              <a:t> – greater </a:t>
            </a:r>
            <a:r>
              <a:rPr lang="en-GB" dirty="0" smtClean="0"/>
              <a:t>gov’t </a:t>
            </a:r>
            <a:r>
              <a:rPr lang="en-GB" dirty="0"/>
              <a:t>intervention, e.g. over prices, wages, profits and imports. </a:t>
            </a:r>
            <a:r>
              <a:rPr lang="en-GB" dirty="0" smtClean="0"/>
              <a:t>Gov’t </a:t>
            </a:r>
            <a:r>
              <a:rPr lang="en-GB" dirty="0"/>
              <a:t>also decided who should receive raw materials and forced some industries to produce certain goods for the war effort. 115% increase in earnings.</a:t>
            </a:r>
          </a:p>
          <a:p>
            <a:pPr marL="0" indent="0">
              <a:buNone/>
            </a:pPr>
            <a:r>
              <a:rPr lang="en-GB" dirty="0"/>
              <a:t> </a:t>
            </a:r>
          </a:p>
          <a:p>
            <a:pPr marL="0" indent="0">
              <a:buNone/>
            </a:pPr>
            <a:r>
              <a:rPr lang="en-GB" b="1" dirty="0"/>
              <a:t>Unskilled workers</a:t>
            </a:r>
            <a:r>
              <a:rPr lang="en-GB" dirty="0"/>
              <a:t> – wages often lower than unemployment benefit; working week increased from 43 to 47 hours (1939). 25% </a:t>
            </a:r>
            <a:r>
              <a:rPr lang="en-GB" dirty="0" smtClean="0"/>
              <a:t>increase </a:t>
            </a:r>
            <a:r>
              <a:rPr lang="en-GB" dirty="0"/>
              <a:t>in </a:t>
            </a:r>
            <a:r>
              <a:rPr lang="en-GB" dirty="0" smtClean="0"/>
              <a:t>wages.</a:t>
            </a:r>
            <a:endParaRPr lang="en-GB" dirty="0"/>
          </a:p>
          <a:p>
            <a:pPr marL="0" indent="0">
              <a:buNone/>
            </a:pPr>
            <a:r>
              <a:rPr lang="en-GB" dirty="0"/>
              <a:t> </a:t>
            </a:r>
          </a:p>
          <a:p>
            <a:pPr marL="0" indent="0">
              <a:buNone/>
            </a:pPr>
            <a:r>
              <a:rPr lang="en-GB" dirty="0" smtClean="0"/>
              <a:t>‘Reich </a:t>
            </a:r>
            <a:r>
              <a:rPr lang="en-GB" dirty="0"/>
              <a:t>Labour </a:t>
            </a:r>
            <a:r>
              <a:rPr lang="en-GB" dirty="0" smtClean="0"/>
              <a:t>Service’ </a:t>
            </a:r>
            <a:r>
              <a:rPr lang="en-GB" dirty="0"/>
              <a:t>(RAD) – all men aged 18-25 had to do 6 months’ work service. Unpopular because it was hard manual labour &amp; was used to indoctrinate young people like the Hitler Youth movement; only 10 days holiday a </a:t>
            </a:r>
            <a:r>
              <a:rPr lang="en-GB" dirty="0" smtClean="0"/>
              <a:t>year. </a:t>
            </a:r>
            <a:endParaRPr lang="en-US" dirty="0"/>
          </a:p>
        </p:txBody>
      </p:sp>
    </p:spTree>
    <p:extLst>
      <p:ext uri="{BB962C8B-B14F-4D97-AF65-F5344CB8AC3E}">
        <p14:creationId xmlns:p14="http://schemas.microsoft.com/office/powerpoint/2010/main" val="682626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Weaknesses:</a:t>
            </a:r>
            <a:endParaRPr lang="en-US" dirty="0"/>
          </a:p>
        </p:txBody>
      </p:sp>
      <p:sp>
        <p:nvSpPr>
          <p:cNvPr id="3" name="Content Placeholder 2"/>
          <p:cNvSpPr>
            <a:spLocks noGrp="1"/>
          </p:cNvSpPr>
          <p:nvPr>
            <p:ph idx="1"/>
          </p:nvPr>
        </p:nvSpPr>
        <p:spPr/>
        <p:txBody>
          <a:bodyPr>
            <a:normAutofit fontScale="92500" lnSpcReduction="20000"/>
          </a:bodyPr>
          <a:lstStyle/>
          <a:p>
            <a:pPr lvl="0"/>
            <a:r>
              <a:rPr lang="en-GB" dirty="0"/>
              <a:t>It was too radical an experiment given the volatile nature of German society after the </a:t>
            </a:r>
            <a:r>
              <a:rPr lang="en-GB" dirty="0" smtClean="0"/>
              <a:t>war.</a:t>
            </a:r>
            <a:endParaRPr lang="en-GB" dirty="0"/>
          </a:p>
          <a:p>
            <a:pPr lvl="0"/>
            <a:r>
              <a:rPr lang="en-GB" dirty="0" smtClean="0"/>
              <a:t>Proportional Representation </a:t>
            </a:r>
            <a:r>
              <a:rPr lang="en-GB" dirty="0"/>
              <a:t>encouraged lots of small parties so no one party ever had enough seats to form a majority </a:t>
            </a:r>
            <a:r>
              <a:rPr lang="en-GB" dirty="0" smtClean="0"/>
              <a:t>government. </a:t>
            </a:r>
            <a:r>
              <a:rPr lang="en-GB" dirty="0" smtClean="0"/>
              <a:t>These c</a:t>
            </a:r>
            <a:r>
              <a:rPr lang="en-GB" dirty="0" smtClean="0"/>
              <a:t>oalition governments </a:t>
            </a:r>
            <a:r>
              <a:rPr lang="en-GB" dirty="0" smtClean="0"/>
              <a:t>were short lived.</a:t>
            </a:r>
            <a:endParaRPr lang="en-GB" dirty="0"/>
          </a:p>
          <a:p>
            <a:pPr lvl="0"/>
            <a:r>
              <a:rPr lang="en-GB" dirty="0"/>
              <a:t>The </a:t>
            </a:r>
            <a:r>
              <a:rPr lang="en-GB" dirty="0" smtClean="0"/>
              <a:t>President </a:t>
            </a:r>
            <a:r>
              <a:rPr lang="en-GB" dirty="0"/>
              <a:t>could use Article 48 to become a </a:t>
            </a:r>
            <a:r>
              <a:rPr lang="en-GB" dirty="0" smtClean="0"/>
              <a:t>dictator (in an emergency the President can make laws without the </a:t>
            </a:r>
            <a:r>
              <a:rPr lang="en-GB" dirty="0" smtClean="0"/>
              <a:t>Reichstag).</a:t>
            </a:r>
            <a:endParaRPr lang="en-GB" dirty="0"/>
          </a:p>
          <a:p>
            <a:pPr lvl="0"/>
            <a:r>
              <a:rPr lang="en-GB" dirty="0"/>
              <a:t>Local states could resist the authority of central </a:t>
            </a:r>
            <a:r>
              <a:rPr lang="en-GB" dirty="0" smtClean="0"/>
              <a:t>government.</a:t>
            </a:r>
            <a:endParaRPr lang="en-GB" dirty="0"/>
          </a:p>
          <a:p>
            <a:endParaRPr lang="en-US" dirty="0"/>
          </a:p>
        </p:txBody>
      </p:sp>
    </p:spTree>
    <p:extLst>
      <p:ext uri="{BB962C8B-B14F-4D97-AF65-F5344CB8AC3E}">
        <p14:creationId xmlns:p14="http://schemas.microsoft.com/office/powerpoint/2010/main" val="15656388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00062"/>
          </a:xfrm>
        </p:spPr>
        <p:txBody>
          <a:bodyPr>
            <a:normAutofit/>
          </a:bodyPr>
          <a:lstStyle/>
          <a:p>
            <a:r>
              <a:rPr lang="en-US" sz="2000" b="1" u="sng" dirty="0" smtClean="0"/>
              <a:t>Persecution of those who didn’t conform</a:t>
            </a:r>
            <a:endParaRPr lang="en-US" sz="2000" b="1" u="sng" dirty="0"/>
          </a:p>
        </p:txBody>
      </p:sp>
      <p:sp>
        <p:nvSpPr>
          <p:cNvPr id="3" name="Content Placeholder 2"/>
          <p:cNvSpPr>
            <a:spLocks noGrp="1"/>
          </p:cNvSpPr>
          <p:nvPr>
            <p:ph idx="1"/>
          </p:nvPr>
        </p:nvSpPr>
        <p:spPr>
          <a:xfrm>
            <a:off x="457200" y="939800"/>
            <a:ext cx="8229600" cy="5186363"/>
          </a:xfrm>
        </p:spPr>
        <p:txBody>
          <a:bodyPr>
            <a:normAutofit fontScale="62500" lnSpcReduction="20000"/>
          </a:bodyPr>
          <a:lstStyle/>
          <a:p>
            <a:pPr marL="0" indent="0">
              <a:buNone/>
            </a:pPr>
            <a:r>
              <a:rPr lang="en-GB" b="1" dirty="0"/>
              <a:t>What was an ideal Aryan? </a:t>
            </a:r>
            <a:endParaRPr lang="en-GB" dirty="0"/>
          </a:p>
          <a:p>
            <a:pPr marL="0" lvl="0" indent="0">
              <a:buNone/>
            </a:pPr>
            <a:r>
              <a:rPr lang="en-GB" dirty="0"/>
              <a:t>Characteristics: tall, blond-haired, blue-</a:t>
            </a:r>
            <a:r>
              <a:rPr lang="en-GB" dirty="0" smtClean="0"/>
              <a:t>eyed.</a:t>
            </a:r>
            <a:endParaRPr lang="en-GB" dirty="0"/>
          </a:p>
          <a:p>
            <a:pPr marL="0" lvl="0" indent="0">
              <a:buNone/>
            </a:pPr>
            <a:r>
              <a:rPr lang="en-GB" dirty="0"/>
              <a:t>Pure genetic race – not result of racial </a:t>
            </a:r>
            <a:r>
              <a:rPr lang="en-GB" dirty="0" smtClean="0"/>
              <a:t>interbreeding.</a:t>
            </a:r>
            <a:endParaRPr lang="en-GB" dirty="0"/>
          </a:p>
          <a:p>
            <a:pPr marL="0" lvl="0" indent="0">
              <a:buNone/>
            </a:pPr>
            <a:r>
              <a:rPr lang="en-GB" dirty="0"/>
              <a:t>Physically strong and </a:t>
            </a:r>
            <a:r>
              <a:rPr lang="en-GB" dirty="0" smtClean="0"/>
              <a:t>healthy. </a:t>
            </a:r>
          </a:p>
          <a:p>
            <a:pPr marL="0" indent="0">
              <a:buNone/>
            </a:pPr>
            <a:r>
              <a:rPr lang="en-GB" dirty="0" smtClean="0"/>
              <a:t>Brought </a:t>
            </a:r>
            <a:r>
              <a:rPr lang="en-GB" dirty="0"/>
              <a:t>up to believe in traditional family </a:t>
            </a:r>
            <a:r>
              <a:rPr lang="en-GB" dirty="0" smtClean="0"/>
              <a:t>values, </a:t>
            </a:r>
            <a:r>
              <a:rPr lang="en-GB" dirty="0"/>
              <a:t>preferably of German descent</a:t>
            </a:r>
            <a:r>
              <a:rPr lang="en-GB" dirty="0" smtClean="0"/>
              <a:t>.</a:t>
            </a:r>
            <a:endParaRPr lang="en-GB" dirty="0"/>
          </a:p>
          <a:p>
            <a:pPr marL="0" indent="0">
              <a:buNone/>
            </a:pPr>
            <a:r>
              <a:rPr lang="en-GB" dirty="0"/>
              <a:t> </a:t>
            </a:r>
          </a:p>
          <a:p>
            <a:pPr marL="0" indent="0">
              <a:buNone/>
            </a:pPr>
            <a:r>
              <a:rPr lang="en-GB" b="1" dirty="0"/>
              <a:t>Who were the ‘undesirables’?</a:t>
            </a:r>
            <a:endParaRPr lang="en-GB" dirty="0"/>
          </a:p>
          <a:p>
            <a:pPr marL="0" lvl="0" indent="0">
              <a:buNone/>
            </a:pPr>
            <a:r>
              <a:rPr lang="en-GB" dirty="0"/>
              <a:t>Those who were a burden on the community &amp; the work-</a:t>
            </a:r>
            <a:r>
              <a:rPr lang="en-GB" dirty="0" smtClean="0"/>
              <a:t>shy.</a:t>
            </a:r>
            <a:endParaRPr lang="en-GB" dirty="0"/>
          </a:p>
          <a:p>
            <a:pPr marL="0" lvl="0" indent="0">
              <a:buNone/>
            </a:pPr>
            <a:r>
              <a:rPr lang="en-GB" dirty="0"/>
              <a:t>Unhealthy or </a:t>
            </a:r>
            <a:r>
              <a:rPr lang="en-GB" dirty="0" smtClean="0"/>
              <a:t>disabled, particularly if genetic.</a:t>
            </a:r>
            <a:endParaRPr lang="en-GB" dirty="0"/>
          </a:p>
          <a:p>
            <a:pPr marL="0" lvl="0" indent="0">
              <a:buNone/>
            </a:pPr>
            <a:r>
              <a:rPr lang="en-GB" dirty="0"/>
              <a:t>Tramps &amp; </a:t>
            </a:r>
            <a:r>
              <a:rPr lang="en-GB" dirty="0" smtClean="0"/>
              <a:t>beggars.</a:t>
            </a:r>
            <a:endParaRPr lang="en-GB" dirty="0"/>
          </a:p>
          <a:p>
            <a:pPr marL="0" lvl="0" indent="0">
              <a:buNone/>
            </a:pPr>
            <a:r>
              <a:rPr lang="en-GB" dirty="0" smtClean="0"/>
              <a:t>Alcoholics.</a:t>
            </a:r>
            <a:endParaRPr lang="en-GB" dirty="0"/>
          </a:p>
          <a:p>
            <a:pPr marL="0" lvl="0" indent="0">
              <a:buNone/>
            </a:pPr>
            <a:r>
              <a:rPr lang="en-GB" dirty="0" smtClean="0"/>
              <a:t>Prostitutes.</a:t>
            </a:r>
            <a:endParaRPr lang="en-GB" dirty="0"/>
          </a:p>
          <a:p>
            <a:pPr marL="0" lvl="0" indent="0">
              <a:buNone/>
            </a:pPr>
            <a:r>
              <a:rPr lang="en-GB" dirty="0" smtClean="0"/>
              <a:t>Criminals.</a:t>
            </a:r>
            <a:endParaRPr lang="en-GB" dirty="0"/>
          </a:p>
          <a:p>
            <a:pPr marL="0" lvl="0" indent="0">
              <a:buNone/>
            </a:pPr>
            <a:r>
              <a:rPr lang="en-GB" dirty="0" smtClean="0"/>
              <a:t>Homosexuals.</a:t>
            </a:r>
            <a:endParaRPr lang="en-GB" dirty="0"/>
          </a:p>
          <a:p>
            <a:pPr marL="0" lvl="0" indent="0">
              <a:buNone/>
            </a:pPr>
            <a:r>
              <a:rPr lang="en-GB" dirty="0" smtClean="0"/>
              <a:t>Gypsies.</a:t>
            </a:r>
            <a:endParaRPr lang="en-GB" dirty="0"/>
          </a:p>
          <a:p>
            <a:endParaRPr lang="en-US" dirty="0"/>
          </a:p>
        </p:txBody>
      </p:sp>
    </p:spTree>
    <p:extLst>
      <p:ext uri="{BB962C8B-B14F-4D97-AF65-F5344CB8AC3E}">
        <p14:creationId xmlns:p14="http://schemas.microsoft.com/office/powerpoint/2010/main" val="411982335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1762"/>
          </a:xfrm>
        </p:spPr>
        <p:txBody>
          <a:bodyPr>
            <a:normAutofit fontScale="90000"/>
          </a:bodyPr>
          <a:lstStyle/>
          <a:p>
            <a:endParaRPr lang="en-US" dirty="0"/>
          </a:p>
        </p:txBody>
      </p:sp>
      <p:sp>
        <p:nvSpPr>
          <p:cNvPr id="3" name="Content Placeholder 2"/>
          <p:cNvSpPr>
            <a:spLocks noGrp="1"/>
          </p:cNvSpPr>
          <p:nvPr>
            <p:ph idx="1"/>
          </p:nvPr>
        </p:nvSpPr>
        <p:spPr>
          <a:xfrm>
            <a:off x="457200" y="274638"/>
            <a:ext cx="8229600" cy="5851525"/>
          </a:xfrm>
        </p:spPr>
        <p:txBody>
          <a:bodyPr>
            <a:normAutofit fontScale="62500" lnSpcReduction="20000"/>
          </a:bodyPr>
          <a:lstStyle/>
          <a:p>
            <a:pPr marL="0" indent="0">
              <a:buNone/>
            </a:pPr>
            <a:r>
              <a:rPr lang="en-GB" b="1" dirty="0"/>
              <a:t>Reasons for anti-Semitism</a:t>
            </a:r>
            <a:endParaRPr lang="en-GB" dirty="0"/>
          </a:p>
          <a:p>
            <a:pPr marL="0" indent="0">
              <a:buNone/>
            </a:pPr>
            <a:r>
              <a:rPr lang="en-GB" dirty="0" smtClean="0"/>
              <a:t>Anti</a:t>
            </a:r>
            <a:r>
              <a:rPr lang="en-GB" dirty="0"/>
              <a:t>-Semitism common in Europe for many </a:t>
            </a:r>
            <a:r>
              <a:rPr lang="en-GB" dirty="0" smtClean="0"/>
              <a:t>centuries.</a:t>
            </a:r>
            <a:endParaRPr lang="en-GB" dirty="0"/>
          </a:p>
          <a:p>
            <a:pPr marL="0" lvl="0" indent="0">
              <a:buNone/>
            </a:pPr>
            <a:r>
              <a:rPr lang="en-GB" dirty="0"/>
              <a:t>Jews were associated with revolution and </a:t>
            </a:r>
            <a:r>
              <a:rPr lang="en-GB" dirty="0" smtClean="0"/>
              <a:t>Communism.</a:t>
            </a:r>
            <a:endParaRPr lang="en-GB" dirty="0"/>
          </a:p>
          <a:p>
            <a:pPr marL="0" lvl="0" indent="0">
              <a:buNone/>
            </a:pPr>
            <a:r>
              <a:rPr lang="en-GB" dirty="0"/>
              <a:t>Suspicion over their wealth &amp; power – Jews made 1% of German population but 17% of bankers were </a:t>
            </a:r>
            <a:r>
              <a:rPr lang="en-GB" dirty="0" smtClean="0"/>
              <a:t>Jews.</a:t>
            </a:r>
            <a:endParaRPr lang="en-GB" dirty="0"/>
          </a:p>
          <a:p>
            <a:pPr marL="0" lvl="0" indent="0">
              <a:buNone/>
            </a:pPr>
            <a:r>
              <a:rPr lang="en-GB" dirty="0"/>
              <a:t>Religious </a:t>
            </a:r>
            <a:r>
              <a:rPr lang="en-GB" dirty="0" smtClean="0"/>
              <a:t>intolerance, they were considered foreigners.</a:t>
            </a:r>
            <a:endParaRPr lang="en-GB" dirty="0"/>
          </a:p>
          <a:p>
            <a:pPr marL="0" indent="0">
              <a:buNone/>
            </a:pPr>
            <a:r>
              <a:rPr lang="en-GB" dirty="0"/>
              <a:t> </a:t>
            </a:r>
          </a:p>
          <a:p>
            <a:pPr marL="0" indent="0">
              <a:buNone/>
            </a:pPr>
            <a:r>
              <a:rPr lang="en-GB" b="1" dirty="0"/>
              <a:t>Steps to Final Solution</a:t>
            </a:r>
            <a:endParaRPr lang="en-GB" dirty="0"/>
          </a:p>
          <a:p>
            <a:pPr marL="0" indent="0">
              <a:buNone/>
            </a:pPr>
            <a:r>
              <a:rPr lang="en-GB" dirty="0" smtClean="0"/>
              <a:t>Boycotts</a:t>
            </a:r>
            <a:r>
              <a:rPr lang="en-GB" dirty="0"/>
              <a:t>, purges, labour </a:t>
            </a:r>
            <a:r>
              <a:rPr lang="en-GB" dirty="0" smtClean="0"/>
              <a:t>camps.</a:t>
            </a:r>
            <a:endParaRPr lang="en-GB" dirty="0"/>
          </a:p>
          <a:p>
            <a:pPr marL="0" lvl="0" indent="0">
              <a:buNone/>
            </a:pPr>
            <a:r>
              <a:rPr lang="en-GB" dirty="0"/>
              <a:t>Nuremberg </a:t>
            </a:r>
            <a:r>
              <a:rPr lang="en-GB" dirty="0" smtClean="0"/>
              <a:t>Laws.</a:t>
            </a:r>
            <a:endParaRPr lang="en-GB" dirty="0"/>
          </a:p>
          <a:p>
            <a:pPr marL="0" lvl="0" indent="0">
              <a:buNone/>
            </a:pPr>
            <a:r>
              <a:rPr lang="en-GB" dirty="0" err="1" smtClean="0"/>
              <a:t>Kristallnacht</a:t>
            </a:r>
            <a:r>
              <a:rPr lang="en-GB" dirty="0" smtClean="0"/>
              <a:t>.</a:t>
            </a:r>
            <a:endParaRPr lang="en-GB" dirty="0"/>
          </a:p>
          <a:p>
            <a:pPr marL="0" lvl="0" indent="0">
              <a:buNone/>
            </a:pPr>
            <a:r>
              <a:rPr lang="en-GB" dirty="0" err="1"/>
              <a:t>Einsatzgruppen</a:t>
            </a:r>
            <a:r>
              <a:rPr lang="en-GB" dirty="0"/>
              <a:t> (‘one sentence groups</a:t>
            </a:r>
            <a:r>
              <a:rPr lang="en-GB" dirty="0" smtClean="0"/>
              <a:t>’.)</a:t>
            </a:r>
            <a:endParaRPr lang="en-GB" dirty="0"/>
          </a:p>
          <a:p>
            <a:pPr marL="0" lvl="0" indent="0">
              <a:buNone/>
            </a:pPr>
            <a:r>
              <a:rPr lang="en-GB" dirty="0" smtClean="0"/>
              <a:t>Ghettos.</a:t>
            </a:r>
            <a:endParaRPr lang="en-GB" dirty="0"/>
          </a:p>
          <a:p>
            <a:pPr marL="0" lvl="0" indent="0">
              <a:buNone/>
            </a:pPr>
            <a:r>
              <a:rPr lang="en-GB" dirty="0"/>
              <a:t>Mobile gas </a:t>
            </a:r>
            <a:r>
              <a:rPr lang="en-GB" dirty="0" smtClean="0"/>
              <a:t>chambers.</a:t>
            </a:r>
            <a:endParaRPr lang="en-GB" dirty="0"/>
          </a:p>
          <a:p>
            <a:pPr marL="0" lvl="0" indent="0">
              <a:buNone/>
            </a:pPr>
            <a:r>
              <a:rPr lang="en-GB" dirty="0"/>
              <a:t>Death </a:t>
            </a:r>
            <a:r>
              <a:rPr lang="en-GB" dirty="0" smtClean="0"/>
              <a:t>camps.</a:t>
            </a:r>
            <a:endParaRPr lang="en-GB" dirty="0"/>
          </a:p>
          <a:p>
            <a:pPr marL="0" lvl="0" indent="0">
              <a:buNone/>
            </a:pPr>
            <a:r>
              <a:rPr lang="en-GB" dirty="0"/>
              <a:t>1942, Nazi leaders met at </a:t>
            </a:r>
            <a:r>
              <a:rPr lang="en-GB" dirty="0" err="1"/>
              <a:t>Wannsee</a:t>
            </a:r>
            <a:r>
              <a:rPr lang="en-GB" dirty="0"/>
              <a:t>, </a:t>
            </a:r>
            <a:r>
              <a:rPr lang="en-GB" dirty="0" smtClean="0"/>
              <a:t>Berlin where they planned </a:t>
            </a:r>
            <a:r>
              <a:rPr lang="en-GB" dirty="0"/>
              <a:t>quickest way to eliminate the remaining 11 million </a:t>
            </a:r>
            <a:r>
              <a:rPr lang="en-GB" dirty="0" smtClean="0"/>
              <a:t>Jews.</a:t>
            </a:r>
            <a:endParaRPr lang="en-GB" dirty="0"/>
          </a:p>
          <a:p>
            <a:pPr marL="0" lvl="0" indent="0">
              <a:buNone/>
            </a:pPr>
            <a:r>
              <a:rPr lang="en-GB" dirty="0"/>
              <a:t>Concentration camps would become extermination </a:t>
            </a:r>
            <a:r>
              <a:rPr lang="en-GB" dirty="0" smtClean="0"/>
              <a:t>camps, 6 </a:t>
            </a:r>
            <a:r>
              <a:rPr lang="en-GB" dirty="0"/>
              <a:t>major camps, including </a:t>
            </a:r>
            <a:r>
              <a:rPr lang="en-GB" dirty="0" smtClean="0"/>
              <a:t>Auschwitz in Poland.</a:t>
            </a:r>
            <a:endParaRPr lang="en-GB" dirty="0"/>
          </a:p>
          <a:p>
            <a:endParaRPr lang="en-US" dirty="0"/>
          </a:p>
        </p:txBody>
      </p:sp>
    </p:spTree>
    <p:extLst>
      <p:ext uri="{BB962C8B-B14F-4D97-AF65-F5344CB8AC3E}">
        <p14:creationId xmlns:p14="http://schemas.microsoft.com/office/powerpoint/2010/main" val="83599443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274638"/>
            <a:ext cx="8229600" cy="6469062"/>
          </a:xfrm>
        </p:spPr>
        <p:txBody>
          <a:bodyPr>
            <a:normAutofit fontScale="55000" lnSpcReduction="20000"/>
          </a:bodyPr>
          <a:lstStyle/>
          <a:p>
            <a:pPr marL="0" indent="0">
              <a:buNone/>
            </a:pPr>
            <a:r>
              <a:rPr lang="en-GB" b="1" dirty="0" smtClean="0"/>
              <a:t>1 </a:t>
            </a:r>
            <a:r>
              <a:rPr lang="en-GB" b="1" dirty="0"/>
              <a:t>April 1933</a:t>
            </a:r>
          </a:p>
          <a:p>
            <a:pPr marL="0" indent="0">
              <a:buNone/>
            </a:pPr>
            <a:r>
              <a:rPr lang="en-GB" dirty="0" smtClean="0"/>
              <a:t>One</a:t>
            </a:r>
            <a:r>
              <a:rPr lang="en-GB" dirty="0"/>
              <a:t>-day boycott of Jewish shops, lawyers and doctors all over Germany</a:t>
            </a:r>
          </a:p>
          <a:p>
            <a:pPr marL="0" indent="0">
              <a:buNone/>
            </a:pPr>
            <a:r>
              <a:rPr lang="en-GB" b="1" dirty="0" smtClean="0"/>
              <a:t>May </a:t>
            </a:r>
            <a:r>
              <a:rPr lang="en-GB" b="1" dirty="0"/>
              <a:t>1934</a:t>
            </a:r>
          </a:p>
          <a:p>
            <a:pPr marL="0" indent="0">
              <a:buNone/>
            </a:pPr>
            <a:r>
              <a:rPr lang="en-GB" dirty="0" smtClean="0"/>
              <a:t>Jews </a:t>
            </a:r>
            <a:r>
              <a:rPr lang="en-GB" dirty="0"/>
              <a:t>prohibited from holding health insurance</a:t>
            </a:r>
          </a:p>
          <a:p>
            <a:pPr marL="0" indent="0">
              <a:buNone/>
            </a:pPr>
            <a:r>
              <a:rPr lang="en-GB" b="1" dirty="0" smtClean="0"/>
              <a:t>September </a:t>
            </a:r>
            <a:r>
              <a:rPr lang="en-GB" b="1" dirty="0"/>
              <a:t>1935</a:t>
            </a:r>
          </a:p>
          <a:p>
            <a:pPr marL="0" indent="0">
              <a:buNone/>
            </a:pPr>
            <a:r>
              <a:rPr lang="en-GB" dirty="0" smtClean="0"/>
              <a:t>Nuremberg </a:t>
            </a:r>
            <a:r>
              <a:rPr lang="en-GB" dirty="0"/>
              <a:t>Laws introduced which included:</a:t>
            </a:r>
          </a:p>
          <a:p>
            <a:pPr marL="0" indent="0">
              <a:buNone/>
            </a:pPr>
            <a:r>
              <a:rPr lang="en-GB" dirty="0"/>
              <a:t>Law for the Protection of German Blood and Honour which prohibited Jews from holding German citizenship and marrying non-Jews</a:t>
            </a:r>
          </a:p>
          <a:p>
            <a:pPr marL="0" indent="0">
              <a:buNone/>
            </a:pPr>
            <a:r>
              <a:rPr lang="en-GB" b="1" dirty="0" smtClean="0"/>
              <a:t>July </a:t>
            </a:r>
            <a:r>
              <a:rPr lang="en-GB" b="1" dirty="0"/>
              <a:t>1938</a:t>
            </a:r>
          </a:p>
          <a:p>
            <a:pPr marL="0" indent="0">
              <a:buNone/>
            </a:pPr>
            <a:r>
              <a:rPr lang="en-GB" dirty="0" smtClean="0"/>
              <a:t>Munich </a:t>
            </a:r>
            <a:r>
              <a:rPr lang="en-GB" dirty="0"/>
              <a:t>synagogue burned down</a:t>
            </a:r>
          </a:p>
          <a:p>
            <a:pPr marL="0" indent="0">
              <a:buNone/>
            </a:pPr>
            <a:r>
              <a:rPr lang="en-GB" dirty="0" smtClean="0"/>
              <a:t>October </a:t>
            </a:r>
            <a:r>
              <a:rPr lang="en-GB" dirty="0"/>
              <a:t>1938</a:t>
            </a:r>
          </a:p>
          <a:p>
            <a:pPr marL="0" indent="0">
              <a:buNone/>
            </a:pPr>
            <a:r>
              <a:rPr lang="en-GB" dirty="0" smtClean="0"/>
              <a:t>Jews </a:t>
            </a:r>
            <a:r>
              <a:rPr lang="en-GB" dirty="0"/>
              <a:t>had to have the red letter ‘J’ stamped on passports</a:t>
            </a:r>
          </a:p>
          <a:p>
            <a:pPr marL="0" indent="0">
              <a:buNone/>
            </a:pPr>
            <a:r>
              <a:rPr lang="en-GB" b="1" dirty="0" smtClean="0"/>
              <a:t>9</a:t>
            </a:r>
            <a:r>
              <a:rPr lang="en-GB" b="1" dirty="0"/>
              <a:t>-10 November 1938</a:t>
            </a:r>
          </a:p>
          <a:p>
            <a:pPr marL="0" indent="0">
              <a:buNone/>
            </a:pPr>
            <a:r>
              <a:rPr lang="en-GB" dirty="0" err="1" smtClean="0"/>
              <a:t>Kristallnacht</a:t>
            </a:r>
            <a:r>
              <a:rPr lang="en-GB" dirty="0"/>
              <a:t>: 100 Jews murdered, 1000s sent to concentrations camps, shops destroyed &amp; synagogues </a:t>
            </a:r>
            <a:r>
              <a:rPr lang="en-GB" dirty="0" smtClean="0"/>
              <a:t>burned.</a:t>
            </a:r>
            <a:r>
              <a:rPr lang="en-GB" dirty="0"/>
              <a:t> </a:t>
            </a:r>
          </a:p>
          <a:p>
            <a:pPr marL="0" indent="0">
              <a:buNone/>
            </a:pPr>
            <a:r>
              <a:rPr lang="en-GB" b="1" dirty="0" smtClean="0"/>
              <a:t>15 </a:t>
            </a:r>
            <a:r>
              <a:rPr lang="en-GB" b="1" dirty="0"/>
              <a:t>November 1938</a:t>
            </a:r>
          </a:p>
          <a:p>
            <a:pPr marL="0" indent="0">
              <a:buNone/>
            </a:pPr>
            <a:r>
              <a:rPr lang="en-GB" dirty="0" smtClean="0"/>
              <a:t>Jews </a:t>
            </a:r>
            <a:r>
              <a:rPr lang="en-GB" dirty="0"/>
              <a:t>expelled from schools</a:t>
            </a:r>
          </a:p>
          <a:p>
            <a:pPr marL="0" indent="0">
              <a:buNone/>
            </a:pPr>
            <a:r>
              <a:rPr lang="en-GB" b="1" dirty="0" smtClean="0"/>
              <a:t>November </a:t>
            </a:r>
            <a:r>
              <a:rPr lang="en-GB" b="1" dirty="0"/>
              <a:t>1940</a:t>
            </a:r>
          </a:p>
          <a:p>
            <a:pPr marL="0" indent="0">
              <a:buNone/>
            </a:pPr>
            <a:r>
              <a:rPr lang="en-GB" dirty="0" smtClean="0"/>
              <a:t>Warsaw </a:t>
            </a:r>
            <a:r>
              <a:rPr lang="en-GB" dirty="0"/>
              <a:t>ghetto </a:t>
            </a:r>
            <a:r>
              <a:rPr lang="en-GB" dirty="0" smtClean="0"/>
              <a:t>formed</a:t>
            </a:r>
          </a:p>
          <a:p>
            <a:pPr marL="0" indent="0">
              <a:buNone/>
            </a:pPr>
            <a:r>
              <a:rPr lang="en-GB" dirty="0"/>
              <a:t> </a:t>
            </a:r>
          </a:p>
          <a:p>
            <a:pPr marL="0" indent="0">
              <a:buNone/>
            </a:pPr>
            <a:r>
              <a:rPr lang="en-GB" dirty="0"/>
              <a:t>July 1941</a:t>
            </a:r>
          </a:p>
          <a:p>
            <a:pPr marL="0" indent="0">
              <a:buNone/>
            </a:pPr>
            <a:r>
              <a:rPr lang="en-GB" dirty="0" err="1" smtClean="0"/>
              <a:t>Wannsee</a:t>
            </a:r>
            <a:r>
              <a:rPr lang="en-GB" dirty="0" smtClean="0"/>
              <a:t> </a:t>
            </a:r>
            <a:r>
              <a:rPr lang="en-GB" dirty="0"/>
              <a:t>Conference leads to ‘Final Solution’ leads to Jewish camps becoming extermination </a:t>
            </a:r>
            <a:r>
              <a:rPr lang="en-GB" dirty="0" smtClean="0"/>
              <a:t>camps</a:t>
            </a:r>
            <a:r>
              <a:rPr lang="en-GB" dirty="0"/>
              <a:t>.</a:t>
            </a:r>
          </a:p>
        </p:txBody>
      </p:sp>
    </p:spTree>
    <p:extLst>
      <p:ext uri="{BB962C8B-B14F-4D97-AF65-F5344CB8AC3E}">
        <p14:creationId xmlns:p14="http://schemas.microsoft.com/office/powerpoint/2010/main" val="11910451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12762"/>
          </a:xfrm>
        </p:spPr>
        <p:txBody>
          <a:bodyPr>
            <a:normAutofit/>
          </a:bodyPr>
          <a:lstStyle/>
          <a:p>
            <a:r>
              <a:rPr lang="en-US" sz="2000" b="1" u="sng" dirty="0" smtClean="0"/>
              <a:t>Did people oppose </a:t>
            </a:r>
            <a:r>
              <a:rPr lang="en-US" sz="2000" b="1" u="sng" smtClean="0"/>
              <a:t>the Nazis?</a:t>
            </a:r>
            <a:endParaRPr lang="en-US" sz="2000" b="1" u="sng" dirty="0"/>
          </a:p>
        </p:txBody>
      </p:sp>
      <p:sp>
        <p:nvSpPr>
          <p:cNvPr id="3" name="Content Placeholder 2"/>
          <p:cNvSpPr>
            <a:spLocks noGrp="1"/>
          </p:cNvSpPr>
          <p:nvPr>
            <p:ph idx="1"/>
          </p:nvPr>
        </p:nvSpPr>
        <p:spPr>
          <a:xfrm>
            <a:off x="457200" y="876300"/>
            <a:ext cx="8229600" cy="5249863"/>
          </a:xfrm>
        </p:spPr>
        <p:txBody>
          <a:bodyPr>
            <a:normAutofit fontScale="62500" lnSpcReduction="20000"/>
          </a:bodyPr>
          <a:lstStyle/>
          <a:p>
            <a:pPr marL="0" indent="0">
              <a:buNone/>
            </a:pPr>
            <a:r>
              <a:rPr lang="en-GB" dirty="0"/>
              <a:t>Ordinary Germans resented intrusion by state, e.g. tactics of SA, propaganda, Block Warden collecting </a:t>
            </a:r>
            <a:r>
              <a:rPr lang="en-GB" dirty="0" smtClean="0"/>
              <a:t>subs. </a:t>
            </a:r>
            <a:endParaRPr lang="en-GB" dirty="0"/>
          </a:p>
          <a:p>
            <a:pPr marL="0" indent="0">
              <a:buNone/>
            </a:pPr>
            <a:r>
              <a:rPr lang="en-GB" dirty="0"/>
              <a:t>People attended rallies because their jobs might depend on it but didn’t always endorse the views of the </a:t>
            </a:r>
            <a:r>
              <a:rPr lang="en-GB" dirty="0" smtClean="0"/>
              <a:t>Nazi.</a:t>
            </a:r>
            <a:endParaRPr lang="en-GB" dirty="0"/>
          </a:p>
          <a:p>
            <a:pPr marL="0" indent="0">
              <a:buNone/>
            </a:pPr>
            <a:r>
              <a:rPr lang="en-GB" dirty="0"/>
              <a:t>Anti-Nazi jokes was a safety valve, a way of expressing criticism or disapproval, but not </a:t>
            </a:r>
            <a:r>
              <a:rPr lang="en-GB" dirty="0" smtClean="0"/>
              <a:t>openly.</a:t>
            </a:r>
            <a:endParaRPr lang="en-GB" dirty="0"/>
          </a:p>
          <a:p>
            <a:pPr marL="0" indent="0">
              <a:buNone/>
            </a:pPr>
            <a:r>
              <a:rPr lang="en-GB" dirty="0"/>
              <a:t>Case study of German doctor, who knowingly ignored what the Nazis were doing to Jews because it made it easier for him to gain patients for his </a:t>
            </a:r>
            <a:r>
              <a:rPr lang="en-GB" dirty="0" smtClean="0"/>
              <a:t>practice.</a:t>
            </a:r>
          </a:p>
          <a:p>
            <a:pPr marL="0" indent="0">
              <a:buNone/>
            </a:pPr>
            <a:r>
              <a:rPr lang="en-GB" dirty="0" smtClean="0"/>
              <a:t>Many </a:t>
            </a:r>
            <a:r>
              <a:rPr lang="en-GB" dirty="0"/>
              <a:t>refused to join the party or to give the ‘</a:t>
            </a:r>
            <a:r>
              <a:rPr lang="en-GB" dirty="0" err="1"/>
              <a:t>Heil</a:t>
            </a:r>
            <a:r>
              <a:rPr lang="en-GB" dirty="0"/>
              <a:t> Hitler’ salute; some were executed for their resistance; banned political parties went underground (e.g. Social Democrats in exile, SOPADE); 1936 Gestapo broke up 1000 underground </a:t>
            </a:r>
            <a:r>
              <a:rPr lang="en-GB" dirty="0" smtClean="0"/>
              <a:t>meetings.</a:t>
            </a:r>
            <a:endParaRPr lang="en-GB" dirty="0"/>
          </a:p>
          <a:p>
            <a:pPr marL="0" indent="0">
              <a:buNone/>
            </a:pPr>
            <a:r>
              <a:rPr lang="en-GB" dirty="0" smtClean="0"/>
              <a:t>1937</a:t>
            </a:r>
            <a:r>
              <a:rPr lang="en-GB" dirty="0"/>
              <a:t>, Munich, House of German showed officially approved German art at same time as an exhibition of Weimar ‘degenerate art’, which attracted 5x as many </a:t>
            </a:r>
            <a:r>
              <a:rPr lang="en-GB" dirty="0" smtClean="0"/>
              <a:t>visitors.</a:t>
            </a:r>
            <a:endParaRPr lang="en-GB" dirty="0"/>
          </a:p>
          <a:p>
            <a:pPr marL="0" indent="0">
              <a:buNone/>
            </a:pPr>
            <a:r>
              <a:rPr lang="en-GB" dirty="0" smtClean="0"/>
              <a:t>Swing </a:t>
            </a:r>
            <a:r>
              <a:rPr lang="en-GB" dirty="0"/>
              <a:t>groups listened to banned American music, </a:t>
            </a:r>
            <a:r>
              <a:rPr lang="en-GB" dirty="0" smtClean="0"/>
              <a:t>girls </a:t>
            </a:r>
            <a:r>
              <a:rPr lang="en-GB" dirty="0"/>
              <a:t>wore make up and fashionable imported </a:t>
            </a:r>
            <a:r>
              <a:rPr lang="en-GB" dirty="0" smtClean="0"/>
              <a:t>clothes. </a:t>
            </a:r>
            <a:endParaRPr lang="en-GB" dirty="0"/>
          </a:p>
          <a:p>
            <a:pPr marL="0" indent="0">
              <a:buNone/>
            </a:pPr>
            <a:endParaRPr lang="en-GB" dirty="0"/>
          </a:p>
          <a:p>
            <a:endParaRPr lang="en-US" dirty="0"/>
          </a:p>
        </p:txBody>
      </p:sp>
    </p:spTree>
    <p:extLst>
      <p:ext uri="{BB962C8B-B14F-4D97-AF65-F5344CB8AC3E}">
        <p14:creationId xmlns:p14="http://schemas.microsoft.com/office/powerpoint/2010/main" val="338038903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9862"/>
          </a:xfrm>
        </p:spPr>
        <p:txBody>
          <a:bodyPr>
            <a:normAutofit fontScale="90000"/>
          </a:bodyPr>
          <a:lstStyle/>
          <a:p>
            <a:endParaRPr lang="en-US" dirty="0"/>
          </a:p>
        </p:txBody>
      </p:sp>
      <p:sp>
        <p:nvSpPr>
          <p:cNvPr id="3" name="Content Placeholder 2"/>
          <p:cNvSpPr>
            <a:spLocks noGrp="1"/>
          </p:cNvSpPr>
          <p:nvPr>
            <p:ph idx="1"/>
          </p:nvPr>
        </p:nvSpPr>
        <p:spPr>
          <a:xfrm>
            <a:off x="457200" y="685800"/>
            <a:ext cx="8229600" cy="5440363"/>
          </a:xfrm>
        </p:spPr>
        <p:txBody>
          <a:bodyPr>
            <a:normAutofit fontScale="70000" lnSpcReduction="20000"/>
          </a:bodyPr>
          <a:lstStyle/>
          <a:p>
            <a:pPr marL="0" indent="0">
              <a:buNone/>
            </a:pPr>
            <a:r>
              <a:rPr lang="en-GB" dirty="0"/>
              <a:t>White Rose group distributed anti-Nazi propaganda; Navajos sheltered army deserters and RAF pilots; one group killed head of Cologne </a:t>
            </a:r>
            <a:r>
              <a:rPr lang="en-GB" dirty="0" smtClean="0"/>
              <a:t>Gestapo.</a:t>
            </a:r>
            <a:endParaRPr lang="en-GB" dirty="0"/>
          </a:p>
          <a:p>
            <a:pPr marL="0" indent="0">
              <a:buNone/>
            </a:pPr>
            <a:r>
              <a:rPr lang="en-GB" dirty="0"/>
              <a:t> </a:t>
            </a:r>
          </a:p>
          <a:p>
            <a:pPr marL="0" indent="0">
              <a:buNone/>
            </a:pPr>
            <a:r>
              <a:rPr lang="en-GB" dirty="0" err="1"/>
              <a:t>Reinhard</a:t>
            </a:r>
            <a:r>
              <a:rPr lang="en-GB" dirty="0"/>
              <a:t> </a:t>
            </a:r>
            <a:r>
              <a:rPr lang="en-GB" dirty="0" err="1"/>
              <a:t>Heydrich</a:t>
            </a:r>
            <a:r>
              <a:rPr lang="en-GB" dirty="0"/>
              <a:t>, Chief of Reich Security, assassinated by two specially trained Czech soldiers, </a:t>
            </a:r>
            <a:r>
              <a:rPr lang="en-GB" dirty="0" smtClean="0"/>
              <a:t>1942.</a:t>
            </a:r>
            <a:endParaRPr lang="en-GB" dirty="0"/>
          </a:p>
          <a:p>
            <a:pPr marL="0" indent="0">
              <a:buNone/>
            </a:pPr>
            <a:r>
              <a:rPr lang="en-GB" dirty="0"/>
              <a:t> </a:t>
            </a:r>
          </a:p>
          <a:p>
            <a:pPr marL="0" indent="0">
              <a:buNone/>
            </a:pPr>
            <a:r>
              <a:rPr lang="en-GB" dirty="0"/>
              <a:t>Martin </a:t>
            </a:r>
            <a:r>
              <a:rPr lang="en-GB" dirty="0" err="1"/>
              <a:t>Niemoller</a:t>
            </a:r>
            <a:r>
              <a:rPr lang="en-GB" dirty="0"/>
              <a:t> and Dietrich </a:t>
            </a:r>
            <a:r>
              <a:rPr lang="en-GB" dirty="0" err="1"/>
              <a:t>Bonhoeffer</a:t>
            </a:r>
            <a:r>
              <a:rPr lang="en-GB" dirty="0"/>
              <a:t>, founders of the ‘Confessional Church’, </a:t>
            </a:r>
            <a:r>
              <a:rPr lang="en-GB" dirty="0" err="1"/>
              <a:t>Bonhoffer</a:t>
            </a:r>
            <a:r>
              <a:rPr lang="en-GB" dirty="0"/>
              <a:t> who spoke out against Nazis and plotted in secret to overthrow Nazi State, eventually died in concentration camp on 8 April 1945; Cardinal Galen, Lion of Munster, led a campaign against the Nazis’ euthanasia </a:t>
            </a:r>
            <a:r>
              <a:rPr lang="en-GB" dirty="0" smtClean="0"/>
              <a:t>programme.</a:t>
            </a:r>
            <a:endParaRPr lang="en-GB" dirty="0"/>
          </a:p>
          <a:p>
            <a:pPr marL="0" indent="0">
              <a:buNone/>
            </a:pPr>
            <a:r>
              <a:rPr lang="en-GB" dirty="0"/>
              <a:t> </a:t>
            </a:r>
          </a:p>
          <a:p>
            <a:pPr marL="0" indent="0">
              <a:buNone/>
            </a:pPr>
            <a:r>
              <a:rPr lang="en-GB" dirty="0"/>
              <a:t>Von </a:t>
            </a:r>
            <a:r>
              <a:rPr lang="en-GB" dirty="0" err="1"/>
              <a:t>Stauffenberg</a:t>
            </a:r>
            <a:r>
              <a:rPr lang="en-GB" dirty="0"/>
              <a:t> &amp; Operation </a:t>
            </a:r>
            <a:r>
              <a:rPr lang="en-GB" dirty="0" err="1"/>
              <a:t>Valkrie</a:t>
            </a:r>
            <a:r>
              <a:rPr lang="en-GB" dirty="0"/>
              <a:t>, July 1944; 4 members of Hitler’s group were killed and Hitler was badly injured; failure of plot led to reprisals and c.5000 people were arrested and </a:t>
            </a:r>
            <a:r>
              <a:rPr lang="en-GB" dirty="0" smtClean="0"/>
              <a:t>executed. </a:t>
            </a:r>
            <a:endParaRPr lang="en-US" dirty="0"/>
          </a:p>
        </p:txBody>
      </p:sp>
    </p:spTree>
    <p:extLst>
      <p:ext uri="{BB962C8B-B14F-4D97-AF65-F5344CB8AC3E}">
        <p14:creationId xmlns:p14="http://schemas.microsoft.com/office/powerpoint/2010/main" val="3416400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8750"/>
            <a:ext cx="8229600" cy="867833"/>
          </a:xfrm>
        </p:spPr>
        <p:txBody>
          <a:bodyPr/>
          <a:lstStyle/>
          <a:p>
            <a:r>
              <a:rPr lang="en-US" dirty="0" smtClean="0"/>
              <a:t>The </a:t>
            </a:r>
            <a:r>
              <a:rPr lang="en-US" dirty="0" smtClean="0"/>
              <a:t>Treaty </a:t>
            </a:r>
            <a:r>
              <a:rPr lang="en-US" dirty="0" smtClean="0"/>
              <a:t>of </a:t>
            </a:r>
            <a:r>
              <a:rPr lang="en-US" dirty="0"/>
              <a:t>V</a:t>
            </a:r>
            <a:r>
              <a:rPr lang="en-US" dirty="0" smtClean="0"/>
              <a:t>ersailles 1919</a:t>
            </a:r>
            <a:endParaRPr lang="en-US" dirty="0"/>
          </a:p>
        </p:txBody>
      </p:sp>
      <p:sp>
        <p:nvSpPr>
          <p:cNvPr id="3" name="Content Placeholder 2"/>
          <p:cNvSpPr>
            <a:spLocks noGrp="1"/>
          </p:cNvSpPr>
          <p:nvPr>
            <p:ph idx="1"/>
          </p:nvPr>
        </p:nvSpPr>
        <p:spPr>
          <a:xfrm>
            <a:off x="457200" y="1026584"/>
            <a:ext cx="8229600" cy="5099580"/>
          </a:xfrm>
        </p:spPr>
        <p:txBody>
          <a:bodyPr/>
          <a:lstStyle/>
          <a:p>
            <a:r>
              <a:rPr lang="en-US" sz="2400" dirty="0" smtClean="0"/>
              <a:t>What impact </a:t>
            </a:r>
            <a:r>
              <a:rPr lang="en-US" sz="2400" dirty="0" smtClean="0"/>
              <a:t>did</a:t>
            </a:r>
            <a:r>
              <a:rPr lang="en-US" sz="2400" dirty="0" smtClean="0"/>
              <a:t> </a:t>
            </a:r>
            <a:r>
              <a:rPr lang="en-US" sz="2400" dirty="0" smtClean="0"/>
              <a:t>it have on </a:t>
            </a:r>
            <a:r>
              <a:rPr lang="en-US" sz="2400" dirty="0"/>
              <a:t>G</a:t>
            </a:r>
            <a:r>
              <a:rPr lang="en-US" sz="2400" dirty="0" smtClean="0"/>
              <a:t>ermany</a:t>
            </a:r>
            <a:r>
              <a:rPr lang="en-US" sz="2400" dirty="0" smtClean="0"/>
              <a:t>?</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566780604"/>
              </p:ext>
            </p:extLst>
          </p:nvPr>
        </p:nvGraphicFramePr>
        <p:xfrm>
          <a:off x="256116" y="1593959"/>
          <a:ext cx="8633883" cy="5020625"/>
        </p:xfrm>
        <a:graphic>
          <a:graphicData uri="http://schemas.openxmlformats.org/drawingml/2006/table">
            <a:tbl>
              <a:tblPr firstRow="1" bandRow="1">
                <a:tableStyleId>{5C22544A-7EE6-4342-B048-85BDC9FD1C3A}</a:tableStyleId>
              </a:tblPr>
              <a:tblGrid>
                <a:gridCol w="1230239"/>
                <a:gridCol w="3699478"/>
                <a:gridCol w="3704166"/>
              </a:tblGrid>
              <a:tr h="561203">
                <a:tc>
                  <a:txBody>
                    <a:bodyPr/>
                    <a:lstStyle/>
                    <a:p>
                      <a:r>
                        <a:rPr lang="en-US" dirty="0" smtClean="0"/>
                        <a:t>Term:</a:t>
                      </a:r>
                      <a:endParaRPr lang="en-US" dirty="0"/>
                    </a:p>
                  </a:txBody>
                  <a:tcPr/>
                </a:tc>
                <a:tc>
                  <a:txBody>
                    <a:bodyPr/>
                    <a:lstStyle/>
                    <a:p>
                      <a:r>
                        <a:rPr lang="en-US" dirty="0" smtClean="0"/>
                        <a:t>Explanation:</a:t>
                      </a:r>
                      <a:endParaRPr lang="en-US" dirty="0"/>
                    </a:p>
                  </a:txBody>
                  <a:tcPr/>
                </a:tc>
                <a:tc>
                  <a:txBody>
                    <a:bodyPr/>
                    <a:lstStyle/>
                    <a:p>
                      <a:r>
                        <a:rPr lang="en-US" dirty="0" smtClean="0"/>
                        <a:t>Impact:</a:t>
                      </a:r>
                      <a:endParaRPr lang="en-US" dirty="0"/>
                    </a:p>
                  </a:txBody>
                  <a:tcPr/>
                </a:tc>
              </a:tr>
              <a:tr h="1109577">
                <a:tc>
                  <a:txBody>
                    <a:bodyPr/>
                    <a:lstStyle/>
                    <a:p>
                      <a:r>
                        <a:rPr lang="en-US" dirty="0" smtClean="0"/>
                        <a:t>Land</a:t>
                      </a:r>
                      <a:endParaRPr lang="en-US" dirty="0"/>
                    </a:p>
                  </a:txBody>
                  <a:tcPr/>
                </a:tc>
                <a:tc>
                  <a:txBody>
                    <a:bodyPr/>
                    <a:lstStyle/>
                    <a:p>
                      <a:r>
                        <a:rPr lang="en-US" sz="1400" dirty="0" smtClean="0"/>
                        <a:t>The Allies took 13% Germany’s land and 6 million of it’s people. Land was given to France, Belgium and Poland amongst</a:t>
                      </a:r>
                      <a:r>
                        <a:rPr lang="en-US" sz="1400" baseline="0" dirty="0" smtClean="0"/>
                        <a:t> others, including 15% farmland and 10% of industry.</a:t>
                      </a:r>
                      <a:endParaRPr lang="en-US" sz="1400" dirty="0"/>
                    </a:p>
                  </a:txBody>
                  <a:tcPr/>
                </a:tc>
                <a:tc>
                  <a:txBody>
                    <a:bodyPr/>
                    <a:lstStyle/>
                    <a:p>
                      <a:r>
                        <a:rPr lang="en-US" sz="1400" dirty="0" smtClean="0"/>
                        <a:t>Germany felt</a:t>
                      </a:r>
                      <a:r>
                        <a:rPr lang="en-US" sz="1400" baseline="0" dirty="0" smtClean="0"/>
                        <a:t> shamed and angry at loss of their people and land. Loss of farm land and industry would effect the economy. </a:t>
                      </a:r>
                      <a:endParaRPr lang="en-US" sz="1400" dirty="0"/>
                    </a:p>
                  </a:txBody>
                  <a:tcPr/>
                </a:tc>
              </a:tr>
              <a:tr h="1109577">
                <a:tc>
                  <a:txBody>
                    <a:bodyPr/>
                    <a:lstStyle/>
                    <a:p>
                      <a:r>
                        <a:rPr lang="en-US" dirty="0" smtClean="0"/>
                        <a:t>Army</a:t>
                      </a:r>
                      <a:endParaRPr lang="en-US" dirty="0"/>
                    </a:p>
                  </a:txBody>
                  <a:tcPr/>
                </a:tc>
                <a:tc>
                  <a:txBody>
                    <a:bodyPr/>
                    <a:lstStyle/>
                    <a:p>
                      <a:r>
                        <a:rPr lang="en-US" sz="1400" dirty="0" smtClean="0"/>
                        <a:t>Drastically reduced- no air force, only 100,000 soldiers, 15,000 sailors, 6 battleships, no submarines.</a:t>
                      </a:r>
                      <a:endParaRPr lang="en-US" sz="1400" dirty="0"/>
                    </a:p>
                  </a:txBody>
                  <a:tcPr/>
                </a:tc>
                <a:tc>
                  <a:txBody>
                    <a:bodyPr/>
                    <a:lstStyle/>
                    <a:p>
                      <a:r>
                        <a:rPr lang="en-US" sz="1400" dirty="0" smtClean="0"/>
                        <a:t>French felt safer. Germans felt</a:t>
                      </a:r>
                      <a:r>
                        <a:rPr lang="en-US" sz="1400" baseline="0" dirty="0" smtClean="0"/>
                        <a:t> vulnerable and this was unfair. Germany was no longer a ‘Great’ power.</a:t>
                      </a:r>
                      <a:endParaRPr lang="en-US" sz="1400" dirty="0"/>
                    </a:p>
                  </a:txBody>
                  <a:tcPr/>
                </a:tc>
              </a:tr>
              <a:tr h="996730">
                <a:tc>
                  <a:txBody>
                    <a:bodyPr/>
                    <a:lstStyle/>
                    <a:p>
                      <a:r>
                        <a:rPr lang="en-US" dirty="0" smtClean="0"/>
                        <a:t>Money</a:t>
                      </a:r>
                      <a:endParaRPr lang="en-US" dirty="0"/>
                    </a:p>
                  </a:txBody>
                  <a:tcPr/>
                </a:tc>
                <a:tc>
                  <a:txBody>
                    <a:bodyPr/>
                    <a:lstStyle/>
                    <a:p>
                      <a:r>
                        <a:rPr lang="en-US" sz="1400" dirty="0" smtClean="0"/>
                        <a:t>Allies claimed compensation for the damages caused by the war. Costs</a:t>
                      </a:r>
                      <a:r>
                        <a:rPr lang="en-US" sz="1400" baseline="0" dirty="0" smtClean="0"/>
                        <a:t> charged were £6600 million to be paid yearly. </a:t>
                      </a:r>
                      <a:endParaRPr lang="en-US" sz="1400" dirty="0"/>
                    </a:p>
                  </a:txBody>
                  <a:tcPr/>
                </a:tc>
                <a:tc>
                  <a:txBody>
                    <a:bodyPr/>
                    <a:lstStyle/>
                    <a:p>
                      <a:r>
                        <a:rPr lang="en-US" sz="1400" dirty="0" smtClean="0"/>
                        <a:t>This left the economy weak and Germany had no hope of keeping up payments.</a:t>
                      </a:r>
                      <a:endParaRPr lang="en-US" sz="1400" dirty="0"/>
                    </a:p>
                  </a:txBody>
                  <a:tcPr/>
                </a:tc>
              </a:tr>
              <a:tr h="1243538">
                <a:tc>
                  <a:txBody>
                    <a:bodyPr/>
                    <a:lstStyle/>
                    <a:p>
                      <a:r>
                        <a:rPr lang="en-US" dirty="0" smtClean="0"/>
                        <a:t>Blame</a:t>
                      </a:r>
                      <a:endParaRPr lang="en-US" dirty="0"/>
                    </a:p>
                  </a:txBody>
                  <a:tcPr/>
                </a:tc>
                <a:tc>
                  <a:txBody>
                    <a:bodyPr/>
                    <a:lstStyle/>
                    <a:p>
                      <a:r>
                        <a:rPr lang="en-US" sz="1400" dirty="0" smtClean="0"/>
                        <a:t>Germany was</a:t>
                      </a:r>
                      <a:r>
                        <a:rPr lang="en-US" sz="1400" baseline="0" dirty="0" smtClean="0"/>
                        <a:t> blamed for the war in Article 231.</a:t>
                      </a:r>
                      <a:endParaRPr lang="en-US" sz="1400" dirty="0"/>
                    </a:p>
                  </a:txBody>
                  <a:tcPr/>
                </a:tc>
                <a:tc>
                  <a:txBody>
                    <a:bodyPr/>
                    <a:lstStyle/>
                    <a:p>
                      <a:r>
                        <a:rPr lang="en-US" sz="1400" dirty="0" smtClean="0"/>
                        <a:t>This was the most hated clause.</a:t>
                      </a:r>
                      <a:r>
                        <a:rPr lang="en-US" sz="1400" baseline="0" dirty="0" smtClean="0"/>
                        <a:t> Germany felt humiliated and that the war had been self-defense so they didn’t cause it. The new government was also hated, the people felt ‘stabbed in the back.’</a:t>
                      </a:r>
                      <a:endParaRPr lang="en-US" sz="1400" dirty="0"/>
                    </a:p>
                  </a:txBody>
                  <a:tcPr/>
                </a:tc>
              </a:tr>
            </a:tbl>
          </a:graphicData>
        </a:graphic>
      </p:graphicFrame>
    </p:spTree>
    <p:extLst>
      <p:ext uri="{BB962C8B-B14F-4D97-AF65-F5344CB8AC3E}">
        <p14:creationId xmlns:p14="http://schemas.microsoft.com/office/powerpoint/2010/main" val="11280141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Threat 1: The </a:t>
            </a:r>
            <a:r>
              <a:rPr lang="en-US" sz="2400" dirty="0" err="1" smtClean="0"/>
              <a:t>Spartacist</a:t>
            </a:r>
            <a:r>
              <a:rPr lang="en-US" sz="2400" dirty="0"/>
              <a:t> </a:t>
            </a:r>
            <a:r>
              <a:rPr lang="en-US" sz="2400" dirty="0" smtClean="0"/>
              <a:t>R</a:t>
            </a:r>
            <a:r>
              <a:rPr lang="en-US" sz="2400" dirty="0" smtClean="0"/>
              <a:t>ising January 1919</a:t>
            </a:r>
            <a:endParaRPr lang="en-US" sz="2400" dirty="0"/>
          </a:p>
        </p:txBody>
      </p:sp>
      <p:sp>
        <p:nvSpPr>
          <p:cNvPr id="3" name="Content Placeholder 2"/>
          <p:cNvSpPr>
            <a:spLocks noGrp="1"/>
          </p:cNvSpPr>
          <p:nvPr>
            <p:ph idx="1"/>
          </p:nvPr>
        </p:nvSpPr>
        <p:spPr/>
        <p:txBody>
          <a:bodyPr/>
          <a:lstStyle/>
          <a:p>
            <a:pPr marL="0" lvl="0" indent="0">
              <a:buNone/>
            </a:pPr>
            <a:r>
              <a:rPr lang="en-GB" sz="2000" dirty="0" smtClean="0"/>
              <a:t>Who were they?</a:t>
            </a:r>
          </a:p>
          <a:p>
            <a:pPr lvl="0"/>
            <a:r>
              <a:rPr lang="en-GB" sz="2000" dirty="0" smtClean="0"/>
              <a:t>Left</a:t>
            </a:r>
            <a:r>
              <a:rPr lang="en-GB" sz="2000" dirty="0"/>
              <a:t>-wing revolutionaries</a:t>
            </a:r>
          </a:p>
          <a:p>
            <a:pPr lvl="0"/>
            <a:r>
              <a:rPr lang="en-GB" sz="2000" dirty="0"/>
              <a:t>Wanted to get rid of Kaiser</a:t>
            </a:r>
          </a:p>
          <a:p>
            <a:pPr lvl="0"/>
            <a:r>
              <a:rPr lang="en-GB" sz="2000" dirty="0" smtClean="0"/>
              <a:t>Wanted s</a:t>
            </a:r>
            <a:r>
              <a:rPr lang="en-GB" sz="2000" dirty="0" smtClean="0"/>
              <a:t>ocial </a:t>
            </a:r>
            <a:r>
              <a:rPr lang="en-GB" sz="2000" dirty="0"/>
              <a:t>revolution like Russian Revolution (1917)</a:t>
            </a:r>
          </a:p>
          <a:p>
            <a:pPr lvl="0"/>
            <a:r>
              <a:rPr lang="en-GB" sz="2000" dirty="0"/>
              <a:t>Disagreements over pace of change – seize power from Ebert’s </a:t>
            </a:r>
            <a:r>
              <a:rPr lang="en-GB" sz="2000" dirty="0" err="1" smtClean="0"/>
              <a:t>governement</a:t>
            </a:r>
            <a:r>
              <a:rPr lang="en-GB" sz="2000" dirty="0" smtClean="0"/>
              <a:t> </a:t>
            </a:r>
            <a:r>
              <a:rPr lang="en-GB" sz="2000" dirty="0"/>
              <a:t>or wait??</a:t>
            </a:r>
            <a:r>
              <a:rPr lang="en-GB" sz="2000" dirty="0" smtClean="0"/>
              <a:t>?</a:t>
            </a:r>
          </a:p>
          <a:p>
            <a:pPr marL="0" lvl="0" indent="0">
              <a:buNone/>
            </a:pPr>
            <a:r>
              <a:rPr lang="en-GB" sz="2000" dirty="0" smtClean="0"/>
              <a:t>Why did they fail?</a:t>
            </a:r>
          </a:p>
          <a:p>
            <a:pPr lvl="0"/>
            <a:r>
              <a:rPr lang="en-GB" sz="2000" dirty="0"/>
              <a:t>Poorly organised</a:t>
            </a:r>
          </a:p>
          <a:p>
            <a:pPr lvl="0"/>
            <a:r>
              <a:rPr lang="en-GB" sz="2000" dirty="0" err="1"/>
              <a:t>Spartacists</a:t>
            </a:r>
            <a:r>
              <a:rPr lang="en-GB" sz="2000" dirty="0"/>
              <a:t> failed to capture many buildings in Berlin</a:t>
            </a:r>
          </a:p>
          <a:p>
            <a:pPr lvl="0"/>
            <a:r>
              <a:rPr lang="en-GB" sz="2000" dirty="0"/>
              <a:t>Lacked support of other left-wing groups</a:t>
            </a:r>
          </a:p>
          <a:p>
            <a:pPr lvl="0"/>
            <a:r>
              <a:rPr lang="en-GB" sz="2000" dirty="0" smtClean="0"/>
              <a:t>Government </a:t>
            </a:r>
            <a:r>
              <a:rPr lang="en-GB" sz="2000" dirty="0"/>
              <a:t>had support of </a:t>
            </a:r>
            <a:r>
              <a:rPr lang="en-GB" sz="2000" dirty="0" err="1"/>
              <a:t>Friekorps</a:t>
            </a:r>
            <a:endParaRPr lang="en-GB" sz="2000" dirty="0"/>
          </a:p>
          <a:p>
            <a:pPr lvl="0"/>
            <a:r>
              <a:rPr lang="en-GB" sz="2000" dirty="0" err="1"/>
              <a:t>Spartacist</a:t>
            </a:r>
            <a:r>
              <a:rPr lang="en-GB" sz="2000" dirty="0"/>
              <a:t> leaders murdered – party lack direction</a:t>
            </a:r>
          </a:p>
          <a:p>
            <a:pPr marL="0" lvl="0" indent="0">
              <a:buNone/>
            </a:pPr>
            <a:endParaRPr lang="en-GB" sz="2000" dirty="0"/>
          </a:p>
          <a:p>
            <a:endParaRPr lang="en-US" dirty="0"/>
          </a:p>
        </p:txBody>
      </p:sp>
    </p:spTree>
    <p:extLst>
      <p:ext uri="{BB962C8B-B14F-4D97-AF65-F5344CB8AC3E}">
        <p14:creationId xmlns:p14="http://schemas.microsoft.com/office/powerpoint/2010/main" val="3282683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Threat 2: The </a:t>
            </a:r>
            <a:r>
              <a:rPr lang="en-US" sz="2400" dirty="0" err="1" smtClean="0"/>
              <a:t>Kapp</a:t>
            </a:r>
            <a:r>
              <a:rPr lang="en-US" sz="2400" dirty="0" smtClean="0"/>
              <a:t> Putsch 1920</a:t>
            </a:r>
            <a:endParaRPr lang="en-US" sz="2400" dirty="0"/>
          </a:p>
        </p:txBody>
      </p:sp>
      <p:sp>
        <p:nvSpPr>
          <p:cNvPr id="3" name="Content Placeholder 2"/>
          <p:cNvSpPr>
            <a:spLocks noGrp="1"/>
          </p:cNvSpPr>
          <p:nvPr>
            <p:ph idx="1"/>
          </p:nvPr>
        </p:nvSpPr>
        <p:spPr>
          <a:xfrm>
            <a:off x="457200" y="1250846"/>
            <a:ext cx="8229600" cy="5330526"/>
          </a:xfrm>
        </p:spPr>
        <p:txBody>
          <a:bodyPr>
            <a:normAutofit/>
          </a:bodyPr>
          <a:lstStyle/>
          <a:p>
            <a:pPr marL="0" indent="0">
              <a:buNone/>
            </a:pPr>
            <a:r>
              <a:rPr lang="en-US" sz="2000" dirty="0" smtClean="0"/>
              <a:t>Who were the </a:t>
            </a:r>
            <a:r>
              <a:rPr lang="en-US" sz="2000" dirty="0" err="1" smtClean="0"/>
              <a:t>Freikorps</a:t>
            </a:r>
            <a:r>
              <a:rPr lang="en-US" sz="2000" dirty="0" smtClean="0"/>
              <a:t>?</a:t>
            </a:r>
          </a:p>
          <a:p>
            <a:pPr lvl="0"/>
            <a:r>
              <a:rPr lang="en-GB" sz="2000" dirty="0"/>
              <a:t>Former soldiers in the German army</a:t>
            </a:r>
          </a:p>
          <a:p>
            <a:pPr lvl="0"/>
            <a:r>
              <a:rPr lang="en-GB" sz="2000" dirty="0"/>
              <a:t>Right-wing, conservative organisation</a:t>
            </a:r>
          </a:p>
          <a:p>
            <a:pPr lvl="0"/>
            <a:r>
              <a:rPr lang="en-GB" sz="2000" dirty="0"/>
              <a:t>Hated Treaty of Versailles (1919) - many had been forced to leave the army </a:t>
            </a:r>
          </a:p>
          <a:p>
            <a:pPr lvl="0"/>
            <a:r>
              <a:rPr lang="en-GB" sz="2000" dirty="0"/>
              <a:t>Helped President Ebert put down </a:t>
            </a:r>
            <a:r>
              <a:rPr lang="en-GB" sz="2000" dirty="0" err="1"/>
              <a:t>Spartacist</a:t>
            </a:r>
            <a:r>
              <a:rPr lang="en-GB" sz="2000" dirty="0"/>
              <a:t> </a:t>
            </a:r>
            <a:r>
              <a:rPr lang="en-GB" sz="2000" dirty="0"/>
              <a:t>R</a:t>
            </a:r>
            <a:r>
              <a:rPr lang="en-GB" sz="2000" dirty="0" smtClean="0"/>
              <a:t>ising </a:t>
            </a:r>
            <a:r>
              <a:rPr lang="en-GB" sz="2000" dirty="0"/>
              <a:t>(1919)</a:t>
            </a:r>
          </a:p>
          <a:p>
            <a:pPr marL="0" indent="0">
              <a:buNone/>
            </a:pPr>
            <a:r>
              <a:rPr lang="en-US" sz="2000" dirty="0" smtClean="0"/>
              <a:t>Why did it fail?</a:t>
            </a:r>
          </a:p>
          <a:p>
            <a:pPr lvl="0"/>
            <a:r>
              <a:rPr lang="en-GB" sz="2000" dirty="0"/>
              <a:t>Lack of leadership - General Ludendorff supported </a:t>
            </a:r>
            <a:r>
              <a:rPr lang="en-GB" sz="2000" dirty="0" err="1"/>
              <a:t>Kapp</a:t>
            </a:r>
            <a:r>
              <a:rPr lang="en-GB" sz="2000" dirty="0"/>
              <a:t>, but other senior army leaders failed to lend their support</a:t>
            </a:r>
          </a:p>
          <a:p>
            <a:pPr lvl="0"/>
            <a:r>
              <a:rPr lang="en-GB" sz="2000" dirty="0"/>
              <a:t>Putsch centred on Berlin – didn’t spread to rest of Germany</a:t>
            </a:r>
          </a:p>
          <a:p>
            <a:pPr lvl="0"/>
            <a:r>
              <a:rPr lang="en-GB" sz="2000" dirty="0"/>
              <a:t>Weimar Government continued - able to relocate to Dresden</a:t>
            </a:r>
          </a:p>
          <a:p>
            <a:pPr lvl="0"/>
            <a:r>
              <a:rPr lang="en-GB" sz="2000" dirty="0"/>
              <a:t>People tired of revolution </a:t>
            </a:r>
            <a:r>
              <a:rPr lang="en-GB" sz="2000" dirty="0" smtClean="0"/>
              <a:t>– </a:t>
            </a:r>
            <a:r>
              <a:rPr lang="en-GB" sz="2000" dirty="0" err="1"/>
              <a:t>Spartacist</a:t>
            </a:r>
            <a:r>
              <a:rPr lang="en-GB" sz="2000" dirty="0"/>
              <a:t> </a:t>
            </a:r>
            <a:r>
              <a:rPr lang="en-GB" sz="2000" dirty="0"/>
              <a:t>R</a:t>
            </a:r>
            <a:r>
              <a:rPr lang="en-GB" sz="2000" dirty="0" smtClean="0"/>
              <a:t>ising </a:t>
            </a:r>
            <a:r>
              <a:rPr lang="en-GB" sz="2000" dirty="0"/>
              <a:t>occurred 1919</a:t>
            </a:r>
          </a:p>
          <a:p>
            <a:pPr lvl="0"/>
            <a:r>
              <a:rPr lang="en-GB" sz="2000" dirty="0"/>
              <a:t>General strike</a:t>
            </a:r>
          </a:p>
          <a:p>
            <a:pPr marL="0" indent="0">
              <a:buNone/>
            </a:pPr>
            <a:endParaRPr lang="en-US" sz="2000" dirty="0"/>
          </a:p>
        </p:txBody>
      </p:sp>
    </p:spTree>
    <p:extLst>
      <p:ext uri="{BB962C8B-B14F-4D97-AF65-F5344CB8AC3E}">
        <p14:creationId xmlns:p14="http://schemas.microsoft.com/office/powerpoint/2010/main" val="16265485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The Invasion of the Ruhr 1923</a:t>
            </a:r>
            <a:endParaRPr lang="en-US" sz="2800" dirty="0"/>
          </a:p>
        </p:txBody>
      </p:sp>
      <p:sp>
        <p:nvSpPr>
          <p:cNvPr id="3" name="Content Placeholder 2"/>
          <p:cNvSpPr>
            <a:spLocks noGrp="1"/>
          </p:cNvSpPr>
          <p:nvPr>
            <p:ph idx="1"/>
          </p:nvPr>
        </p:nvSpPr>
        <p:spPr>
          <a:xfrm>
            <a:off x="457200" y="1600200"/>
            <a:ext cx="8229600" cy="4904196"/>
          </a:xfrm>
        </p:spPr>
        <p:txBody>
          <a:bodyPr>
            <a:normAutofit fontScale="85000" lnSpcReduction="20000"/>
          </a:bodyPr>
          <a:lstStyle/>
          <a:p>
            <a:pPr marL="0" indent="0">
              <a:buNone/>
            </a:pPr>
            <a:r>
              <a:rPr lang="en-GB" dirty="0" smtClean="0"/>
              <a:t>What happened?</a:t>
            </a:r>
            <a:endParaRPr lang="en-GB" dirty="0"/>
          </a:p>
          <a:p>
            <a:r>
              <a:rPr lang="en-GB" dirty="0"/>
              <a:t>Germany did not keep up with </a:t>
            </a:r>
            <a:r>
              <a:rPr lang="en-GB" dirty="0" smtClean="0"/>
              <a:t>reparations.</a:t>
            </a:r>
            <a:endParaRPr lang="en-GB" dirty="0"/>
          </a:p>
          <a:p>
            <a:r>
              <a:rPr lang="en-GB" dirty="0"/>
              <a:t>January 1923, French and Belgian troops marched into the Ruhr -  legal under the Treaty of Versailles</a:t>
            </a:r>
            <a:r>
              <a:rPr lang="en-GB" dirty="0" smtClean="0"/>
              <a:t>.</a:t>
            </a:r>
            <a:r>
              <a:rPr lang="en-GB" dirty="0"/>
              <a:t> </a:t>
            </a:r>
          </a:p>
          <a:p>
            <a:r>
              <a:rPr lang="en-GB" dirty="0"/>
              <a:t>Factories &amp; industrial production ground to a </a:t>
            </a:r>
            <a:r>
              <a:rPr lang="en-GB" dirty="0" smtClean="0"/>
              <a:t>halt.</a:t>
            </a:r>
            <a:r>
              <a:rPr lang="en-GB" dirty="0"/>
              <a:t> </a:t>
            </a:r>
          </a:p>
          <a:p>
            <a:r>
              <a:rPr lang="en-GB" dirty="0"/>
              <a:t>The Germans responded with passive resistance, but this made Germany even </a:t>
            </a:r>
            <a:r>
              <a:rPr lang="en-GB" dirty="0" smtClean="0"/>
              <a:t>poorer.</a:t>
            </a:r>
            <a:r>
              <a:rPr lang="en-GB" dirty="0"/>
              <a:t> </a:t>
            </a:r>
          </a:p>
          <a:p>
            <a:r>
              <a:rPr lang="en-GB" dirty="0"/>
              <a:t>Stresemann called off passive </a:t>
            </a:r>
            <a:r>
              <a:rPr lang="en-GB" dirty="0" smtClean="0"/>
              <a:t>resistance</a:t>
            </a:r>
            <a:r>
              <a:rPr lang="en-GB" dirty="0"/>
              <a:t> </a:t>
            </a:r>
            <a:r>
              <a:rPr lang="en-GB" dirty="0" smtClean="0"/>
              <a:t>to try and save the economy.</a:t>
            </a:r>
            <a:endParaRPr lang="en-GB" dirty="0"/>
          </a:p>
          <a:p>
            <a:r>
              <a:rPr lang="en-GB" dirty="0"/>
              <a:t>Criticism for giving in to </a:t>
            </a:r>
            <a:r>
              <a:rPr lang="en-GB" dirty="0" smtClean="0"/>
              <a:t>France.</a:t>
            </a:r>
            <a:r>
              <a:rPr lang="en-GB" dirty="0"/>
              <a:t> </a:t>
            </a:r>
          </a:p>
          <a:p>
            <a:r>
              <a:rPr lang="en-GB" dirty="0"/>
              <a:t>Economy began to recover &amp; France </a:t>
            </a:r>
            <a:r>
              <a:rPr lang="en-GB" dirty="0" smtClean="0"/>
              <a:t>withdrew as repayments continued.</a:t>
            </a:r>
            <a:endParaRPr lang="en-GB" dirty="0"/>
          </a:p>
          <a:p>
            <a:pPr marL="0" indent="0">
              <a:buNone/>
            </a:pPr>
            <a:endParaRPr lang="en-GB" dirty="0"/>
          </a:p>
        </p:txBody>
      </p:sp>
    </p:spTree>
    <p:extLst>
      <p:ext uri="{BB962C8B-B14F-4D97-AF65-F5344CB8AC3E}">
        <p14:creationId xmlns:p14="http://schemas.microsoft.com/office/powerpoint/2010/main" val="9918808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Hyperinflation 1923</a:t>
            </a:r>
            <a:endParaRPr lang="en-US" dirty="0"/>
          </a:p>
        </p:txBody>
      </p:sp>
      <p:sp>
        <p:nvSpPr>
          <p:cNvPr id="3" name="Content Placeholder 2"/>
          <p:cNvSpPr>
            <a:spLocks noGrp="1"/>
          </p:cNvSpPr>
          <p:nvPr>
            <p:ph idx="1"/>
          </p:nvPr>
        </p:nvSpPr>
        <p:spPr>
          <a:xfrm>
            <a:off x="457200" y="1270089"/>
            <a:ext cx="8229600" cy="5388257"/>
          </a:xfrm>
        </p:spPr>
        <p:txBody>
          <a:bodyPr>
            <a:normAutofit fontScale="85000" lnSpcReduction="20000"/>
          </a:bodyPr>
          <a:lstStyle/>
          <a:p>
            <a:r>
              <a:rPr lang="en-GB" dirty="0" smtClean="0"/>
              <a:t>German government </a:t>
            </a:r>
            <a:r>
              <a:rPr lang="en-GB" dirty="0"/>
              <a:t>printed extra banknotes to cover costs of </a:t>
            </a:r>
            <a:r>
              <a:rPr lang="en-GB" dirty="0" smtClean="0"/>
              <a:t>reparations.</a:t>
            </a:r>
            <a:r>
              <a:rPr lang="en-GB" dirty="0"/>
              <a:t> </a:t>
            </a:r>
          </a:p>
          <a:p>
            <a:r>
              <a:rPr lang="en-GB" dirty="0"/>
              <a:t>Value of money </a:t>
            </a:r>
            <a:r>
              <a:rPr lang="en-GB" dirty="0" smtClean="0"/>
              <a:t>went</a:t>
            </a:r>
            <a:r>
              <a:rPr lang="en-GB" dirty="0" smtClean="0"/>
              <a:t> </a:t>
            </a:r>
            <a:r>
              <a:rPr lang="en-GB" dirty="0"/>
              <a:t>down and prices </a:t>
            </a:r>
            <a:r>
              <a:rPr lang="en-GB" dirty="0" smtClean="0"/>
              <a:t>rose </a:t>
            </a:r>
            <a:r>
              <a:rPr lang="en-GB" dirty="0"/>
              <a:t>to </a:t>
            </a:r>
            <a:r>
              <a:rPr lang="en-GB" dirty="0" smtClean="0"/>
              <a:t>compensate.</a:t>
            </a:r>
            <a:r>
              <a:rPr lang="en-GB" dirty="0"/>
              <a:t> </a:t>
            </a:r>
          </a:p>
          <a:p>
            <a:r>
              <a:rPr lang="en-GB" dirty="0"/>
              <a:t>Pensions and savings </a:t>
            </a:r>
            <a:r>
              <a:rPr lang="en-GB" dirty="0" smtClean="0"/>
              <a:t>lost.</a:t>
            </a:r>
            <a:endParaRPr lang="en-GB" dirty="0"/>
          </a:p>
          <a:p>
            <a:r>
              <a:rPr lang="en-GB" dirty="0"/>
              <a:t>Wages lost all </a:t>
            </a:r>
            <a:r>
              <a:rPr lang="en-GB" dirty="0" smtClean="0"/>
              <a:t>value. </a:t>
            </a:r>
            <a:endParaRPr lang="en-GB" dirty="0"/>
          </a:p>
          <a:p>
            <a:r>
              <a:rPr lang="en-GB" dirty="0"/>
              <a:t>People blamed new Weimar government, which had agreed to reparations under the Versailles </a:t>
            </a:r>
            <a:r>
              <a:rPr lang="en-GB" dirty="0" smtClean="0"/>
              <a:t>Treaty.</a:t>
            </a:r>
            <a:r>
              <a:rPr lang="en-GB" dirty="0"/>
              <a:t> </a:t>
            </a:r>
          </a:p>
          <a:p>
            <a:r>
              <a:rPr lang="en-GB" dirty="0"/>
              <a:t>October 1923, </a:t>
            </a:r>
            <a:r>
              <a:rPr lang="en-GB" dirty="0" smtClean="0"/>
              <a:t>government destroyed </a:t>
            </a:r>
            <a:r>
              <a:rPr lang="en-GB" dirty="0"/>
              <a:t>old </a:t>
            </a:r>
            <a:r>
              <a:rPr lang="en-GB" dirty="0" smtClean="0"/>
              <a:t>currency.</a:t>
            </a:r>
            <a:r>
              <a:rPr lang="en-GB" dirty="0"/>
              <a:t> </a:t>
            </a:r>
          </a:p>
          <a:p>
            <a:r>
              <a:rPr lang="en-GB" dirty="0" smtClean="0"/>
              <a:t>Introduction of </a:t>
            </a:r>
            <a:r>
              <a:rPr lang="en-GB" dirty="0"/>
              <a:t>new temporary currency, </a:t>
            </a:r>
            <a:r>
              <a:rPr lang="en-GB" dirty="0" err="1"/>
              <a:t>Rentenmark</a:t>
            </a:r>
            <a:r>
              <a:rPr lang="en-GB" dirty="0"/>
              <a:t>, &amp; limits </a:t>
            </a:r>
            <a:r>
              <a:rPr lang="en-GB" dirty="0" smtClean="0"/>
              <a:t>on amount </a:t>
            </a:r>
            <a:r>
              <a:rPr lang="en-GB" dirty="0"/>
              <a:t>in </a:t>
            </a:r>
            <a:r>
              <a:rPr lang="en-GB" dirty="0" smtClean="0"/>
              <a:t>circulation.</a:t>
            </a:r>
            <a:r>
              <a:rPr lang="en-GB" dirty="0"/>
              <a:t> </a:t>
            </a:r>
          </a:p>
          <a:p>
            <a:r>
              <a:rPr lang="en-GB" dirty="0" smtClean="0"/>
              <a:t>Introduction of </a:t>
            </a:r>
            <a:r>
              <a:rPr lang="en-GB" dirty="0"/>
              <a:t>new permanent currency, </a:t>
            </a:r>
            <a:r>
              <a:rPr lang="en-GB" dirty="0" err="1" smtClean="0"/>
              <a:t>Reichsmark</a:t>
            </a:r>
            <a:r>
              <a:rPr lang="en-GB" dirty="0" smtClean="0"/>
              <a:t>.</a:t>
            </a:r>
            <a:r>
              <a:rPr lang="en-GB" dirty="0"/>
              <a:t> </a:t>
            </a:r>
          </a:p>
          <a:p>
            <a:r>
              <a:rPr lang="en-GB" dirty="0"/>
              <a:t>1924, US loaned money to Germany, Dawes </a:t>
            </a:r>
            <a:r>
              <a:rPr lang="en-GB" dirty="0" smtClean="0"/>
              <a:t>Plan.</a:t>
            </a:r>
            <a:endParaRPr lang="en-GB" dirty="0"/>
          </a:p>
        </p:txBody>
      </p:sp>
    </p:spTree>
    <p:extLst>
      <p:ext uri="{BB962C8B-B14F-4D97-AF65-F5344CB8AC3E}">
        <p14:creationId xmlns:p14="http://schemas.microsoft.com/office/powerpoint/2010/main" val="16889321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619</TotalTime>
  <Words>3264</Words>
  <Application>Microsoft Macintosh PowerPoint</Application>
  <PresentationFormat>On-screen Show (4:3)</PresentationFormat>
  <Paragraphs>465</Paragraphs>
  <Slides>44</Slides>
  <Notes>0</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Office Theme</vt:lpstr>
      <vt:lpstr>Life in Germany 1919-1945</vt:lpstr>
      <vt:lpstr>Why were German people optimistic after WWI? </vt:lpstr>
      <vt:lpstr>The Weimar Constitution</vt:lpstr>
      <vt:lpstr>Weaknesses:</vt:lpstr>
      <vt:lpstr>The Treaty of Versailles 1919</vt:lpstr>
      <vt:lpstr>Threat 1: The Spartacist Rising January 1919</vt:lpstr>
      <vt:lpstr>Threat 2: The Kapp Putsch 1920</vt:lpstr>
      <vt:lpstr>The Invasion of the Ruhr 1923</vt:lpstr>
      <vt:lpstr>Hyperinflation 1923</vt:lpstr>
      <vt:lpstr>Threat 3: The Munich Beer Hall Putsch 1923</vt:lpstr>
      <vt:lpstr>The Stresemann years.</vt:lpstr>
      <vt:lpstr>PowerPoint Presentation</vt:lpstr>
      <vt:lpstr>PowerPoint Presentation</vt:lpstr>
      <vt:lpstr>How did the depression affect Germany?</vt:lpstr>
      <vt:lpstr>How did the depression help the Nazis?</vt:lpstr>
      <vt:lpstr>Why did people turn to the Nazis?</vt:lpstr>
      <vt:lpstr>PowerPoint Presentation</vt:lpstr>
      <vt:lpstr>Who did Hitler need? 1. Josef Goebbels </vt:lpstr>
      <vt:lpstr>2. Hermann Goering </vt:lpstr>
      <vt:lpstr>3. Rudolph Hess</vt:lpstr>
      <vt:lpstr>4.Ernst Röhm </vt:lpstr>
      <vt:lpstr>Heinrich Himmler </vt:lpstr>
      <vt:lpstr>Why did Hitler become Chancellor in 1933?</vt:lpstr>
      <vt:lpstr>Weakness of Weimar government </vt:lpstr>
      <vt:lpstr>How did Hitler consolidate his power?</vt:lpstr>
      <vt:lpstr>PowerPoint Presentation</vt:lpstr>
      <vt:lpstr>PowerPoint Presentation</vt:lpstr>
      <vt:lpstr>PowerPoint Presentation</vt:lpstr>
      <vt:lpstr>Goebels and propaganda</vt:lpstr>
      <vt:lpstr>PowerPoint Presentation</vt:lpstr>
      <vt:lpstr>How did Hitler control the youth?</vt:lpstr>
      <vt:lpstr>PowerPoint Presentation</vt:lpstr>
      <vt:lpstr>How were women treated in Nazi Germany?</vt:lpstr>
      <vt:lpstr>How did the Nazis use terror to control the people?</vt:lpstr>
      <vt:lpstr>PowerPoint Presentation</vt:lpstr>
      <vt:lpstr>How did the Nazis solve the economy?</vt:lpstr>
      <vt:lpstr>PowerPoint Presentation</vt:lpstr>
      <vt:lpstr>Economic Success</vt:lpstr>
      <vt:lpstr>Economic Failures:</vt:lpstr>
      <vt:lpstr>Persecution of those who didn’t conform</vt:lpstr>
      <vt:lpstr>PowerPoint Presentation</vt:lpstr>
      <vt:lpstr>PowerPoint Presentation</vt:lpstr>
      <vt:lpstr>Did people oppose the Nazis?</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Life in Germany 1919-1945</dc:title>
  <dc:creator>J SHELLEY</dc:creator>
  <cp:lastModifiedBy>J SHELLEY</cp:lastModifiedBy>
  <cp:revision>31</cp:revision>
  <cp:lastPrinted>2012-03-27T13:36:15Z</cp:lastPrinted>
  <dcterms:created xsi:type="dcterms:W3CDTF">2012-03-12T19:39:36Z</dcterms:created>
  <dcterms:modified xsi:type="dcterms:W3CDTF">2013-02-08T14:57:53Z</dcterms:modified>
</cp:coreProperties>
</file>