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4" r:id="rId3"/>
    <p:sldId id="257" r:id="rId4"/>
    <p:sldId id="258" r:id="rId5"/>
    <p:sldId id="275" r:id="rId6"/>
    <p:sldId id="262" r:id="rId7"/>
    <p:sldId id="263" r:id="rId8"/>
    <p:sldId id="272" r:id="rId9"/>
    <p:sldId id="265" r:id="rId10"/>
    <p:sldId id="269" r:id="rId11"/>
    <p:sldId id="270" r:id="rId12"/>
    <p:sldId id="271" r:id="rId13"/>
    <p:sldId id="266" r:id="rId14"/>
    <p:sldId id="267" r:id="rId15"/>
    <p:sldId id="268"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9" autoAdjust="0"/>
    <p:restoredTop sz="94660"/>
  </p:normalViewPr>
  <p:slideViewPr>
    <p:cSldViewPr>
      <p:cViewPr varScale="1">
        <p:scale>
          <a:sx n="94" d="100"/>
          <a:sy n="94" d="100"/>
        </p:scale>
        <p:origin x="-11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FBA21-0FC7-4EFF-B4EB-A3479140485B}" type="datetimeFigureOut">
              <a:rPr lang="en-US" smtClean="0"/>
              <a:pPr/>
              <a:t>12/04/2012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CE1B3C-0566-49A5-8069-8C17EC28C8E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FBA21-0FC7-4EFF-B4EB-A3479140485B}" type="datetimeFigureOut">
              <a:rPr lang="en-US" smtClean="0"/>
              <a:pPr/>
              <a:t>12/04/2012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E1B3C-0566-49A5-8069-8C17EC28C8E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86409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b="1" dirty="0"/>
              <a:t>How did we get from this </a:t>
            </a:r>
            <a:r>
              <a:rPr lang="en-GB" b="1" dirty="0" smtClean="0"/>
              <a:t>… </a:t>
            </a:r>
            <a:r>
              <a:rPr lang="en-GB" b="1" dirty="0"/>
              <a:t>... to this?</a:t>
            </a:r>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5546054" y="2924944"/>
            <a:ext cx="3490442" cy="3783639"/>
          </a:xfrm>
          <a:prstGeom prst="rect">
            <a:avLst/>
          </a:prstGeom>
          <a:noFill/>
          <a:ln w="9525">
            <a:noFill/>
            <a:miter lim="800000"/>
            <a:headEnd/>
            <a:tailEnd/>
          </a:ln>
          <a:effectLst/>
        </p:spPr>
      </p:pic>
      <p:sp>
        <p:nvSpPr>
          <p:cNvPr id="6" name="Rectangle 5"/>
          <p:cNvSpPr/>
          <p:nvPr/>
        </p:nvSpPr>
        <p:spPr>
          <a:xfrm>
            <a:off x="107504" y="1484784"/>
            <a:ext cx="903649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000" dirty="0"/>
              <a:t>Make a list of </a:t>
            </a:r>
            <a:r>
              <a:rPr lang="en-GB" sz="2000" dirty="0" smtClean="0"/>
              <a:t>the differences between the </a:t>
            </a:r>
            <a:r>
              <a:rPr lang="en-GB" sz="2000" dirty="0"/>
              <a:t>two </a:t>
            </a:r>
            <a:r>
              <a:rPr lang="en-GB" sz="2000" dirty="0" smtClean="0"/>
              <a:t>operating theatres in </a:t>
            </a:r>
            <a:r>
              <a:rPr lang="en-GB" sz="2000" dirty="0"/>
              <a:t>these pictures</a:t>
            </a:r>
            <a:r>
              <a:rPr lang="en-GB" sz="2000" dirty="0" smtClean="0"/>
              <a:t>. </a:t>
            </a:r>
            <a:r>
              <a:rPr lang="en-GB" sz="2000" b="1" dirty="0" smtClean="0"/>
              <a:t>a </a:t>
            </a:r>
            <a:r>
              <a:rPr lang="en-GB" sz="2000" b="1" dirty="0"/>
              <a:t>Start by </a:t>
            </a:r>
            <a:r>
              <a:rPr lang="en-GB" sz="2000" b="1" dirty="0" smtClean="0"/>
              <a:t>identifying </a:t>
            </a:r>
            <a:r>
              <a:rPr lang="en-GB" sz="2000" dirty="0" smtClean="0"/>
              <a:t>differences you can </a:t>
            </a:r>
            <a:r>
              <a:rPr lang="en-GB" sz="2000" dirty="0"/>
              <a:t>see</a:t>
            </a:r>
            <a:r>
              <a:rPr lang="en-GB" sz="2000" dirty="0" smtClean="0"/>
              <a:t>. </a:t>
            </a:r>
            <a:r>
              <a:rPr lang="en-GB" sz="2000" b="1" dirty="0" smtClean="0"/>
              <a:t>b </a:t>
            </a:r>
            <a:r>
              <a:rPr lang="en-GB" sz="2000" b="1" dirty="0"/>
              <a:t>Then add to </a:t>
            </a:r>
            <a:r>
              <a:rPr lang="en-GB" sz="2000" b="1" dirty="0" smtClean="0"/>
              <a:t>your </a:t>
            </a:r>
            <a:r>
              <a:rPr lang="en-GB" sz="2000" dirty="0" smtClean="0"/>
              <a:t>list </a:t>
            </a:r>
            <a:r>
              <a:rPr lang="en-GB" sz="2000" dirty="0"/>
              <a:t>any </a:t>
            </a:r>
            <a:r>
              <a:rPr lang="en-GB" sz="2000" dirty="0" smtClean="0"/>
              <a:t>differences you </a:t>
            </a:r>
            <a:r>
              <a:rPr lang="en-GB" sz="2000" dirty="0"/>
              <a:t>can </a:t>
            </a:r>
            <a:r>
              <a:rPr lang="en-GB" sz="2000" dirty="0" smtClean="0"/>
              <a:t>infer from </a:t>
            </a:r>
            <a:r>
              <a:rPr lang="en-GB" sz="2000" dirty="0"/>
              <a:t>the </a:t>
            </a:r>
            <a:r>
              <a:rPr lang="en-GB" sz="2000" dirty="0" smtClean="0"/>
              <a:t>pictures or changes which you think </a:t>
            </a:r>
            <a:r>
              <a:rPr lang="en-GB" sz="2000" dirty="0"/>
              <a:t>took </a:t>
            </a:r>
            <a:r>
              <a:rPr lang="en-GB" sz="2000" dirty="0" smtClean="0"/>
              <a:t>place between 1793 and </a:t>
            </a:r>
            <a:r>
              <a:rPr lang="en-GB" sz="2000" dirty="0"/>
              <a:t>the present.</a:t>
            </a:r>
          </a:p>
        </p:txBody>
      </p:sp>
      <p:sp>
        <p:nvSpPr>
          <p:cNvPr id="3" name="TextBox 2"/>
          <p:cNvSpPr txBox="1"/>
          <p:nvPr/>
        </p:nvSpPr>
        <p:spPr>
          <a:xfrm>
            <a:off x="107504" y="1052736"/>
            <a:ext cx="8928992" cy="461665"/>
          </a:xfrm>
          <a:prstGeom prst="rect">
            <a:avLst/>
          </a:prstGeom>
          <a:noFill/>
        </p:spPr>
        <p:txBody>
          <a:bodyPr wrap="square" rtlCol="0">
            <a:spAutoFit/>
          </a:bodyPr>
          <a:lstStyle/>
          <a:p>
            <a:pPr algn="ctr"/>
            <a:r>
              <a:rPr lang="en-US" sz="2400" dirty="0" smtClean="0"/>
              <a:t>L/O To </a:t>
            </a:r>
            <a:r>
              <a:rPr lang="en-US" sz="2400" dirty="0"/>
              <a:t>identify the main problems involved in surgery in 1845</a:t>
            </a:r>
            <a:endParaRPr lang="en-GB" sz="2400" dirty="0"/>
          </a:p>
        </p:txBody>
      </p:sp>
      <p:sp>
        <p:nvSpPr>
          <p:cNvPr id="4" name="TextBox 3"/>
          <p:cNvSpPr txBox="1"/>
          <p:nvPr/>
        </p:nvSpPr>
        <p:spPr>
          <a:xfrm>
            <a:off x="107504" y="6093296"/>
            <a:ext cx="5400600"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dirty="0" smtClean="0"/>
              <a:t>Now add to your list as you watch the clip: ‘Playing God’ from  ‘what the Victorians have done for us’. </a:t>
            </a:r>
            <a:endParaRPr lang="en-GB" sz="20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28" y="2924944"/>
            <a:ext cx="4028634" cy="30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Source A: An operation around 1800</a:t>
            </a:r>
            <a:endParaRPr lang="en-GB" dirty="0"/>
          </a:p>
        </p:txBody>
      </p:sp>
      <p:pic>
        <p:nvPicPr>
          <p:cNvPr id="4" name="Picture 2" descr="9_18th_a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7941291" cy="492330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851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pPr algn="l"/>
            <a:r>
              <a:rPr lang="en-GB" sz="2400" dirty="0" smtClean="0"/>
              <a:t>Source B The novelist Fanny Burney’s account of her mastectomy operation in 1811. She survived and lived for many years after</a:t>
            </a:r>
            <a:endParaRPr lang="en-GB" sz="2400" dirty="0"/>
          </a:p>
        </p:txBody>
      </p:sp>
      <p:sp>
        <p:nvSpPr>
          <p:cNvPr id="4" name="TextBox 3"/>
          <p:cNvSpPr txBox="1"/>
          <p:nvPr/>
        </p:nvSpPr>
        <p:spPr>
          <a:xfrm>
            <a:off x="467544" y="1556792"/>
            <a:ext cx="8208912" cy="3477875"/>
          </a:xfrm>
          <a:prstGeom prst="rect">
            <a:avLst/>
          </a:prstGeom>
          <a:noFill/>
        </p:spPr>
        <p:txBody>
          <a:bodyPr wrap="square" rtlCol="0">
            <a:spAutoFit/>
          </a:bodyPr>
          <a:lstStyle/>
          <a:p>
            <a:r>
              <a:rPr lang="en-GB" sz="2000" dirty="0" smtClean="0"/>
              <a:t>“…</a:t>
            </a:r>
            <a:r>
              <a:rPr lang="en-GB" sz="2000" dirty="0"/>
              <a:t>w</a:t>
            </a:r>
            <a:r>
              <a:rPr lang="en-GB" sz="2000" dirty="0" smtClean="0"/>
              <a:t>hen the dreadful steel was plunged into the breast – cutting through veins – arteries – flesh – nerves – I needed no injunctions not to restrain my cries. I began a scream that lasted intermittently  during the whole time of the incision – I almost marvel that it does not ring in my ears still! So excruciating was the agony, when the wound was made, and the instrument was withdrawn, the pain seemed undiminished, for the air that suddenly rushed into those delicate parts felt like a mass of minute but sharp and forked daggers, that were tearing at the edges of the wound, but when I felt again the instrument… I thought I must have expired, I attempted no more to open my eyes - they felt so firmly closed, that the eyelids seemed indented to the cheeks…”</a:t>
            </a:r>
            <a:endParaRPr lang="en-GB" sz="2000" dirty="0"/>
          </a:p>
        </p:txBody>
      </p:sp>
      <p:sp>
        <p:nvSpPr>
          <p:cNvPr id="5" name="TextBox 4"/>
          <p:cNvSpPr txBox="1"/>
          <p:nvPr/>
        </p:nvSpPr>
        <p:spPr>
          <a:xfrm>
            <a:off x="467544" y="5733256"/>
            <a:ext cx="813690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smtClean="0">
                <a:solidFill>
                  <a:srgbClr val="FF0000"/>
                </a:solidFill>
              </a:rPr>
              <a:t>Mastectomy: </a:t>
            </a:r>
            <a:r>
              <a:rPr lang="en-GB" sz="2000" dirty="0" smtClean="0"/>
              <a:t>The operation of removing all or part of the breast</a:t>
            </a:r>
            <a:endParaRPr lang="en-GB" sz="2000" dirty="0"/>
          </a:p>
        </p:txBody>
      </p:sp>
    </p:spTree>
    <p:extLst>
      <p:ext uri="{BB962C8B-B14F-4D97-AF65-F5344CB8AC3E}">
        <p14:creationId xmlns:p14="http://schemas.microsoft.com/office/powerpoint/2010/main" val="23876091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GB" sz="2800" dirty="0" smtClean="0"/>
              <a:t>Source C: An account by Professor James Syme of his amputation of a leg at the hip joint in the nineteenth century</a:t>
            </a:r>
            <a:endParaRPr lang="en-GB" sz="2800" dirty="0"/>
          </a:p>
        </p:txBody>
      </p:sp>
      <p:sp>
        <p:nvSpPr>
          <p:cNvPr id="4" name="TextBox 3"/>
          <p:cNvSpPr txBox="1"/>
          <p:nvPr/>
        </p:nvSpPr>
        <p:spPr>
          <a:xfrm>
            <a:off x="179512" y="1556792"/>
            <a:ext cx="8496944" cy="3785652"/>
          </a:xfrm>
          <a:prstGeom prst="rect">
            <a:avLst/>
          </a:prstGeom>
          <a:noFill/>
        </p:spPr>
        <p:txBody>
          <a:bodyPr wrap="square" rtlCol="0">
            <a:spAutoFit/>
          </a:bodyPr>
          <a:lstStyle/>
          <a:p>
            <a:r>
              <a:rPr lang="en-GB" sz="2000" dirty="0" smtClean="0"/>
              <a:t>“I introduced a narrow knife about a foot long … I cut along the bone, which started, with a loud report, from its socket. Finally I passed the knife around the head of the bone, cutting the remaining portion of the ligament, and this completed the operation, which certainly did not occupy at most more than one minute.</a:t>
            </a:r>
          </a:p>
          <a:p>
            <a:endParaRPr lang="en-GB" sz="2000" dirty="0"/>
          </a:p>
          <a:p>
            <a:r>
              <a:rPr lang="en-GB" sz="2000" dirty="0" smtClean="0"/>
              <a:t>My assistant relaxed the tourniquet so that we might estimate the size and number of the bleeding vessels. It seemed at fist sight as if the vessels which supplied so many jets of arterial blood could never all be closed… a single instrument was sufficient to convince us that the patient’s safety required all our speed and in the course of a few minutes haemorrhage was effectually restrained by the application of ten or twelve ligatures.</a:t>
            </a:r>
            <a:endParaRPr lang="en-GB" sz="2000" dirty="0"/>
          </a:p>
        </p:txBody>
      </p:sp>
      <p:sp>
        <p:nvSpPr>
          <p:cNvPr id="5" name="TextBox 4"/>
          <p:cNvSpPr txBox="1"/>
          <p:nvPr/>
        </p:nvSpPr>
        <p:spPr>
          <a:xfrm>
            <a:off x="179512" y="5342444"/>
            <a:ext cx="871296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smtClean="0">
                <a:solidFill>
                  <a:srgbClr val="FF0000"/>
                </a:solidFill>
              </a:rPr>
              <a:t>Tourniquet: </a:t>
            </a:r>
            <a:r>
              <a:rPr lang="en-GB" sz="2000" dirty="0"/>
              <a:t>any device for arresting bleeding by forcibly compressing a blood vessel, as a bandage tightened by twisting. </a:t>
            </a:r>
          </a:p>
          <a:p>
            <a:r>
              <a:rPr lang="en-GB" sz="2000" b="1" dirty="0" smtClean="0">
                <a:solidFill>
                  <a:srgbClr val="FF0000"/>
                </a:solidFill>
              </a:rPr>
              <a:t>Ligature: </a:t>
            </a:r>
            <a:r>
              <a:rPr lang="en-GB" sz="2000" dirty="0" smtClean="0"/>
              <a:t>Tying up an artery to stop the flow of blood from a vessel</a:t>
            </a:r>
            <a:endParaRPr lang="en-GB" sz="2000" dirty="0"/>
          </a:p>
          <a:p>
            <a:r>
              <a:rPr lang="en-GB" sz="2000" b="1" dirty="0" smtClean="0">
                <a:solidFill>
                  <a:srgbClr val="FF0000"/>
                </a:solidFill>
              </a:rPr>
              <a:t>Haemorrhage: </a:t>
            </a:r>
            <a:r>
              <a:rPr lang="en-GB" sz="2000" dirty="0" smtClean="0"/>
              <a:t>The flow of blood from a vessel which can lead to death</a:t>
            </a:r>
            <a:endParaRPr lang="en-GB" sz="2000" dirty="0"/>
          </a:p>
        </p:txBody>
      </p:sp>
    </p:spTree>
    <p:extLst>
      <p:ext uri="{BB962C8B-B14F-4D97-AF65-F5344CB8AC3E}">
        <p14:creationId xmlns:p14="http://schemas.microsoft.com/office/powerpoint/2010/main" val="190450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071546"/>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l"/>
            <a:r>
              <a:rPr lang="en-GB" sz="2000" dirty="0">
                <a:latin typeface="Comic Sans MS" pitchFamily="66" charset="0"/>
              </a:rPr>
              <a:t>Infection was the biggest problem faced by patients during and after operations at the beginning of the nineteenth </a:t>
            </a:r>
            <a:r>
              <a:rPr lang="en-GB" sz="2000" dirty="0" smtClean="0">
                <a:latin typeface="Comic Sans MS" pitchFamily="66" charset="0"/>
              </a:rPr>
              <a:t>century. Do you agree?</a:t>
            </a:r>
            <a:r>
              <a:rPr lang="en-GB" sz="2000" dirty="0" smtClean="0">
                <a:solidFill>
                  <a:schemeClr val="bg1"/>
                </a:solidFill>
                <a:latin typeface="Comic Sans MS" pitchFamily="66" charset="0"/>
              </a:rPr>
              <a:t> </a:t>
            </a:r>
            <a:r>
              <a:rPr lang="en-GB" sz="2000" b="1" dirty="0" smtClean="0">
                <a:solidFill>
                  <a:schemeClr val="bg1"/>
                </a:solidFill>
                <a:latin typeface="Comic Sans MS" pitchFamily="66" charset="0"/>
              </a:rPr>
              <a:t>Using </a:t>
            </a:r>
            <a:r>
              <a:rPr lang="en-GB" sz="2000" b="1" dirty="0">
                <a:solidFill>
                  <a:schemeClr val="bg1"/>
                </a:solidFill>
                <a:latin typeface="Comic Sans MS" pitchFamily="66" charset="0"/>
              </a:rPr>
              <a:t>the sources A, B and C and your knowledge Explain your answer</a:t>
            </a:r>
            <a:r>
              <a:rPr lang="en-GB" sz="2000" dirty="0" smtClean="0">
                <a:solidFill>
                  <a:schemeClr val="bg1"/>
                </a:solidFill>
                <a:latin typeface="Comic Sans MS" pitchFamily="66" charset="0"/>
              </a:rPr>
              <a:t>. 16 marks</a:t>
            </a:r>
            <a:endParaRPr lang="en-GB" sz="2000" dirty="0">
              <a:solidFill>
                <a:schemeClr val="bg1"/>
              </a:solidFill>
              <a:latin typeface="Comic Sans MS" pitchFamily="66" charset="0"/>
            </a:endParaRPr>
          </a:p>
        </p:txBody>
      </p:sp>
      <p:sp>
        <p:nvSpPr>
          <p:cNvPr id="6147" name="Rectangle 3"/>
          <p:cNvSpPr>
            <a:spLocks noGrp="1" noChangeArrowheads="1"/>
          </p:cNvSpPr>
          <p:nvPr>
            <p:ph type="body" idx="1"/>
          </p:nvPr>
        </p:nvSpPr>
        <p:spPr>
          <a:xfrm>
            <a:off x="0" y="1214423"/>
            <a:ext cx="9144000" cy="4714908"/>
          </a:xfrm>
        </p:spPr>
        <p:txBody>
          <a:bodyPr>
            <a:normAutofit/>
          </a:bodyPr>
          <a:lstStyle/>
          <a:p>
            <a:r>
              <a:rPr lang="en-GB" sz="2000" dirty="0" smtClean="0"/>
              <a:t>Introduction: Operations in the nineteenth century were dangerous due to three main problems which the surgeons of the time could not deal with such as…</a:t>
            </a:r>
            <a:endParaRPr lang="en-GB" sz="2000" dirty="0"/>
          </a:p>
          <a:p>
            <a:r>
              <a:rPr lang="en-GB" sz="2000" dirty="0" smtClean="0"/>
              <a:t>Source A tells me that surgery was dangerous because...</a:t>
            </a:r>
          </a:p>
          <a:p>
            <a:r>
              <a:rPr lang="en-GB" sz="2000" dirty="0" smtClean="0"/>
              <a:t>Source B discusses surgery and it </a:t>
            </a:r>
            <a:r>
              <a:rPr lang="en-GB" sz="2000" dirty="0" smtClean="0">
                <a:solidFill>
                  <a:srgbClr val="FF0000"/>
                </a:solidFill>
              </a:rPr>
              <a:t>agrees / disagrees </a:t>
            </a:r>
            <a:r>
              <a:rPr lang="en-GB" sz="2000" dirty="0" smtClean="0"/>
              <a:t>that operations were risky because...</a:t>
            </a:r>
          </a:p>
          <a:p>
            <a:r>
              <a:rPr lang="en-GB" sz="2000" dirty="0" smtClean="0"/>
              <a:t>Source C discusses operations and it </a:t>
            </a:r>
            <a:r>
              <a:rPr lang="en-GB" sz="2000" dirty="0" smtClean="0">
                <a:solidFill>
                  <a:srgbClr val="FF0000"/>
                </a:solidFill>
              </a:rPr>
              <a:t>agrees / disagrees </a:t>
            </a:r>
            <a:r>
              <a:rPr lang="en-GB" sz="2000" dirty="0" smtClean="0"/>
              <a:t>that ‘surgery was dangerous because...</a:t>
            </a:r>
            <a:endParaRPr lang="en-GB" sz="2000" dirty="0"/>
          </a:p>
          <a:p>
            <a:r>
              <a:rPr lang="en-GB" sz="2000" dirty="0" smtClean="0"/>
              <a:t>Other </a:t>
            </a:r>
            <a:r>
              <a:rPr lang="en-GB" sz="2000" dirty="0"/>
              <a:t>factors </a:t>
            </a:r>
            <a:r>
              <a:rPr lang="en-GB" sz="2000" dirty="0" smtClean="0"/>
              <a:t>which dangers of surgery are …</a:t>
            </a:r>
            <a:endParaRPr lang="en-GB" sz="2000" dirty="0"/>
          </a:p>
          <a:p>
            <a:r>
              <a:rPr lang="en-GB" sz="2000" dirty="0"/>
              <a:t>Conclude making a judgement decide </a:t>
            </a:r>
            <a:r>
              <a:rPr lang="en-GB" sz="2000" dirty="0" smtClean="0"/>
              <a:t>the most important reason for the dangers of surgery according to the sources and your own knowledge and say why.</a:t>
            </a:r>
            <a:endParaRPr lang="en-GB" sz="2000" dirty="0"/>
          </a:p>
        </p:txBody>
      </p:sp>
      <p:sp>
        <p:nvSpPr>
          <p:cNvPr id="6148" name="AutoShape 4"/>
          <p:cNvSpPr>
            <a:spLocks noChangeArrowheads="1"/>
          </p:cNvSpPr>
          <p:nvPr/>
        </p:nvSpPr>
        <p:spPr bwMode="auto">
          <a:xfrm>
            <a:off x="428596" y="5429264"/>
            <a:ext cx="8715403" cy="1428736"/>
          </a:xfrm>
          <a:prstGeom prst="chevron">
            <a:avLst>
              <a:gd name="adj" fmla="val 92246"/>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GB"/>
          </a:p>
        </p:txBody>
      </p:sp>
      <p:sp>
        <p:nvSpPr>
          <p:cNvPr id="6149" name="Text Box 5"/>
          <p:cNvSpPr txBox="1">
            <a:spLocks noChangeArrowheads="1"/>
          </p:cNvSpPr>
          <p:nvPr/>
        </p:nvSpPr>
        <p:spPr bwMode="auto">
          <a:xfrm>
            <a:off x="1928794" y="5572140"/>
            <a:ext cx="6143668"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GB" sz="2000" b="1" dirty="0">
                <a:solidFill>
                  <a:srgbClr val="FF0000"/>
                </a:solidFill>
              </a:rPr>
              <a:t>By following this plan you are forced to ANALYSE the sources. Compare and contrast! Make links between them. This gives you the best mark.</a:t>
            </a:r>
          </a:p>
        </p:txBody>
      </p:sp>
    </p:spTree>
    <p:extLst>
      <p:ext uri="{BB962C8B-B14F-4D97-AF65-F5344CB8AC3E}">
        <p14:creationId xmlns:p14="http://schemas.microsoft.com/office/powerpoint/2010/main" val="16490765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07154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sz="2000" dirty="0">
                <a:latin typeface="Comic Sans MS" pitchFamily="66" charset="0"/>
              </a:rPr>
              <a:t>Infection was the biggest problem faced by patients during and after operations at the beginning of the nineteenth century. Do you agree?</a:t>
            </a:r>
            <a:r>
              <a:rPr lang="en-GB" sz="2000" dirty="0">
                <a:solidFill>
                  <a:schemeClr val="bg1"/>
                </a:solidFill>
                <a:latin typeface="Comic Sans MS" pitchFamily="66" charset="0"/>
              </a:rPr>
              <a:t> </a:t>
            </a:r>
            <a:r>
              <a:rPr lang="en-GB" sz="2000" b="1" dirty="0">
                <a:solidFill>
                  <a:schemeClr val="bg1"/>
                </a:solidFill>
                <a:latin typeface="Comic Sans MS" pitchFamily="66" charset="0"/>
              </a:rPr>
              <a:t>Using the sources A, B and C and your knowledge Explain your answer</a:t>
            </a:r>
            <a:r>
              <a:rPr lang="en-GB" sz="2000" dirty="0">
                <a:solidFill>
                  <a:schemeClr val="bg1"/>
                </a:solidFill>
                <a:latin typeface="Comic Sans MS" pitchFamily="66" charset="0"/>
              </a:rPr>
              <a:t>. 16 marks</a:t>
            </a:r>
            <a:endParaRPr lang="en-GB" sz="2000" b="1" dirty="0">
              <a:solidFill>
                <a:srgbClr val="FF0000"/>
              </a:solidFill>
            </a:endParaRPr>
          </a:p>
        </p:txBody>
      </p:sp>
      <p:sp>
        <p:nvSpPr>
          <p:cNvPr id="6147" name="Rectangle 3"/>
          <p:cNvSpPr>
            <a:spLocks noGrp="1" noChangeArrowheads="1"/>
          </p:cNvSpPr>
          <p:nvPr>
            <p:ph type="body" idx="1"/>
          </p:nvPr>
        </p:nvSpPr>
        <p:spPr>
          <a:xfrm>
            <a:off x="0" y="1214423"/>
            <a:ext cx="9144000" cy="4714908"/>
          </a:xfrm>
        </p:spPr>
        <p:txBody>
          <a:bodyPr>
            <a:normAutofit/>
          </a:bodyPr>
          <a:lstStyle/>
          <a:p>
            <a:r>
              <a:rPr lang="en-GB" sz="2000" dirty="0" smtClean="0"/>
              <a:t>Introduction – explanation of surgery dangers</a:t>
            </a:r>
          </a:p>
          <a:p>
            <a:r>
              <a:rPr lang="en-GB" sz="2000" dirty="0" smtClean="0"/>
              <a:t>Source A explanation</a:t>
            </a:r>
          </a:p>
          <a:p>
            <a:r>
              <a:rPr lang="en-GB" sz="2000" dirty="0" smtClean="0"/>
              <a:t>Source B </a:t>
            </a:r>
            <a:r>
              <a:rPr lang="en-GB" sz="2000" dirty="0" smtClean="0">
                <a:solidFill>
                  <a:srgbClr val="FF0000"/>
                </a:solidFill>
              </a:rPr>
              <a:t>comparison with </a:t>
            </a:r>
            <a:r>
              <a:rPr lang="en-GB" sz="2000" dirty="0" smtClean="0"/>
              <a:t>Source A</a:t>
            </a:r>
          </a:p>
          <a:p>
            <a:r>
              <a:rPr lang="en-GB" sz="2000" dirty="0" smtClean="0"/>
              <a:t>Source C comparison with Source A and B</a:t>
            </a:r>
          </a:p>
          <a:p>
            <a:r>
              <a:rPr lang="en-GB" sz="2000" dirty="0" smtClean="0"/>
              <a:t>Other factors which explain why surgery was dangerous in the nineteenth century are …</a:t>
            </a:r>
          </a:p>
          <a:p>
            <a:r>
              <a:rPr lang="en-GB" sz="2000" dirty="0" smtClean="0"/>
              <a:t>Conclude making a judgement decide the most important reason for surgery being dangerous in the nineteenth century.</a:t>
            </a:r>
            <a:endParaRPr lang="en-GB" sz="2000" dirty="0"/>
          </a:p>
        </p:txBody>
      </p:sp>
      <p:sp>
        <p:nvSpPr>
          <p:cNvPr id="6148" name="AutoShape 4"/>
          <p:cNvSpPr>
            <a:spLocks noChangeArrowheads="1"/>
          </p:cNvSpPr>
          <p:nvPr/>
        </p:nvSpPr>
        <p:spPr bwMode="auto">
          <a:xfrm>
            <a:off x="428596" y="5429264"/>
            <a:ext cx="8715403" cy="1428736"/>
          </a:xfrm>
          <a:prstGeom prst="chevron">
            <a:avLst>
              <a:gd name="adj" fmla="val 92246"/>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GB"/>
          </a:p>
        </p:txBody>
      </p:sp>
      <p:sp>
        <p:nvSpPr>
          <p:cNvPr id="6149" name="Text Box 5"/>
          <p:cNvSpPr txBox="1">
            <a:spLocks noChangeArrowheads="1"/>
          </p:cNvSpPr>
          <p:nvPr/>
        </p:nvSpPr>
        <p:spPr bwMode="auto">
          <a:xfrm>
            <a:off x="1714481" y="5572140"/>
            <a:ext cx="6143668"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GB" sz="2000" b="1" dirty="0">
                <a:solidFill>
                  <a:srgbClr val="FF0000"/>
                </a:solidFill>
              </a:rPr>
              <a:t>By following this plan you are forced to ANALYSE the sources. Compare and contrast! Make links between them. This gives you the best mark.</a:t>
            </a:r>
          </a:p>
        </p:txBody>
      </p:sp>
    </p:spTree>
    <p:extLst>
      <p:ext uri="{BB962C8B-B14F-4D97-AF65-F5344CB8AC3E}">
        <p14:creationId xmlns:p14="http://schemas.microsoft.com/office/powerpoint/2010/main" val="19009972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07154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sz="2000" dirty="0">
                <a:latin typeface="Comic Sans MS" pitchFamily="66" charset="0"/>
              </a:rPr>
              <a:t>Infection was the biggest problem faced by patients during and after operations at the beginning of the nineteenth century. Do you agree?</a:t>
            </a:r>
            <a:r>
              <a:rPr lang="en-GB" sz="2000" dirty="0">
                <a:solidFill>
                  <a:schemeClr val="bg1"/>
                </a:solidFill>
                <a:latin typeface="Comic Sans MS" pitchFamily="66" charset="0"/>
              </a:rPr>
              <a:t> </a:t>
            </a:r>
            <a:r>
              <a:rPr lang="en-GB" sz="2000" b="1" dirty="0">
                <a:solidFill>
                  <a:schemeClr val="bg1"/>
                </a:solidFill>
                <a:latin typeface="Comic Sans MS" pitchFamily="66" charset="0"/>
              </a:rPr>
              <a:t>Using the sources A, B and C and your knowledge Explain your answer</a:t>
            </a:r>
            <a:r>
              <a:rPr lang="en-GB" sz="2000" dirty="0">
                <a:solidFill>
                  <a:schemeClr val="bg1"/>
                </a:solidFill>
                <a:latin typeface="Comic Sans MS" pitchFamily="66" charset="0"/>
              </a:rPr>
              <a:t>. 16 marks</a:t>
            </a:r>
            <a:endParaRPr lang="en-GB" sz="2000" b="1" dirty="0">
              <a:solidFill>
                <a:srgbClr val="FF0000"/>
              </a:solidFill>
            </a:endParaRPr>
          </a:p>
        </p:txBody>
      </p:sp>
      <p:sp>
        <p:nvSpPr>
          <p:cNvPr id="6147" name="Rectangle 3"/>
          <p:cNvSpPr>
            <a:spLocks noGrp="1" noChangeArrowheads="1"/>
          </p:cNvSpPr>
          <p:nvPr>
            <p:ph type="body" idx="1"/>
          </p:nvPr>
        </p:nvSpPr>
        <p:spPr>
          <a:xfrm>
            <a:off x="785786" y="2000239"/>
            <a:ext cx="5572164" cy="2928959"/>
          </a:xfrm>
        </p:spPr>
        <p:txBody>
          <a:bodyPr>
            <a:normAutofit/>
          </a:bodyPr>
          <a:lstStyle/>
          <a:p>
            <a:r>
              <a:rPr lang="en-GB" sz="2000" dirty="0" smtClean="0"/>
              <a:t>Introduction</a:t>
            </a:r>
            <a:endParaRPr lang="en-GB" sz="2000" dirty="0"/>
          </a:p>
          <a:p>
            <a:r>
              <a:rPr lang="en-GB" sz="2000" dirty="0" smtClean="0"/>
              <a:t>Source A explanation</a:t>
            </a:r>
          </a:p>
          <a:p>
            <a:r>
              <a:rPr lang="en-GB" sz="2000" dirty="0" smtClean="0"/>
              <a:t>Source B </a:t>
            </a:r>
            <a:r>
              <a:rPr lang="en-GB" sz="2000" dirty="0" smtClean="0">
                <a:solidFill>
                  <a:srgbClr val="FF0000"/>
                </a:solidFill>
              </a:rPr>
              <a:t>comparison with </a:t>
            </a:r>
            <a:r>
              <a:rPr lang="en-GB" sz="2000" dirty="0" smtClean="0"/>
              <a:t>Source A</a:t>
            </a:r>
          </a:p>
          <a:p>
            <a:r>
              <a:rPr lang="en-GB" sz="2000" dirty="0" smtClean="0"/>
              <a:t>Source C comparison with Source A and B</a:t>
            </a:r>
            <a:endParaRPr lang="en-GB" sz="2000" dirty="0"/>
          </a:p>
          <a:p>
            <a:r>
              <a:rPr lang="en-GB" sz="2000" dirty="0" smtClean="0"/>
              <a:t>Other </a:t>
            </a:r>
            <a:r>
              <a:rPr lang="en-GB" sz="2000" dirty="0"/>
              <a:t>factors </a:t>
            </a:r>
            <a:r>
              <a:rPr lang="en-GB" sz="2000" dirty="0" smtClean="0"/>
              <a:t>...</a:t>
            </a:r>
            <a:endParaRPr lang="en-GB" sz="2000" dirty="0"/>
          </a:p>
          <a:p>
            <a:r>
              <a:rPr lang="en-GB" sz="2000" dirty="0" smtClean="0"/>
              <a:t>Conclusion...</a:t>
            </a:r>
            <a:endParaRPr lang="en-GB" sz="2000" dirty="0"/>
          </a:p>
        </p:txBody>
      </p:sp>
      <p:sp>
        <p:nvSpPr>
          <p:cNvPr id="6148" name="AutoShape 4"/>
          <p:cNvSpPr>
            <a:spLocks noChangeArrowheads="1"/>
          </p:cNvSpPr>
          <p:nvPr/>
        </p:nvSpPr>
        <p:spPr bwMode="auto">
          <a:xfrm>
            <a:off x="285720" y="5000636"/>
            <a:ext cx="8715403" cy="1428736"/>
          </a:xfrm>
          <a:prstGeom prst="chevron">
            <a:avLst>
              <a:gd name="adj" fmla="val 92246"/>
            </a:avLst>
          </a:prstGeom>
          <a:solidFill>
            <a:srgbClr val="FFCC99"/>
          </a:solidFill>
          <a:ln w="9525">
            <a:solidFill>
              <a:schemeClr val="tx1"/>
            </a:solidFill>
            <a:miter lim="800000"/>
            <a:headEnd/>
            <a:tailEnd/>
          </a:ln>
          <a:effectLst/>
        </p:spPr>
        <p:txBody>
          <a:bodyPr wrap="none" anchor="ctr"/>
          <a:lstStyle/>
          <a:p>
            <a:endParaRPr lang="en-GB"/>
          </a:p>
        </p:txBody>
      </p:sp>
      <p:sp>
        <p:nvSpPr>
          <p:cNvPr id="6149" name="Text Box 5"/>
          <p:cNvSpPr txBox="1">
            <a:spLocks noChangeArrowheads="1"/>
          </p:cNvSpPr>
          <p:nvPr/>
        </p:nvSpPr>
        <p:spPr bwMode="auto">
          <a:xfrm>
            <a:off x="1714480" y="5286388"/>
            <a:ext cx="6143668" cy="1015663"/>
          </a:xfrm>
          <a:prstGeom prst="rect">
            <a:avLst/>
          </a:prstGeom>
          <a:noFill/>
          <a:ln w="9525">
            <a:noFill/>
            <a:miter lim="800000"/>
            <a:headEnd/>
            <a:tailEnd/>
          </a:ln>
          <a:effectLst/>
        </p:spPr>
        <p:txBody>
          <a:bodyPr wrap="square">
            <a:spAutoFit/>
          </a:bodyPr>
          <a:lstStyle/>
          <a:p>
            <a:pPr>
              <a:spcBef>
                <a:spcPct val="50000"/>
              </a:spcBef>
            </a:pPr>
            <a:r>
              <a:rPr lang="en-GB" sz="2000" b="1" dirty="0">
                <a:solidFill>
                  <a:srgbClr val="FF0000"/>
                </a:solidFill>
              </a:rPr>
              <a:t>By following this plan you are forced to ANALYSE the sources. Compare and contrast! Make links between them. This gives you the best mark.</a:t>
            </a:r>
          </a:p>
        </p:txBody>
      </p:sp>
    </p:spTree>
    <p:extLst>
      <p:ext uri="{BB962C8B-B14F-4D97-AF65-F5344CB8AC3E}">
        <p14:creationId xmlns:p14="http://schemas.microsoft.com/office/powerpoint/2010/main" val="19633383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07154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sz="2000" dirty="0">
                <a:latin typeface="Comic Sans MS" pitchFamily="66" charset="0"/>
              </a:rPr>
              <a:t>Infection was the biggest problem faced by patients during and after operations at the beginning of the nineteenth century. Do you agree?</a:t>
            </a:r>
            <a:r>
              <a:rPr lang="en-GB" sz="2000" dirty="0">
                <a:solidFill>
                  <a:schemeClr val="bg1"/>
                </a:solidFill>
                <a:latin typeface="Comic Sans MS" pitchFamily="66" charset="0"/>
              </a:rPr>
              <a:t> </a:t>
            </a:r>
            <a:r>
              <a:rPr lang="en-GB" sz="2000" b="1" dirty="0">
                <a:solidFill>
                  <a:schemeClr val="bg1"/>
                </a:solidFill>
                <a:latin typeface="Comic Sans MS" pitchFamily="66" charset="0"/>
              </a:rPr>
              <a:t>Using the sources A, B and C and your knowledge Explain your answer</a:t>
            </a:r>
            <a:r>
              <a:rPr lang="en-GB" sz="2000" dirty="0">
                <a:solidFill>
                  <a:schemeClr val="bg1"/>
                </a:solidFill>
                <a:latin typeface="Comic Sans MS" pitchFamily="66" charset="0"/>
              </a:rPr>
              <a:t>. 16 marks</a:t>
            </a:r>
            <a:endParaRPr lang="en-GB" sz="2000" b="1" dirty="0">
              <a:solidFill>
                <a:srgbClr val="FF0000"/>
              </a:solidFill>
            </a:endParaRPr>
          </a:p>
        </p:txBody>
      </p:sp>
      <p:sp>
        <p:nvSpPr>
          <p:cNvPr id="6147" name="Rectangle 3"/>
          <p:cNvSpPr>
            <a:spLocks noGrp="1" noChangeArrowheads="1"/>
          </p:cNvSpPr>
          <p:nvPr>
            <p:ph type="body" idx="1"/>
          </p:nvPr>
        </p:nvSpPr>
        <p:spPr>
          <a:xfrm>
            <a:off x="0" y="1214423"/>
            <a:ext cx="9144000" cy="4714908"/>
          </a:xfrm>
        </p:spPr>
        <p:txBody>
          <a:bodyPr>
            <a:normAutofit/>
          </a:bodyPr>
          <a:lstStyle/>
          <a:p>
            <a:r>
              <a:rPr lang="en-GB" sz="2000" dirty="0" smtClean="0"/>
              <a:t>Create your own plan.</a:t>
            </a:r>
          </a:p>
          <a:p>
            <a:r>
              <a:rPr lang="en-GB" sz="2000" dirty="0" smtClean="0"/>
              <a:t>Try to use ...</a:t>
            </a:r>
          </a:p>
          <a:p>
            <a:pPr lvl="1"/>
            <a:r>
              <a:rPr lang="en-GB" sz="2000" dirty="0" smtClean="0"/>
              <a:t>Point</a:t>
            </a:r>
          </a:p>
          <a:p>
            <a:pPr lvl="1"/>
            <a:r>
              <a:rPr lang="en-GB" sz="2000" dirty="0" smtClean="0"/>
              <a:t>Explanation</a:t>
            </a:r>
          </a:p>
          <a:p>
            <a:pPr lvl="1"/>
            <a:r>
              <a:rPr lang="en-GB" sz="2000" dirty="0" smtClean="0"/>
              <a:t>Evidence</a:t>
            </a:r>
          </a:p>
          <a:p>
            <a:pPr lvl="1"/>
            <a:r>
              <a:rPr lang="en-GB" sz="2000" dirty="0" smtClean="0"/>
              <a:t>Refer back to Q (Analysis)</a:t>
            </a:r>
          </a:p>
          <a:p>
            <a:r>
              <a:rPr lang="en-GB" sz="2000" dirty="0" smtClean="0"/>
              <a:t>There are many factors involved in the fact that surgery was dangerous in the nineteenth century...</a:t>
            </a:r>
            <a:endParaRPr lang="en-US" sz="2000" dirty="0" smtClean="0"/>
          </a:p>
          <a:p>
            <a:pPr>
              <a:buNone/>
            </a:pPr>
            <a:r>
              <a:rPr lang="en-GB" sz="2000" dirty="0" smtClean="0"/>
              <a:t>I believe the most important is…</a:t>
            </a:r>
            <a:endParaRPr lang="en-US" sz="2000" dirty="0" smtClean="0"/>
          </a:p>
          <a:p>
            <a:pPr>
              <a:buNone/>
            </a:pPr>
            <a:r>
              <a:rPr lang="en-GB" sz="2000" dirty="0" smtClean="0"/>
              <a:t>Because…</a:t>
            </a:r>
            <a:endParaRPr lang="en-US" sz="2000" dirty="0" smtClean="0"/>
          </a:p>
          <a:p>
            <a:pPr>
              <a:buNone/>
            </a:pPr>
            <a:r>
              <a:rPr lang="en-GB" sz="2000" dirty="0" smtClean="0"/>
              <a:t>Also…</a:t>
            </a:r>
            <a:endParaRPr lang="en-US" sz="2000" dirty="0" smtClean="0"/>
          </a:p>
          <a:p>
            <a:endParaRPr lang="en-GB" sz="2000" dirty="0"/>
          </a:p>
        </p:txBody>
      </p:sp>
      <p:sp>
        <p:nvSpPr>
          <p:cNvPr id="6148" name="AutoShape 4"/>
          <p:cNvSpPr>
            <a:spLocks noChangeArrowheads="1"/>
          </p:cNvSpPr>
          <p:nvPr/>
        </p:nvSpPr>
        <p:spPr bwMode="auto">
          <a:xfrm>
            <a:off x="428596" y="5429264"/>
            <a:ext cx="8715403" cy="1428736"/>
          </a:xfrm>
          <a:prstGeom prst="chevron">
            <a:avLst>
              <a:gd name="adj" fmla="val 9224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GB"/>
          </a:p>
        </p:txBody>
      </p:sp>
      <p:sp>
        <p:nvSpPr>
          <p:cNvPr id="6149" name="Text Box 5"/>
          <p:cNvSpPr txBox="1">
            <a:spLocks noChangeArrowheads="1"/>
          </p:cNvSpPr>
          <p:nvPr/>
        </p:nvSpPr>
        <p:spPr bwMode="auto">
          <a:xfrm>
            <a:off x="1714481" y="5572140"/>
            <a:ext cx="6143668" cy="10156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GB" sz="2000" b="1" dirty="0" smtClean="0">
                <a:solidFill>
                  <a:srgbClr val="FF0000"/>
                </a:solidFill>
              </a:rPr>
              <a:t>ANALYSE </a:t>
            </a:r>
            <a:r>
              <a:rPr lang="en-GB" sz="2000" b="1" dirty="0">
                <a:solidFill>
                  <a:srgbClr val="FF0000"/>
                </a:solidFill>
              </a:rPr>
              <a:t>the sources. Compare and contrast! Make links between them. This gives you the best mark</a:t>
            </a:r>
            <a:r>
              <a:rPr lang="en-GB" sz="2000" b="1" dirty="0" smtClean="0">
                <a:solidFill>
                  <a:srgbClr val="FF0000"/>
                </a:solidFill>
              </a:rPr>
              <a:t>. Use ALL sources.</a:t>
            </a:r>
            <a:endParaRPr lang="en-GB" sz="2000" b="1" dirty="0">
              <a:solidFill>
                <a:srgbClr val="FF0000"/>
              </a:solidFill>
            </a:endParaRPr>
          </a:p>
        </p:txBody>
      </p:sp>
    </p:spTree>
    <p:extLst>
      <p:ext uri="{BB962C8B-B14F-4D97-AF65-F5344CB8AC3E}">
        <p14:creationId xmlns:p14="http://schemas.microsoft.com/office/powerpoint/2010/main" val="38771044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Inferences</a:t>
            </a:r>
            <a:endParaRPr lang="en-GB" dirty="0"/>
          </a:p>
        </p:txBody>
      </p:sp>
      <p:sp>
        <p:nvSpPr>
          <p:cNvPr id="3" name="Content Placeholder 2"/>
          <p:cNvSpPr>
            <a:spLocks noGrp="1"/>
          </p:cNvSpPr>
          <p:nvPr>
            <p:ph idx="1"/>
          </p:nvPr>
        </p:nvSpPr>
        <p:spPr>
          <a:xfrm>
            <a:off x="214282" y="1600200"/>
            <a:ext cx="8715436" cy="511494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en-GB" dirty="0" smtClean="0"/>
              <a:t>An </a:t>
            </a:r>
            <a:r>
              <a:rPr lang="en-GB" b="1" dirty="0" smtClean="0"/>
              <a:t>inference</a:t>
            </a:r>
            <a:r>
              <a:rPr lang="en-GB" dirty="0" smtClean="0"/>
              <a:t> is a judgement made from the sources, which is not directly stated by it.</a:t>
            </a:r>
          </a:p>
          <a:p>
            <a:r>
              <a:rPr lang="en-GB" dirty="0" smtClean="0"/>
              <a:t>A </a:t>
            </a:r>
            <a:r>
              <a:rPr lang="en-GB" b="1" dirty="0" smtClean="0"/>
              <a:t>supported</a:t>
            </a:r>
            <a:r>
              <a:rPr lang="en-GB" dirty="0" smtClean="0"/>
              <a:t> inference is one that uses detail from the source to prove the inference.</a:t>
            </a:r>
          </a:p>
          <a:p>
            <a:pPr>
              <a:buNone/>
            </a:pPr>
            <a:r>
              <a:rPr lang="en-GB" i="1" dirty="0" smtClean="0"/>
              <a:t>Consider this example:</a:t>
            </a:r>
          </a:p>
          <a:p>
            <a:r>
              <a:rPr lang="en-GB" b="1" dirty="0" smtClean="0"/>
              <a:t>Source A: </a:t>
            </a:r>
            <a:r>
              <a:rPr lang="en-GB" i="1" dirty="0" smtClean="0"/>
              <a:t>‘Sue pushed Liz off the swing’</a:t>
            </a:r>
            <a:r>
              <a:rPr lang="en-GB" dirty="0" smtClean="0"/>
              <a:t> (this is directly stated in the source so is not an inference).</a:t>
            </a:r>
          </a:p>
          <a:p>
            <a:r>
              <a:rPr lang="en-GB" b="1" dirty="0" smtClean="0"/>
              <a:t>An inference could be:</a:t>
            </a:r>
            <a:r>
              <a:rPr lang="en-GB" i="1" dirty="0" smtClean="0"/>
              <a:t> Source A tells me that Sue is in serious trouble and is likely to be punished. </a:t>
            </a:r>
            <a:r>
              <a:rPr lang="en-GB" dirty="0" smtClean="0"/>
              <a:t>The sources does not directly tell us this, but we can infer that it is likely).</a:t>
            </a:r>
          </a:p>
          <a:p>
            <a:r>
              <a:rPr lang="en-GB" b="1" dirty="0" smtClean="0"/>
              <a:t>A supported inference could be: </a:t>
            </a:r>
            <a:r>
              <a:rPr lang="en-GB" i="1" dirty="0" smtClean="0"/>
              <a:t>Source A tells me that Sue is in serious trouble and likely to be punished. I can infer this because she pushed Liz off the swing and so her parents will probably be cross. </a:t>
            </a:r>
            <a:r>
              <a:rPr lang="en-GB" dirty="0" smtClean="0"/>
              <a:t>(An inference , with supporting details quoted from the source).</a:t>
            </a:r>
            <a:endParaRPr lang="en-GB" b="1"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86895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2400" dirty="0" smtClean="0"/>
              <a:t>Look at source 1. What can you infer about the </a:t>
            </a:r>
            <a:r>
              <a:rPr lang="en-US" sz="2400" dirty="0"/>
              <a:t>main problems involved in surgery in </a:t>
            </a:r>
            <a:r>
              <a:rPr lang="en-US" sz="2400" dirty="0" smtClean="0"/>
              <a:t>1793</a:t>
            </a:r>
            <a:endParaRPr lang="en-GB" sz="2400" dirty="0"/>
          </a:p>
        </p:txBody>
      </p:sp>
      <p:pic>
        <p:nvPicPr>
          <p:cNvPr id="4" name="Picture 6" descr="inasfc"/>
          <p:cNvPicPr>
            <a:picLocks noChangeAspect="1" noChangeArrowheads="1"/>
          </p:cNvPicPr>
          <p:nvPr/>
        </p:nvPicPr>
        <p:blipFill>
          <a:blip r:embed="rId2" cstate="print"/>
          <a:srcRect/>
          <a:stretch>
            <a:fillRect/>
          </a:stretch>
        </p:blipFill>
        <p:spPr bwMode="auto">
          <a:xfrm>
            <a:off x="857224" y="1500174"/>
            <a:ext cx="7308850" cy="5164137"/>
          </a:xfrm>
          <a:prstGeom prst="rect">
            <a:avLst/>
          </a:prstGeom>
          <a:noFill/>
          <a:ln w="9525">
            <a:noFill/>
            <a:miter lim="800000"/>
            <a:headEnd/>
            <a:tailEnd/>
          </a:ln>
        </p:spPr>
      </p:pic>
      <p:sp>
        <p:nvSpPr>
          <p:cNvPr id="3" name="TextBox 2"/>
          <p:cNvSpPr txBox="1"/>
          <p:nvPr/>
        </p:nvSpPr>
        <p:spPr>
          <a:xfrm>
            <a:off x="323528" y="116632"/>
            <a:ext cx="5184576" cy="461665"/>
          </a:xfrm>
          <a:prstGeom prst="rect">
            <a:avLst/>
          </a:prstGeom>
          <a:noFill/>
        </p:spPr>
        <p:txBody>
          <a:bodyPr wrap="square" rtlCol="0">
            <a:spAutoFit/>
          </a:bodyPr>
          <a:lstStyle/>
          <a:p>
            <a:r>
              <a:rPr lang="en-GB" sz="2400" dirty="0" smtClean="0"/>
              <a:t>Class discussion… </a:t>
            </a:r>
            <a:endParaRPr lang="en-GB" sz="2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858312" cy="857256"/>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GB" sz="2400" dirty="0" smtClean="0"/>
              <a:t>Here is a source and a question for you to study.</a:t>
            </a:r>
            <a:br>
              <a:rPr lang="en-GB" sz="2400" dirty="0" smtClean="0"/>
            </a:br>
            <a:r>
              <a:rPr lang="en-GB" sz="2400" dirty="0" smtClean="0"/>
              <a:t>Source 1: </a:t>
            </a:r>
            <a:r>
              <a:rPr lang="en-GB" sz="2400" b="1" dirty="0" smtClean="0"/>
              <a:t>Surgeons amputating a man's leg, 1793. </a:t>
            </a:r>
            <a:endParaRPr lang="en-GB" sz="2400" dirty="0"/>
          </a:p>
        </p:txBody>
      </p:sp>
      <p:sp>
        <p:nvSpPr>
          <p:cNvPr id="5" name="TextBox 4"/>
          <p:cNvSpPr txBox="1"/>
          <p:nvPr/>
        </p:nvSpPr>
        <p:spPr>
          <a:xfrm>
            <a:off x="4003694" y="1772816"/>
            <a:ext cx="5000323"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t>What can you learn from Source 1 about the risks of surgery in the 18</a:t>
            </a:r>
            <a:r>
              <a:rPr lang="en-GB" baseline="30000" dirty="0" smtClean="0"/>
              <a:t>th</a:t>
            </a:r>
            <a:r>
              <a:rPr lang="en-GB" dirty="0" smtClean="0"/>
              <a:t> Century?</a:t>
            </a:r>
          </a:p>
          <a:p>
            <a:pPr marL="400050" indent="-400050">
              <a:buAutoNum type="romanLcParenBoth"/>
            </a:pPr>
            <a:r>
              <a:rPr lang="en-GB" dirty="0" smtClean="0"/>
              <a:t>Write the inference you can make from the supporting detail provided.</a:t>
            </a:r>
          </a:p>
          <a:p>
            <a:pPr marL="400050" indent="-400050">
              <a:buAutoNum type="romanLcParenBoth"/>
            </a:pPr>
            <a:r>
              <a:rPr lang="en-GB" dirty="0" smtClean="0"/>
              <a:t>Write the supporting detail that goes with the inference provided.</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0541594"/>
              </p:ext>
            </p:extLst>
          </p:nvPr>
        </p:nvGraphicFramePr>
        <p:xfrm>
          <a:off x="142844" y="3643315"/>
          <a:ext cx="8858312" cy="2455907"/>
        </p:xfrm>
        <a:graphic>
          <a:graphicData uri="http://schemas.openxmlformats.org/drawingml/2006/table">
            <a:tbl>
              <a:tblPr firstRow="1" bandRow="1">
                <a:tableStyleId>{7DF18680-E054-41AD-8BC1-D1AEF772440D}</a:tableStyleId>
              </a:tblPr>
              <a:tblGrid>
                <a:gridCol w="3286148"/>
                <a:gridCol w="5572164"/>
              </a:tblGrid>
              <a:tr h="373568">
                <a:tc>
                  <a:txBody>
                    <a:bodyPr/>
                    <a:lstStyle/>
                    <a:p>
                      <a:r>
                        <a:rPr lang="en-GB" dirty="0" smtClean="0"/>
                        <a:t>Inference</a:t>
                      </a:r>
                      <a:endParaRPr lang="en-GB" dirty="0"/>
                    </a:p>
                  </a:txBody>
                  <a:tcPr/>
                </a:tc>
                <a:tc>
                  <a:txBody>
                    <a:bodyPr/>
                    <a:lstStyle/>
                    <a:p>
                      <a:r>
                        <a:rPr lang="en-GB" dirty="0" smtClean="0"/>
                        <a:t>Supporting Detail</a:t>
                      </a:r>
                      <a:endParaRPr lang="en-GB" dirty="0"/>
                    </a:p>
                  </a:txBody>
                  <a:tcPr/>
                </a:tc>
              </a:tr>
              <a:tr h="1161705">
                <a:tc>
                  <a:txBody>
                    <a:bodyPr/>
                    <a:lstStyle/>
                    <a:p>
                      <a:r>
                        <a:rPr lang="en-GB" dirty="0" smtClean="0"/>
                        <a:t>One thing I can infer from Source 1 is that...(i)</a:t>
                      </a:r>
                      <a:endParaRPr lang="en-GB" dirty="0"/>
                    </a:p>
                  </a:txBody>
                  <a:tcPr/>
                </a:tc>
                <a:tc>
                  <a:txBody>
                    <a:bodyPr/>
                    <a:lstStyle/>
                    <a:p>
                      <a:r>
                        <a:rPr lang="en-GB" dirty="0" smtClean="0"/>
                        <a:t>I can infer this because the source shows that there are</a:t>
                      </a:r>
                      <a:r>
                        <a:rPr lang="en-GB" baseline="0" dirty="0" smtClean="0"/>
                        <a:t> many people in the room whilst the operation is happening, and that they have not changed into clean clothes nor cleaned the room.</a:t>
                      </a:r>
                      <a:endParaRPr lang="en-GB" dirty="0"/>
                    </a:p>
                  </a:txBody>
                  <a:tcPr/>
                </a:tc>
              </a:tr>
              <a:tr h="893619">
                <a:tc>
                  <a:txBody>
                    <a:bodyPr/>
                    <a:lstStyle/>
                    <a:p>
                      <a:r>
                        <a:rPr lang="en-GB" dirty="0" smtClean="0"/>
                        <a:t>I can also infer that patients often died during</a:t>
                      </a:r>
                      <a:r>
                        <a:rPr lang="en-GB" baseline="0" dirty="0" smtClean="0"/>
                        <a:t> amputations.</a:t>
                      </a:r>
                      <a:endParaRPr lang="en-GB" dirty="0"/>
                    </a:p>
                  </a:txBody>
                  <a:tcPr/>
                </a:tc>
                <a:tc>
                  <a:txBody>
                    <a:bodyPr/>
                    <a:lstStyle/>
                    <a:p>
                      <a:r>
                        <a:rPr lang="en-GB" dirty="0" smtClean="0"/>
                        <a:t>I can infer this because... (ii)</a:t>
                      </a:r>
                      <a:endParaRPr lang="en-GB" dirty="0"/>
                    </a:p>
                  </a:txBody>
                  <a:tcPr/>
                </a:tc>
              </a:tr>
            </a:tbl>
          </a:graphicData>
        </a:graphic>
      </p:graphicFrame>
      <p:sp>
        <p:nvSpPr>
          <p:cNvPr id="7" name="TextBox 6"/>
          <p:cNvSpPr txBox="1"/>
          <p:nvPr/>
        </p:nvSpPr>
        <p:spPr>
          <a:xfrm>
            <a:off x="214282" y="6072206"/>
            <a:ext cx="8715436"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dirty="0" smtClean="0"/>
              <a:t>An answer like this, with two inferences, both supported by detail in the source would gain full marks.</a:t>
            </a:r>
            <a:endParaRPr lang="en-GB" dirty="0"/>
          </a:p>
        </p:txBody>
      </p:sp>
      <p:pic>
        <p:nvPicPr>
          <p:cNvPr id="8" name="Picture 6" descr="inasfc"/>
          <p:cNvPicPr>
            <a:picLocks noChangeAspect="1" noChangeArrowheads="1"/>
          </p:cNvPicPr>
          <p:nvPr/>
        </p:nvPicPr>
        <p:blipFill>
          <a:blip r:embed="rId2" cstate="print"/>
          <a:srcRect/>
          <a:stretch>
            <a:fillRect/>
          </a:stretch>
        </p:blipFill>
        <p:spPr bwMode="auto">
          <a:xfrm>
            <a:off x="107504" y="928670"/>
            <a:ext cx="3842059" cy="2714644"/>
          </a:xfrm>
          <a:prstGeom prst="rect">
            <a:avLst/>
          </a:prstGeom>
          <a:noFill/>
          <a:ln w="9525">
            <a:noFill/>
            <a:miter lim="800000"/>
            <a:headEnd/>
            <a:tailEnd/>
          </a:ln>
        </p:spPr>
      </p:pic>
      <p:sp>
        <p:nvSpPr>
          <p:cNvPr id="3" name="TextBox 2"/>
          <p:cNvSpPr txBox="1"/>
          <p:nvPr/>
        </p:nvSpPr>
        <p:spPr>
          <a:xfrm>
            <a:off x="4003694" y="1064930"/>
            <a:ext cx="503280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Were you able to transfer the skills learned </a:t>
            </a:r>
            <a:r>
              <a:rPr lang="en-GB" smtClean="0"/>
              <a:t>in year 9?</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858312" cy="857256"/>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GB" sz="2400" dirty="0" smtClean="0"/>
              <a:t>Here is a source and a question for you to study.</a:t>
            </a:r>
            <a:br>
              <a:rPr lang="en-GB" sz="2400" dirty="0" smtClean="0"/>
            </a:br>
            <a:r>
              <a:rPr lang="en-GB" sz="2400" dirty="0" smtClean="0"/>
              <a:t>Source 1: </a:t>
            </a:r>
            <a:r>
              <a:rPr lang="en-GB" sz="2400" b="1" dirty="0" smtClean="0"/>
              <a:t>Surgeons amputating a man's leg, 1793. </a:t>
            </a:r>
            <a:endParaRPr lang="en-GB" sz="2400" dirty="0"/>
          </a:p>
        </p:txBody>
      </p:sp>
      <p:sp>
        <p:nvSpPr>
          <p:cNvPr id="5" name="TextBox 4"/>
          <p:cNvSpPr txBox="1"/>
          <p:nvPr/>
        </p:nvSpPr>
        <p:spPr>
          <a:xfrm>
            <a:off x="4003694" y="1772816"/>
            <a:ext cx="5000323"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t>What can you learn from Source 1 about the risks of surgery in the 18</a:t>
            </a:r>
            <a:r>
              <a:rPr lang="en-GB" baseline="30000" dirty="0" smtClean="0"/>
              <a:t>th</a:t>
            </a:r>
            <a:r>
              <a:rPr lang="en-GB" dirty="0" smtClean="0"/>
              <a:t> Century?</a:t>
            </a:r>
          </a:p>
          <a:p>
            <a:pPr marL="400050" indent="-400050">
              <a:buAutoNum type="romanLcParenBoth"/>
            </a:pPr>
            <a:r>
              <a:rPr lang="en-GB" dirty="0" smtClean="0"/>
              <a:t>Write the inference you can make from the supporting detail provided.</a:t>
            </a:r>
          </a:p>
          <a:p>
            <a:pPr marL="400050" indent="-400050">
              <a:buAutoNum type="romanLcParenBoth"/>
            </a:pPr>
            <a:r>
              <a:rPr lang="en-GB" dirty="0" smtClean="0"/>
              <a:t>Write the supporting detail that goes with the inference provided.</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0541594"/>
              </p:ext>
            </p:extLst>
          </p:nvPr>
        </p:nvGraphicFramePr>
        <p:xfrm>
          <a:off x="142844" y="3643315"/>
          <a:ext cx="8858312" cy="2476687"/>
        </p:xfrm>
        <a:graphic>
          <a:graphicData uri="http://schemas.openxmlformats.org/drawingml/2006/table">
            <a:tbl>
              <a:tblPr firstRow="1" bandRow="1">
                <a:tableStyleId>{7DF18680-E054-41AD-8BC1-D1AEF772440D}</a:tableStyleId>
              </a:tblPr>
              <a:tblGrid>
                <a:gridCol w="3286148"/>
                <a:gridCol w="5572164"/>
              </a:tblGrid>
              <a:tr h="373568">
                <a:tc>
                  <a:txBody>
                    <a:bodyPr/>
                    <a:lstStyle/>
                    <a:p>
                      <a:r>
                        <a:rPr lang="en-GB" dirty="0" smtClean="0"/>
                        <a:t>Inference</a:t>
                      </a:r>
                      <a:endParaRPr lang="en-GB" dirty="0"/>
                    </a:p>
                  </a:txBody>
                  <a:tcPr/>
                </a:tc>
                <a:tc>
                  <a:txBody>
                    <a:bodyPr/>
                    <a:lstStyle/>
                    <a:p>
                      <a:r>
                        <a:rPr lang="en-GB" dirty="0" smtClean="0"/>
                        <a:t>Supporting Detail</a:t>
                      </a:r>
                      <a:endParaRPr lang="en-GB" dirty="0"/>
                    </a:p>
                  </a:txBody>
                  <a:tcPr/>
                </a:tc>
              </a:tr>
              <a:tr h="1161705">
                <a:tc>
                  <a:txBody>
                    <a:bodyPr/>
                    <a:lstStyle/>
                    <a:p>
                      <a:r>
                        <a:rPr lang="en-GB" dirty="0" smtClean="0"/>
                        <a:t>One thing I can infer from Source 1 is that...(</a:t>
                      </a:r>
                      <a:r>
                        <a:rPr lang="en-GB" dirty="0" err="1" smtClean="0"/>
                        <a:t>i</a:t>
                      </a:r>
                      <a:r>
                        <a:rPr lang="en-GB" dirty="0" smtClean="0"/>
                        <a:t>) </a:t>
                      </a:r>
                      <a:r>
                        <a:rPr lang="en-GB" dirty="0" smtClean="0">
                          <a:solidFill>
                            <a:srgbClr val="FF0000"/>
                          </a:solidFill>
                        </a:rPr>
                        <a:t>There is no knowledge of germs, the patient</a:t>
                      </a:r>
                      <a:r>
                        <a:rPr lang="en-GB" baseline="0" dirty="0" smtClean="0">
                          <a:solidFill>
                            <a:srgbClr val="FF0000"/>
                          </a:solidFill>
                        </a:rPr>
                        <a:t> may die of an infection.</a:t>
                      </a:r>
                      <a:endParaRPr lang="en-GB" dirty="0"/>
                    </a:p>
                  </a:txBody>
                  <a:tcPr/>
                </a:tc>
                <a:tc>
                  <a:txBody>
                    <a:bodyPr/>
                    <a:lstStyle/>
                    <a:p>
                      <a:r>
                        <a:rPr lang="en-GB" dirty="0" smtClean="0"/>
                        <a:t>I can infer this because the source shows that there are</a:t>
                      </a:r>
                      <a:r>
                        <a:rPr lang="en-GB" baseline="0" dirty="0" smtClean="0"/>
                        <a:t> many people in the room whilst the operation is happening, and that they have not changed into clean clothes nor cleaned the room.</a:t>
                      </a:r>
                      <a:endParaRPr lang="en-GB" dirty="0"/>
                    </a:p>
                  </a:txBody>
                  <a:tcPr/>
                </a:tc>
              </a:tr>
              <a:tr h="893619">
                <a:tc>
                  <a:txBody>
                    <a:bodyPr/>
                    <a:lstStyle/>
                    <a:p>
                      <a:r>
                        <a:rPr lang="en-GB" dirty="0" smtClean="0"/>
                        <a:t>I can also infer that patients often died during</a:t>
                      </a:r>
                      <a:r>
                        <a:rPr lang="en-GB" baseline="0" dirty="0" smtClean="0"/>
                        <a:t> amputations.</a:t>
                      </a:r>
                      <a:endParaRPr lang="en-GB" dirty="0"/>
                    </a:p>
                  </a:txBody>
                  <a:tcPr/>
                </a:tc>
                <a:tc>
                  <a:txBody>
                    <a:bodyPr/>
                    <a:lstStyle/>
                    <a:p>
                      <a:r>
                        <a:rPr lang="en-GB" dirty="0" smtClean="0"/>
                        <a:t>I can infer this because... (ii) </a:t>
                      </a:r>
                      <a:r>
                        <a:rPr lang="en-GB" dirty="0" smtClean="0">
                          <a:solidFill>
                            <a:srgbClr val="FF0000"/>
                          </a:solidFill>
                        </a:rPr>
                        <a:t>the image</a:t>
                      </a:r>
                      <a:r>
                        <a:rPr lang="en-GB" baseline="0" dirty="0" smtClean="0">
                          <a:solidFill>
                            <a:srgbClr val="FF0000"/>
                          </a:solidFill>
                        </a:rPr>
                        <a:t> of ghosts suggest the grim reaper is present, also the patients face shows excruciating pain. He may die of shock.</a:t>
                      </a:r>
                      <a:endParaRPr lang="en-GB" dirty="0"/>
                    </a:p>
                  </a:txBody>
                  <a:tcPr/>
                </a:tc>
              </a:tr>
            </a:tbl>
          </a:graphicData>
        </a:graphic>
      </p:graphicFrame>
      <p:sp>
        <p:nvSpPr>
          <p:cNvPr id="7" name="TextBox 6"/>
          <p:cNvSpPr txBox="1"/>
          <p:nvPr/>
        </p:nvSpPr>
        <p:spPr>
          <a:xfrm>
            <a:off x="214282" y="6072206"/>
            <a:ext cx="8715436"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dirty="0" smtClean="0"/>
              <a:t>An answer like this, with two inferences, both supported by detail in the source would gain full marks.</a:t>
            </a:r>
            <a:endParaRPr lang="en-GB" dirty="0"/>
          </a:p>
        </p:txBody>
      </p:sp>
      <p:pic>
        <p:nvPicPr>
          <p:cNvPr id="8" name="Picture 6" descr="inasfc"/>
          <p:cNvPicPr>
            <a:picLocks noChangeAspect="1" noChangeArrowheads="1"/>
          </p:cNvPicPr>
          <p:nvPr/>
        </p:nvPicPr>
        <p:blipFill>
          <a:blip r:embed="rId2" cstate="print"/>
          <a:srcRect/>
          <a:stretch>
            <a:fillRect/>
          </a:stretch>
        </p:blipFill>
        <p:spPr bwMode="auto">
          <a:xfrm>
            <a:off x="107504" y="928670"/>
            <a:ext cx="3842059" cy="2714644"/>
          </a:xfrm>
          <a:prstGeom prst="rect">
            <a:avLst/>
          </a:prstGeom>
          <a:noFill/>
          <a:ln w="9525">
            <a:noFill/>
            <a:miter lim="800000"/>
            <a:headEnd/>
            <a:tailEnd/>
          </a:ln>
        </p:spPr>
      </p:pic>
      <p:sp>
        <p:nvSpPr>
          <p:cNvPr id="3" name="TextBox 2"/>
          <p:cNvSpPr txBox="1"/>
          <p:nvPr/>
        </p:nvSpPr>
        <p:spPr>
          <a:xfrm>
            <a:off x="4003694" y="1064930"/>
            <a:ext cx="503280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Were you able to transfer the skills learned </a:t>
            </a:r>
            <a:r>
              <a:rPr lang="en-GB" smtClean="0"/>
              <a:t>in year 9?</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950" y="44450"/>
            <a:ext cx="8856663" cy="1152525"/>
          </a:xfrm>
        </p:spPr>
        <p:style>
          <a:lnRef idx="2">
            <a:schemeClr val="dk1"/>
          </a:lnRef>
          <a:fillRef idx="1">
            <a:schemeClr val="lt1"/>
          </a:fillRef>
          <a:effectRef idx="0">
            <a:schemeClr val="dk1"/>
          </a:effectRef>
          <a:fontRef idx="minor">
            <a:schemeClr val="dk1"/>
          </a:fontRef>
        </p:style>
        <p:txBody>
          <a:bodyPr>
            <a:noAutofit/>
          </a:bodyPr>
          <a:lstStyle/>
          <a:p>
            <a:pPr algn="l"/>
            <a:r>
              <a:rPr lang="en-GB" sz="3200" b="1" dirty="0">
                <a:solidFill>
                  <a:srgbClr val="800080"/>
                </a:solidFill>
                <a:effectLst>
                  <a:outerShdw blurRad="38100" dist="38100" dir="2700000" algn="tl">
                    <a:srgbClr val="C0C0C0"/>
                  </a:outerShdw>
                </a:effectLst>
                <a:latin typeface="Comic Sans MS" pitchFamily="66" charset="0"/>
              </a:rPr>
              <a:t>Before 1847 the 3 problems with surgery were;</a:t>
            </a:r>
            <a:endParaRPr lang="en-US" sz="3200" b="1" dirty="0">
              <a:solidFill>
                <a:srgbClr val="800080"/>
              </a:solidFill>
              <a:effectLst>
                <a:outerShdw blurRad="38100" dist="38100" dir="2700000" algn="tl">
                  <a:srgbClr val="C0C0C0"/>
                </a:outerShdw>
              </a:effectLst>
              <a:latin typeface="Comic Sans MS" pitchFamily="66" charset="0"/>
            </a:endParaRPr>
          </a:p>
        </p:txBody>
      </p:sp>
      <p:sp>
        <p:nvSpPr>
          <p:cNvPr id="7171" name="Rectangle 3"/>
          <p:cNvSpPr>
            <a:spLocks noGrp="1" noChangeArrowheads="1"/>
          </p:cNvSpPr>
          <p:nvPr>
            <p:ph type="body" idx="1"/>
          </p:nvPr>
        </p:nvSpPr>
        <p:spPr>
          <a:xfrm>
            <a:off x="137884" y="1250863"/>
            <a:ext cx="3959225" cy="749300"/>
          </a:xfrm>
        </p:spPr>
        <p:txBody>
          <a:bodyPr/>
          <a:lstStyle/>
          <a:p>
            <a:pPr>
              <a:buFontTx/>
              <a:buNone/>
            </a:pPr>
            <a:r>
              <a:rPr lang="en-GB" b="1" dirty="0">
                <a:effectLst>
                  <a:outerShdw blurRad="38100" dist="38100" dir="2700000" algn="tl">
                    <a:srgbClr val="C0C0C0"/>
                  </a:outerShdw>
                </a:effectLst>
              </a:rPr>
              <a:t>1. PAIN or SHOCK</a:t>
            </a:r>
          </a:p>
        </p:txBody>
      </p:sp>
      <p:sp>
        <p:nvSpPr>
          <p:cNvPr id="7172" name="Rectangle 4"/>
          <p:cNvSpPr>
            <a:spLocks noChangeArrowheads="1"/>
          </p:cNvSpPr>
          <p:nvPr/>
        </p:nvSpPr>
        <p:spPr bwMode="auto">
          <a:xfrm>
            <a:off x="3275856" y="2324085"/>
            <a:ext cx="3455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b="1" dirty="0">
                <a:effectLst>
                  <a:outerShdw blurRad="38100" dist="38100" dir="2700000" algn="tl">
                    <a:srgbClr val="C0C0C0"/>
                  </a:outerShdw>
                </a:effectLst>
              </a:rPr>
              <a:t>3. BLOOD LOSS</a:t>
            </a:r>
            <a:endParaRPr lang="en-US" sz="3200" b="1" dirty="0">
              <a:effectLst>
                <a:outerShdw blurRad="38100" dist="38100" dir="2700000" algn="tl">
                  <a:srgbClr val="C0C0C0"/>
                </a:outerShdw>
              </a:effectLst>
            </a:endParaRPr>
          </a:p>
        </p:txBody>
      </p:sp>
      <p:sp>
        <p:nvSpPr>
          <p:cNvPr id="7173" name="Rectangle 5"/>
          <p:cNvSpPr>
            <a:spLocks noChangeArrowheads="1"/>
          </p:cNvSpPr>
          <p:nvPr/>
        </p:nvSpPr>
        <p:spPr bwMode="auto">
          <a:xfrm>
            <a:off x="2028146" y="1744648"/>
            <a:ext cx="2824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1" dirty="0">
                <a:effectLst>
                  <a:outerShdw blurRad="38100" dist="38100" dir="2700000" algn="tl">
                    <a:srgbClr val="C0C0C0"/>
                  </a:outerShdw>
                </a:effectLst>
              </a:rPr>
              <a:t>2. INFECTION</a:t>
            </a:r>
            <a:endParaRPr lang="en-US" sz="3200" b="1" dirty="0">
              <a:effectLst>
                <a:outerShdw blurRad="38100" dist="38100" dir="2700000" algn="tl">
                  <a:srgbClr val="C0C0C0"/>
                </a:outerShdw>
              </a:effectLst>
            </a:endParaRPr>
          </a:p>
        </p:txBody>
      </p:sp>
      <p:sp>
        <p:nvSpPr>
          <p:cNvPr id="7176" name="Rectangle 8"/>
          <p:cNvSpPr>
            <a:spLocks noChangeArrowheads="1"/>
          </p:cNvSpPr>
          <p:nvPr/>
        </p:nvSpPr>
        <p:spPr bwMode="auto">
          <a:xfrm>
            <a:off x="147410" y="2996952"/>
            <a:ext cx="8785101" cy="1008112"/>
          </a:xfrm>
          <a:prstGeom prst="rect">
            <a:avLst/>
          </a:prstGeom>
          <a:ln/>
        </p:spPr>
        <p:style>
          <a:lnRef idx="2">
            <a:schemeClr val="dk1">
              <a:shade val="50000"/>
            </a:schemeClr>
          </a:lnRef>
          <a:fillRef idx="1">
            <a:schemeClr val="dk1"/>
          </a:fillRef>
          <a:effectRef idx="0">
            <a:schemeClr val="dk1"/>
          </a:effectRef>
          <a:fontRef idx="minor">
            <a:schemeClr val="lt1"/>
          </a:fontRef>
        </p:style>
        <p:txBody>
          <a:bodyPr/>
          <a:lstStyle/>
          <a:p>
            <a:pPr marL="342900" indent="-342900">
              <a:spcBef>
                <a:spcPct val="20000"/>
              </a:spcBef>
            </a:pPr>
            <a:r>
              <a:rPr lang="en-GB" sz="2800" i="1" dirty="0" smtClean="0"/>
              <a:t>	Activity: Copy the above and then decide how these problems solved were eventually solved?</a:t>
            </a:r>
            <a:endParaRPr lang="en-GB" sz="2800" i="1" dirty="0"/>
          </a:p>
        </p:txBody>
      </p:sp>
      <p:sp>
        <p:nvSpPr>
          <p:cNvPr id="7177" name="Rectangle 9"/>
          <p:cNvSpPr>
            <a:spLocks noChangeArrowheads="1"/>
          </p:cNvSpPr>
          <p:nvPr/>
        </p:nvSpPr>
        <p:spPr bwMode="auto">
          <a:xfrm>
            <a:off x="5508625" y="2924175"/>
            <a:ext cx="339407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en-GB" sz="2800" i="1"/>
          </a:p>
        </p:txBody>
      </p:sp>
      <p:sp>
        <p:nvSpPr>
          <p:cNvPr id="7178" name="Rectangle 10"/>
          <p:cNvSpPr>
            <a:spLocks noChangeArrowheads="1"/>
          </p:cNvSpPr>
          <p:nvPr/>
        </p:nvSpPr>
        <p:spPr bwMode="auto">
          <a:xfrm>
            <a:off x="5570538" y="4941888"/>
            <a:ext cx="33940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en-GB" sz="2800" i="1"/>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51" t="37460" r="21540" b="13282"/>
          <a:stretch/>
        </p:blipFill>
        <p:spPr bwMode="auto">
          <a:xfrm>
            <a:off x="6084168" y="1241696"/>
            <a:ext cx="2592656" cy="168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884" y="4030235"/>
            <a:ext cx="8682587" cy="523220"/>
          </a:xfrm>
          <a:prstGeom prst="rect">
            <a:avLst/>
          </a:prstGeom>
          <a:noFill/>
        </p:spPr>
        <p:txBody>
          <a:bodyPr wrap="square" rtlCol="0">
            <a:spAutoFit/>
          </a:bodyPr>
          <a:lstStyle/>
          <a:p>
            <a:r>
              <a:rPr lang="en-GB" sz="2800" dirty="0" smtClean="0"/>
              <a:t>However, that is not to say operations did not take place…</a:t>
            </a:r>
            <a:endParaRPr lang="en-GB" sz="2800" dirty="0"/>
          </a:p>
        </p:txBody>
      </p:sp>
      <p:sp>
        <p:nvSpPr>
          <p:cNvPr id="14" name="TextBox 13"/>
          <p:cNvSpPr txBox="1"/>
          <p:nvPr/>
        </p:nvSpPr>
        <p:spPr>
          <a:xfrm>
            <a:off x="160743" y="4653136"/>
            <a:ext cx="8741957"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The most </a:t>
            </a:r>
            <a:r>
              <a:rPr lang="en-US" sz="2400" dirty="0"/>
              <a:t>common surgical </a:t>
            </a:r>
            <a:r>
              <a:rPr lang="en-US" sz="2400" dirty="0" smtClean="0"/>
              <a:t>procedures included </a:t>
            </a:r>
            <a:r>
              <a:rPr lang="en-US" sz="2400" dirty="0"/>
              <a:t>amputation, caesarean section, removing stones from the bladder </a:t>
            </a:r>
            <a:r>
              <a:rPr lang="en-US" sz="2400" dirty="0" smtClean="0"/>
              <a:t>can you explain </a:t>
            </a:r>
            <a:r>
              <a:rPr lang="en-US" sz="2400" dirty="0"/>
              <a:t>why this was the </a:t>
            </a:r>
            <a:r>
              <a:rPr lang="en-US" sz="2400" dirty="0" smtClean="0"/>
              <a:t>case? </a:t>
            </a:r>
          </a:p>
          <a:p>
            <a:r>
              <a:rPr lang="en-US" sz="2400" b="1" dirty="0" smtClean="0">
                <a:solidFill>
                  <a:srgbClr val="FF0000"/>
                </a:solidFill>
              </a:rPr>
              <a:t>Surgery could not be too complex</a:t>
            </a:r>
            <a:r>
              <a:rPr lang="en-US" sz="2400" b="1" dirty="0">
                <a:solidFill>
                  <a:srgbClr val="FF0000"/>
                </a:solidFill>
              </a:rPr>
              <a:t>, time consuming or go deep into the </a:t>
            </a:r>
            <a:r>
              <a:rPr lang="en-US" sz="2400" b="1" dirty="0" smtClean="0">
                <a:solidFill>
                  <a:srgbClr val="FF0000"/>
                </a:solidFill>
              </a:rPr>
              <a:t>body due to the problems listed above.</a:t>
            </a:r>
            <a:endParaRPr lang="en-GB" sz="2400" b="1" dirty="0">
              <a:solidFill>
                <a:srgbClr val="FF0000"/>
              </a:solidFill>
            </a:endParaRPr>
          </a:p>
        </p:txBody>
      </p:sp>
    </p:spTree>
    <p:extLst>
      <p:ext uri="{BB962C8B-B14F-4D97-AF65-F5344CB8AC3E}">
        <p14:creationId xmlns:p14="http://schemas.microsoft.com/office/powerpoint/2010/main" val="507007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0-#ppt_w/2"/>
                                          </p:val>
                                        </p:tav>
                                        <p:tav tm="100000">
                                          <p:val>
                                            <p:strVal val="#ppt_x"/>
                                          </p:val>
                                        </p:tav>
                                      </p:tavLst>
                                    </p:anim>
                                    <p:anim calcmode="lin" valueType="num">
                                      <p:cBhvr additive="base">
                                        <p:cTn id="14"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0-#ppt_w/2"/>
                                          </p:val>
                                        </p:tav>
                                        <p:tav tm="100000">
                                          <p:val>
                                            <p:strVal val="#ppt_x"/>
                                          </p:val>
                                        </p:tav>
                                      </p:tavLst>
                                    </p:anim>
                                    <p:anim calcmode="lin" valueType="num">
                                      <p:cBhvr additive="base">
                                        <p:cTn id="20"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76"/>
                                        </p:tgtEl>
                                        <p:attrNameLst>
                                          <p:attrName>style.visibility</p:attrName>
                                        </p:attrNameLst>
                                      </p:cBhvr>
                                      <p:to>
                                        <p:strVal val="visible"/>
                                      </p:to>
                                    </p:set>
                                    <p:anim calcmode="lin" valueType="num">
                                      <p:cBhvr additive="base">
                                        <p:cTn id="25" dur="500" fill="hold"/>
                                        <p:tgtEl>
                                          <p:spTgt spid="7176"/>
                                        </p:tgtEl>
                                        <p:attrNameLst>
                                          <p:attrName>ppt_x</p:attrName>
                                        </p:attrNameLst>
                                      </p:cBhvr>
                                      <p:tavLst>
                                        <p:tav tm="0">
                                          <p:val>
                                            <p:strVal val="1+#ppt_w/2"/>
                                          </p:val>
                                        </p:tav>
                                        <p:tav tm="100000">
                                          <p:val>
                                            <p:strVal val="#ppt_x"/>
                                          </p:val>
                                        </p:tav>
                                      </p:tavLst>
                                    </p:anim>
                                    <p:anim calcmode="lin" valueType="num">
                                      <p:cBhvr additive="base">
                                        <p:cTn id="26"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nodePh="1">
                                  <p:stCondLst>
                                    <p:cond delay="0"/>
                                  </p:stCondLst>
                                  <p:endCondLst>
                                    <p:cond evt="begin" delay="0">
                                      <p:tn val="29"/>
                                    </p:cond>
                                  </p:endCondLst>
                                  <p:childTnLst>
                                    <p:set>
                                      <p:cBhvr>
                                        <p:cTn id="30" dur="1" fill="hold">
                                          <p:stCondLst>
                                            <p:cond delay="0"/>
                                          </p:stCondLst>
                                        </p:cTn>
                                        <p:tgtEl>
                                          <p:spTgt spid="7177"/>
                                        </p:tgtEl>
                                        <p:attrNameLst>
                                          <p:attrName>style.visibility</p:attrName>
                                        </p:attrNameLst>
                                      </p:cBhvr>
                                      <p:to>
                                        <p:strVal val="visible"/>
                                      </p:to>
                                    </p:set>
                                    <p:anim calcmode="lin" valueType="num">
                                      <p:cBhvr additive="base">
                                        <p:cTn id="31" dur="500" fill="hold"/>
                                        <p:tgtEl>
                                          <p:spTgt spid="7177"/>
                                        </p:tgtEl>
                                        <p:attrNameLst>
                                          <p:attrName>ppt_x</p:attrName>
                                        </p:attrNameLst>
                                      </p:cBhvr>
                                      <p:tavLst>
                                        <p:tav tm="0">
                                          <p:val>
                                            <p:strVal val="1+#ppt_w/2"/>
                                          </p:val>
                                        </p:tav>
                                        <p:tav tm="100000">
                                          <p:val>
                                            <p:strVal val="#ppt_x"/>
                                          </p:val>
                                        </p:tav>
                                      </p:tavLst>
                                    </p:anim>
                                    <p:anim calcmode="lin" valueType="num">
                                      <p:cBhvr additive="base">
                                        <p:cTn id="32"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nodePh="1">
                                  <p:stCondLst>
                                    <p:cond delay="0"/>
                                  </p:stCondLst>
                                  <p:endCondLst>
                                    <p:cond evt="begin" delay="0">
                                      <p:tn val="35"/>
                                    </p:cond>
                                  </p:endCondLst>
                                  <p:childTnLst>
                                    <p:set>
                                      <p:cBhvr>
                                        <p:cTn id="36" dur="1" fill="hold">
                                          <p:stCondLst>
                                            <p:cond delay="0"/>
                                          </p:stCondLst>
                                        </p:cTn>
                                        <p:tgtEl>
                                          <p:spTgt spid="7178"/>
                                        </p:tgtEl>
                                        <p:attrNameLst>
                                          <p:attrName>style.visibility</p:attrName>
                                        </p:attrNameLst>
                                      </p:cBhvr>
                                      <p:to>
                                        <p:strVal val="visible"/>
                                      </p:to>
                                    </p:set>
                                    <p:anim calcmode="lin" valueType="num">
                                      <p:cBhvr additive="base">
                                        <p:cTn id="37" dur="500" fill="hold"/>
                                        <p:tgtEl>
                                          <p:spTgt spid="7178"/>
                                        </p:tgtEl>
                                        <p:attrNameLst>
                                          <p:attrName>ppt_x</p:attrName>
                                        </p:attrNameLst>
                                      </p:cBhvr>
                                      <p:tavLst>
                                        <p:tav tm="0">
                                          <p:val>
                                            <p:strVal val="1+#ppt_w/2"/>
                                          </p:val>
                                        </p:tav>
                                        <p:tav tm="100000">
                                          <p:val>
                                            <p:strVal val="#ppt_x"/>
                                          </p:val>
                                        </p:tav>
                                      </p:tavLst>
                                    </p:anim>
                                    <p:anim calcmode="lin" valueType="num">
                                      <p:cBhvr additive="base">
                                        <p:cTn id="3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p:bldP spid="7173" grpId="0"/>
      <p:bldP spid="7176" grpId="0" animBg="1"/>
      <p:bldP spid="7177" grpId="0"/>
      <p:bldP spid="71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080120"/>
          </a:xfrm>
        </p:spPr>
        <p:style>
          <a:lnRef idx="1">
            <a:schemeClr val="dk1"/>
          </a:lnRef>
          <a:fillRef idx="2">
            <a:schemeClr val="dk1"/>
          </a:fillRef>
          <a:effectRef idx="1">
            <a:schemeClr val="dk1"/>
          </a:effectRef>
          <a:fontRef idx="minor">
            <a:schemeClr val="dk1"/>
          </a:fontRef>
        </p:style>
        <p:txBody>
          <a:bodyPr>
            <a:normAutofit fontScale="90000"/>
          </a:bodyPr>
          <a:lstStyle/>
          <a:p>
            <a:r>
              <a:rPr lang="en-GB" sz="3600" dirty="0" smtClean="0">
                <a:latin typeface="Comic Sans MS" pitchFamily="66" charset="0"/>
              </a:rPr>
              <a:t>Why was surgery so dangerous in the nineteenth century?</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526812"/>
            <a:ext cx="2661743" cy="165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15816" y="1340769"/>
            <a:ext cx="6120680" cy="830997"/>
          </a:xfrm>
          <a:prstGeom prst="rect">
            <a:avLst/>
          </a:prstGeom>
        </p:spPr>
        <p:txBody>
          <a:bodyPr wrap="square">
            <a:spAutoFit/>
          </a:bodyPr>
          <a:lstStyle/>
          <a:p>
            <a:r>
              <a:rPr lang="en-GB" sz="2400" dirty="0" smtClean="0"/>
              <a:t>19th </a:t>
            </a:r>
            <a:r>
              <a:rPr lang="en-GB" sz="2400" dirty="0"/>
              <a:t>century surgical tools. </a:t>
            </a:r>
            <a:endParaRPr lang="en-GB" sz="2400" dirty="0" smtClean="0"/>
          </a:p>
          <a:p>
            <a:r>
              <a:rPr lang="en-GB" sz="2400" dirty="0" smtClean="0"/>
              <a:t>Would </a:t>
            </a:r>
            <a:r>
              <a:rPr lang="en-GB" sz="2400" dirty="0"/>
              <a:t>you want your doctor to use these? </a:t>
            </a:r>
          </a:p>
        </p:txBody>
      </p:sp>
      <p:sp>
        <p:nvSpPr>
          <p:cNvPr id="5" name="Rectangle 4"/>
          <p:cNvSpPr/>
          <p:nvPr/>
        </p:nvSpPr>
        <p:spPr>
          <a:xfrm>
            <a:off x="179512" y="3573016"/>
            <a:ext cx="8712968"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2000" dirty="0" smtClean="0">
                <a:latin typeface="Comic Sans MS" pitchFamily="66" charset="0"/>
              </a:rPr>
              <a:t>Infection was the biggest problem faced by patients </a:t>
            </a:r>
            <a:r>
              <a:rPr lang="en-GB" sz="2000" dirty="0">
                <a:latin typeface="Comic Sans MS" pitchFamily="66" charset="0"/>
              </a:rPr>
              <a:t>during and after operations at the beginning of the nineteenth century</a:t>
            </a:r>
            <a:r>
              <a:rPr lang="en-GB" sz="2000" dirty="0" smtClean="0">
                <a:latin typeface="Comic Sans MS" pitchFamily="66" charset="0"/>
              </a:rPr>
              <a:t>?</a:t>
            </a:r>
          </a:p>
          <a:p>
            <a:endParaRPr lang="en-GB" sz="2000" dirty="0">
              <a:latin typeface="Comic Sans MS" pitchFamily="66" charset="0"/>
            </a:endParaRPr>
          </a:p>
          <a:p>
            <a:r>
              <a:rPr lang="en-GB" sz="2000" b="1" dirty="0" smtClean="0">
                <a:solidFill>
                  <a:srgbClr val="FF0000"/>
                </a:solidFill>
                <a:latin typeface="Comic Sans MS" pitchFamily="66" charset="0"/>
              </a:rPr>
              <a:t>Using </a:t>
            </a:r>
            <a:r>
              <a:rPr lang="en-GB" sz="2000" b="1" dirty="0">
                <a:solidFill>
                  <a:srgbClr val="FF0000"/>
                </a:solidFill>
                <a:latin typeface="Comic Sans MS" pitchFamily="66" charset="0"/>
              </a:rPr>
              <a:t>the </a:t>
            </a:r>
            <a:r>
              <a:rPr lang="en-GB" sz="2000" b="1" dirty="0" smtClean="0">
                <a:solidFill>
                  <a:srgbClr val="FF0000"/>
                </a:solidFill>
                <a:latin typeface="Comic Sans MS" pitchFamily="66" charset="0"/>
              </a:rPr>
              <a:t>sources A, B and C </a:t>
            </a:r>
            <a:r>
              <a:rPr lang="en-GB" sz="2000" b="1" dirty="0">
                <a:solidFill>
                  <a:srgbClr val="FF0000"/>
                </a:solidFill>
                <a:latin typeface="Comic Sans MS" pitchFamily="66" charset="0"/>
              </a:rPr>
              <a:t>and your knowledge </a:t>
            </a:r>
            <a:r>
              <a:rPr lang="en-GB" sz="2000" b="1" dirty="0" smtClean="0">
                <a:solidFill>
                  <a:srgbClr val="FF0000"/>
                </a:solidFill>
                <a:latin typeface="Comic Sans MS" pitchFamily="66" charset="0"/>
              </a:rPr>
              <a:t>Explain </a:t>
            </a:r>
            <a:r>
              <a:rPr lang="en-GB" sz="2000" b="1" dirty="0">
                <a:solidFill>
                  <a:srgbClr val="FF0000"/>
                </a:solidFill>
                <a:latin typeface="Comic Sans MS" pitchFamily="66" charset="0"/>
              </a:rPr>
              <a:t>your </a:t>
            </a:r>
            <a:r>
              <a:rPr lang="en-GB" sz="2000" b="1" dirty="0" smtClean="0">
                <a:solidFill>
                  <a:srgbClr val="FF0000"/>
                </a:solidFill>
                <a:latin typeface="Comic Sans MS" pitchFamily="66" charset="0"/>
              </a:rPr>
              <a:t>answer</a:t>
            </a:r>
            <a:r>
              <a:rPr lang="en-GB" sz="2000" dirty="0" smtClean="0">
                <a:latin typeface="Comic Sans MS" pitchFamily="66" charset="0"/>
              </a:rPr>
              <a:t>.</a:t>
            </a:r>
          </a:p>
          <a:p>
            <a:endParaRPr lang="en-GB" sz="2000" dirty="0">
              <a:latin typeface="Comic Sans MS" pitchFamily="66" charset="0"/>
            </a:endParaRPr>
          </a:p>
          <a:p>
            <a:r>
              <a:rPr lang="en-GB" sz="2000" dirty="0" smtClean="0">
                <a:latin typeface="Comic Sans MS" pitchFamily="66" charset="0"/>
              </a:rPr>
              <a:t>You may use the writing frame to help you structure your answer</a:t>
            </a:r>
            <a:endParaRPr lang="en-GB" sz="2000" dirty="0">
              <a:latin typeface="Comic Sans MS" pitchFamily="66" charset="0"/>
            </a:endParaRPr>
          </a:p>
        </p:txBody>
      </p:sp>
      <p:sp>
        <p:nvSpPr>
          <p:cNvPr id="7" name="TextBox 6"/>
          <p:cNvSpPr txBox="1"/>
          <p:nvPr/>
        </p:nvSpPr>
        <p:spPr>
          <a:xfrm>
            <a:off x="2915816" y="2156925"/>
            <a:ext cx="612068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t>We are now going to have a go at a 16 mark JUDGEMENT question. You are allowed 20 minutes for this task.</a:t>
            </a:r>
            <a:endParaRPr lang="en-GB" sz="2400" dirty="0"/>
          </a:p>
        </p:txBody>
      </p:sp>
      <p:sp>
        <p:nvSpPr>
          <p:cNvPr id="8" name="TextBox 7"/>
          <p:cNvSpPr txBox="1"/>
          <p:nvPr/>
        </p:nvSpPr>
        <p:spPr>
          <a:xfrm>
            <a:off x="179512" y="5949280"/>
            <a:ext cx="8712968" cy="830997"/>
          </a:xfrm>
          <a:prstGeom prst="rect">
            <a:avLst/>
          </a:prstGeom>
          <a:noFill/>
        </p:spPr>
        <p:txBody>
          <a:bodyPr wrap="square" rtlCol="0">
            <a:spAutoFit/>
          </a:bodyPr>
          <a:lstStyle/>
          <a:p>
            <a:r>
              <a:rPr lang="en-GB" sz="2400" dirty="0" smtClean="0"/>
              <a:t>Oracy: Be prepared to read your answer out and/or suggest ‘what went well’, or ‘even better if’ to another student for next time.</a:t>
            </a:r>
            <a:endParaRPr lang="en-GB" sz="2400" dirty="0"/>
          </a:p>
        </p:txBody>
      </p:sp>
    </p:spTree>
    <p:extLst>
      <p:ext uri="{BB962C8B-B14F-4D97-AF65-F5344CB8AC3E}">
        <p14:creationId xmlns:p14="http://schemas.microsoft.com/office/powerpoint/2010/main" val="1655810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856984" cy="1440160"/>
          </a:xfrm>
          <a:ln/>
        </p:spPr>
        <p:style>
          <a:lnRef idx="2">
            <a:schemeClr val="accent1"/>
          </a:lnRef>
          <a:fillRef idx="1">
            <a:schemeClr val="lt1"/>
          </a:fillRef>
          <a:effectRef idx="0">
            <a:schemeClr val="accent1"/>
          </a:effectRef>
          <a:fontRef idx="minor">
            <a:schemeClr val="dk1"/>
          </a:fontRef>
        </p:style>
        <p:txBody>
          <a:bodyPr>
            <a:noAutofit/>
          </a:bodyPr>
          <a:lstStyle/>
          <a:p>
            <a:pPr algn="l"/>
            <a:r>
              <a:rPr lang="en-GB" sz="2000" dirty="0">
                <a:solidFill>
                  <a:schemeClr val="tx1"/>
                </a:solidFill>
                <a:latin typeface="Comic Sans MS" pitchFamily="66" charset="0"/>
              </a:rPr>
              <a:t>Infection was the biggest problem faced by patients during and after operations at the beginning of the nineteenth century. Do you agree</a:t>
            </a:r>
            <a:r>
              <a:rPr lang="en-GB" sz="2000" dirty="0" smtClean="0">
                <a:solidFill>
                  <a:schemeClr val="tx1"/>
                </a:solidFill>
                <a:latin typeface="Comic Sans MS" pitchFamily="66" charset="0"/>
              </a:rPr>
              <a:t>?</a:t>
            </a:r>
            <a:r>
              <a:rPr lang="en-GB" sz="2000" b="1" dirty="0">
                <a:solidFill>
                  <a:schemeClr val="tx1"/>
                </a:solidFill>
                <a:latin typeface="Comic Sans MS" pitchFamily="66" charset="0"/>
              </a:rPr>
              <a:t> Using the sources A, B and C and your knowledge Explain your answer</a:t>
            </a:r>
            <a:r>
              <a:rPr lang="en-GB" sz="2000" dirty="0">
                <a:solidFill>
                  <a:schemeClr val="tx1"/>
                </a:solidFill>
                <a:latin typeface="Comic Sans MS" pitchFamily="66" charset="0"/>
              </a:rPr>
              <a:t>. 16 marks</a:t>
            </a:r>
            <a:r>
              <a:rPr lang="en-GB" sz="2000" dirty="0" smtClean="0">
                <a:solidFill>
                  <a:schemeClr val="tx1"/>
                </a:solidFill>
                <a:latin typeface="Comic Sans MS" pitchFamily="66" charset="0"/>
              </a:rPr>
              <a:t> </a:t>
            </a:r>
            <a:endParaRPr lang="en-GB" sz="2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732826"/>
              </p:ext>
            </p:extLst>
          </p:nvPr>
        </p:nvGraphicFramePr>
        <p:xfrm>
          <a:off x="179512" y="1600200"/>
          <a:ext cx="8784976" cy="5141168"/>
        </p:xfrm>
        <a:graphic>
          <a:graphicData uri="http://schemas.openxmlformats.org/drawingml/2006/table">
            <a:tbl>
              <a:tblPr firstRow="1" bandRow="1">
                <a:tableStyleId>{5C22544A-7EE6-4342-B048-85BDC9FD1C3A}</a:tableStyleId>
              </a:tblPr>
              <a:tblGrid>
                <a:gridCol w="1625258"/>
                <a:gridCol w="7159718"/>
              </a:tblGrid>
              <a:tr h="392990">
                <a:tc>
                  <a:txBody>
                    <a:bodyPr/>
                    <a:lstStyle/>
                    <a:p>
                      <a:r>
                        <a:rPr lang="en-GB" dirty="0" smtClean="0"/>
                        <a:t>Level</a:t>
                      </a:r>
                      <a:endParaRPr lang="en-GB" dirty="0"/>
                    </a:p>
                  </a:txBody>
                  <a:tcPr/>
                </a:tc>
                <a:tc>
                  <a:txBody>
                    <a:bodyPr/>
                    <a:lstStyle/>
                    <a:p>
                      <a:endParaRPr lang="en-GB" dirty="0"/>
                    </a:p>
                  </a:txBody>
                  <a:tcPr/>
                </a:tc>
              </a:tr>
              <a:tr h="1841130">
                <a:tc>
                  <a:txBody>
                    <a:bodyPr/>
                    <a:lstStyle/>
                    <a:p>
                      <a:r>
                        <a:rPr lang="en-GB" dirty="0" smtClean="0"/>
                        <a:t>Level 1</a:t>
                      </a:r>
                    </a:p>
                    <a:p>
                      <a:r>
                        <a:rPr lang="en-GB" dirty="0" smtClean="0"/>
                        <a:t>(1 – 4 marks)</a:t>
                      </a:r>
                      <a:endParaRPr lang="en-GB" dirty="0"/>
                    </a:p>
                  </a:txBody>
                  <a:tcPr/>
                </a:tc>
                <a:tc>
                  <a:txBody>
                    <a:bodyPr/>
                    <a:lstStyle/>
                    <a:p>
                      <a:r>
                        <a:rPr lang="en-GB" sz="1800" b="1" i="0" u="none" strike="noStrike" kern="1200" baseline="0" dirty="0" smtClean="0">
                          <a:solidFill>
                            <a:schemeClr val="dk1"/>
                          </a:solidFill>
                          <a:latin typeface="+mn-lt"/>
                          <a:ea typeface="+mn-ea"/>
                          <a:cs typeface="+mn-cs"/>
                        </a:rPr>
                        <a:t>Generalised answer</a:t>
                      </a:r>
                      <a:endParaRPr lang="en-GB" sz="1800" b="0" i="0" u="none" strike="noStrike" kern="1200" baseline="0" dirty="0" smtClean="0">
                        <a:solidFill>
                          <a:schemeClr val="dk1"/>
                        </a:solidFill>
                        <a:latin typeface="+mn-lt"/>
                        <a:ea typeface="+mn-ea"/>
                        <a:cs typeface="+mn-cs"/>
                      </a:endParaRPr>
                    </a:p>
                    <a:p>
                      <a:r>
                        <a:rPr lang="en-GB" sz="1800" b="0" i="0" u="none" strike="noStrike" kern="1200" baseline="0" dirty="0" smtClean="0">
                          <a:solidFill>
                            <a:schemeClr val="dk1"/>
                          </a:solidFill>
                          <a:latin typeface="+mn-lt"/>
                          <a:ea typeface="+mn-ea"/>
                          <a:cs typeface="+mn-cs"/>
                        </a:rPr>
                        <a:t>Answer offers valid undeveloped comment without direct support</a:t>
                      </a:r>
                    </a:p>
                    <a:p>
                      <a:r>
                        <a:rPr lang="en-GB" sz="1800" b="0" i="0" u="none" strike="noStrike" kern="1200" baseline="0" dirty="0" smtClean="0">
                          <a:solidFill>
                            <a:schemeClr val="dk1"/>
                          </a:solidFill>
                          <a:latin typeface="+mn-lt"/>
                          <a:ea typeface="+mn-ea"/>
                          <a:cs typeface="+mn-cs"/>
                        </a:rPr>
                        <a:t>from sources or own knowledge.</a:t>
                      </a:r>
                    </a:p>
                    <a:p>
                      <a:r>
                        <a:rPr lang="en-GB" sz="1800" b="0" i="0" u="none" strike="noStrike" kern="1200" baseline="0" dirty="0" smtClean="0">
                          <a:solidFill>
                            <a:schemeClr val="dk1"/>
                          </a:solidFill>
                          <a:latin typeface="+mn-lt"/>
                          <a:ea typeface="+mn-ea"/>
                          <a:cs typeface="+mn-cs"/>
                        </a:rPr>
                        <a:t>OR</a:t>
                      </a:r>
                    </a:p>
                    <a:p>
                      <a:r>
                        <a:rPr lang="en-GB" sz="1800" b="0" i="0" u="none" strike="noStrike" kern="1200" baseline="0" dirty="0" smtClean="0">
                          <a:solidFill>
                            <a:schemeClr val="dk1"/>
                          </a:solidFill>
                          <a:latin typeface="+mn-lt"/>
                          <a:ea typeface="+mn-ea"/>
                          <a:cs typeface="+mn-cs"/>
                        </a:rPr>
                        <a:t>Selects details from the sources, but without direct linkage to the</a:t>
                      </a:r>
                    </a:p>
                    <a:p>
                      <a:r>
                        <a:rPr lang="en-GB" sz="1800" b="0" i="0" u="none" strike="noStrike" kern="1200" baseline="0" dirty="0" smtClean="0">
                          <a:solidFill>
                            <a:schemeClr val="dk1"/>
                          </a:solidFill>
                          <a:latin typeface="+mn-lt"/>
                          <a:ea typeface="+mn-ea"/>
                          <a:cs typeface="+mn-cs"/>
                        </a:rPr>
                        <a:t>question.</a:t>
                      </a:r>
                      <a:endParaRPr lang="en-GB" dirty="0"/>
                    </a:p>
                  </a:txBody>
                  <a:tcPr/>
                </a:tc>
              </a:tr>
              <a:tr h="969016">
                <a:tc>
                  <a:txBody>
                    <a:bodyPr/>
                    <a:lstStyle/>
                    <a:p>
                      <a:r>
                        <a:rPr lang="en-GB" dirty="0" smtClean="0"/>
                        <a:t>Level 2</a:t>
                      </a:r>
                    </a:p>
                    <a:p>
                      <a:r>
                        <a:rPr lang="en-GB" dirty="0" smtClean="0"/>
                        <a:t>(5 – 8 Marks)</a:t>
                      </a:r>
                      <a:endParaRPr lang="en-GB" dirty="0"/>
                    </a:p>
                  </a:txBody>
                  <a:tcPr/>
                </a:tc>
                <a:tc>
                  <a:txBody>
                    <a:bodyPr/>
                    <a:lstStyle/>
                    <a:p>
                      <a:r>
                        <a:rPr lang="en-GB" sz="1800" b="1" i="0" u="none" strike="noStrike" kern="1200" baseline="0" dirty="0" smtClean="0">
                          <a:solidFill>
                            <a:schemeClr val="dk1"/>
                          </a:solidFill>
                          <a:latin typeface="+mn-lt"/>
                          <a:ea typeface="+mn-ea"/>
                          <a:cs typeface="+mn-cs"/>
                        </a:rPr>
                        <a:t>Supported answer</a:t>
                      </a:r>
                    </a:p>
                    <a:p>
                      <a:r>
                        <a:rPr lang="en-GB" sz="1800" b="0" i="0" u="none" strike="noStrike" kern="1200" baseline="0" dirty="0" smtClean="0">
                          <a:solidFill>
                            <a:schemeClr val="dk1"/>
                          </a:solidFill>
                          <a:latin typeface="+mn-lt"/>
                          <a:ea typeface="+mn-ea"/>
                          <a:cs typeface="+mn-cs"/>
                        </a:rPr>
                        <a:t>Answer offers a judgment on the hypothesis and links to relevant</a:t>
                      </a:r>
                    </a:p>
                    <a:p>
                      <a:r>
                        <a:rPr lang="en-GB" sz="1800" b="0" i="0" u="none" strike="noStrike" kern="1200" baseline="0" dirty="0" smtClean="0">
                          <a:solidFill>
                            <a:schemeClr val="dk1"/>
                          </a:solidFill>
                          <a:latin typeface="+mn-lt"/>
                          <a:ea typeface="+mn-ea"/>
                          <a:cs typeface="+mn-cs"/>
                        </a:rPr>
                        <a:t>details from sources and/or own knowledge.</a:t>
                      </a:r>
                      <a:endParaRPr lang="en-GB" dirty="0"/>
                    </a:p>
                  </a:txBody>
                  <a:tcPr/>
                </a:tc>
              </a:tr>
              <a:tr h="969016">
                <a:tc>
                  <a:txBody>
                    <a:bodyPr/>
                    <a:lstStyle/>
                    <a:p>
                      <a:r>
                        <a:rPr lang="en-GB" dirty="0" smtClean="0"/>
                        <a:t>Level 3</a:t>
                      </a:r>
                    </a:p>
                    <a:p>
                      <a:r>
                        <a:rPr lang="en-GB" smtClean="0"/>
                        <a:t>(9  12 marks)</a:t>
                      </a:r>
                      <a:endParaRPr lang="en-GB" dirty="0"/>
                    </a:p>
                  </a:txBody>
                  <a:tcPr/>
                </a:tc>
                <a:tc>
                  <a:txBody>
                    <a:bodyPr/>
                    <a:lstStyle/>
                    <a:p>
                      <a:r>
                        <a:rPr lang="en-GB" sz="1800" b="1" i="0" u="none" strike="noStrike" kern="1200" baseline="0" dirty="0" smtClean="0">
                          <a:solidFill>
                            <a:schemeClr val="dk1"/>
                          </a:solidFill>
                          <a:latin typeface="+mn-lt"/>
                          <a:ea typeface="+mn-ea"/>
                          <a:cs typeface="+mn-cs"/>
                        </a:rPr>
                        <a:t>Response focuses on the issue of whether problem</a:t>
                      </a:r>
                    </a:p>
                    <a:p>
                      <a:r>
                        <a:rPr lang="en-GB" sz="1800" b="1" i="0" u="none" strike="noStrike" kern="1200" baseline="0" dirty="0" smtClean="0">
                          <a:solidFill>
                            <a:schemeClr val="dk1"/>
                          </a:solidFill>
                          <a:latin typeface="+mn-lt"/>
                          <a:ea typeface="+mn-ea"/>
                          <a:cs typeface="+mn-cs"/>
                        </a:rPr>
                        <a:t>of infection was the most dangerous or whether it was bleeding or pain, or all three  and reaches a judgement based on evidence</a:t>
                      </a:r>
                      <a:r>
                        <a:rPr lang="en-GB" sz="1800" b="0" i="0" u="none" strike="noStrike" kern="1200" baseline="0" dirty="0" smtClean="0">
                          <a:solidFill>
                            <a:schemeClr val="dk1"/>
                          </a:solidFill>
                          <a:latin typeface="+mn-lt"/>
                          <a:ea typeface="+mn-ea"/>
                          <a:cs typeface="+mn-cs"/>
                        </a:rPr>
                        <a:t>.</a:t>
                      </a:r>
                      <a:endParaRPr lang="en-GB" dirty="0"/>
                    </a:p>
                  </a:txBody>
                  <a:tcPr/>
                </a:tc>
              </a:tr>
              <a:tr h="969016">
                <a:tc>
                  <a:txBody>
                    <a:bodyPr/>
                    <a:lstStyle/>
                    <a:p>
                      <a:r>
                        <a:rPr lang="en-GB" dirty="0" smtClean="0"/>
                        <a:t>Level 4</a:t>
                      </a:r>
                    </a:p>
                    <a:p>
                      <a:r>
                        <a:rPr lang="en-GB" dirty="0" smtClean="0"/>
                        <a:t>(13 – 16 marks)</a:t>
                      </a:r>
                      <a:endParaRPr lang="en-GB" dirty="0"/>
                    </a:p>
                  </a:txBody>
                  <a:tcPr/>
                </a:tc>
                <a:tc>
                  <a:txBody>
                    <a:bodyPr/>
                    <a:lstStyle/>
                    <a:p>
                      <a:r>
                        <a:rPr lang="en-GB" sz="1800" b="1" i="0" u="none" strike="noStrike" kern="1200" baseline="0" dirty="0" smtClean="0">
                          <a:solidFill>
                            <a:schemeClr val="dk1"/>
                          </a:solidFill>
                          <a:latin typeface="+mn-lt"/>
                          <a:ea typeface="+mn-ea"/>
                          <a:cs typeface="+mn-cs"/>
                        </a:rPr>
                        <a:t>Sustained argument, exploring the evidence for and against</a:t>
                      </a:r>
                    </a:p>
                    <a:p>
                      <a:r>
                        <a:rPr lang="en-GB" sz="1800" b="1" i="0" u="none" strike="noStrike" kern="1200" baseline="0" dirty="0" smtClean="0">
                          <a:solidFill>
                            <a:schemeClr val="dk1"/>
                          </a:solidFill>
                          <a:latin typeface="+mn-lt"/>
                          <a:ea typeface="+mn-ea"/>
                          <a:cs typeface="+mn-cs"/>
                        </a:rPr>
                        <a:t>the hypothesis.</a:t>
                      </a:r>
                      <a:endParaRPr lang="en-GB" dirty="0"/>
                    </a:p>
                  </a:txBody>
                  <a:tcPr/>
                </a:tc>
              </a:tr>
            </a:tbl>
          </a:graphicData>
        </a:graphic>
      </p:graphicFrame>
    </p:spTree>
    <p:extLst>
      <p:ext uri="{BB962C8B-B14F-4D97-AF65-F5344CB8AC3E}">
        <p14:creationId xmlns:p14="http://schemas.microsoft.com/office/powerpoint/2010/main" val="822143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6286512" y="356390"/>
            <a:ext cx="2717796" cy="772299"/>
          </a:xfrm>
          <a:prstGeom prst="rect">
            <a:avLst/>
          </a:prstGeom>
          <a:noFill/>
          <a:ln w="9525">
            <a:noFill/>
            <a:miter lim="800000"/>
            <a:headEnd/>
            <a:tailEnd/>
          </a:ln>
        </p:spPr>
      </p:pic>
      <p:sp>
        <p:nvSpPr>
          <p:cNvPr id="8" name="TextBox 7"/>
          <p:cNvSpPr txBox="1"/>
          <p:nvPr/>
        </p:nvSpPr>
        <p:spPr>
          <a:xfrm>
            <a:off x="428596" y="214291"/>
            <a:ext cx="5572164"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4000" dirty="0" smtClean="0"/>
              <a:t>How do you feel about your learning today? </a:t>
            </a:r>
            <a:endParaRPr lang="en-GB" sz="4000" dirty="0"/>
          </a:p>
        </p:txBody>
      </p:sp>
      <p:pic>
        <p:nvPicPr>
          <p:cNvPr id="7170" name="Picture 2" descr="C:\Documents and Settings\Clare\Local Settings\Temporary Internet Files\Content.IE5\M3098ZTL\MCj04338820000[1].png"/>
          <p:cNvPicPr>
            <a:picLocks noChangeAspect="1" noChangeArrowheads="1"/>
          </p:cNvPicPr>
          <p:nvPr/>
        </p:nvPicPr>
        <p:blipFill>
          <a:blip r:embed="rId3" cstate="print"/>
          <a:srcRect/>
          <a:stretch>
            <a:fillRect/>
          </a:stretch>
        </p:blipFill>
        <p:spPr bwMode="auto">
          <a:xfrm>
            <a:off x="6412282" y="2924944"/>
            <a:ext cx="2445998" cy="2614390"/>
          </a:xfrm>
          <a:prstGeom prst="rect">
            <a:avLst/>
          </a:prstGeom>
          <a:noFill/>
        </p:spPr>
      </p:pic>
      <p:sp>
        <p:nvSpPr>
          <p:cNvPr id="7" name="Subtitle 2"/>
          <p:cNvSpPr txBox="1">
            <a:spLocks/>
          </p:cNvSpPr>
          <p:nvPr/>
        </p:nvSpPr>
        <p:spPr>
          <a:xfrm>
            <a:off x="357158" y="1714488"/>
            <a:ext cx="8501122" cy="113844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algn="ctr"/>
            <a:r>
              <a:rPr lang="en-US" sz="3200" dirty="0"/>
              <a:t>L/O To identify the main problems involved in surgery in 1845</a:t>
            </a:r>
            <a:endParaRPr lang="en-GB" sz="32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TextBox 8"/>
          <p:cNvSpPr txBox="1"/>
          <p:nvPr/>
        </p:nvSpPr>
        <p:spPr>
          <a:xfrm>
            <a:off x="142844" y="2924944"/>
            <a:ext cx="6445380" cy="3785652"/>
          </a:xfrm>
          <a:prstGeom prst="rect">
            <a:avLst/>
          </a:prstGeom>
          <a:noFill/>
        </p:spPr>
        <p:txBody>
          <a:bodyPr wrap="square" rtlCol="0">
            <a:spAutoFit/>
          </a:bodyPr>
          <a:lstStyle/>
          <a:p>
            <a:r>
              <a:rPr lang="en-GB" sz="2000" u="sng" dirty="0" smtClean="0"/>
              <a:t>Task List</a:t>
            </a:r>
          </a:p>
          <a:p>
            <a:r>
              <a:rPr lang="en-GB" sz="2000" dirty="0" smtClean="0"/>
              <a:t>Starter – listing exercise</a:t>
            </a:r>
          </a:p>
          <a:p>
            <a:pPr marL="514350" indent="-514350">
              <a:buFont typeface="+mj-lt"/>
              <a:buAutoNum type="arabicPeriod"/>
            </a:pPr>
            <a:r>
              <a:rPr lang="en-GB" sz="2000" dirty="0" smtClean="0"/>
              <a:t>Video clip task</a:t>
            </a:r>
          </a:p>
          <a:p>
            <a:pPr marL="514350" indent="-514350">
              <a:buFont typeface="+mj-lt"/>
              <a:buAutoNum type="arabicPeriod"/>
            </a:pPr>
            <a:r>
              <a:rPr lang="en-GB" sz="2000" dirty="0" smtClean="0"/>
              <a:t>Source 1 inference question</a:t>
            </a:r>
          </a:p>
          <a:p>
            <a:pPr marL="514350" indent="-514350">
              <a:buFont typeface="+mj-lt"/>
              <a:buAutoNum type="arabicPeriod"/>
            </a:pPr>
            <a:r>
              <a:rPr lang="en-GB" sz="2000" dirty="0" smtClean="0"/>
              <a:t>3 Problems surgery 1850s  copied</a:t>
            </a:r>
          </a:p>
          <a:p>
            <a:pPr marL="514350" indent="-514350">
              <a:buFont typeface="+mj-lt"/>
              <a:buAutoNum type="arabicPeriod"/>
            </a:pPr>
            <a:r>
              <a:rPr lang="en-GB" sz="2000" dirty="0" smtClean="0"/>
              <a:t>Common procedures 1850s</a:t>
            </a:r>
          </a:p>
          <a:p>
            <a:pPr marL="514350" indent="-514350">
              <a:buFont typeface="+mj-lt"/>
              <a:buAutoNum type="arabicPeriod"/>
            </a:pPr>
            <a:r>
              <a:rPr lang="en-GB" sz="2000" dirty="0" smtClean="0"/>
              <a:t>Judgement Question practice and mark scheme</a:t>
            </a:r>
          </a:p>
          <a:p>
            <a:pPr marL="514350" indent="-514350">
              <a:buFont typeface="+mj-lt"/>
              <a:buAutoNum type="arabicPeriod"/>
            </a:pPr>
            <a:r>
              <a:rPr lang="en-GB" sz="2000" dirty="0" smtClean="0"/>
              <a:t>Plenary</a:t>
            </a:r>
          </a:p>
          <a:p>
            <a:endParaRPr lang="en-GB" sz="2000" dirty="0" smtClean="0"/>
          </a:p>
          <a:p>
            <a:pPr marL="514350" indent="-514350"/>
            <a:r>
              <a:rPr lang="en-GB" sz="2000" u="sng" dirty="0" smtClean="0"/>
              <a:t>Homework</a:t>
            </a:r>
          </a:p>
          <a:p>
            <a:r>
              <a:rPr lang="en-GB" sz="2000" b="1" dirty="0"/>
              <a:t>Create </a:t>
            </a:r>
            <a:r>
              <a:rPr lang="en-GB" sz="2000" b="1" dirty="0" smtClean="0"/>
              <a:t>fact file on the discovery of anaesthetic by Humphrey Davey – Laughing Gas</a:t>
            </a:r>
            <a:endParaRPr lang="en-GB" sz="2000" u="sng" dirty="0"/>
          </a:p>
        </p:txBody>
      </p:sp>
    </p:spTree>
    <p:extLst>
      <p:ext uri="{BB962C8B-B14F-4D97-AF65-F5344CB8AC3E}">
        <p14:creationId xmlns:p14="http://schemas.microsoft.com/office/powerpoint/2010/main" val="19733964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2021</Words>
  <Application>Microsoft Macintosh PowerPoint</Application>
  <PresentationFormat>On-screen Show (4:3)</PresentationFormat>
  <Paragraphs>138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How did we get from this … ... to this?</vt:lpstr>
      <vt:lpstr>Inferences</vt:lpstr>
      <vt:lpstr>Look at source 1. What can you infer about the main problems involved in surgery in 1793</vt:lpstr>
      <vt:lpstr>Here is a source and a question for you to study. Source 1: Surgeons amputating a man's leg, 1793. </vt:lpstr>
      <vt:lpstr>Here is a source and a question for you to study. Source 1: Surgeons amputating a man's leg, 1793. </vt:lpstr>
      <vt:lpstr>Before 1847 the 3 problems with surgery were;</vt:lpstr>
      <vt:lpstr>Why was surgery so dangerous in the nineteenth century?</vt:lpstr>
      <vt:lpstr>Infection was the biggest problem faced by patients during and after operations at the beginning of the nineteenth century. Do you agree? Using the sources A, B and C and your knowledge Explain your answer. 16 marks </vt:lpstr>
      <vt:lpstr>PowerPoint Presentation</vt:lpstr>
      <vt:lpstr>Source A: An operation around 1800</vt:lpstr>
      <vt:lpstr>Source B The novelist Fanny Burney’s account of her mastectomy operation in 1811. She survived and lived for many years after</vt:lpstr>
      <vt:lpstr>Source C: An account by Professor James Syme of his amputation of a leg at the hip joint in the nineteenth century</vt:lpstr>
      <vt:lpstr>Infection was the biggest problem faced by patients during and after operations at the beginning of the nineteenth century. Do you agree? Using the sources A, B and C and your knowledge Explain your answer. 16 marks</vt:lpstr>
      <vt:lpstr>Infection was the biggest problem faced by patients during and after operations at the beginning of the nineteenth century. Do you agree? Using the sources A, B and C and your knowledge Explain your answer. 16 marks</vt:lpstr>
      <vt:lpstr>Infection was the biggest problem faced by patients during and after operations at the beginning of the nineteenth century. Do you agree? Using the sources A, B and C and your knowledge Explain your answer. 16 marks</vt:lpstr>
      <vt:lpstr>Infection was the biggest problem faced by patients during and after operations at the beginning of the nineteenth century. Do you agree? Using the sources A, B and C and your knowledge Explain your answer. 16 marks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GCSE History B (SHP): Option 3A: The transformation of surgery c1845-c1918</dc:title>
  <dc:creator>Buxton</dc:creator>
  <cp:lastModifiedBy>A HIER</cp:lastModifiedBy>
  <cp:revision>44</cp:revision>
  <dcterms:created xsi:type="dcterms:W3CDTF">2010-06-21T18:10:48Z</dcterms:created>
  <dcterms:modified xsi:type="dcterms:W3CDTF">2012-04-12T16:36:10Z</dcterms:modified>
</cp:coreProperties>
</file>