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4"/>
  </p:sldMasterIdLst>
  <p:notesMasterIdLst>
    <p:notesMasterId r:id="rId8"/>
  </p:notesMasterIdLst>
  <p:sldIdLst>
    <p:sldId id="256" r:id="rId5"/>
    <p:sldId id="342" r:id="rId6"/>
    <p:sldId id="260" r:id="rId7"/>
  </p:sldIdLst>
  <p:sldSz cx="9144000" cy="6858000" type="screen4x3"/>
  <p:notesSz cx="6858000" cy="9144000"/>
  <p:embeddedFontLst>
    <p:embeddedFont>
      <p:font typeface="Oswald" panose="020B0604020202020204" charset="0"/>
      <p:regular r:id="rId9"/>
      <p:bold r:id="rId10"/>
    </p:embeddedFont>
    <p:embeddedFont>
      <p:font typeface="Quicksand" panose="020B0604020202020204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3"/>
    <p:restoredTop sz="94690"/>
  </p:normalViewPr>
  <p:slideViewPr>
    <p:cSldViewPr snapToGrid="0" snapToObjects="1">
      <p:cViewPr varScale="1">
        <p:scale>
          <a:sx n="118" d="100"/>
          <a:sy n="118" d="100"/>
        </p:scale>
        <p:origin x="157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4.fntdata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esentation Template 2018-19 (Original)" type="title">
  <p:cSld name="TITLE">
    <p:bg>
      <p:bgPr>
        <a:solidFill>
          <a:srgbClr val="D0E0E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389800"/>
            <a:ext cx="691800" cy="7173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25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387448"/>
            <a:ext cx="8282400" cy="20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 b="1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2588550"/>
            <a:ext cx="8282400" cy="20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Quicksand"/>
              <a:buNone/>
              <a:defRPr sz="3600">
                <a:latin typeface="Quicksand"/>
                <a:ea typeface="Quicksand"/>
                <a:cs typeface="Quicksand"/>
                <a:sym typeface="Quicksa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 amt="41000"/>
          </a:blip>
          <a:srcRect l="1826" t="66387" r="1516" b="6409"/>
          <a:stretch/>
        </p:blipFill>
        <p:spPr>
          <a:xfrm>
            <a:off x="0" y="0"/>
            <a:ext cx="9144000" cy="258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PD Presentations 2017-18 (Original)">
  <p:cSld name="SECTION_TITLE_AND_DESCRIPTION">
    <p:bg>
      <p:bgPr>
        <a:solidFill>
          <a:schemeClr val="accent5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4572000" y="233"/>
            <a:ext cx="4572000" cy="68580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5500" y="1438333"/>
            <a:ext cx="4045200" cy="23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ubTitle" idx="1"/>
          </p:nvPr>
        </p:nvSpPr>
        <p:spPr>
          <a:xfrm>
            <a:off x="265500" y="3895201"/>
            <a:ext cx="4045200" cy="17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Quicksand"/>
              <a:buNone/>
              <a:defRPr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/>
          <p:nvPr/>
        </p:nvSpPr>
        <p:spPr>
          <a:xfrm>
            <a:off x="200425" y="6274150"/>
            <a:ext cx="3799500" cy="488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rgbClr val="D0E0E3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357225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560425"/>
            <a:ext cx="3968100" cy="39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697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72350" y="199925"/>
            <a:ext cx="80367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Quicksand"/>
              <a:buNone/>
              <a:defRPr sz="3000" b="1" i="0" u="none" strike="noStrike" cap="none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631233"/>
            <a:ext cx="8520600" cy="41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" name="Google Shape;8;p1"/>
          <p:cNvPicPr preferRelativeResize="0"/>
          <p:nvPr/>
        </p:nvPicPr>
        <p:blipFill rotWithShape="1">
          <a:blip r:embed="rId5">
            <a:alphaModFix/>
          </a:blip>
          <a:srcRect l="5152" r="7950" b="42973"/>
          <a:stretch/>
        </p:blipFill>
        <p:spPr>
          <a:xfrm>
            <a:off x="7674050" y="5884025"/>
            <a:ext cx="1320375" cy="8717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4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ctrTitle"/>
          </p:nvPr>
        </p:nvSpPr>
        <p:spPr>
          <a:xfrm>
            <a:off x="411175" y="387448"/>
            <a:ext cx="8282400" cy="20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GB" sz="3500" b="1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Exploration, exploitation, and resistance: how did Europeans make connections in Africa and the America’s 1500-1900?</a:t>
            </a:r>
            <a:endParaRPr sz="3500" b="0" dirty="0">
              <a:sym typeface="Quicksand"/>
            </a:endParaRPr>
          </a:p>
        </p:txBody>
      </p:sp>
      <p:sp>
        <p:nvSpPr>
          <p:cNvPr id="5" name="Google Shape;35;p7"/>
          <p:cNvSpPr txBox="1">
            <a:spLocks/>
          </p:cNvSpPr>
          <p:nvPr/>
        </p:nvSpPr>
        <p:spPr>
          <a:xfrm>
            <a:off x="430800" y="3429000"/>
            <a:ext cx="8282400" cy="2536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Quicksand"/>
              <a:buNone/>
              <a:defRPr sz="3600" b="0" i="0" u="none" strike="noStrike" cap="none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algn="ctr"/>
            <a:r>
              <a:rPr lang="en-GB" sz="3000" b="1" u="sng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How accurate is it to say that European exploration to Africa and the America’s in 1500-1900 always ended in exploitation?</a:t>
            </a:r>
            <a:endParaRPr lang="en-GB" sz="30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ctr"/>
            <a:endParaRPr lang="en-GB" sz="3000" b="1" u="sng" dirty="0"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395534-5566-424B-9399-8674BB75E0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n-GB" sz="1800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indent="0" algn="just">
              <a:buNone/>
            </a:pPr>
            <a:r>
              <a:rPr lang="en-GB" sz="1800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Your assessment will be writing an extended answer to this question. </a:t>
            </a:r>
            <a:endParaRPr lang="en-GB" sz="1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GB" sz="1800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GB" sz="1800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GB" sz="1800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Remember the </a:t>
            </a:r>
            <a:r>
              <a:rPr lang="en-GB" sz="1800" b="1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Factor</a:t>
            </a:r>
            <a:r>
              <a:rPr lang="en-GB" sz="1800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u="sng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en-GB" sz="1800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, Explanation structure from our practise paragraphs. </a:t>
            </a:r>
            <a:endParaRPr lang="en-GB" sz="1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endParaRPr lang="en-GB" dirty="0">
              <a:latin typeface="Quicksand" panose="020B060402020202020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1DBD9E5-8DAB-4AC1-A75B-69BC0765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858" y="719349"/>
            <a:ext cx="8553442" cy="1007700"/>
          </a:xfrm>
        </p:spPr>
        <p:txBody>
          <a:bodyPr/>
          <a:lstStyle/>
          <a:p>
            <a:pPr marL="152400" indent="0" algn="ctr"/>
            <a:r>
              <a:rPr lang="en-GB" sz="2400" b="1" u="sng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Lesson 11: How accurate is it to say that European exploration to Africa and the America’s in 1500-1900 always ended in exploitation?</a:t>
            </a:r>
            <a:br>
              <a:rPr lang="en-GB" sz="24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latin typeface="Quicksan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522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252093" y="4383278"/>
            <a:ext cx="4045200" cy="272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GB" sz="3000" u="sng" dirty="0">
                <a:solidFill>
                  <a:schemeClr val="bg1"/>
                </a:solidFill>
                <a:latin typeface="Quicksand" panose="020B0604020202020204" charset="0"/>
              </a:rPr>
              <a:t>Final thoughts…</a:t>
            </a:r>
            <a:br>
              <a:rPr lang="en-GB" sz="3000" b="0" u="sng" dirty="0">
                <a:solidFill>
                  <a:schemeClr val="bg1"/>
                </a:solidFill>
                <a:latin typeface="Quicksand" panose="020B0604020202020204" charset="0"/>
              </a:rPr>
            </a:br>
            <a:br>
              <a:rPr lang="en-GB" sz="3000" b="0" u="sng" dirty="0">
                <a:solidFill>
                  <a:schemeClr val="bg1"/>
                </a:solidFill>
                <a:latin typeface="Quicksand" panose="020B0604020202020204" charset="0"/>
              </a:rPr>
            </a:br>
            <a:br>
              <a:rPr lang="en-GB" sz="3000" b="0" dirty="0">
                <a:solidFill>
                  <a:schemeClr val="bg1"/>
                </a:solidFill>
                <a:effectLst/>
                <a:latin typeface="Quicksand" panose="020B0604020202020204" charset="0"/>
              </a:rPr>
            </a:br>
            <a:br>
              <a:rPr lang="en-GB" sz="3000" dirty="0">
                <a:solidFill>
                  <a:schemeClr val="bg1"/>
                </a:solidFill>
                <a:latin typeface="Quicksand" panose="020B0604020202020204" charset="0"/>
              </a:rPr>
            </a:br>
            <a:br>
              <a:rPr lang="en-GB" sz="3000" b="0" u="sng" dirty="0">
                <a:solidFill>
                  <a:schemeClr val="bg1"/>
                </a:solidFill>
                <a:latin typeface="Quicksand" panose="020B0604020202020204" charset="0"/>
              </a:rPr>
            </a:br>
            <a:br>
              <a:rPr lang="en-GB" sz="3000" b="0" u="sng" dirty="0">
                <a:solidFill>
                  <a:schemeClr val="bg1"/>
                </a:solidFill>
                <a:latin typeface="Quicksand" panose="020B0604020202020204" charset="0"/>
              </a:rPr>
            </a:br>
            <a:br>
              <a:rPr lang="en-GB" sz="3000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3000" b="0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000" b="0" dirty="0">
              <a:solidFill>
                <a:schemeClr val="bg1"/>
              </a:solidFill>
              <a:latin typeface="Quicksand" panose="020B060402020202020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1719AA-5275-4E26-8323-79E10598786D}"/>
              </a:ext>
            </a:extLst>
          </p:cNvPr>
          <p:cNvSpPr txBox="1"/>
          <p:nvPr/>
        </p:nvSpPr>
        <p:spPr>
          <a:xfrm>
            <a:off x="4833300" y="234969"/>
            <a:ext cx="4045200" cy="475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indent="-457200">
              <a:lnSpc>
                <a:spcPct val="106000"/>
              </a:lnSpc>
              <a:spcAft>
                <a:spcPts val="800"/>
              </a:spcAft>
              <a:buAutoNum type="arabicPeriod"/>
            </a:pPr>
            <a:endParaRPr lang="en-GB" sz="25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0A17906-A969-4F9D-A479-446F44D3FDD1}"/>
              </a:ext>
            </a:extLst>
          </p:cNvPr>
          <p:cNvSpPr txBox="1">
            <a:spLocks/>
          </p:cNvSpPr>
          <p:nvPr/>
        </p:nvSpPr>
        <p:spPr>
          <a:xfrm>
            <a:off x="696032" y="292515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Quicksand"/>
              <a:buNone/>
              <a:defRPr sz="4600" b="1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br>
              <a:rPr lang="en-GB" sz="2400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PD presentation template 2015-16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240169A74EF54D8A076EF6C4FDBB55" ma:contentTypeVersion="14" ma:contentTypeDescription="Create a new document." ma:contentTypeScope="" ma:versionID="117b83f04f5ec7eee41da1d0777bd08a">
  <xsd:schema xmlns:xsd="http://www.w3.org/2001/XMLSchema" xmlns:xs="http://www.w3.org/2001/XMLSchema" xmlns:p="http://schemas.microsoft.com/office/2006/metadata/properties" xmlns:ns2="b18fd106-5d4e-4355-b32f-bd604eda3e1d" xmlns:ns3="bbe72c3a-4102-4f21-8896-2fb097555d67" targetNamespace="http://schemas.microsoft.com/office/2006/metadata/properties" ma:root="true" ma:fieldsID="861e7d9a0286f84fbe8859bcbd332a56" ns2:_="" ns3:_="">
    <xsd:import namespace="b18fd106-5d4e-4355-b32f-bd604eda3e1d"/>
    <xsd:import namespace="bbe72c3a-4102-4f21-8896-2fb097555d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8fd106-5d4e-4355-b32f-bd604eda3e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72c3a-4102-4f21-8896-2fb097555d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55EB58-943E-46C2-ADF2-4F2C217269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B53A36-E10B-4DF0-9911-1B5081A041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FBEE71E-D027-4845-9049-E165766C9BB3}"/>
</file>

<file path=docProps/app.xml><?xml version="1.0" encoding="utf-8"?>
<Properties xmlns="http://schemas.openxmlformats.org/officeDocument/2006/extended-properties" xmlns:vt="http://schemas.openxmlformats.org/officeDocument/2006/docPropsVTypes">
  <TotalTime>3532</TotalTime>
  <Words>105</Words>
  <Application>Microsoft Office PowerPoint</Application>
  <PresentationFormat>On-screen Show (4:3)</PresentationFormat>
  <Paragraphs>10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Oswald</vt:lpstr>
      <vt:lpstr>Arial</vt:lpstr>
      <vt:lpstr>Quicksand</vt:lpstr>
      <vt:lpstr>CPD presentation template 2015-16</vt:lpstr>
      <vt:lpstr>Exploration, exploitation, and resistance: how did Europeans make connections in Africa and the America’s 1500-1900?</vt:lpstr>
      <vt:lpstr>Lesson 11: How accurate is it to say that European exploration to Africa and the America’s in 1500-1900 always ended in exploitation? </vt:lpstr>
      <vt:lpstr>Final thoughts…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Elizabethan England 1558-88</dc:title>
  <dc:creator>Camilla Evans</dc:creator>
  <cp:lastModifiedBy>Florence Pennant</cp:lastModifiedBy>
  <cp:revision>145</cp:revision>
  <dcterms:modified xsi:type="dcterms:W3CDTF">2020-12-10T12:11:25Z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0x010100C9240169A74EF54D8A076EF6C4FDBB55</vt:lpwstr>
  </property>
</Properties>
</file>