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Lst>
  <p:notesMasterIdLst>
    <p:notesMasterId r:id="rId14"/>
  </p:notesMasterIdLst>
  <p:sldIdLst>
    <p:sldId id="256" r:id="rId5"/>
    <p:sldId id="358" r:id="rId6"/>
    <p:sldId id="355" r:id="rId7"/>
    <p:sldId id="359" r:id="rId8"/>
    <p:sldId id="356" r:id="rId9"/>
    <p:sldId id="357" r:id="rId10"/>
    <p:sldId id="260" r:id="rId11"/>
    <p:sldId id="344" r:id="rId12"/>
    <p:sldId id="349" r:id="rId13"/>
  </p:sldIdLst>
  <p:sldSz cx="9144000" cy="6858000" type="screen4x3"/>
  <p:notesSz cx="6858000" cy="9144000"/>
  <p:embeddedFontLst>
    <p:embeddedFont>
      <p:font typeface="Oswald" panose="020B0604020202020204" charset="0"/>
      <p:regular r:id="rId15"/>
      <p:bold r:id="rId16"/>
    </p:embeddedFont>
    <p:embeddedFont>
      <p:font typeface="Quicksand"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3"/>
    <p:restoredTop sz="94690"/>
  </p:normalViewPr>
  <p:slideViewPr>
    <p:cSldViewPr snapToGrid="0" snapToObjects="1">
      <p:cViewPr varScale="1">
        <p:scale>
          <a:sx n="118" d="100"/>
          <a:sy n="118" d="100"/>
        </p:scale>
        <p:origin x="157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D0E0E3"/>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357225"/>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3" name="Google Shape;23;p5"/>
          <p:cNvSpPr txBox="1">
            <a:spLocks noGrp="1"/>
          </p:cNvSpPr>
          <p:nvPr>
            <p:ph type="body" idx="1"/>
          </p:nvPr>
        </p:nvSpPr>
        <p:spPr>
          <a:xfrm>
            <a:off x="311700" y="1560425"/>
            <a:ext cx="3968100" cy="3934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PD Presentations 2017-18 (Original)">
  <p:cSld name="SECTION_TITLE_AND_DESCRIPTION">
    <p:bg>
      <p:bgPr>
        <a:solidFill>
          <a:schemeClr val="accent5"/>
        </a:solidFill>
        <a:effectLst/>
      </p:bgPr>
    </p:bg>
    <p:spTree>
      <p:nvGrpSpPr>
        <p:cNvPr id="1" name="Shape 24"/>
        <p:cNvGrpSpPr/>
        <p:nvPr/>
      </p:nvGrpSpPr>
      <p:grpSpPr>
        <a:xfrm>
          <a:off x="0" y="0"/>
          <a:ext cx="0" cy="0"/>
          <a:chOff x="0" y="0"/>
          <a:chExt cx="0" cy="0"/>
        </a:xfrm>
      </p:grpSpPr>
      <p:sp>
        <p:nvSpPr>
          <p:cNvPr id="25" name="Google Shape;25;p6"/>
          <p:cNvSpPr/>
          <p:nvPr/>
        </p:nvSpPr>
        <p:spPr>
          <a:xfrm>
            <a:off x="4572000" y="233"/>
            <a:ext cx="4572000" cy="68580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6"/>
          <p:cNvSpPr txBox="1">
            <a:spLocks noGrp="1"/>
          </p:cNvSpPr>
          <p:nvPr>
            <p:ph type="title"/>
          </p:nvPr>
        </p:nvSpPr>
        <p:spPr>
          <a:xfrm>
            <a:off x="265500" y="1438333"/>
            <a:ext cx="4045200" cy="2385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27" name="Google Shape;27;p6"/>
          <p:cNvSpPr txBox="1">
            <a:spLocks noGrp="1"/>
          </p:cNvSpPr>
          <p:nvPr>
            <p:ph type="subTitle" idx="1"/>
          </p:nvPr>
        </p:nvSpPr>
        <p:spPr>
          <a:xfrm>
            <a:off x="265500" y="3895201"/>
            <a:ext cx="4045200" cy="179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Quicksand"/>
              <a:buNone/>
              <a:defRPr>
                <a:solidFill>
                  <a:schemeClr val="lt1"/>
                </a:solidFill>
                <a:latin typeface="Quicksand"/>
                <a:ea typeface="Quicksand"/>
                <a:cs typeface="Quicksand"/>
                <a:sym typeface="Quicksand"/>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28" name="Google Shape;28;p6"/>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9" name="Google Shape;29;p6"/>
          <p:cNvSpPr/>
          <p:nvPr/>
        </p:nvSpPr>
        <p:spPr>
          <a:xfrm>
            <a:off x="200425" y="6274150"/>
            <a:ext cx="3799500" cy="488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esentation Template 2018-19 (Original)" type="title">
  <p:cSld name="Presentation Template 2018-19 (Original)">
    <p:bg>
      <p:bgPr>
        <a:solidFill>
          <a:srgbClr val="D0E0E3"/>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4226100" y="2389800"/>
            <a:ext cx="691800" cy="717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0" y="0"/>
            <a:ext cx="9144000" cy="2589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6000"/>
              <a:buNone/>
              <a:defRPr sz="6000" b="1">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2588550"/>
            <a:ext cx="8282400" cy="200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Quicksand"/>
              <a:buNone/>
              <a:defRPr sz="3600">
                <a:latin typeface="Quicksand"/>
                <a:ea typeface="Quicksand"/>
                <a:cs typeface="Quicksand"/>
                <a:sym typeface="Quicksan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pic>
        <p:nvPicPr>
          <p:cNvPr id="14" name="Google Shape;14;p2"/>
          <p:cNvPicPr preferRelativeResize="0"/>
          <p:nvPr/>
        </p:nvPicPr>
        <p:blipFill rotWithShape="1">
          <a:blip r:embed="rId2">
            <a:alphaModFix amt="41000"/>
          </a:blip>
          <a:srcRect l="1826" t="66387" r="1516" b="6409"/>
          <a:stretch/>
        </p:blipFill>
        <p:spPr>
          <a:xfrm>
            <a:off x="0" y="0"/>
            <a:ext cx="9144000" cy="2589000"/>
          </a:xfrm>
          <a:prstGeom prst="rect">
            <a:avLst/>
          </a:prstGeom>
          <a:noFill/>
          <a:ln>
            <a:noFill/>
          </a:ln>
        </p:spPr>
      </p:pic>
    </p:spTree>
    <p:extLst>
      <p:ext uri="{BB962C8B-B14F-4D97-AF65-F5344CB8AC3E}">
        <p14:creationId xmlns:p14="http://schemas.microsoft.com/office/powerpoint/2010/main" val="28020340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2350" y="199925"/>
            <a:ext cx="8036700" cy="978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3000"/>
              <a:buFont typeface="Quicksand"/>
              <a:buNone/>
              <a:defRPr sz="3000" b="1" i="0" u="none" strike="noStrike" cap="none">
                <a:solidFill>
                  <a:schemeClr val="dk2"/>
                </a:solidFill>
                <a:latin typeface="Quicksand"/>
                <a:ea typeface="Quicksand"/>
                <a:cs typeface="Quicksand"/>
                <a:sym typeface="Quicksan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631233"/>
            <a:ext cx="8520600" cy="4133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pic>
        <p:nvPicPr>
          <p:cNvPr id="8" name="Google Shape;8;p1"/>
          <p:cNvPicPr preferRelativeResize="0"/>
          <p:nvPr/>
        </p:nvPicPr>
        <p:blipFill rotWithShape="1">
          <a:blip r:embed="rId5">
            <a:alphaModFix/>
          </a:blip>
          <a:srcRect l="5152" r="7950" b="42973"/>
          <a:stretch/>
        </p:blipFill>
        <p:spPr>
          <a:xfrm>
            <a:off x="7674050" y="5884025"/>
            <a:ext cx="1320375" cy="871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kids.kiddle.co/1804" TargetMode="External"/><Relationship Id="rId2" Type="http://schemas.openxmlformats.org/officeDocument/2006/relationships/hyperlink" Target="https://kids.kiddle.co/January_1"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7"/>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p>
            <a:r>
              <a:rPr lang="en-GB" sz="3500" b="1" dirty="0">
                <a:effectLst/>
                <a:latin typeface="Quicksand" panose="020B0604020202020204" charset="0"/>
                <a:ea typeface="Calibri" panose="020F0502020204030204" pitchFamily="34" charset="0"/>
                <a:cs typeface="Calibri" panose="020F0502020204030204" pitchFamily="34" charset="0"/>
              </a:rPr>
              <a:t>Exploration, exploitation, and resistance: how did Europeans make connections in Africa and the America’s 1500-1900?</a:t>
            </a:r>
            <a:endParaRPr sz="3500" b="0" dirty="0">
              <a:sym typeface="Quicksand"/>
            </a:endParaRPr>
          </a:p>
        </p:txBody>
      </p:sp>
      <p:sp>
        <p:nvSpPr>
          <p:cNvPr id="5" name="Google Shape;35;p7"/>
          <p:cNvSpPr txBox="1">
            <a:spLocks/>
          </p:cNvSpPr>
          <p:nvPr/>
        </p:nvSpPr>
        <p:spPr>
          <a:xfrm>
            <a:off x="430800" y="3429000"/>
            <a:ext cx="8282400" cy="2536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3600"/>
              <a:buFont typeface="Quicksand"/>
              <a:buNone/>
              <a:defRPr sz="3600" b="0" i="0" u="none" strike="noStrike" cap="none">
                <a:solidFill>
                  <a:schemeClr val="dk2"/>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2pPr>
            <a:lvl3pPr marL="1371600" marR="0" lvl="2"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3pPr>
            <a:lvl4pPr marL="1828800" marR="0" lvl="3"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4pPr>
            <a:lvl5pPr marL="2286000" marR="0" lvl="4"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5pPr>
            <a:lvl6pPr marL="2743200" marR="0" lvl="5"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6pPr>
            <a:lvl7pPr marL="3200400" marR="0" lvl="6"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7pPr>
            <a:lvl8pPr marL="3657600" marR="0" lvl="7"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8pPr>
            <a:lvl9pPr marL="4114800" marR="0" lvl="8"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9pPr>
          </a:lstStyle>
          <a:p>
            <a:pPr algn="ctr"/>
            <a:r>
              <a:rPr lang="en-GB" sz="3000" b="1" u="sng" dirty="0">
                <a:effectLst/>
                <a:latin typeface="Quicksand" panose="020B0604020202020204" charset="0"/>
                <a:ea typeface="Calibri" panose="020F0502020204030204" pitchFamily="34" charset="0"/>
                <a:cs typeface="Calibri" panose="020F0502020204030204" pitchFamily="34" charset="0"/>
              </a:rPr>
              <a:t>How accurate is it to say that European exploration to Africa and the America’s in 1500-1900 always ended in exploitation?</a:t>
            </a:r>
            <a:endParaRPr lang="en-GB" sz="3000" dirty="0">
              <a:effectLst/>
              <a:latin typeface="Quicksand" panose="020B0604020202020204" charset="0"/>
              <a:ea typeface="Calibri" panose="020F0502020204030204" pitchFamily="34" charset="0"/>
              <a:cs typeface="Times New Roman" panose="02020603050405020304" pitchFamily="18" charset="0"/>
            </a:endParaRPr>
          </a:p>
          <a:p>
            <a:pPr marL="114300" indent="0" algn="ctr"/>
            <a:endParaRPr lang="en-GB" sz="3000" b="1" u="sng" dirty="0">
              <a:latin typeface="Quicksand"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A489-1F9C-4D30-BEDA-D6D62B2E4DDC}"/>
              </a:ext>
            </a:extLst>
          </p:cNvPr>
          <p:cNvSpPr>
            <a:spLocks noGrp="1"/>
          </p:cNvSpPr>
          <p:nvPr>
            <p:ph type="title"/>
          </p:nvPr>
        </p:nvSpPr>
        <p:spPr>
          <a:xfrm>
            <a:off x="402491" y="681481"/>
            <a:ext cx="8170819" cy="1007700"/>
          </a:xfrm>
        </p:spPr>
        <p:txBody>
          <a:bodyPr/>
          <a:lstStyle/>
          <a:p>
            <a:pPr algn="ctr"/>
            <a:r>
              <a:rPr lang="en-GB" sz="2400" b="1" u="sng" dirty="0">
                <a:effectLst/>
                <a:latin typeface="Quicksand" panose="020B0604020202020204" charset="0"/>
                <a:ea typeface="Calibri" panose="020F0502020204030204" pitchFamily="34" charset="0"/>
                <a:cs typeface="Calibri" panose="020F0502020204030204" pitchFamily="34" charset="0"/>
              </a:rPr>
              <a:t>How accurate is it to say that European exploration to Africa and the America’s in 1500-1900 always ended in exploitation?</a:t>
            </a:r>
            <a:br>
              <a:rPr lang="en-GB" sz="2400" dirty="0">
                <a:effectLst/>
                <a:latin typeface="Quicksand" panose="020B0604020202020204" charset="0"/>
                <a:ea typeface="Calibri" panose="020F050202020403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925A5AFD-EF5F-4D8B-800F-9B349F685AC0}"/>
              </a:ext>
            </a:extLst>
          </p:cNvPr>
          <p:cNvSpPr>
            <a:spLocks noGrp="1"/>
          </p:cNvSpPr>
          <p:nvPr>
            <p:ph type="body" idx="1"/>
          </p:nvPr>
        </p:nvSpPr>
        <p:spPr>
          <a:xfrm>
            <a:off x="311700" y="1560425"/>
            <a:ext cx="7236964" cy="3934500"/>
          </a:xfrm>
        </p:spPr>
        <p:txBody>
          <a:bodyPr/>
          <a:lstStyle/>
          <a:p>
            <a:pPr marL="152400" indent="0">
              <a:buNone/>
            </a:pPr>
            <a:r>
              <a:rPr lang="en-GB" sz="2200" b="1" u="sng" dirty="0">
                <a:effectLst/>
                <a:latin typeface="Quicksand" panose="020B0604020202020204" charset="0"/>
                <a:ea typeface="Calibri" panose="020F0502020204030204" pitchFamily="34" charset="0"/>
                <a:cs typeface="Calibri" panose="020F0502020204030204" pitchFamily="34" charset="0"/>
              </a:rPr>
              <a:t>Activity 1a: Sort the examples into factors: *social *political *economic</a:t>
            </a:r>
          </a:p>
          <a:p>
            <a:pPr marL="152400" indent="0">
              <a:buNone/>
            </a:pPr>
            <a:endParaRPr lang="en-GB" sz="2200" u="sng"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GB" sz="2200" b="1" u="sng" dirty="0">
                <a:effectLst/>
                <a:latin typeface="Quicksand" panose="020B0604020202020204" charset="0"/>
                <a:ea typeface="Calibri" panose="020F0502020204030204" pitchFamily="34" charset="0"/>
                <a:cs typeface="Calibri" panose="020F0502020204030204" pitchFamily="34" charset="0"/>
              </a:rPr>
              <a:t>Activity 1b: Label the examples: Exploitation (Ex) or Resistance (Re)</a:t>
            </a:r>
            <a:endParaRPr lang="en-GB" sz="2200" u="sng"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endParaRPr lang="en-GB" sz="2200" dirty="0">
              <a:latin typeface="Quicksand" panose="020B0604020202020204" charset="0"/>
            </a:endParaRPr>
          </a:p>
        </p:txBody>
      </p:sp>
    </p:spTree>
    <p:extLst>
      <p:ext uri="{BB962C8B-B14F-4D97-AF65-F5344CB8AC3E}">
        <p14:creationId xmlns:p14="http://schemas.microsoft.com/office/powerpoint/2010/main" val="293373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61125E64-60BB-4C0F-8FAE-A4B735731C08}"/>
              </a:ext>
            </a:extLst>
          </p:cNvPr>
          <p:cNvGraphicFramePr>
            <a:graphicFrameLocks noGrp="1"/>
          </p:cNvGraphicFramePr>
          <p:nvPr>
            <p:extLst>
              <p:ext uri="{D42A27DB-BD31-4B8C-83A1-F6EECF244321}">
                <p14:modId xmlns:p14="http://schemas.microsoft.com/office/powerpoint/2010/main" val="3829774410"/>
              </p:ext>
            </p:extLst>
          </p:nvPr>
        </p:nvGraphicFramePr>
        <p:xfrm>
          <a:off x="123082" y="607793"/>
          <a:ext cx="8521699" cy="6082920"/>
        </p:xfrm>
        <a:graphic>
          <a:graphicData uri="http://schemas.openxmlformats.org/drawingml/2006/table">
            <a:tbl>
              <a:tblPr firstRow="1" firstCol="1" bandRow="1"/>
              <a:tblGrid>
                <a:gridCol w="2584172">
                  <a:extLst>
                    <a:ext uri="{9D8B030D-6E8A-4147-A177-3AD203B41FA5}">
                      <a16:colId xmlns:a16="http://schemas.microsoft.com/office/drawing/2014/main" val="2753751396"/>
                    </a:ext>
                  </a:extLst>
                </a:gridCol>
                <a:gridCol w="2915462">
                  <a:extLst>
                    <a:ext uri="{9D8B030D-6E8A-4147-A177-3AD203B41FA5}">
                      <a16:colId xmlns:a16="http://schemas.microsoft.com/office/drawing/2014/main" val="1077835805"/>
                    </a:ext>
                  </a:extLst>
                </a:gridCol>
                <a:gridCol w="3022065">
                  <a:extLst>
                    <a:ext uri="{9D8B030D-6E8A-4147-A177-3AD203B41FA5}">
                      <a16:colId xmlns:a16="http://schemas.microsoft.com/office/drawing/2014/main" val="292346808"/>
                    </a:ext>
                  </a:extLst>
                </a:gridCol>
              </a:tblGrid>
              <a:tr h="265360">
                <a:tc>
                  <a:txBody>
                    <a:bodyPr/>
                    <a:lstStyle/>
                    <a:p>
                      <a:pPr algn="l"/>
                      <a:r>
                        <a:rPr lang="en-GB" sz="1100" b="1" dirty="0">
                          <a:solidFill>
                            <a:schemeClr val="bg2">
                              <a:lumMod val="50000"/>
                            </a:schemeClr>
                          </a:solidFill>
                          <a:effectLst/>
                          <a:latin typeface="Quicksand" panose="020B0604020202020204" charset="0"/>
                          <a:ea typeface="Calibri" panose="020F0502020204030204" pitchFamily="34" charset="0"/>
                          <a:cs typeface="Calibri" panose="020F0502020204030204" pitchFamily="34" charset="0"/>
                        </a:rPr>
                        <a:t>Factor 1: </a:t>
                      </a:r>
                      <a:r>
                        <a:rPr lang="en-GB" sz="1100" b="1" dirty="0">
                          <a:solidFill>
                            <a:schemeClr val="bg2">
                              <a:lumMod val="50000"/>
                            </a:schemeClr>
                          </a:solidFill>
                          <a:effectLst/>
                          <a:highlight>
                            <a:srgbClr val="00FFFF"/>
                          </a:highlight>
                          <a:latin typeface="Quicksand" panose="020B0604020202020204" charset="0"/>
                          <a:ea typeface="Calibri" panose="020F0502020204030204" pitchFamily="34" charset="0"/>
                          <a:cs typeface="Calibri" panose="020F0502020204030204" pitchFamily="34" charset="0"/>
                        </a:rPr>
                        <a:t>Political</a:t>
                      </a:r>
                      <a:endParaRPr lang="en-GB" sz="1100" dirty="0">
                        <a:solidFill>
                          <a:schemeClr val="bg2">
                            <a:lumMod val="50000"/>
                          </a:schemeClr>
                        </a:solidFill>
                        <a:effectLst/>
                        <a:highlight>
                          <a:srgbClr val="00FFFF"/>
                        </a:highlight>
                        <a:latin typeface="Quicksand" panose="020B0604020202020204" charset="0"/>
                        <a:ea typeface="Calibri" panose="020F0502020204030204" pitchFamily="34" charset="0"/>
                        <a:cs typeface="Times New Roman" panose="02020603050405020304" pitchFamily="18" charset="0"/>
                      </a:endParaRPr>
                    </a:p>
                    <a:p>
                      <a:pPr algn="l"/>
                      <a:r>
                        <a:rPr lang="en-GB" sz="1100" b="1" dirty="0">
                          <a:solidFill>
                            <a:schemeClr val="bg2">
                              <a:lumMod val="50000"/>
                            </a:schemeClr>
                          </a:solidFill>
                          <a:effectLst/>
                          <a:latin typeface="Quicksand" panose="020B0604020202020204" charset="0"/>
                          <a:ea typeface="Calibri" panose="020F0502020204030204" pitchFamily="34" charset="0"/>
                          <a:cs typeface="Calibri" panose="020F0502020204030204" pitchFamily="34" charset="0"/>
                        </a:rPr>
                        <a:t> </a:t>
                      </a:r>
                      <a:endParaRPr lang="en-GB" sz="11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b="1" dirty="0">
                          <a:solidFill>
                            <a:schemeClr val="bg2">
                              <a:lumMod val="50000"/>
                            </a:schemeClr>
                          </a:solidFill>
                          <a:effectLst/>
                          <a:latin typeface="Quicksand" panose="020B0604020202020204" charset="0"/>
                          <a:ea typeface="Calibri" panose="020F0502020204030204" pitchFamily="34" charset="0"/>
                          <a:cs typeface="Calibri" panose="020F0502020204030204" pitchFamily="34" charset="0"/>
                        </a:rPr>
                        <a:t>Factor 2: </a:t>
                      </a:r>
                      <a:r>
                        <a:rPr lang="en-GB" sz="1100" b="1" dirty="0">
                          <a:solidFill>
                            <a:schemeClr val="bg2">
                              <a:lumMod val="50000"/>
                            </a:schemeClr>
                          </a:solidFill>
                          <a:effectLst/>
                          <a:highlight>
                            <a:srgbClr val="00FFFF"/>
                          </a:highlight>
                          <a:latin typeface="Quicksand" panose="020B0604020202020204" charset="0"/>
                          <a:ea typeface="Calibri" panose="020F0502020204030204" pitchFamily="34" charset="0"/>
                          <a:cs typeface="Calibri" panose="020F0502020204030204" pitchFamily="34" charset="0"/>
                        </a:rPr>
                        <a:t>Social</a:t>
                      </a:r>
                      <a:endParaRPr lang="en-GB" sz="11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b="1" dirty="0">
                          <a:solidFill>
                            <a:schemeClr val="bg2">
                              <a:lumMod val="50000"/>
                            </a:schemeClr>
                          </a:solidFill>
                          <a:effectLst/>
                          <a:latin typeface="Quicksand" panose="020B0604020202020204" charset="0"/>
                          <a:ea typeface="Calibri" panose="020F0502020204030204" pitchFamily="34" charset="0"/>
                          <a:cs typeface="Calibri" panose="020F0502020204030204" pitchFamily="34" charset="0"/>
                        </a:rPr>
                        <a:t>Factor 3: </a:t>
                      </a:r>
                      <a:r>
                        <a:rPr lang="en-GB" sz="1100" b="1" dirty="0">
                          <a:solidFill>
                            <a:schemeClr val="bg2">
                              <a:lumMod val="50000"/>
                            </a:schemeClr>
                          </a:solidFill>
                          <a:effectLst/>
                          <a:highlight>
                            <a:srgbClr val="00FFFF"/>
                          </a:highlight>
                          <a:latin typeface="Quicksand" panose="020B0604020202020204" charset="0"/>
                          <a:ea typeface="Calibri" panose="020F0502020204030204" pitchFamily="34" charset="0"/>
                          <a:cs typeface="Calibri" panose="020F0502020204030204" pitchFamily="34" charset="0"/>
                        </a:rPr>
                        <a:t>Economic</a:t>
                      </a:r>
                      <a:endParaRPr lang="en-GB" sz="11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algn="l">
                        <a:lnSpc>
                          <a:spcPct val="107000"/>
                        </a:lnSpc>
                        <a:spcAft>
                          <a:spcPts val="800"/>
                        </a:spcAft>
                      </a:pPr>
                      <a:r>
                        <a:rPr lang="en-US" sz="1100" dirty="0">
                          <a:solidFill>
                            <a:schemeClr val="bg2">
                              <a:lumMod val="50000"/>
                            </a:schemeClr>
                          </a:solidFill>
                          <a:effectLst/>
                          <a:latin typeface="Quicksand" panose="020B0604020202020204" charset="0"/>
                          <a:ea typeface="Calibri" panose="020F0502020204030204" pitchFamily="34" charset="0"/>
                          <a:cs typeface="Calibri" panose="020F0502020204030204" pitchFamily="34" charset="0"/>
                        </a:rPr>
                        <a:t> </a:t>
                      </a:r>
                      <a:endParaRPr lang="en-GB" sz="11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305560"/>
                  </a:ext>
                </a:extLst>
              </a:tr>
              <a:tr h="610919">
                <a:tc>
                  <a:txBody>
                    <a:bodyPr/>
                    <a:lstStyle/>
                    <a:p>
                      <a:pPr algn="l"/>
                      <a:r>
                        <a:rPr lang="en-US" sz="1400" b="0" i="0" u="none" strike="noStrike" cap="none" dirty="0">
                          <a:solidFill>
                            <a:schemeClr val="bg2">
                              <a:lumMod val="50000"/>
                            </a:schemeClr>
                          </a:solidFill>
                          <a:effectLst/>
                          <a:highlight>
                            <a:srgbClr val="FF0000"/>
                          </a:highlight>
                          <a:latin typeface="Quicksand" panose="020B0604020202020204" charset="0"/>
                          <a:ea typeface="+mn-ea"/>
                          <a:cs typeface="+mn-cs"/>
                          <a:sym typeface="Arial"/>
                        </a:rPr>
                        <a:t>Enslaved people had no rights and were defined as property until 1863 in America.</a:t>
                      </a:r>
                      <a:endPar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600"/>
                        </a:spcAft>
                      </a:pPr>
                      <a:r>
                        <a:rPr lang="en-GB" sz="1100" dirty="0">
                          <a:solidFill>
                            <a:schemeClr val="bg2">
                              <a:lumMod val="50000"/>
                            </a:schemeClr>
                          </a:solidFill>
                          <a:effectLst/>
                          <a:highlight>
                            <a:srgbClr val="00FF00"/>
                          </a:highlight>
                          <a:latin typeface="Quicksand" panose="020B0604020202020204" charset="0"/>
                          <a:ea typeface="Times New Roman" panose="02020603050405020304" pitchFamily="18" charset="0"/>
                          <a:cs typeface="Calibri" panose="020F0502020204030204" pitchFamily="34" charset="0"/>
                        </a:rPr>
                        <a:t>Enslaved people regularly ran away or disobeyed plantation owners, despite the risks.</a:t>
                      </a:r>
                      <a:endPar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100"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West Africa was left poor by its relationship with Europe in the slave trade. At the same time the economic development and wealth of Europe and the European colonies in the New World grew.</a:t>
                      </a:r>
                      <a:endPar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334504"/>
                  </a:ext>
                </a:extLst>
              </a:tr>
              <a:tr h="591511">
                <a:tc>
                  <a:txBody>
                    <a:bodyPr/>
                    <a:lstStyle/>
                    <a:p>
                      <a:pPr algn="l"/>
                      <a:r>
                        <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The Indian Act 1876 set out to control and forcefully assimilate Indigenous people into Canadian society. [If you are trying to fit in, you are trying to assimilate.]</a:t>
                      </a:r>
                      <a:endPar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Current estimates are that about 12 million to </a:t>
                      </a:r>
                      <a:r>
                        <a:rPr lang="en-GB" sz="1100" b="1"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12.8 million</a:t>
                      </a:r>
                      <a:r>
                        <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 Africans were shipped across the Atlantic over a span of 400 years. Separating families and destroying cultures and identities.</a:t>
                      </a:r>
                      <a:endPar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100" dirty="0">
                          <a:solidFill>
                            <a:schemeClr val="bg2">
                              <a:lumMod val="50000"/>
                            </a:schemeClr>
                          </a:solidFill>
                          <a:effectLst/>
                          <a:highlight>
                            <a:srgbClr val="FF0000"/>
                          </a:highlight>
                          <a:latin typeface="Quicksand" panose="020B0604020202020204" charset="0"/>
                          <a:ea typeface="Calibri" panose="020F0502020204030204" pitchFamily="34" charset="0"/>
                          <a:cs typeface="Times New Roman" panose="02020603050405020304" pitchFamily="18" charset="0"/>
                        </a:rPr>
                        <a:t>Most damaging for Indigenous communities was a dependency on European goods. Use of these goods meant the indigenous people had to trade or work for wages.</a:t>
                      </a:r>
                      <a:endPar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239371"/>
                  </a:ext>
                </a:extLst>
              </a:tr>
              <a:tr h="721622">
                <a:tc>
                  <a:txBody>
                    <a:bodyPr/>
                    <a:lstStyle/>
                    <a:p>
                      <a:pPr algn="l"/>
                      <a:r>
                        <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Calibri" panose="020F0502020204030204" pitchFamily="34" charset="0"/>
                        </a:rPr>
                        <a:t>On </a:t>
                      </a:r>
                      <a:r>
                        <a:rPr lang="en-GB" sz="1100" u="sng" dirty="0">
                          <a:solidFill>
                            <a:schemeClr val="bg2">
                              <a:lumMod val="50000"/>
                            </a:schemeClr>
                          </a:solidFill>
                          <a:effectLst/>
                          <a:highlight>
                            <a:srgbClr val="00FF00"/>
                          </a:highlight>
                          <a:latin typeface="Quicksand" panose="020B0604020202020204" charset="0"/>
                          <a:ea typeface="Calibri" panose="020F0502020204030204" pitchFamily="34" charset="0"/>
                          <a:cs typeface="Calibri" panose="020F0502020204030204" pitchFamily="34" charset="0"/>
                          <a:hlinkClick r:id="rId2" tooltip="January 1">
                            <a:extLst>
                              <a:ext uri="{A12FA001-AC4F-418D-AE19-62706E023703}">
                                <ahyp:hlinkClr xmlns:ahyp="http://schemas.microsoft.com/office/drawing/2018/hyperlinkcolor" val="tx"/>
                              </a:ext>
                            </a:extLst>
                          </a:hlinkClick>
                        </a:rPr>
                        <a:t>January 1</a:t>
                      </a:r>
                      <a:r>
                        <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Calibri" panose="020F0502020204030204" pitchFamily="34" charset="0"/>
                        </a:rPr>
                        <a:t>, </a:t>
                      </a:r>
                      <a:r>
                        <a:rPr lang="en-GB" sz="1100" u="sng" dirty="0">
                          <a:solidFill>
                            <a:schemeClr val="bg2">
                              <a:lumMod val="50000"/>
                            </a:schemeClr>
                          </a:solidFill>
                          <a:effectLst/>
                          <a:highlight>
                            <a:srgbClr val="00FF00"/>
                          </a:highlight>
                          <a:latin typeface="Quicksand" panose="020B0604020202020204" charset="0"/>
                          <a:ea typeface="Calibri" panose="020F0502020204030204" pitchFamily="34" charset="0"/>
                          <a:cs typeface="Calibri" panose="020F0502020204030204" pitchFamily="34" charset="0"/>
                          <a:hlinkClick r:id="rId3" tooltip="1804">
                            <a:extLst>
                              <a:ext uri="{A12FA001-AC4F-418D-AE19-62706E023703}">
                                <ahyp:hlinkClr xmlns:ahyp="http://schemas.microsoft.com/office/drawing/2018/hyperlinkcolor" val="tx"/>
                              </a:ext>
                            </a:extLst>
                          </a:hlinkClick>
                        </a:rPr>
                        <a:t>1804</a:t>
                      </a:r>
                      <a:r>
                        <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Calibri" panose="020F0502020204030204" pitchFamily="34" charset="0"/>
                        </a:rPr>
                        <a:t>, Haiti was a free republic. The only successful rebellion of enslaved people in world history.</a:t>
                      </a:r>
                      <a:endPar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By 1900, Canadian authorities forcibly removed Indigenous children to place them in ‘residential schools’, to try to re-educate them in European ways</a:t>
                      </a:r>
                      <a:r>
                        <a:rPr lang="en-GB" sz="1100" dirty="0">
                          <a:solidFill>
                            <a:schemeClr val="bg2">
                              <a:lumMod val="50000"/>
                            </a:schemeClr>
                          </a:solidFill>
                          <a:effectLst/>
                          <a:latin typeface="Quicksand" panose="020B0604020202020204" charset="0"/>
                          <a:ea typeface="Calibri" panose="020F0502020204030204" pitchFamily="34" charset="0"/>
                          <a:cs typeface="Calibri" panose="020F0502020204030204" pitchFamily="34" charset="0"/>
                        </a:rPr>
                        <a:t>. </a:t>
                      </a:r>
                      <a:r>
                        <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Calibri" panose="020F0502020204030204" pitchFamily="34" charset="0"/>
                        </a:rPr>
                        <a:t>Many families resisted, keeping their children at home as long as possible. </a:t>
                      </a:r>
                      <a:endPar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100"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In the USA after slavery was officially ended in 1863 many previously enslaved people just stayed right where they were, working on the same plantations for the same white overseers. </a:t>
                      </a:r>
                      <a:endPar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10387"/>
                  </a:ext>
                </a:extLst>
              </a:tr>
              <a:tr h="587685">
                <a:tc>
                  <a:txBody>
                    <a:bodyPr/>
                    <a:lstStyle/>
                    <a:p>
                      <a:pPr algn="l" fontAlgn="base">
                        <a:spcAft>
                          <a:spcPts val="800"/>
                        </a:spcAft>
                      </a:pPr>
                      <a:r>
                        <a:rPr lang="en-GB" sz="1100" dirty="0">
                          <a:solidFill>
                            <a:schemeClr val="bg2">
                              <a:lumMod val="50000"/>
                            </a:schemeClr>
                          </a:solidFill>
                          <a:effectLst/>
                          <a:highlight>
                            <a:srgbClr val="FF0000"/>
                          </a:highlight>
                          <a:latin typeface="Quicksand" panose="020B0604020202020204" charset="0"/>
                          <a:ea typeface="Times New Roman" panose="02020603050405020304" pitchFamily="18" charset="0"/>
                          <a:cs typeface="Times New Roman" panose="02020603050405020304" pitchFamily="18" charset="0"/>
                        </a:rPr>
                        <a:t>As the demand for slaves grew, in some areas the impact ended existing kingdoms. Existing systems of governance based on kinship and consent were destroyed.</a:t>
                      </a: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When the Europeans arrived, the </a:t>
                      </a:r>
                      <a:r>
                        <a:rPr lang="en-GB" sz="1100" b="1"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indigenous</a:t>
                      </a:r>
                      <a:r>
                        <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 people of the Americas were effectively doomed. Viruses tore through the continent, killing an </a:t>
                      </a:r>
                      <a:r>
                        <a:rPr lang="en-GB" sz="1100" b="1"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estimated</a:t>
                      </a:r>
                      <a:r>
                        <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 90% of </a:t>
                      </a:r>
                      <a:r>
                        <a:rPr lang="en-GB" sz="1100" b="1"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Native</a:t>
                      </a:r>
                      <a:r>
                        <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Calibri" panose="020F0502020204030204" pitchFamily="34" charset="0"/>
                        </a:rPr>
                        <a:t> Americans. Sometimes Europeans spread disease intentionally.</a:t>
                      </a:r>
                      <a:endParaRPr lang="en-GB" sz="1100" dirty="0">
                        <a:solidFill>
                          <a:schemeClr val="bg2">
                            <a:lumMod val="50000"/>
                          </a:schemeClr>
                        </a:solidFill>
                        <a:effectLst/>
                        <a:highlight>
                          <a:srgbClr val="FF00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100" dirty="0">
                          <a:solidFill>
                            <a:schemeClr val="bg2">
                              <a:lumMod val="50000"/>
                            </a:schemeClr>
                          </a:solidFill>
                          <a:effectLst/>
                          <a:highlight>
                            <a:srgbClr val="00FF00"/>
                          </a:highlight>
                          <a:latin typeface="Quicksand" panose="020B0604020202020204" charset="0"/>
                          <a:ea typeface="Calibri" panose="020F0502020204030204" pitchFamily="34" charset="0"/>
                          <a:cs typeface="Calibri" panose="020F0502020204030204" pitchFamily="34" charset="0"/>
                        </a:rPr>
                        <a:t>At first the fur trade worked had many benefits for the Indigenous, who were able to gain resources from the Europeans.</a:t>
                      </a:r>
                      <a:endPar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303169"/>
                  </a:ext>
                </a:extLst>
              </a:tr>
              <a:tr h="587685">
                <a:tc>
                  <a:txBody>
                    <a:bodyPr/>
                    <a:lstStyle/>
                    <a:p>
                      <a:pPr algn="l" fontAlgn="base">
                        <a:spcAft>
                          <a:spcPts val="800"/>
                        </a:spcAft>
                        <a:tabLst>
                          <a:tab pos="1770380" algn="l"/>
                        </a:tabLst>
                      </a:pPr>
                      <a:r>
                        <a:rPr lang="en-GB" sz="1100" dirty="0">
                          <a:solidFill>
                            <a:schemeClr val="bg2">
                              <a:lumMod val="50000"/>
                            </a:schemeClr>
                          </a:solidFill>
                          <a:effectLst/>
                          <a:highlight>
                            <a:srgbClr val="00FF00"/>
                          </a:highlight>
                          <a:latin typeface="Quicksand" panose="020B0604020202020204" charset="0"/>
                          <a:ea typeface="Times New Roman" panose="02020603050405020304" pitchFamily="18" charset="0"/>
                          <a:cs typeface="Times New Roman" panose="02020603050405020304" pitchFamily="18" charset="0"/>
                        </a:rPr>
                        <a:t>Paramount Chief Koro Liman IV in the </a:t>
                      </a:r>
                      <a:r>
                        <a:rPr lang="en-GB" sz="1100" dirty="0" err="1">
                          <a:solidFill>
                            <a:schemeClr val="bg2">
                              <a:lumMod val="50000"/>
                            </a:schemeClr>
                          </a:solidFill>
                          <a:effectLst/>
                          <a:highlight>
                            <a:srgbClr val="00FF00"/>
                          </a:highlight>
                          <a:latin typeface="Quicksand" panose="020B0604020202020204" charset="0"/>
                          <a:ea typeface="Times New Roman" panose="02020603050405020304" pitchFamily="18" charset="0"/>
                          <a:cs typeface="Times New Roman" panose="02020603050405020304" pitchFamily="18" charset="0"/>
                        </a:rPr>
                        <a:t>Sisala</a:t>
                      </a:r>
                      <a:r>
                        <a:rPr lang="en-GB" sz="1100" dirty="0">
                          <a:solidFill>
                            <a:schemeClr val="bg2">
                              <a:lumMod val="50000"/>
                            </a:schemeClr>
                          </a:solidFill>
                          <a:effectLst/>
                          <a:highlight>
                            <a:srgbClr val="00FF00"/>
                          </a:highlight>
                          <a:latin typeface="Quicksand" panose="020B0604020202020204" charset="0"/>
                          <a:ea typeface="Times New Roman" panose="02020603050405020304" pitchFamily="18" charset="0"/>
                          <a:cs typeface="Times New Roman" panose="02020603050405020304" pitchFamily="18" charset="0"/>
                        </a:rPr>
                        <a:t> West District of Ghana,  build defences to protect the people against the slave raiders.</a:t>
                      </a: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Calibri" panose="020F0502020204030204" pitchFamily="34" charset="0"/>
                        </a:rPr>
                        <a:t>In the USA after </a:t>
                      </a:r>
                      <a:r>
                        <a:rPr lang="en-GB" sz="1100" dirty="0">
                          <a:solidFill>
                            <a:schemeClr val="bg2">
                              <a:lumMod val="50000"/>
                            </a:schemeClr>
                          </a:solidFill>
                          <a:effectLst/>
                          <a:highlight>
                            <a:srgbClr val="00FF00"/>
                          </a:highlight>
                          <a:latin typeface="Quicksand" panose="020B0604020202020204" charset="0"/>
                          <a:ea typeface="Times New Roman" panose="02020603050405020304" pitchFamily="18" charset="0"/>
                          <a:cs typeface="Calibri" panose="020F0502020204030204" pitchFamily="34" charset="0"/>
                        </a:rPr>
                        <a:t>1863, black and white teachers in the North and South worked hard to give the emancipated </a:t>
                      </a:r>
                      <a:r>
                        <a:rPr lang="en-GB" sz="1100" i="1" dirty="0">
                          <a:solidFill>
                            <a:schemeClr val="bg2">
                              <a:lumMod val="50000"/>
                            </a:schemeClr>
                          </a:solidFill>
                          <a:effectLst/>
                          <a:highlight>
                            <a:srgbClr val="00FF00"/>
                          </a:highlight>
                          <a:latin typeface="Quicksand" panose="020B0604020202020204" charset="0"/>
                          <a:ea typeface="Times New Roman" panose="02020603050405020304" pitchFamily="18" charset="0"/>
                          <a:cs typeface="Calibri" panose="020F0502020204030204" pitchFamily="34" charset="0"/>
                        </a:rPr>
                        <a:t>(which means free)</a:t>
                      </a:r>
                      <a:r>
                        <a:rPr lang="en-GB" sz="1100" dirty="0">
                          <a:solidFill>
                            <a:schemeClr val="bg2">
                              <a:lumMod val="50000"/>
                            </a:schemeClr>
                          </a:solidFill>
                          <a:effectLst/>
                          <a:highlight>
                            <a:srgbClr val="00FF00"/>
                          </a:highlight>
                          <a:latin typeface="Quicksand" panose="020B0604020202020204" charset="0"/>
                          <a:ea typeface="Times New Roman" panose="02020603050405020304" pitchFamily="18" charset="0"/>
                          <a:cs typeface="Calibri" panose="020F0502020204030204" pitchFamily="34" charset="0"/>
                        </a:rPr>
                        <a:t> African American population the opportunity to learn and go to school.</a:t>
                      </a:r>
                      <a:endPar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100" dirty="0">
                          <a:solidFill>
                            <a:schemeClr val="bg2">
                              <a:lumMod val="50000"/>
                            </a:schemeClr>
                          </a:solidFill>
                          <a:effectLst/>
                          <a:highlight>
                            <a:srgbClr val="00FF00"/>
                          </a:highlight>
                          <a:latin typeface="Quicksand" panose="020B0604020202020204" charset="0"/>
                          <a:ea typeface="Calibri" panose="020F0502020204030204" pitchFamily="34" charset="0"/>
                          <a:cs typeface="Calibri" panose="020F0502020204030204" pitchFamily="34" charset="0"/>
                        </a:rPr>
                        <a:t>After 1530 the Oba banned slavery in Benin, despite the money that could be made, this ban lasted at least a century. </a:t>
                      </a:r>
                      <a:endPar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14988"/>
                  </a:ext>
                </a:extLst>
              </a:tr>
              <a:tr h="610919">
                <a:tc>
                  <a:txBody>
                    <a:bodyPr/>
                    <a:lstStyle/>
                    <a:p>
                      <a:pPr algn="l" fontAlgn="base">
                        <a:spcAft>
                          <a:spcPts val="800"/>
                        </a:spcAft>
                        <a:tabLst>
                          <a:tab pos="1770380" algn="l"/>
                        </a:tabLst>
                      </a:pPr>
                      <a:r>
                        <a:rPr lang="en-GB" sz="1100" dirty="0">
                          <a:solidFill>
                            <a:schemeClr val="bg2">
                              <a:lumMod val="50000"/>
                            </a:schemeClr>
                          </a:solidFill>
                          <a:effectLst/>
                          <a:highlight>
                            <a:srgbClr val="00FF00"/>
                          </a:highlight>
                          <a:latin typeface="Quicksand" panose="020B0604020202020204" charset="0"/>
                          <a:ea typeface="Times New Roman" panose="02020603050405020304" pitchFamily="18" charset="0"/>
                          <a:cs typeface="Times New Roman" panose="02020603050405020304" pitchFamily="18" charset="0"/>
                        </a:rPr>
                        <a:t>Treaties were signed between 1725 and 1779 with the Mi’kmaq (pronounced '</a:t>
                      </a:r>
                      <a:r>
                        <a:rPr lang="en-GB" sz="1100" dirty="0" err="1">
                          <a:solidFill>
                            <a:schemeClr val="bg2">
                              <a:lumMod val="50000"/>
                            </a:schemeClr>
                          </a:solidFill>
                          <a:effectLst/>
                          <a:highlight>
                            <a:srgbClr val="00FF00"/>
                          </a:highlight>
                          <a:latin typeface="Quicksand" panose="020B0604020202020204" charset="0"/>
                          <a:ea typeface="Times New Roman" panose="02020603050405020304" pitchFamily="18" charset="0"/>
                          <a:cs typeface="Times New Roman" panose="02020603050405020304" pitchFamily="18" charset="0"/>
                        </a:rPr>
                        <a:t>meeg</a:t>
                      </a:r>
                      <a:r>
                        <a:rPr lang="en-GB" sz="1100" dirty="0">
                          <a:solidFill>
                            <a:schemeClr val="bg2">
                              <a:lumMod val="50000"/>
                            </a:schemeClr>
                          </a:solidFill>
                          <a:effectLst/>
                          <a:highlight>
                            <a:srgbClr val="00FF00"/>
                          </a:highlight>
                          <a:latin typeface="Quicksand" panose="020B0604020202020204" charset="0"/>
                          <a:ea typeface="Times New Roman" panose="02020603050405020304" pitchFamily="18" charset="0"/>
                          <a:cs typeface="Times New Roman" panose="02020603050405020304" pitchFamily="18" charset="0"/>
                        </a:rPr>
                        <a:t> </a:t>
                      </a:r>
                      <a:r>
                        <a:rPr lang="en-GB" sz="1100" dirty="0" err="1">
                          <a:solidFill>
                            <a:schemeClr val="bg2">
                              <a:lumMod val="50000"/>
                            </a:schemeClr>
                          </a:solidFill>
                          <a:effectLst/>
                          <a:highlight>
                            <a:srgbClr val="00FF00"/>
                          </a:highlight>
                          <a:latin typeface="Quicksand" panose="020B0604020202020204" charset="0"/>
                          <a:ea typeface="Times New Roman" panose="02020603050405020304" pitchFamily="18" charset="0"/>
                          <a:cs typeface="Times New Roman" panose="02020603050405020304" pitchFamily="18" charset="0"/>
                        </a:rPr>
                        <a:t>mah</a:t>
                      </a:r>
                      <a:r>
                        <a:rPr lang="en-GB" sz="1100" dirty="0">
                          <a:solidFill>
                            <a:schemeClr val="bg2">
                              <a:lumMod val="50000"/>
                            </a:schemeClr>
                          </a:solidFill>
                          <a:effectLst/>
                          <a:highlight>
                            <a:srgbClr val="00FF00"/>
                          </a:highlight>
                          <a:latin typeface="Quicksand" panose="020B0604020202020204" charset="0"/>
                          <a:ea typeface="Times New Roman" panose="02020603050405020304" pitchFamily="18" charset="0"/>
                          <a:cs typeface="Times New Roman" panose="02020603050405020304" pitchFamily="18" charset="0"/>
                        </a:rPr>
                        <a:t>’) Indigenous in Nova Scotia to improve relations with the Europeans.  </a:t>
                      </a: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Calibri" panose="020F0502020204030204" pitchFamily="34" charset="0"/>
                        </a:rPr>
                        <a:t>There are many examples of enslaved people on slave ships overthrowing their captures e.g. on the Amistad in 1839. Eventually all enslaved people on this ship were given freedom and returned to West Africa. </a:t>
                      </a:r>
                      <a:endPar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100" dirty="0">
                          <a:solidFill>
                            <a:schemeClr val="bg2">
                              <a:lumMod val="50000"/>
                            </a:schemeClr>
                          </a:solidFill>
                          <a:effectLst/>
                          <a:highlight>
                            <a:srgbClr val="00FF00"/>
                          </a:highlight>
                          <a:latin typeface="Quicksand" panose="020B0604020202020204" charset="0"/>
                          <a:ea typeface="Calibri" panose="020F0502020204030204" pitchFamily="34" charset="0"/>
                          <a:cs typeface="Calibri" panose="020F0502020204030204" pitchFamily="34" charset="0"/>
                        </a:rPr>
                        <a:t>Many enslaved individuals such as Olaudah Equiano managed to become free from slavery  In 1789 he published his autobiography. He travelled widely, Equiano a wealthy man.</a:t>
                      </a:r>
                      <a:endParaRPr lang="en-GB" sz="1100" dirty="0">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txBody>
                  <a:tcPr marL="59042" marR="59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796415"/>
                  </a:ext>
                </a:extLst>
              </a:tr>
            </a:tbl>
          </a:graphicData>
        </a:graphic>
      </p:graphicFrame>
      <p:sp>
        <p:nvSpPr>
          <p:cNvPr id="10" name="TextBox 9">
            <a:extLst>
              <a:ext uri="{FF2B5EF4-FFF2-40B4-BE49-F238E27FC236}">
                <a16:creationId xmlns:a16="http://schemas.microsoft.com/office/drawing/2014/main" id="{0C9B0C2D-B6B4-4374-9808-1F1E3F3CED57}"/>
              </a:ext>
            </a:extLst>
          </p:cNvPr>
          <p:cNvSpPr txBox="1"/>
          <p:nvPr/>
        </p:nvSpPr>
        <p:spPr>
          <a:xfrm>
            <a:off x="538264" y="12970"/>
            <a:ext cx="2967479" cy="400110"/>
          </a:xfrm>
          <a:prstGeom prst="rect">
            <a:avLst/>
          </a:prstGeom>
          <a:noFill/>
        </p:spPr>
        <p:txBody>
          <a:bodyPr wrap="none" rtlCol="0">
            <a:spAutoFit/>
          </a:bodyPr>
          <a:lstStyle/>
          <a:p>
            <a:r>
              <a:rPr lang="en-GB" sz="2000" dirty="0">
                <a:highlight>
                  <a:srgbClr val="FF0000"/>
                </a:highlight>
                <a:latin typeface="Quicksand" panose="020B0604020202020204" charset="0"/>
              </a:rPr>
              <a:t>Exploitation</a:t>
            </a:r>
            <a:r>
              <a:rPr lang="en-GB" sz="2000" dirty="0">
                <a:latin typeface="Quicksand" panose="020B0604020202020204" charset="0"/>
              </a:rPr>
              <a:t>  </a:t>
            </a:r>
            <a:r>
              <a:rPr lang="en-GB" sz="2000" dirty="0">
                <a:highlight>
                  <a:srgbClr val="00FF00"/>
                </a:highlight>
                <a:latin typeface="Quicksand" panose="020B0604020202020204" charset="0"/>
              </a:rPr>
              <a:t>Resistance</a:t>
            </a:r>
          </a:p>
        </p:txBody>
      </p:sp>
    </p:spTree>
    <p:extLst>
      <p:ext uri="{BB962C8B-B14F-4D97-AF65-F5344CB8AC3E}">
        <p14:creationId xmlns:p14="http://schemas.microsoft.com/office/powerpoint/2010/main" val="236478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C101-4E2B-41FB-B361-1060E1136A3E}"/>
              </a:ext>
            </a:extLst>
          </p:cNvPr>
          <p:cNvSpPr>
            <a:spLocks noGrp="1"/>
          </p:cNvSpPr>
          <p:nvPr>
            <p:ph type="title"/>
          </p:nvPr>
        </p:nvSpPr>
        <p:spPr>
          <a:xfrm>
            <a:off x="311700" y="357225"/>
            <a:ext cx="6500066" cy="1007700"/>
          </a:xfrm>
        </p:spPr>
        <p:txBody>
          <a:bodyPr/>
          <a:lstStyle/>
          <a:p>
            <a:r>
              <a:rPr lang="en-GB" sz="2400" b="1" u="sng" dirty="0">
                <a:effectLst/>
                <a:latin typeface="Quicksand" panose="020B0604020202020204" charset="0"/>
                <a:ea typeface="Calibri" panose="020F0502020204030204" pitchFamily="34" charset="0"/>
                <a:cs typeface="Calibri" panose="020F0502020204030204" pitchFamily="34" charset="0"/>
              </a:rPr>
              <a:t>Activity 1c: Explain one consequence of connections made with Europeans</a:t>
            </a:r>
            <a:br>
              <a:rPr lang="en-GB" sz="2400" dirty="0">
                <a:effectLst/>
                <a:latin typeface="Quicksand" panose="020B0604020202020204" charset="0"/>
                <a:ea typeface="Calibri" panose="020F050202020403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A5FEC978-A8B2-4883-B5F2-64B85E4ACEE3}"/>
              </a:ext>
            </a:extLst>
          </p:cNvPr>
          <p:cNvSpPr>
            <a:spLocks noGrp="1"/>
          </p:cNvSpPr>
          <p:nvPr>
            <p:ph type="body" idx="1"/>
          </p:nvPr>
        </p:nvSpPr>
        <p:spPr>
          <a:xfrm>
            <a:off x="311700" y="1560425"/>
            <a:ext cx="8164480" cy="1954503"/>
          </a:xfrm>
        </p:spPr>
        <p:txBody>
          <a:bodyPr/>
          <a:lstStyle/>
          <a:p>
            <a:pPr marL="495300" indent="-342900">
              <a:buFont typeface="+mj-lt"/>
              <a:buAutoNum type="arabicPeriod"/>
            </a:pPr>
            <a:r>
              <a:rPr lang="en-GB" sz="2200" dirty="0">
                <a:effectLst/>
                <a:latin typeface="Quicksand" panose="020B0604020202020204" charset="0"/>
                <a:ea typeface="Calibri" panose="020F0502020204030204" pitchFamily="34" charset="0"/>
                <a:cs typeface="Calibri" panose="020F0502020204030204" pitchFamily="34" charset="0"/>
              </a:rPr>
              <a:t>Write a paragraph in your book to explain one of the consequences. </a:t>
            </a:r>
            <a:endParaRPr lang="en-GB" sz="22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buFont typeface="+mj-lt"/>
              <a:buAutoNum type="arabicPeriod"/>
              <a:tabLst>
                <a:tab pos="228600" algn="l"/>
              </a:tabLst>
            </a:pPr>
            <a:r>
              <a:rPr lang="en-US" sz="2200" dirty="0">
                <a:effectLst/>
                <a:latin typeface="Quicksand" panose="020B0604020202020204" charset="0"/>
                <a:ea typeface="Calibri" panose="020F0502020204030204" pitchFamily="34" charset="0"/>
                <a:cs typeface="Calibri" panose="020F0502020204030204" pitchFamily="34" charset="0"/>
              </a:rPr>
              <a:t>Choose a </a:t>
            </a:r>
            <a:r>
              <a:rPr lang="en-US" sz="2200" b="1" dirty="0">
                <a:effectLst/>
                <a:latin typeface="Quicksand" panose="020B0604020202020204" charset="0"/>
                <a:ea typeface="Calibri" panose="020F0502020204030204" pitchFamily="34" charset="0"/>
                <a:cs typeface="Calibri" panose="020F0502020204030204" pitchFamily="34" charset="0"/>
              </a:rPr>
              <a:t>factor</a:t>
            </a:r>
            <a:r>
              <a:rPr lang="en-US" sz="2200" dirty="0">
                <a:effectLst/>
                <a:latin typeface="Quicksand" panose="020B0604020202020204" charset="0"/>
                <a:ea typeface="Calibri" panose="020F0502020204030204" pitchFamily="34" charset="0"/>
                <a:cs typeface="Calibri" panose="020F0502020204030204" pitchFamily="34" charset="0"/>
              </a:rPr>
              <a:t> (e.g. economic</a:t>
            </a:r>
            <a:r>
              <a:rPr lang="en-GB" sz="2200" dirty="0">
                <a:effectLst/>
                <a:latin typeface="Quicksand" panose="020B0604020202020204" charset="0"/>
                <a:ea typeface="Calibri" panose="020F0502020204030204" pitchFamily="34" charset="0"/>
                <a:cs typeface="Calibri" panose="020F0502020204030204" pitchFamily="34" charset="0"/>
              </a:rPr>
              <a:t>).</a:t>
            </a:r>
            <a:endParaRPr lang="en-GB" sz="22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buFont typeface="+mj-lt"/>
              <a:buAutoNum type="arabicPeriod"/>
              <a:tabLst>
                <a:tab pos="228600" algn="l"/>
              </a:tabLst>
            </a:pPr>
            <a:r>
              <a:rPr lang="en-US" sz="2200" dirty="0">
                <a:effectLst/>
                <a:latin typeface="Quicksand" panose="020B0604020202020204" charset="0"/>
                <a:ea typeface="Calibri" panose="020F0502020204030204" pitchFamily="34" charset="0"/>
                <a:cs typeface="Calibri" panose="020F0502020204030204" pitchFamily="34" charset="0"/>
              </a:rPr>
              <a:t>Give an </a:t>
            </a:r>
            <a:r>
              <a:rPr lang="en-US" sz="2200" u="sng" dirty="0">
                <a:effectLst/>
                <a:latin typeface="Quicksand" panose="020B0604020202020204" charset="0"/>
                <a:ea typeface="Calibri" panose="020F0502020204030204" pitchFamily="34" charset="0"/>
                <a:cs typeface="Calibri" panose="020F0502020204030204" pitchFamily="34" charset="0"/>
              </a:rPr>
              <a:t>example</a:t>
            </a:r>
            <a:r>
              <a:rPr lang="en-US" sz="2200" dirty="0">
                <a:effectLst/>
                <a:latin typeface="Quicksand" panose="020B0604020202020204" charset="0"/>
                <a:ea typeface="Calibri" panose="020F0502020204030204" pitchFamily="34" charset="0"/>
                <a:cs typeface="Calibri" panose="020F0502020204030204" pitchFamily="34" charset="0"/>
              </a:rPr>
              <a:t> of the consequence (e.g. West African countries were left poor)</a:t>
            </a:r>
            <a:endParaRPr lang="en-GB" sz="22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buFont typeface="+mj-lt"/>
              <a:buAutoNum type="arabicPeriod"/>
              <a:tabLst>
                <a:tab pos="228600" algn="l"/>
              </a:tabLst>
            </a:pPr>
            <a:r>
              <a:rPr lang="en-US" sz="2200" dirty="0">
                <a:effectLst/>
                <a:latin typeface="Quicksand" panose="020B0604020202020204" charset="0"/>
                <a:ea typeface="Calibri" panose="020F0502020204030204" pitchFamily="34" charset="0"/>
                <a:cs typeface="Calibri" panose="020F0502020204030204" pitchFamily="34" charset="0"/>
              </a:rPr>
              <a:t>Explain if it was an example of exploitation or resistance.</a:t>
            </a:r>
            <a:endParaRPr lang="en-GB" sz="2200" dirty="0">
              <a:effectLst/>
              <a:latin typeface="Quicksand" panose="020B0604020202020204" charset="0"/>
              <a:ea typeface="Calibri" panose="020F0502020204030204" pitchFamily="34" charset="0"/>
              <a:cs typeface="Times New Roman" panose="02020603050405020304" pitchFamily="18" charset="0"/>
            </a:endParaRPr>
          </a:p>
          <a:p>
            <a:pPr marL="0" indent="0">
              <a:buNone/>
            </a:pPr>
            <a:r>
              <a:rPr lang="en-GB" sz="2200" dirty="0">
                <a:effectLst/>
                <a:latin typeface="Quicksand" panose="020B0604020202020204" charset="0"/>
                <a:ea typeface="Calibri" panose="020F0502020204030204" pitchFamily="34" charset="0"/>
                <a:cs typeface="Calibri" panose="020F0502020204030204" pitchFamily="34" charset="0"/>
              </a:rPr>
              <a:t> </a:t>
            </a:r>
            <a:endParaRPr lang="en-GB" sz="22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endParaRPr lang="en-GB" sz="2200" dirty="0">
              <a:latin typeface="Quicksand" panose="020B0604020202020204" charset="0"/>
            </a:endParaRPr>
          </a:p>
        </p:txBody>
      </p:sp>
      <p:sp>
        <p:nvSpPr>
          <p:cNvPr id="5" name="TextBox 4">
            <a:extLst>
              <a:ext uri="{FF2B5EF4-FFF2-40B4-BE49-F238E27FC236}">
                <a16:creationId xmlns:a16="http://schemas.microsoft.com/office/drawing/2014/main" id="{C5E1052D-A050-42AC-BCA2-58BA5CB18B6F}"/>
              </a:ext>
            </a:extLst>
          </p:cNvPr>
          <p:cNvSpPr txBox="1"/>
          <p:nvPr/>
        </p:nvSpPr>
        <p:spPr>
          <a:xfrm>
            <a:off x="532194" y="4425687"/>
            <a:ext cx="4572000" cy="1938992"/>
          </a:xfrm>
          <a:prstGeom prst="rect">
            <a:avLst/>
          </a:prstGeom>
          <a:solidFill>
            <a:schemeClr val="accent6">
              <a:lumMod val="20000"/>
              <a:lumOff val="80000"/>
            </a:schemeClr>
          </a:solidFill>
        </p:spPr>
        <p:txBody>
          <a:bodyPr wrap="square">
            <a:spAutoFit/>
          </a:bodyPr>
          <a:lstStyle/>
          <a:p>
            <a:pPr marL="152400" indent="0">
              <a:buNone/>
            </a:pPr>
            <a:r>
              <a:rPr lang="en-US" sz="2000" b="1" i="1" dirty="0">
                <a:effectLst/>
                <a:latin typeface="Quicksand" panose="020B0604020202020204" charset="0"/>
                <a:ea typeface="Calibri" panose="020F0502020204030204" pitchFamily="34" charset="0"/>
                <a:cs typeface="Calibri" panose="020F0502020204030204" pitchFamily="34" charset="0"/>
              </a:rPr>
              <a:t>Challenge:</a:t>
            </a:r>
            <a:r>
              <a:rPr lang="en-US" sz="2000" i="1" dirty="0">
                <a:effectLst/>
                <a:latin typeface="Quicksand" panose="020B0604020202020204" charset="0"/>
                <a:ea typeface="Calibri" panose="020F0502020204030204" pitchFamily="34" charset="0"/>
                <a:cs typeface="Calibri" panose="020F0502020204030204" pitchFamily="34" charset="0"/>
              </a:rPr>
              <a:t> Add extra detail from our previous lessons, and explain if it was long- or short-term.</a:t>
            </a:r>
            <a:endParaRPr lang="en-GB" sz="20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US" sz="2000" b="1" i="1" dirty="0">
                <a:effectLst/>
                <a:latin typeface="Quicksand" panose="020B0604020202020204" charset="0"/>
                <a:ea typeface="Calibri" panose="020F0502020204030204" pitchFamily="34" charset="0"/>
                <a:cs typeface="Calibri" panose="020F0502020204030204" pitchFamily="34" charset="0"/>
              </a:rPr>
              <a:t>Challenge:</a:t>
            </a:r>
            <a:r>
              <a:rPr lang="en-US" sz="2000" i="1" dirty="0">
                <a:effectLst/>
                <a:latin typeface="Quicksand" panose="020B0604020202020204" charset="0"/>
                <a:ea typeface="Calibri" panose="020F0502020204030204" pitchFamily="34" charset="0"/>
                <a:cs typeface="Calibri" panose="020F0502020204030204" pitchFamily="34" charset="0"/>
              </a:rPr>
              <a:t> Can you add a second </a:t>
            </a:r>
            <a:r>
              <a:rPr lang="en-US" sz="2000" i="1" u="sng" dirty="0">
                <a:effectLst/>
                <a:latin typeface="Quicksand" panose="020B0604020202020204" charset="0"/>
                <a:ea typeface="Calibri" panose="020F0502020204030204" pitchFamily="34" charset="0"/>
                <a:cs typeface="Calibri" panose="020F0502020204030204" pitchFamily="34" charset="0"/>
              </a:rPr>
              <a:t>example</a:t>
            </a:r>
            <a:r>
              <a:rPr lang="en-US" sz="2000" i="1" dirty="0">
                <a:effectLst/>
                <a:latin typeface="Quicksand" panose="020B0604020202020204" charset="0"/>
                <a:ea typeface="Calibri" panose="020F0502020204030204" pitchFamily="34" charset="0"/>
                <a:cs typeface="Calibri" panose="020F0502020204030204" pitchFamily="34" charset="0"/>
              </a:rPr>
              <a:t> for the same point, and explain it in detail?</a:t>
            </a:r>
            <a:endParaRPr lang="en-GB" sz="2000" dirty="0">
              <a:effectLst/>
              <a:latin typeface="Quicksand"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877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94C1-19C0-496B-BD3C-1B9406ACFDCA}"/>
              </a:ext>
            </a:extLst>
          </p:cNvPr>
          <p:cNvSpPr>
            <a:spLocks noGrp="1"/>
          </p:cNvSpPr>
          <p:nvPr>
            <p:ph type="title"/>
          </p:nvPr>
        </p:nvSpPr>
        <p:spPr>
          <a:xfrm>
            <a:off x="311700" y="747643"/>
            <a:ext cx="7167887" cy="1007700"/>
          </a:xfrm>
        </p:spPr>
        <p:txBody>
          <a:bodyPr/>
          <a:lstStyle/>
          <a:p>
            <a:pPr marL="152400" indent="0"/>
            <a:r>
              <a:rPr lang="en-GB" sz="2400" b="1" u="sng" dirty="0">
                <a:effectLst/>
                <a:latin typeface="Quicksand" panose="020B0604020202020204" charset="0"/>
                <a:ea typeface="Calibri" panose="020F0502020204030204" pitchFamily="34" charset="0"/>
                <a:cs typeface="Calibri" panose="020F0502020204030204" pitchFamily="34" charset="0"/>
              </a:rPr>
              <a:t>Activity 1d: Mark your answer</a:t>
            </a:r>
            <a:br>
              <a:rPr lang="en-GB" sz="2400" dirty="0">
                <a:effectLst/>
                <a:latin typeface="Quicksand" panose="020B0604020202020204" charset="0"/>
                <a:ea typeface="Calibri" panose="020F0502020204030204" pitchFamily="34" charset="0"/>
                <a:cs typeface="Times New Roman" panose="02020603050405020304" pitchFamily="18" charset="0"/>
              </a:rPr>
            </a:br>
            <a:r>
              <a:rPr lang="en-US" sz="2400" b="1" dirty="0">
                <a:effectLst/>
                <a:latin typeface="Quicksand" panose="020B0604020202020204" charset="0"/>
                <a:ea typeface="Calibri" panose="020F0502020204030204" pitchFamily="34" charset="0"/>
                <a:cs typeface="Calibri" panose="020F0502020204030204" pitchFamily="34" charset="0"/>
              </a:rPr>
              <a:t>Use the checklist below to give yourself a mark out of 6.</a:t>
            </a:r>
            <a:br>
              <a:rPr lang="en-GB" sz="2400" dirty="0">
                <a:effectLst/>
                <a:latin typeface="Quicksand" panose="020B0604020202020204" charset="0"/>
                <a:ea typeface="Calibri" panose="020F0502020204030204" pitchFamily="34" charset="0"/>
                <a:cs typeface="Times New Roman" panose="02020603050405020304" pitchFamily="18" charset="0"/>
              </a:rPr>
            </a:br>
            <a:endParaRPr lang="en-GB" dirty="0">
              <a:latin typeface="Quicksand" panose="020B0604020202020204" charset="0"/>
            </a:endParaRPr>
          </a:p>
        </p:txBody>
      </p:sp>
      <p:sp>
        <p:nvSpPr>
          <p:cNvPr id="3" name="Text Placeholder 2">
            <a:extLst>
              <a:ext uri="{FF2B5EF4-FFF2-40B4-BE49-F238E27FC236}">
                <a16:creationId xmlns:a16="http://schemas.microsoft.com/office/drawing/2014/main" id="{A9C88BE4-EAC8-4B10-B857-3C72880FBE6A}"/>
              </a:ext>
            </a:extLst>
          </p:cNvPr>
          <p:cNvSpPr>
            <a:spLocks noGrp="1"/>
          </p:cNvSpPr>
          <p:nvPr>
            <p:ph type="body" idx="1"/>
          </p:nvPr>
        </p:nvSpPr>
        <p:spPr/>
        <p:txBody>
          <a:bodyPr/>
          <a:lstStyle/>
          <a:p>
            <a:pPr marL="152400" indent="0">
              <a:buNone/>
            </a:pPr>
            <a:r>
              <a:rPr lang="en-US" sz="1800" b="1" dirty="0">
                <a:effectLst/>
                <a:latin typeface="Quicksand" panose="020B0604020202020204" charset="0"/>
                <a:ea typeface="Calibri" panose="020F0502020204030204" pitchFamily="34" charset="0"/>
                <a:cs typeface="Calibri" panose="020F0502020204030204" pitchFamily="34" charset="0"/>
              </a:rPr>
              <a:t>Use the checklist below to give yourself a mark out of 4.</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US" sz="1800" dirty="0">
                <a:effectLst/>
                <a:latin typeface="Quicksand" panose="020B0604020202020204" charset="0"/>
                <a:ea typeface="Calibri" panose="020F0502020204030204" pitchFamily="34" charset="0"/>
                <a:cs typeface="Calibri" panose="020F0502020204030204" pitchFamily="34" charset="0"/>
              </a:rPr>
              <a:t>Factor </a:t>
            </a:r>
            <a:r>
              <a:rPr lang="en-GB" sz="1800" dirty="0">
                <a:effectLst/>
                <a:latin typeface="Quicksand" panose="020B0604020202020204" charset="0"/>
                <a:ea typeface="Calibri" panose="020F0502020204030204" pitchFamily="34" charset="0"/>
                <a:cs typeface="Calibri" panose="020F0502020204030204" pitchFamily="34" charset="0"/>
              </a:rPr>
              <a:t>–</a:t>
            </a:r>
            <a:r>
              <a:rPr lang="en-US" sz="1800" dirty="0">
                <a:effectLst/>
                <a:latin typeface="Quicksand" panose="020B0604020202020204" charset="0"/>
                <a:ea typeface="Calibri" panose="020F0502020204030204" pitchFamily="34" charset="0"/>
                <a:cs typeface="Calibri" panose="020F0502020204030204" pitchFamily="34" charset="0"/>
              </a:rPr>
              <a:t> 1 mark</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US" sz="1800" dirty="0">
                <a:effectLst/>
                <a:latin typeface="Quicksand" panose="020B0604020202020204" charset="0"/>
                <a:ea typeface="Calibri" panose="020F0502020204030204" pitchFamily="34" charset="0"/>
                <a:cs typeface="Calibri" panose="020F0502020204030204" pitchFamily="34" charset="0"/>
              </a:rPr>
              <a:t>Example </a:t>
            </a:r>
            <a:r>
              <a:rPr lang="en-GB" sz="1800" dirty="0">
                <a:effectLst/>
                <a:latin typeface="Quicksand" panose="020B0604020202020204" charset="0"/>
                <a:ea typeface="Calibri" panose="020F0502020204030204" pitchFamily="34" charset="0"/>
                <a:cs typeface="Calibri" panose="020F0502020204030204" pitchFamily="34" charset="0"/>
              </a:rPr>
              <a:t>–</a:t>
            </a:r>
            <a:r>
              <a:rPr lang="en-US" sz="1800" dirty="0">
                <a:effectLst/>
                <a:latin typeface="Quicksand" panose="020B0604020202020204" charset="0"/>
                <a:ea typeface="Calibri" panose="020F0502020204030204" pitchFamily="34" charset="0"/>
                <a:cs typeface="Calibri" panose="020F0502020204030204" pitchFamily="34" charset="0"/>
              </a:rPr>
              <a:t> 1 mark</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US" sz="1800" dirty="0">
                <a:effectLst/>
                <a:latin typeface="Quicksand" panose="020B0604020202020204" charset="0"/>
                <a:ea typeface="Calibri" panose="020F0502020204030204" pitchFamily="34" charset="0"/>
                <a:cs typeface="Calibri" panose="020F0502020204030204" pitchFamily="34" charset="0"/>
              </a:rPr>
              <a:t>Exploitation/resistance? </a:t>
            </a:r>
            <a:r>
              <a:rPr lang="en-GB" sz="1800" dirty="0">
                <a:effectLst/>
                <a:latin typeface="Quicksand" panose="020B0604020202020204" charset="0"/>
                <a:ea typeface="Calibri" panose="020F0502020204030204" pitchFamily="34" charset="0"/>
                <a:cs typeface="Calibri" panose="020F0502020204030204" pitchFamily="34" charset="0"/>
              </a:rPr>
              <a:t>–</a:t>
            </a:r>
            <a:r>
              <a:rPr lang="en-US" sz="1800" dirty="0">
                <a:effectLst/>
                <a:latin typeface="Quicksand" panose="020B0604020202020204" charset="0"/>
                <a:ea typeface="Calibri" panose="020F0502020204030204" pitchFamily="34" charset="0"/>
                <a:cs typeface="Calibri" panose="020F0502020204030204" pitchFamily="34" charset="0"/>
              </a:rPr>
              <a:t> 1 mark</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US" sz="1800" b="1" u="sng" dirty="0">
                <a:effectLst/>
                <a:latin typeface="Quicksand" panose="020B0604020202020204" charset="0"/>
                <a:ea typeface="Calibri" panose="020F0502020204030204" pitchFamily="34" charset="0"/>
                <a:cs typeface="Calibri" panose="020F0502020204030204" pitchFamily="34" charset="0"/>
              </a:rPr>
              <a:t>Bonus points:</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US" sz="1800" dirty="0">
                <a:effectLst/>
                <a:latin typeface="Quicksand" panose="020B0604020202020204" charset="0"/>
                <a:ea typeface="Calibri" panose="020F0502020204030204" pitchFamily="34" charset="0"/>
                <a:cs typeface="Calibri" panose="020F0502020204030204" pitchFamily="34" charset="0"/>
              </a:rPr>
              <a:t>Very detailed explanation </a:t>
            </a:r>
            <a:r>
              <a:rPr lang="en-GB" sz="1800" dirty="0">
                <a:effectLst/>
                <a:latin typeface="Quicksand" panose="020B0604020202020204" charset="0"/>
                <a:ea typeface="Calibri" panose="020F0502020204030204" pitchFamily="34" charset="0"/>
                <a:cs typeface="Calibri" panose="020F0502020204030204" pitchFamily="34" charset="0"/>
              </a:rPr>
              <a:t>–</a:t>
            </a:r>
            <a:r>
              <a:rPr lang="en-US" sz="1800" dirty="0">
                <a:effectLst/>
                <a:latin typeface="Quicksand" panose="020B0604020202020204" charset="0"/>
                <a:ea typeface="Calibri" panose="020F0502020204030204" pitchFamily="34" charset="0"/>
                <a:cs typeface="Calibri" panose="020F0502020204030204" pitchFamily="34" charset="0"/>
              </a:rPr>
              <a:t> 1 mark</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US" sz="1800" dirty="0">
                <a:effectLst/>
                <a:latin typeface="Quicksand" panose="020B0604020202020204" charset="0"/>
                <a:ea typeface="Calibri" panose="020F0502020204030204" pitchFamily="34" charset="0"/>
                <a:cs typeface="Calibri" panose="020F0502020204030204" pitchFamily="34" charset="0"/>
              </a:rPr>
              <a:t> </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US" sz="1800" dirty="0">
                <a:effectLst/>
                <a:latin typeface="Quicksand" panose="020B0604020202020204" charset="0"/>
                <a:ea typeface="Calibri" panose="020F0502020204030204" pitchFamily="34" charset="0"/>
                <a:cs typeface="Calibri" panose="020F0502020204030204" pitchFamily="34" charset="0"/>
              </a:rPr>
              <a:t>What went well? </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US" sz="1800" dirty="0">
                <a:effectLst/>
                <a:latin typeface="Quicksand" panose="020B0604020202020204" charset="0"/>
                <a:ea typeface="Calibri" panose="020F0502020204030204" pitchFamily="34" charset="0"/>
                <a:cs typeface="Calibri" panose="020F0502020204030204" pitchFamily="34" charset="0"/>
              </a:rPr>
              <a:t> </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US" sz="1800" dirty="0">
                <a:effectLst/>
                <a:latin typeface="Quicksand" panose="020B0604020202020204" charset="0"/>
                <a:ea typeface="Calibri" panose="020F0502020204030204" pitchFamily="34" charset="0"/>
                <a:cs typeface="Calibri" panose="020F0502020204030204" pitchFamily="34" charset="0"/>
              </a:rPr>
              <a:t> </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US" sz="1800" dirty="0">
                <a:effectLst/>
                <a:latin typeface="Quicksand" panose="020B0604020202020204" charset="0"/>
                <a:ea typeface="Calibri" panose="020F0502020204030204" pitchFamily="34" charset="0"/>
                <a:cs typeface="Calibri" panose="020F0502020204030204" pitchFamily="34" charset="0"/>
              </a:rPr>
              <a:t>What could you improve next time?</a:t>
            </a:r>
            <a:endParaRPr lang="en-GB" sz="1800" dirty="0">
              <a:effectLst/>
              <a:latin typeface="Quicksand"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324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DD69-56BE-4D25-9F5D-B5432386B1B7}"/>
              </a:ext>
            </a:extLst>
          </p:cNvPr>
          <p:cNvSpPr>
            <a:spLocks noGrp="1"/>
          </p:cNvSpPr>
          <p:nvPr>
            <p:ph type="title"/>
          </p:nvPr>
        </p:nvSpPr>
        <p:spPr>
          <a:xfrm>
            <a:off x="370066" y="1075083"/>
            <a:ext cx="7671320" cy="1007700"/>
          </a:xfrm>
        </p:spPr>
        <p:txBody>
          <a:bodyPr/>
          <a:lstStyle/>
          <a:p>
            <a:r>
              <a:rPr lang="en-GB" sz="1800" b="1" u="sng" dirty="0">
                <a:effectLst/>
                <a:latin typeface="Quicksand" panose="020B0604020202020204" charset="0"/>
                <a:ea typeface="Calibri" panose="020F0502020204030204" pitchFamily="34" charset="0"/>
                <a:cs typeface="Calibri" panose="020F0502020204030204" pitchFamily="34" charset="0"/>
              </a:rPr>
              <a:t>How accurate is it to say that European exploration to Africa and the America’s in 1500-1900 always ended in exploitation?</a:t>
            </a:r>
            <a:br>
              <a:rPr lang="en-GB" sz="1800" dirty="0">
                <a:effectLst/>
                <a:latin typeface="Quicksand" panose="020B0604020202020204" charset="0"/>
                <a:ea typeface="Calibri" panose="020F0502020204030204" pitchFamily="34" charset="0"/>
                <a:cs typeface="Times New Roman" panose="02020603050405020304" pitchFamily="18" charset="0"/>
              </a:rPr>
            </a:br>
            <a:r>
              <a:rPr lang="en-US" sz="1800" dirty="0">
                <a:effectLst/>
                <a:latin typeface="Quicksand" panose="020B0604020202020204" charset="0"/>
                <a:ea typeface="Calibri" panose="020F0502020204030204" pitchFamily="34" charset="0"/>
                <a:cs typeface="Calibri" panose="020F0502020204030204" pitchFamily="34" charset="0"/>
              </a:rPr>
              <a:t> </a:t>
            </a:r>
            <a:br>
              <a:rPr lang="en-GB" sz="1800" dirty="0">
                <a:effectLst/>
                <a:latin typeface="Quicksand" panose="020B0604020202020204" charset="0"/>
                <a:ea typeface="Calibri" panose="020F0502020204030204" pitchFamily="34" charset="0"/>
                <a:cs typeface="Times New Roman" panose="02020603050405020304" pitchFamily="18" charset="0"/>
              </a:rPr>
            </a:br>
            <a:r>
              <a:rPr lang="en-US" sz="1800" dirty="0">
                <a:effectLst/>
                <a:latin typeface="Quicksand" panose="020B0604020202020204" charset="0"/>
                <a:ea typeface="Calibri" panose="020F0502020204030204" pitchFamily="34" charset="0"/>
                <a:cs typeface="Calibri" panose="020F0502020204030204" pitchFamily="34" charset="0"/>
              </a:rPr>
              <a:t> </a:t>
            </a:r>
            <a:r>
              <a:rPr lang="en-GB" sz="1800" b="1" u="sng" dirty="0">
                <a:effectLst/>
                <a:latin typeface="Quicksand" panose="020B0604020202020204" charset="0"/>
                <a:ea typeface="Calibri" panose="020F0502020204030204" pitchFamily="34" charset="0"/>
                <a:cs typeface="Calibri" panose="020F0502020204030204" pitchFamily="34" charset="0"/>
              </a:rPr>
              <a:t> Activity 2: Tick the phrase you think best answers the question. Write a PEE paragraph to explain your choice</a:t>
            </a:r>
            <a:br>
              <a:rPr lang="en-GB" sz="1800" dirty="0">
                <a:effectLst/>
                <a:latin typeface="Quicksand" panose="020B0604020202020204" charset="0"/>
                <a:ea typeface="Calibri" panose="020F0502020204030204" pitchFamily="34" charset="0"/>
                <a:cs typeface="Times New Roman" panose="02020603050405020304" pitchFamily="18" charset="0"/>
              </a:rPr>
            </a:br>
            <a:br>
              <a:rPr lang="en-GB" sz="1800" dirty="0">
                <a:effectLst/>
                <a:latin typeface="Quicksand" panose="020B0604020202020204" charset="0"/>
                <a:ea typeface="Calibri" panose="020F0502020204030204" pitchFamily="34" charset="0"/>
                <a:cs typeface="Times New Roman" panose="02020603050405020304" pitchFamily="18" charset="0"/>
              </a:rPr>
            </a:br>
            <a:r>
              <a:rPr lang="en-US" sz="1800" dirty="0">
                <a:effectLst/>
                <a:latin typeface="Quicksand" panose="020B0604020202020204" charset="0"/>
                <a:ea typeface="Calibri" panose="020F0502020204030204" pitchFamily="34" charset="0"/>
                <a:cs typeface="Calibri" panose="020F0502020204030204" pitchFamily="34" charset="0"/>
              </a:rPr>
              <a:t>Always accurate		Sometimes accurate	Never accurate</a:t>
            </a:r>
            <a:endParaRPr lang="en-GB" sz="1800" dirty="0">
              <a:effectLst/>
              <a:latin typeface="Quicksand"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812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252093" y="4383278"/>
            <a:ext cx="4045200" cy="2722114"/>
          </a:xfrm>
          <a:prstGeom prst="rect">
            <a:avLst/>
          </a:prstGeom>
          <a:noFill/>
          <a:ln>
            <a:noFill/>
          </a:ln>
        </p:spPr>
        <p:txBody>
          <a:bodyPr spcFirstLastPara="1" wrap="square" lIns="91425" tIns="91425" rIns="91425" bIns="91425" anchor="b" anchorCtr="0">
            <a:noAutofit/>
          </a:bodyPr>
          <a:lstStyle/>
          <a:p>
            <a:pPr algn="ctr" rtl="0">
              <a:spcBef>
                <a:spcPts val="0"/>
              </a:spcBef>
              <a:spcAft>
                <a:spcPts val="0"/>
              </a:spcAft>
            </a:pPr>
            <a:r>
              <a:rPr lang="en-GB" sz="3000" u="sng" dirty="0">
                <a:solidFill>
                  <a:schemeClr val="bg1"/>
                </a:solidFill>
                <a:latin typeface="Quicksand" panose="020B0604020202020204" charset="0"/>
              </a:rPr>
              <a:t>Final thoughts…</a:t>
            </a:r>
            <a:br>
              <a:rPr lang="en-GB" sz="3000" u="sng" dirty="0">
                <a:solidFill>
                  <a:schemeClr val="bg1"/>
                </a:solidFill>
                <a:latin typeface="Quicksand" panose="020B0604020202020204" charset="0"/>
              </a:rPr>
            </a:br>
            <a:r>
              <a:rPr lang="en-GB" sz="3000" dirty="0">
                <a:solidFill>
                  <a:schemeClr val="bg1"/>
                </a:solidFill>
                <a:latin typeface="Quicksand" panose="020B0604020202020204" charset="0"/>
              </a:rPr>
              <a:t>Read the sources: What can we learn about European attitudes towards the Indigenous in the 1800s?</a:t>
            </a:r>
            <a:br>
              <a:rPr lang="en-GB" sz="3000" b="0" u="sng" dirty="0">
                <a:solidFill>
                  <a:schemeClr val="bg1"/>
                </a:solidFill>
                <a:latin typeface="Quicksand" panose="020B0604020202020204" charset="0"/>
              </a:rPr>
            </a:br>
            <a:br>
              <a:rPr lang="en-GB" sz="3000" b="0" u="sng" dirty="0">
                <a:solidFill>
                  <a:schemeClr val="bg1"/>
                </a:solidFill>
                <a:latin typeface="Quicksand" panose="020B0604020202020204" charset="0"/>
              </a:rPr>
            </a:br>
            <a:br>
              <a:rPr lang="en-GB" sz="3000" b="0" dirty="0">
                <a:solidFill>
                  <a:schemeClr val="bg1"/>
                </a:solidFill>
                <a:effectLst/>
                <a:latin typeface="Quicksand" panose="020B0604020202020204" charset="0"/>
              </a:rPr>
            </a:br>
            <a:br>
              <a:rPr lang="en-GB" sz="3000" dirty="0">
                <a:solidFill>
                  <a:schemeClr val="bg1"/>
                </a:solidFill>
                <a:latin typeface="Quicksand" panose="020B0604020202020204" charset="0"/>
              </a:rPr>
            </a:br>
            <a:br>
              <a:rPr lang="en-GB" sz="3000" b="0" u="sng" dirty="0">
                <a:solidFill>
                  <a:schemeClr val="bg1"/>
                </a:solidFill>
                <a:latin typeface="Quicksand" panose="020B0604020202020204" charset="0"/>
              </a:rPr>
            </a:br>
            <a:br>
              <a:rPr lang="en-GB" sz="3000" b="0" u="sng" dirty="0">
                <a:solidFill>
                  <a:schemeClr val="bg1"/>
                </a:solidFill>
                <a:latin typeface="Quicksand" panose="020B0604020202020204" charset="0"/>
              </a:rPr>
            </a:br>
            <a:br>
              <a:rPr lang="en-GB" sz="3000" dirty="0">
                <a:solidFill>
                  <a:schemeClr val="bg1"/>
                </a:solidFill>
                <a:effectLst/>
                <a:latin typeface="Quicksand" panose="020B0604020202020204" charset="0"/>
                <a:ea typeface="Calibri" panose="020F0502020204030204" pitchFamily="34" charset="0"/>
                <a:cs typeface="Times New Roman" panose="02020603050405020304" pitchFamily="18" charset="0"/>
              </a:rPr>
            </a:br>
            <a:br>
              <a:rPr lang="en-GB" sz="3000" b="0" dirty="0">
                <a:solidFill>
                  <a:schemeClr val="bg1"/>
                </a:solidFill>
                <a:effectLst/>
                <a:latin typeface="Quicksand" panose="020B0604020202020204" charset="0"/>
                <a:ea typeface="Calibri" panose="020F0502020204030204" pitchFamily="34" charset="0"/>
                <a:cs typeface="Times New Roman" panose="02020603050405020304" pitchFamily="18" charset="0"/>
              </a:rPr>
            </a:br>
            <a:endParaRPr lang="en-GB" sz="3000" b="0" dirty="0">
              <a:solidFill>
                <a:schemeClr val="bg1"/>
              </a:solidFill>
              <a:latin typeface="Quicksand" panose="020B0604020202020204" charset="0"/>
            </a:endParaRPr>
          </a:p>
        </p:txBody>
      </p:sp>
      <p:sp>
        <p:nvSpPr>
          <p:cNvPr id="5" name="TextBox 4">
            <a:extLst>
              <a:ext uri="{FF2B5EF4-FFF2-40B4-BE49-F238E27FC236}">
                <a16:creationId xmlns:a16="http://schemas.microsoft.com/office/drawing/2014/main" id="{1F1719AA-5275-4E26-8323-79E10598786D}"/>
              </a:ext>
            </a:extLst>
          </p:cNvPr>
          <p:cNvSpPr txBox="1"/>
          <p:nvPr/>
        </p:nvSpPr>
        <p:spPr>
          <a:xfrm>
            <a:off x="4833300" y="234969"/>
            <a:ext cx="4045200" cy="475130"/>
          </a:xfrm>
          <a:prstGeom prst="rect">
            <a:avLst/>
          </a:prstGeom>
          <a:noFill/>
        </p:spPr>
        <p:txBody>
          <a:bodyPr wrap="square">
            <a:spAutoFit/>
          </a:bodyPr>
          <a:lstStyle/>
          <a:p>
            <a:pPr marL="609600" indent="-457200">
              <a:lnSpc>
                <a:spcPct val="106000"/>
              </a:lnSpc>
              <a:spcAft>
                <a:spcPts val="800"/>
              </a:spcAft>
              <a:buAutoNum type="arabicPeriod"/>
            </a:pPr>
            <a:endParaRPr lang="en-GB" sz="2500" dirty="0">
              <a:effectLst/>
              <a:latin typeface="Quicksand" panose="020B0604020202020204" charset="0"/>
              <a:ea typeface="Calibri" panose="020F0502020204030204" pitchFamily="34" charset="0"/>
              <a:cs typeface="Times New Roman" panose="02020603050405020304" pitchFamily="18" charset="0"/>
            </a:endParaRPr>
          </a:p>
        </p:txBody>
      </p:sp>
      <p:pic>
        <p:nvPicPr>
          <p:cNvPr id="6" name="Picture 4" descr="Residential Schools Primary Source Investigation - Lessons - Blendspace">
            <a:extLst>
              <a:ext uri="{FF2B5EF4-FFF2-40B4-BE49-F238E27FC236}">
                <a16:creationId xmlns:a16="http://schemas.microsoft.com/office/drawing/2014/main" id="{6F31F614-5548-4EE6-B67A-A53C0BF6E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972" y="2722652"/>
            <a:ext cx="4327856" cy="31679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BC4E78-006F-4608-8AC9-16659CFD51BB}"/>
              </a:ext>
            </a:extLst>
          </p:cNvPr>
          <p:cNvSpPr txBox="1"/>
          <p:nvPr/>
        </p:nvSpPr>
        <p:spPr>
          <a:xfrm>
            <a:off x="4691972" y="617999"/>
            <a:ext cx="4327856" cy="1542410"/>
          </a:xfrm>
          <a:prstGeom prst="rect">
            <a:avLst/>
          </a:prstGeom>
          <a:noFill/>
        </p:spPr>
        <p:txBody>
          <a:bodyPr wrap="square">
            <a:spAutoFit/>
          </a:bodyPr>
          <a:lstStyle/>
          <a:p>
            <a:pPr algn="ctr">
              <a:lnSpc>
                <a:spcPct val="106000"/>
              </a:lnSpc>
              <a:spcAft>
                <a:spcPts val="800"/>
              </a:spcAft>
            </a:pPr>
            <a:r>
              <a:rPr lang="en-US" sz="1800" b="1" dirty="0">
                <a:effectLst/>
                <a:latin typeface="Quicksand" panose="020B0604020202020204" charset="0"/>
                <a:ea typeface="Arial" panose="020B0604020202020204" pitchFamily="34" charset="0"/>
                <a:cs typeface="Calibri" panose="020F0502020204030204" pitchFamily="34" charset="0"/>
              </a:rPr>
              <a:t>Source C: </a:t>
            </a:r>
            <a:r>
              <a:rPr lang="en-US" sz="1800" dirty="0">
                <a:effectLst/>
                <a:latin typeface="Quicksand" panose="020B0604020202020204" charset="0"/>
                <a:ea typeface="Arial" panose="020B0604020202020204" pitchFamily="34" charset="0"/>
                <a:cs typeface="Calibri" panose="020F0502020204030204" pitchFamily="34" charset="0"/>
              </a:rPr>
              <a:t>Before and after photos of young Thomas Moore at the Regina Indian Industrial School. </a:t>
            </a:r>
            <a:r>
              <a:rPr lang="en-US" sz="1800" dirty="0">
                <a:effectLst/>
                <a:latin typeface="Quicksand" panose="020B0604020202020204" charset="0"/>
                <a:ea typeface="Calibri" panose="020F0502020204030204" pitchFamily="34" charset="0"/>
                <a:cs typeface="Calibri" panose="020F0502020204030204" pitchFamily="34" charset="0"/>
              </a:rPr>
              <a:t>Four years after enrolling, Moore was sent home ill with tuberculosis and soon died.</a:t>
            </a:r>
            <a:endParaRPr lang="en-GB" sz="1800" dirty="0">
              <a:effectLst/>
              <a:latin typeface="Quicksand" panose="020B060402020202020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049A824C-59E8-4A70-8833-0A044A25D0A8}"/>
              </a:ext>
            </a:extLst>
          </p:cNvPr>
          <p:cNvSpPr txBox="1">
            <a:spLocks noChangeArrowheads="1"/>
          </p:cNvSpPr>
          <p:nvPr/>
        </p:nvSpPr>
        <p:spPr bwMode="auto">
          <a:xfrm>
            <a:off x="0" y="3451362"/>
            <a:ext cx="4572000" cy="2819426"/>
          </a:xfrm>
          <a:prstGeom prst="rect">
            <a:avLst/>
          </a:prstGeom>
          <a:noFill/>
          <a:ln w="9525">
            <a:solidFill>
              <a:schemeClr val="bg1"/>
            </a:solidFill>
            <a:miter lim="800000"/>
            <a:headEnd/>
            <a:tailEnd/>
          </a:ln>
        </p:spPr>
        <p:txBody>
          <a:bodyPr rot="0" vert="horz" wrap="square" lIns="91440" tIns="45720" rIns="91440" bIns="45720" anchor="t" anchorCtr="0">
            <a:spAutoFit/>
          </a:bodyPr>
          <a:lstStyle/>
          <a:p>
            <a:pPr algn="ctr">
              <a:lnSpc>
                <a:spcPct val="106000"/>
              </a:lnSpc>
              <a:spcAft>
                <a:spcPts val="800"/>
              </a:spcAft>
            </a:pPr>
            <a:r>
              <a:rPr lang="en-US" sz="1800" b="1" dirty="0">
                <a:solidFill>
                  <a:schemeClr val="bg1"/>
                </a:solidFill>
                <a:effectLst/>
                <a:latin typeface="Quicksand" panose="020B0604020202020204" charset="0"/>
                <a:ea typeface="Calibri" panose="020F0502020204030204" pitchFamily="34" charset="0"/>
                <a:cs typeface="Times New Roman" panose="02020603050405020304" pitchFamily="18" charset="0"/>
              </a:rPr>
              <a:t>Source A: A 1879 Report on Industrial Schools for Indians and ‘Half-Breeds’ (Half-Breeds was a racist way to refer to someone with mixed heritage): </a:t>
            </a:r>
            <a:endParaRPr lang="en-GB" sz="1800" b="1" dirty="0">
              <a:solidFill>
                <a:schemeClr val="bg1"/>
              </a:solidFill>
              <a:effectLst/>
              <a:latin typeface="Quicksand" panose="020B0604020202020204" charset="0"/>
              <a:ea typeface="Calibri" panose="020F0502020204030204" pitchFamily="34" charset="0"/>
              <a:cs typeface="Times New Roman" panose="02020603050405020304" pitchFamily="18" charset="0"/>
            </a:endParaRPr>
          </a:p>
          <a:p>
            <a:pPr algn="ctr">
              <a:lnSpc>
                <a:spcPct val="106000"/>
              </a:lnSpc>
              <a:spcAft>
                <a:spcPts val="800"/>
              </a:spcAft>
            </a:pPr>
            <a:r>
              <a:rPr lang="en-US" sz="1800" dirty="0">
                <a:solidFill>
                  <a:schemeClr val="bg1"/>
                </a:solidFill>
                <a:effectLst/>
                <a:latin typeface="Quicksand" panose="020B0604020202020204" charset="0"/>
                <a:ea typeface="Calibri" panose="020F0502020204030204" pitchFamily="34" charset="0"/>
                <a:cs typeface="Times New Roman" panose="02020603050405020304" pitchFamily="18" charset="0"/>
              </a:rPr>
              <a:t>‘…if anything is to be done with the Indian, we must catch him very young. The children must be kept constantly within the circle of civilized conditions. (Davin 1879, 12)’</a:t>
            </a:r>
            <a:endParaRPr lang="en-GB" sz="1800" dirty="0">
              <a:solidFill>
                <a:schemeClr val="bg1"/>
              </a:solidFill>
              <a:effectLst/>
              <a:latin typeface="Quicksand"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D1A2-9E6D-4B6E-9100-82F2D71496DE}"/>
              </a:ext>
            </a:extLst>
          </p:cNvPr>
          <p:cNvSpPr>
            <a:spLocks noGrp="1"/>
          </p:cNvSpPr>
          <p:nvPr>
            <p:ph type="title"/>
          </p:nvPr>
        </p:nvSpPr>
        <p:spPr>
          <a:xfrm>
            <a:off x="311700" y="299553"/>
            <a:ext cx="6859662" cy="1007700"/>
          </a:xfrm>
        </p:spPr>
        <p:txBody>
          <a:bodyPr/>
          <a:lstStyle/>
          <a:p>
            <a:r>
              <a:rPr lang="en-GB" dirty="0"/>
              <a:t>What was it like to be an indigenous person in 1900 America?</a:t>
            </a:r>
          </a:p>
        </p:txBody>
      </p:sp>
      <p:sp>
        <p:nvSpPr>
          <p:cNvPr id="3" name="Text Placeholder 2">
            <a:extLst>
              <a:ext uri="{FF2B5EF4-FFF2-40B4-BE49-F238E27FC236}">
                <a16:creationId xmlns:a16="http://schemas.microsoft.com/office/drawing/2014/main" id="{9BF53E47-075E-4C94-9C63-23DD26C55BCE}"/>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ACC4B9BB-1188-44FF-BBF1-79E690DFCFD2}"/>
              </a:ext>
            </a:extLst>
          </p:cNvPr>
          <p:cNvPicPr>
            <a:picLocks noChangeAspect="1"/>
          </p:cNvPicPr>
          <p:nvPr/>
        </p:nvPicPr>
        <p:blipFill>
          <a:blip r:embed="rId2"/>
          <a:stretch>
            <a:fillRect/>
          </a:stretch>
        </p:blipFill>
        <p:spPr>
          <a:xfrm>
            <a:off x="0" y="1572429"/>
            <a:ext cx="7284378" cy="4986018"/>
          </a:xfrm>
          <a:prstGeom prst="rect">
            <a:avLst/>
          </a:prstGeom>
        </p:spPr>
      </p:pic>
    </p:spTree>
    <p:extLst>
      <p:ext uri="{BB962C8B-B14F-4D97-AF65-F5344CB8AC3E}">
        <p14:creationId xmlns:p14="http://schemas.microsoft.com/office/powerpoint/2010/main" val="411054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A5E7-FB49-4AA0-AD83-8A5114C8B46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2B9B93C-4938-4332-850A-6543D031A19F}"/>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38CB54FA-30CC-4574-BDE9-72111252A4F1}"/>
              </a:ext>
            </a:extLst>
          </p:cNvPr>
          <p:cNvPicPr>
            <a:picLocks noChangeAspect="1"/>
          </p:cNvPicPr>
          <p:nvPr/>
        </p:nvPicPr>
        <p:blipFill>
          <a:blip r:embed="rId2"/>
          <a:stretch>
            <a:fillRect/>
          </a:stretch>
        </p:blipFill>
        <p:spPr>
          <a:xfrm>
            <a:off x="0" y="879785"/>
            <a:ext cx="9144000" cy="5098429"/>
          </a:xfrm>
          <a:prstGeom prst="rect">
            <a:avLst/>
          </a:prstGeom>
        </p:spPr>
      </p:pic>
    </p:spTree>
    <p:extLst>
      <p:ext uri="{BB962C8B-B14F-4D97-AF65-F5344CB8AC3E}">
        <p14:creationId xmlns:p14="http://schemas.microsoft.com/office/powerpoint/2010/main" val="2230279328"/>
      </p:ext>
    </p:extLst>
  </p:cSld>
  <p:clrMapOvr>
    <a:masterClrMapping/>
  </p:clrMapOvr>
</p:sld>
</file>

<file path=ppt/theme/theme1.xml><?xml version="1.0" encoding="utf-8"?>
<a:theme xmlns:a="http://schemas.openxmlformats.org/drawingml/2006/main" name="CPD presentation template 2015-16">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40169A74EF54D8A076EF6C4FDBB55" ma:contentTypeVersion="14" ma:contentTypeDescription="Create a new document." ma:contentTypeScope="" ma:versionID="117b83f04f5ec7eee41da1d0777bd08a">
  <xsd:schema xmlns:xsd="http://www.w3.org/2001/XMLSchema" xmlns:xs="http://www.w3.org/2001/XMLSchema" xmlns:p="http://schemas.microsoft.com/office/2006/metadata/properties" xmlns:ns2="b18fd106-5d4e-4355-b32f-bd604eda3e1d" xmlns:ns3="bbe72c3a-4102-4f21-8896-2fb097555d67" targetNamespace="http://schemas.microsoft.com/office/2006/metadata/properties" ma:root="true" ma:fieldsID="861e7d9a0286f84fbe8859bcbd332a56" ns2:_="" ns3:_="">
    <xsd:import namespace="b18fd106-5d4e-4355-b32f-bd604eda3e1d"/>
    <xsd:import namespace="bbe72c3a-4102-4f21-8896-2fb097555d6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8fd106-5d4e-4355-b32f-bd604eda3e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be72c3a-4102-4f21-8896-2fb097555d6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ABC101-9A2B-453A-88A5-DFA71E54C107}"/>
</file>

<file path=customXml/itemProps2.xml><?xml version="1.0" encoding="utf-8"?>
<ds:datastoreItem xmlns:ds="http://schemas.openxmlformats.org/officeDocument/2006/customXml" ds:itemID="{2B55EB58-943E-46C2-ADF2-4F2C2172698D}">
  <ds:schemaRefs>
    <ds:schemaRef ds:uri="http://schemas.microsoft.com/sharepoint/v3/contenttype/forms"/>
  </ds:schemaRefs>
</ds:datastoreItem>
</file>

<file path=customXml/itemProps3.xml><?xml version="1.0" encoding="utf-8"?>
<ds:datastoreItem xmlns:ds="http://schemas.openxmlformats.org/officeDocument/2006/customXml" ds:itemID="{C4B53A36-E10B-4DF0-9911-1B5081A0417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3542</TotalTime>
  <Words>1004</Words>
  <Application>Microsoft Office PowerPoint</Application>
  <PresentationFormat>On-screen Show (4:3)</PresentationFormat>
  <Paragraphs>56</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Oswald</vt:lpstr>
      <vt:lpstr>Arial</vt:lpstr>
      <vt:lpstr>Quicksand</vt:lpstr>
      <vt:lpstr>CPD presentation template 2015-16</vt:lpstr>
      <vt:lpstr>Exploration, exploitation, and resistance: how did Europeans make connections in Africa and the America’s 1500-1900?</vt:lpstr>
      <vt:lpstr>How accurate is it to say that European exploration to Africa and the America’s in 1500-1900 always ended in exploitation? </vt:lpstr>
      <vt:lpstr>PowerPoint Presentation</vt:lpstr>
      <vt:lpstr>Activity 1c: Explain one consequence of connections made with Europeans </vt:lpstr>
      <vt:lpstr>Activity 1d: Mark your answer Use the checklist below to give yourself a mark out of 6. </vt:lpstr>
      <vt:lpstr>How accurate is it to say that European exploration to Africa and the America’s in 1500-1900 always ended in exploitation?     Activity 2: Tick the phrase you think best answers the question. Write a PEE paragraph to explain your choice  Always accurate  Sometimes accurate Never accurate</vt:lpstr>
      <vt:lpstr>Final thoughts… Read the sources: What can we learn about European attitudes towards the Indigenous in the 1800s?        </vt:lpstr>
      <vt:lpstr>What was it like to be an indigenous person in 1900 America?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Elizabethan England 1558-88</dc:title>
  <dc:creator>Camilla Evans</dc:creator>
  <cp:lastModifiedBy>Florence Pennant</cp:lastModifiedBy>
  <cp:revision>149</cp:revision>
  <dcterms:modified xsi:type="dcterms:W3CDTF">2020-12-10T12:23:17Z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0x010100C9240169A74EF54D8A076EF6C4FDBB55</vt:lpwstr>
  </property>
</Properties>
</file>