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4"/>
  </p:sldMasterIdLst>
  <p:notesMasterIdLst>
    <p:notesMasterId r:id="rId13"/>
  </p:notesMasterIdLst>
  <p:sldIdLst>
    <p:sldId id="256" r:id="rId5"/>
    <p:sldId id="347" r:id="rId6"/>
    <p:sldId id="348" r:id="rId7"/>
    <p:sldId id="344" r:id="rId8"/>
    <p:sldId id="343" r:id="rId9"/>
    <p:sldId id="346" r:id="rId10"/>
    <p:sldId id="345" r:id="rId11"/>
    <p:sldId id="260" r:id="rId12"/>
  </p:sldIdLst>
  <p:sldSz cx="9144000" cy="6858000" type="screen4x3"/>
  <p:notesSz cx="6858000" cy="9144000"/>
  <p:embeddedFontLst>
    <p:embeddedFont>
      <p:font typeface="Oswald" panose="020B0604020202020204" charset="0"/>
      <p:regular r:id="rId14"/>
      <p:bold r:id="rId15"/>
    </p:embeddedFont>
    <p:embeddedFont>
      <p:font typeface="Quicksand"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3"/>
    <p:restoredTop sz="94690"/>
  </p:normalViewPr>
  <p:slideViewPr>
    <p:cSldViewPr snapToGrid="0" snapToObjects="1">
      <p:cViewPr varScale="1">
        <p:scale>
          <a:sx n="118" d="100"/>
          <a:sy n="118" d="100"/>
        </p:scale>
        <p:origin x="157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2.fntdata"/><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Google Shape;5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sz="1100" dirty="0">
                <a:solidFill>
                  <a:schemeClr val="bg1"/>
                </a:solidFill>
                <a:latin typeface="Quicksand" panose="020B0604020202020204" charset="0"/>
              </a:rPr>
              <a:t>Even though the slave trade has ended. Modern slavery still exists</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resentation Template 2018-19 (Original)" type="title">
  <p:cSld name="TITLE">
    <p:bg>
      <p:bgPr>
        <a:solidFill>
          <a:srgbClr val="D0E0E3"/>
        </a:solidFill>
        <a:effectLst/>
      </p:bgPr>
    </p:bg>
    <p:spTree>
      <p:nvGrpSpPr>
        <p:cNvPr id="1" name="Shape 9"/>
        <p:cNvGrpSpPr/>
        <p:nvPr/>
      </p:nvGrpSpPr>
      <p:grpSpPr>
        <a:xfrm>
          <a:off x="0" y="0"/>
          <a:ext cx="0" cy="0"/>
          <a:chOff x="0" y="0"/>
          <a:chExt cx="0" cy="0"/>
        </a:xfrm>
      </p:grpSpPr>
      <p:sp>
        <p:nvSpPr>
          <p:cNvPr id="10" name="Google Shape;10;p2"/>
          <p:cNvSpPr/>
          <p:nvPr/>
        </p:nvSpPr>
        <p:spPr>
          <a:xfrm rot="10800000">
            <a:off x="4226100" y="2389800"/>
            <a:ext cx="691800" cy="717300"/>
          </a:xfrm>
          <a:prstGeom prst="triangle">
            <a:avLst>
              <a:gd name="adj" fmla="val 50000"/>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0" y="0"/>
            <a:ext cx="9144000" cy="25890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6000"/>
              <a:buNone/>
              <a:defRPr sz="6000" b="1">
                <a:solidFill>
                  <a:schemeClr val="lt1"/>
                </a:solidFill>
              </a:defRPr>
            </a:lvl1pPr>
            <a:lvl2pPr lvl="1" algn="ctr">
              <a:lnSpc>
                <a:spcPct val="100000"/>
              </a:lnSpc>
              <a:spcBef>
                <a:spcPts val="0"/>
              </a:spcBef>
              <a:spcAft>
                <a:spcPts val="0"/>
              </a:spcAft>
              <a:buClr>
                <a:schemeClr val="lt1"/>
              </a:buClr>
              <a:buSzPts val="6000"/>
              <a:buNone/>
              <a:defRPr sz="6000">
                <a:solidFill>
                  <a:schemeClr val="lt1"/>
                </a:solidFill>
              </a:defRPr>
            </a:lvl2pPr>
            <a:lvl3pPr lvl="2" algn="ctr">
              <a:lnSpc>
                <a:spcPct val="100000"/>
              </a:lnSpc>
              <a:spcBef>
                <a:spcPts val="0"/>
              </a:spcBef>
              <a:spcAft>
                <a:spcPts val="0"/>
              </a:spcAft>
              <a:buClr>
                <a:schemeClr val="lt1"/>
              </a:buClr>
              <a:buSzPts val="6000"/>
              <a:buNone/>
              <a:defRPr sz="6000">
                <a:solidFill>
                  <a:schemeClr val="lt1"/>
                </a:solidFill>
              </a:defRPr>
            </a:lvl3pPr>
            <a:lvl4pPr lvl="3" algn="ctr">
              <a:lnSpc>
                <a:spcPct val="100000"/>
              </a:lnSpc>
              <a:spcBef>
                <a:spcPts val="0"/>
              </a:spcBef>
              <a:spcAft>
                <a:spcPts val="0"/>
              </a:spcAft>
              <a:buClr>
                <a:schemeClr val="lt1"/>
              </a:buClr>
              <a:buSzPts val="6000"/>
              <a:buNone/>
              <a:defRPr sz="6000">
                <a:solidFill>
                  <a:schemeClr val="lt1"/>
                </a:solidFill>
              </a:defRPr>
            </a:lvl4pPr>
            <a:lvl5pPr lvl="4" algn="ctr">
              <a:lnSpc>
                <a:spcPct val="100000"/>
              </a:lnSpc>
              <a:spcBef>
                <a:spcPts val="0"/>
              </a:spcBef>
              <a:spcAft>
                <a:spcPts val="0"/>
              </a:spcAft>
              <a:buClr>
                <a:schemeClr val="lt1"/>
              </a:buClr>
              <a:buSzPts val="6000"/>
              <a:buNone/>
              <a:defRPr sz="6000">
                <a:solidFill>
                  <a:schemeClr val="lt1"/>
                </a:solidFill>
              </a:defRPr>
            </a:lvl5pPr>
            <a:lvl6pPr lvl="5" algn="ctr">
              <a:lnSpc>
                <a:spcPct val="100000"/>
              </a:lnSpc>
              <a:spcBef>
                <a:spcPts val="0"/>
              </a:spcBef>
              <a:spcAft>
                <a:spcPts val="0"/>
              </a:spcAft>
              <a:buClr>
                <a:schemeClr val="lt1"/>
              </a:buClr>
              <a:buSzPts val="6000"/>
              <a:buNone/>
              <a:defRPr sz="6000">
                <a:solidFill>
                  <a:schemeClr val="lt1"/>
                </a:solidFill>
              </a:defRPr>
            </a:lvl6pPr>
            <a:lvl7pPr lvl="6" algn="ctr">
              <a:lnSpc>
                <a:spcPct val="100000"/>
              </a:lnSpc>
              <a:spcBef>
                <a:spcPts val="0"/>
              </a:spcBef>
              <a:spcAft>
                <a:spcPts val="0"/>
              </a:spcAft>
              <a:buClr>
                <a:schemeClr val="lt1"/>
              </a:buClr>
              <a:buSzPts val="6000"/>
              <a:buNone/>
              <a:defRPr sz="6000">
                <a:solidFill>
                  <a:schemeClr val="lt1"/>
                </a:solidFill>
              </a:defRPr>
            </a:lvl7pPr>
            <a:lvl8pPr lvl="7" algn="ctr">
              <a:lnSpc>
                <a:spcPct val="100000"/>
              </a:lnSpc>
              <a:spcBef>
                <a:spcPts val="0"/>
              </a:spcBef>
              <a:spcAft>
                <a:spcPts val="0"/>
              </a:spcAft>
              <a:buClr>
                <a:schemeClr val="lt1"/>
              </a:buClr>
              <a:buSzPts val="6000"/>
              <a:buNone/>
              <a:defRPr sz="6000">
                <a:solidFill>
                  <a:schemeClr val="lt1"/>
                </a:solidFill>
              </a:defRPr>
            </a:lvl8pPr>
            <a:lvl9pPr lvl="8" algn="ctr">
              <a:lnSpc>
                <a:spcPct val="100000"/>
              </a:lnSpc>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2588550"/>
            <a:ext cx="8282400" cy="20025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Font typeface="Quicksand"/>
              <a:buNone/>
              <a:defRPr sz="3600">
                <a:latin typeface="Quicksand"/>
                <a:ea typeface="Quicksand"/>
                <a:cs typeface="Quicksand"/>
                <a:sym typeface="Quicksan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pic>
        <p:nvPicPr>
          <p:cNvPr id="14" name="Google Shape;14;p2"/>
          <p:cNvPicPr preferRelativeResize="0"/>
          <p:nvPr/>
        </p:nvPicPr>
        <p:blipFill rotWithShape="1">
          <a:blip r:embed="rId2">
            <a:alphaModFix amt="41000"/>
          </a:blip>
          <a:srcRect l="1826" t="66387" r="1516" b="6409"/>
          <a:stretch/>
        </p:blipFill>
        <p:spPr>
          <a:xfrm>
            <a:off x="0" y="0"/>
            <a:ext cx="9144000" cy="2589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rgbClr val="D0E0E3"/>
        </a:solidFill>
        <a:effectLst/>
      </p:bgPr>
    </p:bg>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357225"/>
            <a:ext cx="2808000" cy="100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3" name="Google Shape;23;p5"/>
          <p:cNvSpPr txBox="1">
            <a:spLocks noGrp="1"/>
          </p:cNvSpPr>
          <p:nvPr>
            <p:ph type="body" idx="1"/>
          </p:nvPr>
        </p:nvSpPr>
        <p:spPr>
          <a:xfrm>
            <a:off x="311700" y="1560425"/>
            <a:ext cx="3968100" cy="3934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PD Presentations 2017-18 (Original)">
  <p:cSld name="SECTION_TITLE_AND_DESCRIPTION">
    <p:bg>
      <p:bgPr>
        <a:solidFill>
          <a:schemeClr val="accent5"/>
        </a:solidFill>
        <a:effectLst/>
      </p:bgPr>
    </p:bg>
    <p:spTree>
      <p:nvGrpSpPr>
        <p:cNvPr id="1" name="Shape 24"/>
        <p:cNvGrpSpPr/>
        <p:nvPr/>
      </p:nvGrpSpPr>
      <p:grpSpPr>
        <a:xfrm>
          <a:off x="0" y="0"/>
          <a:ext cx="0" cy="0"/>
          <a:chOff x="0" y="0"/>
          <a:chExt cx="0" cy="0"/>
        </a:xfrm>
      </p:grpSpPr>
      <p:sp>
        <p:nvSpPr>
          <p:cNvPr id="25" name="Google Shape;25;p6"/>
          <p:cNvSpPr/>
          <p:nvPr/>
        </p:nvSpPr>
        <p:spPr>
          <a:xfrm>
            <a:off x="4572000" y="233"/>
            <a:ext cx="4572000" cy="6858000"/>
          </a:xfrm>
          <a:prstGeom prst="rect">
            <a:avLst/>
          </a:prstGeom>
          <a:solidFill>
            <a:srgbClr val="D0E0E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6"/>
          <p:cNvSpPr txBox="1">
            <a:spLocks noGrp="1"/>
          </p:cNvSpPr>
          <p:nvPr>
            <p:ph type="title"/>
          </p:nvPr>
        </p:nvSpPr>
        <p:spPr>
          <a:xfrm>
            <a:off x="265500" y="1438333"/>
            <a:ext cx="4045200" cy="2385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4600"/>
              <a:buNone/>
              <a:defRPr sz="4600">
                <a:solidFill>
                  <a:schemeClr val="lt1"/>
                </a:solidFill>
              </a:defRPr>
            </a:lvl1pPr>
            <a:lvl2pPr lvl="1" algn="ctr">
              <a:lnSpc>
                <a:spcPct val="100000"/>
              </a:lnSpc>
              <a:spcBef>
                <a:spcPts val="0"/>
              </a:spcBef>
              <a:spcAft>
                <a:spcPts val="0"/>
              </a:spcAft>
              <a:buClr>
                <a:schemeClr val="lt1"/>
              </a:buClr>
              <a:buSzPts val="4600"/>
              <a:buNone/>
              <a:defRPr sz="4600">
                <a:solidFill>
                  <a:schemeClr val="lt1"/>
                </a:solidFill>
              </a:defRPr>
            </a:lvl2pPr>
            <a:lvl3pPr lvl="2" algn="ctr">
              <a:lnSpc>
                <a:spcPct val="100000"/>
              </a:lnSpc>
              <a:spcBef>
                <a:spcPts val="0"/>
              </a:spcBef>
              <a:spcAft>
                <a:spcPts val="0"/>
              </a:spcAft>
              <a:buClr>
                <a:schemeClr val="lt1"/>
              </a:buClr>
              <a:buSzPts val="4600"/>
              <a:buNone/>
              <a:defRPr sz="4600">
                <a:solidFill>
                  <a:schemeClr val="lt1"/>
                </a:solidFill>
              </a:defRPr>
            </a:lvl3pPr>
            <a:lvl4pPr lvl="3" algn="ctr">
              <a:lnSpc>
                <a:spcPct val="100000"/>
              </a:lnSpc>
              <a:spcBef>
                <a:spcPts val="0"/>
              </a:spcBef>
              <a:spcAft>
                <a:spcPts val="0"/>
              </a:spcAft>
              <a:buClr>
                <a:schemeClr val="lt1"/>
              </a:buClr>
              <a:buSzPts val="4600"/>
              <a:buNone/>
              <a:defRPr sz="4600">
                <a:solidFill>
                  <a:schemeClr val="lt1"/>
                </a:solidFill>
              </a:defRPr>
            </a:lvl4pPr>
            <a:lvl5pPr lvl="4" algn="ctr">
              <a:lnSpc>
                <a:spcPct val="100000"/>
              </a:lnSpc>
              <a:spcBef>
                <a:spcPts val="0"/>
              </a:spcBef>
              <a:spcAft>
                <a:spcPts val="0"/>
              </a:spcAft>
              <a:buClr>
                <a:schemeClr val="lt1"/>
              </a:buClr>
              <a:buSzPts val="4600"/>
              <a:buNone/>
              <a:defRPr sz="4600">
                <a:solidFill>
                  <a:schemeClr val="lt1"/>
                </a:solidFill>
              </a:defRPr>
            </a:lvl5pPr>
            <a:lvl6pPr lvl="5" algn="ctr">
              <a:lnSpc>
                <a:spcPct val="100000"/>
              </a:lnSpc>
              <a:spcBef>
                <a:spcPts val="0"/>
              </a:spcBef>
              <a:spcAft>
                <a:spcPts val="0"/>
              </a:spcAft>
              <a:buClr>
                <a:schemeClr val="lt1"/>
              </a:buClr>
              <a:buSzPts val="4600"/>
              <a:buNone/>
              <a:defRPr sz="4600">
                <a:solidFill>
                  <a:schemeClr val="lt1"/>
                </a:solidFill>
              </a:defRPr>
            </a:lvl6pPr>
            <a:lvl7pPr lvl="6" algn="ctr">
              <a:lnSpc>
                <a:spcPct val="100000"/>
              </a:lnSpc>
              <a:spcBef>
                <a:spcPts val="0"/>
              </a:spcBef>
              <a:spcAft>
                <a:spcPts val="0"/>
              </a:spcAft>
              <a:buClr>
                <a:schemeClr val="lt1"/>
              </a:buClr>
              <a:buSzPts val="4600"/>
              <a:buNone/>
              <a:defRPr sz="4600">
                <a:solidFill>
                  <a:schemeClr val="lt1"/>
                </a:solidFill>
              </a:defRPr>
            </a:lvl7pPr>
            <a:lvl8pPr lvl="7" algn="ctr">
              <a:lnSpc>
                <a:spcPct val="100000"/>
              </a:lnSpc>
              <a:spcBef>
                <a:spcPts val="0"/>
              </a:spcBef>
              <a:spcAft>
                <a:spcPts val="0"/>
              </a:spcAft>
              <a:buClr>
                <a:schemeClr val="lt1"/>
              </a:buClr>
              <a:buSzPts val="4600"/>
              <a:buNone/>
              <a:defRPr sz="4600">
                <a:solidFill>
                  <a:schemeClr val="lt1"/>
                </a:solidFill>
              </a:defRPr>
            </a:lvl8pPr>
            <a:lvl9pPr lvl="8" algn="ctr">
              <a:lnSpc>
                <a:spcPct val="100000"/>
              </a:lnSpc>
              <a:spcBef>
                <a:spcPts val="0"/>
              </a:spcBef>
              <a:spcAft>
                <a:spcPts val="0"/>
              </a:spcAft>
              <a:buClr>
                <a:schemeClr val="lt1"/>
              </a:buClr>
              <a:buSzPts val="4600"/>
              <a:buNone/>
              <a:defRPr sz="4600">
                <a:solidFill>
                  <a:schemeClr val="lt1"/>
                </a:solidFill>
              </a:defRPr>
            </a:lvl9pPr>
          </a:lstStyle>
          <a:p>
            <a:endParaRPr/>
          </a:p>
        </p:txBody>
      </p:sp>
      <p:sp>
        <p:nvSpPr>
          <p:cNvPr id="27" name="Google Shape;27;p6"/>
          <p:cNvSpPr txBox="1">
            <a:spLocks noGrp="1"/>
          </p:cNvSpPr>
          <p:nvPr>
            <p:ph type="subTitle" idx="1"/>
          </p:nvPr>
        </p:nvSpPr>
        <p:spPr>
          <a:xfrm>
            <a:off x="265500" y="3895201"/>
            <a:ext cx="4045200" cy="17940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800"/>
              <a:buFont typeface="Quicksand"/>
              <a:buNone/>
              <a:defRPr>
                <a:solidFill>
                  <a:schemeClr val="lt1"/>
                </a:solidFill>
                <a:latin typeface="Quicksand"/>
                <a:ea typeface="Quicksand"/>
                <a:cs typeface="Quicksand"/>
                <a:sym typeface="Quicksand"/>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28" name="Google Shape;28;p6"/>
          <p:cNvSpPr txBox="1">
            <a:spLocks noGrp="1"/>
          </p:cNvSpPr>
          <p:nvPr>
            <p:ph type="body" idx="2"/>
          </p:nvPr>
        </p:nvSpPr>
        <p:spPr>
          <a:xfrm>
            <a:off x="4939500" y="965600"/>
            <a:ext cx="3837000" cy="49269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9" name="Google Shape;29;p6"/>
          <p:cNvSpPr/>
          <p:nvPr/>
        </p:nvSpPr>
        <p:spPr>
          <a:xfrm>
            <a:off x="200425" y="6274150"/>
            <a:ext cx="3799500" cy="4881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72350" y="199925"/>
            <a:ext cx="8036700" cy="9780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2"/>
              </a:buClr>
              <a:buSzPts val="3000"/>
              <a:buFont typeface="Quicksand"/>
              <a:buNone/>
              <a:defRPr sz="3000" b="1" i="0" u="none" strike="noStrike" cap="none">
                <a:solidFill>
                  <a:schemeClr val="dk2"/>
                </a:solidFill>
                <a:latin typeface="Quicksand"/>
                <a:ea typeface="Quicksand"/>
                <a:cs typeface="Quicksand"/>
                <a:sym typeface="Quicksand"/>
              </a:defRPr>
            </a:lvl1pPr>
            <a:lvl2pPr marR="0" lvl="1"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2pPr>
            <a:lvl3pPr marR="0" lvl="2"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3pPr>
            <a:lvl4pPr marR="0" lvl="3"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4pPr>
            <a:lvl5pPr marR="0" lvl="4"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5pPr>
            <a:lvl6pPr marR="0" lvl="5"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6pPr>
            <a:lvl7pPr marR="0" lvl="6"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7pPr>
            <a:lvl8pPr marR="0" lvl="7"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8pPr>
            <a:lvl9pPr marR="0" lvl="8"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631233"/>
            <a:ext cx="8520600" cy="41331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pic>
        <p:nvPicPr>
          <p:cNvPr id="8" name="Google Shape;8;p1"/>
          <p:cNvPicPr preferRelativeResize="0"/>
          <p:nvPr/>
        </p:nvPicPr>
        <p:blipFill rotWithShape="1">
          <a:blip r:embed="rId5">
            <a:alphaModFix/>
          </a:blip>
          <a:srcRect l="5152" r="7950" b="42973"/>
          <a:stretch/>
        </p:blipFill>
        <p:spPr>
          <a:xfrm>
            <a:off x="7674050" y="5884025"/>
            <a:ext cx="1320375" cy="8717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_WiIznET63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_WiIznET63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KXLRSoZwzc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KXLRSoZwzc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antislavery.org/slavery-today/child-marriage/" TargetMode="External"/><Relationship Id="rId3" Type="http://schemas.openxmlformats.org/officeDocument/2006/relationships/hyperlink" Target="http://www.antislavery.org/slavery-today/human-trafficking/" TargetMode="External"/><Relationship Id="rId7" Type="http://schemas.openxmlformats.org/officeDocument/2006/relationships/hyperlink" Target="http://www.antislavery.org/slavery-today/child-slavery/"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www.antislavery.org/slavery-today/descent-based-slavery/" TargetMode="External"/><Relationship Id="rId5" Type="http://schemas.openxmlformats.org/officeDocument/2006/relationships/hyperlink" Target="http://www.antislavery.org/slavery-today/debt-bondage/" TargetMode="External"/><Relationship Id="rId4" Type="http://schemas.openxmlformats.org/officeDocument/2006/relationships/hyperlink" Target="http://www.antislavery.org/slavery-today/forced-labou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Google Shape;34;p7"/>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p>
            <a:r>
              <a:rPr lang="en-GB" sz="3500" b="1" dirty="0">
                <a:effectLst/>
                <a:latin typeface="Quicksand" panose="020B0604020202020204" charset="0"/>
                <a:ea typeface="Calibri" panose="020F0502020204030204" pitchFamily="34" charset="0"/>
                <a:cs typeface="Calibri" panose="020F0502020204030204" pitchFamily="34" charset="0"/>
              </a:rPr>
              <a:t>Exploration, exploitation, and resistance: how did Europeans make connections in Africa and the America’s 1500-1900?</a:t>
            </a:r>
            <a:endParaRPr sz="3500" b="0" dirty="0">
              <a:sym typeface="Quicksand"/>
            </a:endParaRPr>
          </a:p>
        </p:txBody>
      </p:sp>
      <p:sp>
        <p:nvSpPr>
          <p:cNvPr id="5" name="Google Shape;35;p7"/>
          <p:cNvSpPr txBox="1">
            <a:spLocks/>
          </p:cNvSpPr>
          <p:nvPr/>
        </p:nvSpPr>
        <p:spPr>
          <a:xfrm>
            <a:off x="430800" y="3429000"/>
            <a:ext cx="8282400" cy="253662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3600"/>
              <a:buFont typeface="Quicksand"/>
              <a:buNone/>
              <a:defRPr sz="3600" b="0" i="0" u="none" strike="noStrike" cap="none">
                <a:solidFill>
                  <a:schemeClr val="dk2"/>
                </a:solidFill>
                <a:latin typeface="Quicksand"/>
                <a:ea typeface="Quicksand"/>
                <a:cs typeface="Quicksand"/>
                <a:sym typeface="Quicksand"/>
              </a:defRPr>
            </a:lvl1pPr>
            <a:lvl2pPr marL="914400" marR="0" lvl="1"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2pPr>
            <a:lvl3pPr marL="1371600" marR="0" lvl="2"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3pPr>
            <a:lvl4pPr marL="1828800" marR="0" lvl="3"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4pPr>
            <a:lvl5pPr marL="2286000" marR="0" lvl="4"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5pPr>
            <a:lvl6pPr marL="2743200" marR="0" lvl="5"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6pPr>
            <a:lvl7pPr marL="3200400" marR="0" lvl="6"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7pPr>
            <a:lvl8pPr marL="3657600" marR="0" lvl="7"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8pPr>
            <a:lvl9pPr marL="4114800" marR="0" lvl="8"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9pPr>
          </a:lstStyle>
          <a:p>
            <a:pPr marL="114300" indent="0" algn="ctr"/>
            <a:r>
              <a:rPr lang="en-GB" sz="3000" b="1" u="sng" dirty="0">
                <a:latin typeface="Quicksand" panose="020B0604020202020204" charset="0"/>
                <a:ea typeface="Calibri" panose="020F0502020204030204" pitchFamily="34" charset="0"/>
                <a:cs typeface="Times New Roman" panose="02020603050405020304" pitchFamily="18" charset="0"/>
              </a:rPr>
              <a:t>Title: What was the ‘messy end’ to the slave trade?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D933F-CA47-4340-A1BE-73DECD815A4C}"/>
              </a:ext>
            </a:extLst>
          </p:cNvPr>
          <p:cNvSpPr>
            <a:spLocks noGrp="1"/>
          </p:cNvSpPr>
          <p:nvPr>
            <p:ph type="title"/>
          </p:nvPr>
        </p:nvSpPr>
        <p:spPr>
          <a:xfrm>
            <a:off x="311699" y="357225"/>
            <a:ext cx="7418547" cy="1007700"/>
          </a:xfrm>
        </p:spPr>
        <p:txBody>
          <a:bodyPr/>
          <a:lstStyle/>
          <a:p>
            <a:r>
              <a:rPr kumimoji="0" lang="en-GB" altLang="en-US" sz="2400" b="1" i="0" u="sng" strike="noStrike" cap="none" normalizeH="0" baseline="0" dirty="0">
                <a:ln>
                  <a:noFill/>
                </a:ln>
                <a:solidFill>
                  <a:srgbClr val="000000"/>
                </a:solidFill>
                <a:effectLst/>
                <a:latin typeface="Quicksand" panose="020B0604020202020204" charset="0"/>
                <a:ea typeface="Times New Roman" panose="02020603050405020304" pitchFamily="18" charset="0"/>
                <a:cs typeface="Calibri" panose="020F0502020204030204" pitchFamily="34" charset="0"/>
              </a:rPr>
              <a:t>Activity 1: Read the timeline of the slave trade around the world.</a:t>
            </a:r>
            <a:br>
              <a:rPr kumimoji="0" lang="en-GB" altLang="en-US" sz="800" b="0" i="0" u="none" strike="noStrike" cap="none" normalizeH="0" baseline="0" dirty="0">
                <a:ln>
                  <a:noFill/>
                </a:ln>
                <a:solidFill>
                  <a:schemeClr val="tx1"/>
                </a:solidFill>
                <a:effectLst/>
                <a:latin typeface="Quicksand" panose="020B0604020202020204" charset="0"/>
              </a:rPr>
            </a:br>
            <a:endParaRPr lang="en-GB" dirty="0">
              <a:latin typeface="Quicksand" panose="020B0604020202020204" charset="0"/>
            </a:endParaRPr>
          </a:p>
        </p:txBody>
      </p:sp>
      <p:sp>
        <p:nvSpPr>
          <p:cNvPr id="3" name="Text Placeholder 2">
            <a:extLst>
              <a:ext uri="{FF2B5EF4-FFF2-40B4-BE49-F238E27FC236}">
                <a16:creationId xmlns:a16="http://schemas.microsoft.com/office/drawing/2014/main" id="{BBC7E7F2-0988-4302-9DA8-F9A685C6D867}"/>
              </a:ext>
            </a:extLst>
          </p:cNvPr>
          <p:cNvSpPr>
            <a:spLocks noGrp="1"/>
          </p:cNvSpPr>
          <p:nvPr>
            <p:ph type="body" idx="1"/>
          </p:nvPr>
        </p:nvSpPr>
        <p:spPr>
          <a:xfrm>
            <a:off x="238539" y="1015676"/>
            <a:ext cx="7491707" cy="3934500"/>
          </a:xfrm>
        </p:spPr>
        <p:txBody>
          <a:bodyPr/>
          <a:lstStyle/>
          <a:p>
            <a:pPr marL="152400" indent="0">
              <a:buNone/>
            </a:pPr>
            <a:r>
              <a:rPr kumimoji="0" lang="en-GB" altLang="en-US" sz="2000" b="1" i="0" u="none" strike="noStrike" cap="none" normalizeH="0" baseline="0" dirty="0">
                <a:ln>
                  <a:noFill/>
                </a:ln>
                <a:solidFill>
                  <a:srgbClr val="000000"/>
                </a:solidFill>
                <a:effectLst/>
                <a:latin typeface="Quicksand" panose="020B0604020202020204" charset="0"/>
                <a:ea typeface="Times New Roman" panose="02020603050405020304" pitchFamily="18" charset="0"/>
                <a:cs typeface="Calibri" panose="020F0502020204030204" pitchFamily="34" charset="0"/>
              </a:rPr>
              <a:t>Label: *European Countries (EC)    *African Countries *Countries in the Americas   *Other</a:t>
            </a:r>
            <a:endParaRPr kumimoji="0" lang="en-GB" altLang="en-US" sz="2000" b="0" i="0" u="none" strike="noStrike" cap="none" normalizeH="0" baseline="0" dirty="0">
              <a:ln>
                <a:noFill/>
              </a:ln>
              <a:solidFill>
                <a:schemeClr val="tx1"/>
              </a:solidFill>
              <a:effectLst/>
              <a:latin typeface="Quicksand" panose="020B0604020202020204" charset="0"/>
            </a:endParaRPr>
          </a:p>
          <a:p>
            <a:endParaRPr lang="en-GB" dirty="0">
              <a:latin typeface="Quicksand" panose="020B0604020202020204" charset="0"/>
            </a:endParaRPr>
          </a:p>
        </p:txBody>
      </p:sp>
      <p:sp>
        <p:nvSpPr>
          <p:cNvPr id="8" name="TextBox 7">
            <a:extLst>
              <a:ext uri="{FF2B5EF4-FFF2-40B4-BE49-F238E27FC236}">
                <a16:creationId xmlns:a16="http://schemas.microsoft.com/office/drawing/2014/main" id="{28CAC2F9-5C77-4773-B9DB-F0D5F1946EBD}"/>
              </a:ext>
            </a:extLst>
          </p:cNvPr>
          <p:cNvSpPr txBox="1"/>
          <p:nvPr/>
        </p:nvSpPr>
        <p:spPr>
          <a:xfrm>
            <a:off x="476655" y="2795143"/>
            <a:ext cx="4572000" cy="724814"/>
          </a:xfrm>
          <a:prstGeom prst="rect">
            <a:avLst/>
          </a:prstGeom>
          <a:solidFill>
            <a:schemeClr val="tx1">
              <a:lumMod val="20000"/>
              <a:lumOff val="80000"/>
            </a:schemeClr>
          </a:solidFill>
        </p:spPr>
        <p:txBody>
          <a:bodyPr wrap="square">
            <a:spAutoFit/>
          </a:bodyPr>
          <a:lstStyle/>
          <a:p>
            <a:pPr>
              <a:lnSpc>
                <a:spcPct val="106000"/>
              </a:lnSpc>
              <a:spcBef>
                <a:spcPts val="500"/>
              </a:spcBef>
              <a:spcAft>
                <a:spcPts val="800"/>
              </a:spcAft>
            </a:pPr>
            <a:r>
              <a:rPr lang="en-GB" sz="2000" b="1" u="sng" dirty="0">
                <a:solidFill>
                  <a:srgbClr val="000000"/>
                </a:solidFill>
                <a:effectLst/>
                <a:latin typeface="Quicksand" panose="020B0604020202020204" charset="0"/>
                <a:ea typeface="Times New Roman" panose="02020603050405020304" pitchFamily="18" charset="0"/>
                <a:cs typeface="Calibri" panose="020F0502020204030204" pitchFamily="34" charset="0"/>
              </a:rPr>
              <a:t>Discussion: What was the ‘messy end’ of the slave trade?</a:t>
            </a:r>
            <a:endParaRPr lang="en-GB" sz="2000" dirty="0">
              <a:effectLst/>
              <a:latin typeface="Quicksand" panose="020B060402020202020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356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1C6BFB8-0EE3-446B-865D-986CB44817E7}"/>
              </a:ext>
            </a:extLst>
          </p:cNvPr>
          <p:cNvSpPr txBox="1">
            <a:spLocks noChangeArrowheads="1"/>
          </p:cNvSpPr>
          <p:nvPr/>
        </p:nvSpPr>
        <p:spPr bwMode="auto">
          <a:xfrm>
            <a:off x="259819" y="210459"/>
            <a:ext cx="7995722" cy="543806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1444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First public sale of African slaves in Lagos, Portugal</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1482</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 Portuguese start building first permanent slave trading post at Elmina, Gold Coast, now Ghana</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1510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First slaves arrive in the Spanish colonies of South America, having travelled via Spain</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1518 -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First direct shipment of slaves from Africa to the Americas</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1777 -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State of Vermont, becomes first sovereign state to abolish slavery</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1780s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Trans-Atlantic slave trade reaches peak</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1787 -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The Society for the Abolition of the Slave Trade founded in Britain by Granville Sharp and Thomas Clarkson</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1792 -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Denmark bans import of slaves to its West Indies colonies, although the law only took effect from 1803.</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1807 -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Britain passes Abolition of the Slave Trade Act, outlawing British Atlantic slave trade.</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1808</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United States passes legislation banning the slave trade.</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1811 -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Spain abolishes slavery, including in its colonies, though Cuba rejects ban and continues to deal in slaves.</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1813</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 Sweden bans slave trading</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1814 -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Netherlands bans slave trading</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1817 -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France bans slave trading, but ban not effective until 1826</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1833 -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Britain passes Abolition of Slavery Act, ordering gradual abolition of slavery in all British colonies. Plantation owners in the West Indies receive 20 million pounds in compensation - Great Britain and Spain sign a treaty prohibiting the slave trade</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1819</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 Portugal abolishes slave trade north of the equator - Britain places the navy off the West African coast to enforce the ban on slave trading</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1823 -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Britain’s Anti-Slavery Society formed. Members include William Wilberforce</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1846 -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Danish governor proclaims emancipation of slaves in Danish West Indies, abolishing slavery</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1848 -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France abolishes slavery</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1851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Brazil abolishes slave trading</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1858</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 Portugal abolishes slavery in its colonies, although all slaves are subject to a 20-year apprenticeship</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1861</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 Netherlands abolishes slavery in Dutch Caribbean colonies</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1862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U.S. President Abraham Lincoln proclaims emancipation of slaves with effect from January 1, 1863; 13th Amendment of U.S. Constitution follows in 1865 banning slavery</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1886 -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Slavery is abolished in Cuba</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1888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Brazil abolishes slavery</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1926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League of Nations adopts Slavery Convention abolishing slavery</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1948 -</a:t>
            </a:r>
            <a:r>
              <a:rPr kumimoji="0" lang="en-US" altLang="en-US" sz="1100" b="0" i="0" u="none" strike="noStrike" cap="none" normalizeH="0" baseline="0" dirty="0">
                <a:ln>
                  <a:noFill/>
                </a:ln>
                <a:solidFill>
                  <a:srgbClr val="313132"/>
                </a:solidFill>
                <a:effectLst/>
                <a:latin typeface="Quicksand" panose="020B0604020202020204" charset="0"/>
                <a:ea typeface="Times New Roman" panose="02020603050405020304" pitchFamily="18" charset="0"/>
                <a:cs typeface="Calibri" panose="020F0502020204030204" pitchFamily="34" charset="0"/>
              </a:rPr>
              <a:t> United Nations General Assembly adopts Universal Declaration of Human Rights, including article stating “No one shall be held in slavery or servitude; slavery and the slave trade shall be prohibited in all their forms.”</a:t>
            </a:r>
            <a:endParaRPr kumimoji="0" lang="en-US" altLang="en-US" sz="400" b="0" i="0" u="none" strike="noStrike" cap="none" normalizeH="0" baseline="0" dirty="0">
              <a:ln>
                <a:noFill/>
              </a:ln>
              <a:solidFill>
                <a:schemeClr val="tx1"/>
              </a:solidFill>
              <a:effectLst/>
              <a:latin typeface="Quicksand"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Quicksand" panose="020B0604020202020204" charset="0"/>
            </a:endParaRPr>
          </a:p>
        </p:txBody>
      </p:sp>
    </p:spTree>
    <p:extLst>
      <p:ext uri="{BB962C8B-B14F-4D97-AF65-F5344CB8AC3E}">
        <p14:creationId xmlns:p14="http://schemas.microsoft.com/office/powerpoint/2010/main" val="2075323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36ED3-1614-4257-8F0B-D174CA009EB4}"/>
              </a:ext>
            </a:extLst>
          </p:cNvPr>
          <p:cNvSpPr>
            <a:spLocks noGrp="1"/>
          </p:cNvSpPr>
          <p:nvPr>
            <p:ph type="title"/>
          </p:nvPr>
        </p:nvSpPr>
        <p:spPr>
          <a:xfrm>
            <a:off x="311700" y="357225"/>
            <a:ext cx="6890484" cy="1007700"/>
          </a:xfrm>
        </p:spPr>
        <p:txBody>
          <a:bodyPr/>
          <a:lstStyle/>
          <a:p>
            <a:r>
              <a:rPr lang="en-GB" sz="2400" dirty="0">
                <a:solidFill>
                  <a:schemeClr val="bg2">
                    <a:lumMod val="50000"/>
                  </a:schemeClr>
                </a:solidFill>
                <a:latin typeface="Quicksand" panose="020B0604020202020204" charset="0"/>
              </a:rPr>
              <a:t>Activity 2- watch the video and answer the questions</a:t>
            </a:r>
            <a:br>
              <a:rPr lang="en-GB" sz="2400" dirty="0">
                <a:solidFill>
                  <a:schemeClr val="bg2">
                    <a:lumMod val="50000"/>
                  </a:schemeClr>
                </a:solidFill>
                <a:latin typeface="Quicksand" panose="020B0604020202020204" charset="0"/>
              </a:rPr>
            </a:br>
            <a:endParaRPr lang="en-GB" dirty="0"/>
          </a:p>
        </p:txBody>
      </p:sp>
      <p:sp>
        <p:nvSpPr>
          <p:cNvPr id="3" name="Text Placeholder 2">
            <a:extLst>
              <a:ext uri="{FF2B5EF4-FFF2-40B4-BE49-F238E27FC236}">
                <a16:creationId xmlns:a16="http://schemas.microsoft.com/office/drawing/2014/main" id="{FCABBDBE-3CFD-408F-A5F2-92DE4E8B743D}"/>
              </a:ext>
            </a:extLst>
          </p:cNvPr>
          <p:cNvSpPr>
            <a:spLocks noGrp="1"/>
          </p:cNvSpPr>
          <p:nvPr>
            <p:ph type="body" idx="1"/>
          </p:nvPr>
        </p:nvSpPr>
        <p:spPr>
          <a:xfrm>
            <a:off x="311699" y="1560425"/>
            <a:ext cx="8575447" cy="3934500"/>
          </a:xfrm>
        </p:spPr>
        <p:txBody>
          <a:bodyPr/>
          <a:lstStyle/>
          <a:p>
            <a:pPr marL="152400" indent="0">
              <a:buNone/>
            </a:pPr>
            <a:r>
              <a:rPr lang="en-GB" sz="2000" dirty="0">
                <a:solidFill>
                  <a:schemeClr val="bg2">
                    <a:lumMod val="50000"/>
                  </a:schemeClr>
                </a:solidFill>
                <a:latin typeface="Quicksand" panose="020B0604020202020204" charset="0"/>
                <a:hlinkClick r:id="rId2"/>
              </a:rPr>
              <a:t>https://www.youtube.com/watch?v=_WiIznET63U</a:t>
            </a:r>
            <a:endParaRPr lang="en-GB" sz="2000" dirty="0">
              <a:solidFill>
                <a:schemeClr val="bg2">
                  <a:lumMod val="50000"/>
                </a:schemeClr>
              </a:solidFill>
              <a:latin typeface="Quicksand" panose="020B0604020202020204" charset="0"/>
            </a:endParaRPr>
          </a:p>
          <a:p>
            <a:pPr marL="495300" indent="-342900">
              <a:buFont typeface="+mj-lt"/>
              <a:buAutoNum type="arabicPeriod"/>
            </a:pPr>
            <a:r>
              <a:rPr lang="en-GB" sz="2000" dirty="0">
                <a:solidFill>
                  <a:schemeClr val="bg2">
                    <a:lumMod val="50000"/>
                  </a:schemeClr>
                </a:solidFill>
                <a:latin typeface="Quicksand" panose="020B0604020202020204" charset="0"/>
              </a:rPr>
              <a:t>When was the slave trade abolished in Britain? </a:t>
            </a:r>
            <a:endParaRPr lang="en-GB" sz="2000" dirty="0">
              <a:solidFill>
                <a:schemeClr val="bg2">
                  <a:lumMod val="50000"/>
                </a:schemeClr>
              </a:solidFill>
              <a:highlight>
                <a:srgbClr val="00FFFF"/>
              </a:highlight>
              <a:latin typeface="Quicksand" panose="020B0604020202020204" charset="0"/>
            </a:endParaRPr>
          </a:p>
          <a:p>
            <a:pPr marL="495300" indent="-342900">
              <a:buFont typeface="+mj-lt"/>
              <a:buAutoNum type="arabicPeriod"/>
            </a:pPr>
            <a:r>
              <a:rPr lang="en-GB" sz="2000" dirty="0">
                <a:solidFill>
                  <a:schemeClr val="bg2">
                    <a:lumMod val="50000"/>
                  </a:schemeClr>
                </a:solidFill>
                <a:latin typeface="Quicksand" panose="020B0604020202020204" charset="0"/>
              </a:rPr>
              <a:t>Who led the campaign to abolish the slave trade?  </a:t>
            </a:r>
            <a:endParaRPr lang="en-GB" sz="2000" dirty="0">
              <a:solidFill>
                <a:schemeClr val="bg2">
                  <a:lumMod val="50000"/>
                </a:schemeClr>
              </a:solidFill>
              <a:highlight>
                <a:srgbClr val="00FFFF"/>
              </a:highlight>
              <a:latin typeface="Quicksand" panose="020B0604020202020204" charset="0"/>
            </a:endParaRPr>
          </a:p>
          <a:p>
            <a:pPr marL="495300" indent="-342900">
              <a:buFont typeface="+mj-lt"/>
              <a:buAutoNum type="arabicPeriod"/>
            </a:pPr>
            <a:r>
              <a:rPr lang="en-GB" sz="2000" dirty="0">
                <a:solidFill>
                  <a:schemeClr val="bg2">
                    <a:lumMod val="50000"/>
                  </a:schemeClr>
                </a:solidFill>
                <a:latin typeface="Quicksand" panose="020B0604020202020204" charset="0"/>
              </a:rPr>
              <a:t>Who defended the slave trade? </a:t>
            </a:r>
          </a:p>
          <a:p>
            <a:pPr marL="495300" indent="-342900">
              <a:buFont typeface="+mj-lt"/>
              <a:buAutoNum type="arabicPeriod"/>
            </a:pPr>
            <a:r>
              <a:rPr lang="en-GB" sz="2000" dirty="0">
                <a:solidFill>
                  <a:schemeClr val="bg2">
                    <a:lumMod val="50000"/>
                  </a:schemeClr>
                </a:solidFill>
                <a:latin typeface="Quicksand" panose="020B0604020202020204" charset="0"/>
              </a:rPr>
              <a:t>What did plantations grow in Guyana? </a:t>
            </a:r>
          </a:p>
          <a:p>
            <a:pPr marL="495300" indent="-342900">
              <a:buFont typeface="+mj-lt"/>
              <a:buAutoNum type="arabicPeriod"/>
            </a:pPr>
            <a:r>
              <a:rPr lang="en-GB" sz="2000" dirty="0">
                <a:solidFill>
                  <a:schemeClr val="bg2">
                    <a:lumMod val="50000"/>
                  </a:schemeClr>
                </a:solidFill>
                <a:latin typeface="Quicksand" panose="020B0604020202020204" charset="0"/>
              </a:rPr>
              <a:t>What did plantation owners worry about in Guyana?</a:t>
            </a:r>
            <a:endParaRPr lang="en-GB" sz="2000" dirty="0">
              <a:solidFill>
                <a:schemeClr val="bg2">
                  <a:lumMod val="50000"/>
                </a:schemeClr>
              </a:solidFill>
              <a:highlight>
                <a:srgbClr val="00FFFF"/>
              </a:highlight>
              <a:latin typeface="Quicksand" panose="020B0604020202020204" charset="0"/>
            </a:endParaRPr>
          </a:p>
          <a:p>
            <a:pPr marL="495300" indent="-342900">
              <a:buFont typeface="+mj-lt"/>
              <a:buAutoNum type="arabicPeriod"/>
            </a:pPr>
            <a:r>
              <a:rPr lang="en-GB" sz="2000" dirty="0">
                <a:solidFill>
                  <a:schemeClr val="bg2">
                    <a:lumMod val="50000"/>
                  </a:schemeClr>
                </a:solidFill>
                <a:latin typeface="Quicksand" panose="020B0604020202020204" charset="0"/>
              </a:rPr>
              <a:t>When were slave registers first made? </a:t>
            </a:r>
          </a:p>
          <a:p>
            <a:pPr marL="495300" indent="-342900">
              <a:buFont typeface="+mj-lt"/>
              <a:buAutoNum type="arabicPeriod"/>
            </a:pPr>
            <a:r>
              <a:rPr lang="en-GB" sz="2000" dirty="0">
                <a:solidFill>
                  <a:schemeClr val="bg2">
                    <a:lumMod val="50000"/>
                  </a:schemeClr>
                </a:solidFill>
                <a:latin typeface="Quicksand" panose="020B0604020202020204" charset="0"/>
              </a:rPr>
              <a:t>What was the mortality rate on the Wales plantation? </a:t>
            </a:r>
          </a:p>
          <a:p>
            <a:pPr marL="495300" indent="-342900">
              <a:buFont typeface="+mj-lt"/>
              <a:buAutoNum type="arabicPeriod"/>
            </a:pPr>
            <a:r>
              <a:rPr lang="en-GB" sz="2000" dirty="0">
                <a:solidFill>
                  <a:schemeClr val="bg2">
                    <a:lumMod val="50000"/>
                  </a:schemeClr>
                </a:solidFill>
                <a:latin typeface="Quicksand" panose="020B0604020202020204" charset="0"/>
              </a:rPr>
              <a:t>Did people stop dying on plantations after the end of the slave trade? </a:t>
            </a:r>
          </a:p>
          <a:p>
            <a:pPr marL="495300" indent="-342900">
              <a:buFont typeface="+mj-lt"/>
              <a:buAutoNum type="arabicPeriod"/>
            </a:pPr>
            <a:endParaRPr lang="en-GB" sz="2000" dirty="0">
              <a:solidFill>
                <a:schemeClr val="bg2">
                  <a:lumMod val="50000"/>
                </a:schemeClr>
              </a:solidFill>
              <a:latin typeface="Quicksand" panose="020B0604020202020204" charset="0"/>
            </a:endParaRPr>
          </a:p>
          <a:p>
            <a:pPr marL="495300" indent="-342900">
              <a:buFont typeface="+mj-lt"/>
              <a:buAutoNum type="arabicPeriod"/>
            </a:pPr>
            <a:endParaRPr lang="en-GB" sz="2000" dirty="0">
              <a:latin typeface="Quicksand" panose="020B0604020202020204" charset="0"/>
            </a:endParaRPr>
          </a:p>
          <a:p>
            <a:pPr marL="495300" indent="-342900">
              <a:buFont typeface="+mj-lt"/>
              <a:buAutoNum type="arabicPeriod"/>
            </a:pPr>
            <a:endParaRPr lang="en-GB" sz="2000" dirty="0">
              <a:latin typeface="Quicksand" panose="020B0604020202020204" charset="0"/>
            </a:endParaRPr>
          </a:p>
          <a:p>
            <a:pPr marL="495300" indent="-342900">
              <a:buFont typeface="+mj-lt"/>
              <a:buAutoNum type="arabicPeriod"/>
            </a:pPr>
            <a:endParaRPr lang="en-GB" sz="2000" dirty="0">
              <a:latin typeface="Quicksand" panose="020B0604020202020204" charset="0"/>
            </a:endParaRPr>
          </a:p>
          <a:p>
            <a:pPr marL="495300" indent="-342900">
              <a:buFont typeface="+mj-lt"/>
              <a:buAutoNum type="arabicPeriod"/>
            </a:pPr>
            <a:endParaRPr lang="en-GB" sz="2000" dirty="0">
              <a:latin typeface="Quicksand" panose="020B0604020202020204" charset="0"/>
            </a:endParaRPr>
          </a:p>
        </p:txBody>
      </p:sp>
    </p:spTree>
    <p:extLst>
      <p:ext uri="{BB962C8B-B14F-4D97-AF65-F5344CB8AC3E}">
        <p14:creationId xmlns:p14="http://schemas.microsoft.com/office/powerpoint/2010/main" val="85737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36ED3-1614-4257-8F0B-D174CA009EB4}"/>
              </a:ext>
            </a:extLst>
          </p:cNvPr>
          <p:cNvSpPr>
            <a:spLocks noGrp="1"/>
          </p:cNvSpPr>
          <p:nvPr>
            <p:ph type="title"/>
          </p:nvPr>
        </p:nvSpPr>
        <p:spPr/>
        <p:txBody>
          <a:bodyPr/>
          <a:lstStyle/>
          <a:p>
            <a:r>
              <a:rPr lang="en-GB" dirty="0"/>
              <a:t>Answers</a:t>
            </a:r>
          </a:p>
        </p:txBody>
      </p:sp>
      <p:sp>
        <p:nvSpPr>
          <p:cNvPr id="3" name="Text Placeholder 2">
            <a:extLst>
              <a:ext uri="{FF2B5EF4-FFF2-40B4-BE49-F238E27FC236}">
                <a16:creationId xmlns:a16="http://schemas.microsoft.com/office/drawing/2014/main" id="{FCABBDBE-3CFD-408F-A5F2-92DE4E8B743D}"/>
              </a:ext>
            </a:extLst>
          </p:cNvPr>
          <p:cNvSpPr>
            <a:spLocks noGrp="1"/>
          </p:cNvSpPr>
          <p:nvPr>
            <p:ph type="body" idx="1"/>
          </p:nvPr>
        </p:nvSpPr>
        <p:spPr>
          <a:xfrm>
            <a:off x="311699" y="1560425"/>
            <a:ext cx="8575447" cy="3934500"/>
          </a:xfrm>
        </p:spPr>
        <p:txBody>
          <a:bodyPr/>
          <a:lstStyle/>
          <a:p>
            <a:pPr marL="152400" indent="0">
              <a:buNone/>
            </a:pPr>
            <a:r>
              <a:rPr lang="en-GB" sz="2000" dirty="0">
                <a:solidFill>
                  <a:schemeClr val="bg2">
                    <a:lumMod val="50000"/>
                  </a:schemeClr>
                </a:solidFill>
                <a:latin typeface="Quicksand" panose="020B0604020202020204" charset="0"/>
              </a:rPr>
              <a:t>Activity- </a:t>
            </a:r>
            <a:r>
              <a:rPr lang="en-GB" sz="2000" dirty="0">
                <a:solidFill>
                  <a:schemeClr val="bg2">
                    <a:lumMod val="50000"/>
                  </a:schemeClr>
                </a:solidFill>
                <a:latin typeface="Quicksand" panose="020B0604020202020204" charset="0"/>
                <a:hlinkClick r:id="rId2"/>
              </a:rPr>
              <a:t>https://www.youtube.com/watch?v=_WiIznET63U</a:t>
            </a:r>
            <a:endParaRPr lang="en-GB" sz="2000" dirty="0">
              <a:solidFill>
                <a:schemeClr val="bg2">
                  <a:lumMod val="50000"/>
                </a:schemeClr>
              </a:solidFill>
              <a:latin typeface="Quicksand" panose="020B0604020202020204" charset="0"/>
            </a:endParaRPr>
          </a:p>
          <a:p>
            <a:pPr marL="495300" indent="-342900">
              <a:buFont typeface="+mj-lt"/>
              <a:buAutoNum type="arabicPeriod"/>
            </a:pPr>
            <a:r>
              <a:rPr lang="en-GB" sz="2000" dirty="0">
                <a:solidFill>
                  <a:schemeClr val="bg2">
                    <a:lumMod val="50000"/>
                  </a:schemeClr>
                </a:solidFill>
                <a:latin typeface="Quicksand" panose="020B0604020202020204" charset="0"/>
              </a:rPr>
              <a:t>When was the slave trade abolished in Britain? </a:t>
            </a:r>
            <a:r>
              <a:rPr lang="en-GB" sz="2000" dirty="0">
                <a:solidFill>
                  <a:schemeClr val="bg2">
                    <a:lumMod val="50000"/>
                  </a:schemeClr>
                </a:solidFill>
                <a:highlight>
                  <a:srgbClr val="00FFFF"/>
                </a:highlight>
                <a:latin typeface="Quicksand" panose="020B0604020202020204" charset="0"/>
              </a:rPr>
              <a:t>1807</a:t>
            </a:r>
          </a:p>
          <a:p>
            <a:pPr marL="495300" indent="-342900">
              <a:buFont typeface="+mj-lt"/>
              <a:buAutoNum type="arabicPeriod"/>
            </a:pPr>
            <a:r>
              <a:rPr lang="en-GB" sz="2000" dirty="0">
                <a:solidFill>
                  <a:schemeClr val="bg2">
                    <a:lumMod val="50000"/>
                  </a:schemeClr>
                </a:solidFill>
                <a:latin typeface="Quicksand" panose="020B0604020202020204" charset="0"/>
              </a:rPr>
              <a:t>Who led the campaign to abolish the slave trade?  </a:t>
            </a:r>
            <a:r>
              <a:rPr lang="en-GB" sz="2000" dirty="0">
                <a:solidFill>
                  <a:schemeClr val="bg2">
                    <a:lumMod val="50000"/>
                  </a:schemeClr>
                </a:solidFill>
                <a:highlight>
                  <a:srgbClr val="00FFFF"/>
                </a:highlight>
                <a:latin typeface="Quicksand" panose="020B0604020202020204" charset="0"/>
              </a:rPr>
              <a:t>William Wilberforce</a:t>
            </a:r>
          </a:p>
          <a:p>
            <a:pPr marL="495300" indent="-342900">
              <a:buFont typeface="+mj-lt"/>
              <a:buAutoNum type="arabicPeriod"/>
            </a:pPr>
            <a:r>
              <a:rPr lang="en-GB" sz="2000" dirty="0">
                <a:solidFill>
                  <a:schemeClr val="bg2">
                    <a:lumMod val="50000"/>
                  </a:schemeClr>
                </a:solidFill>
                <a:latin typeface="Quicksand" panose="020B0604020202020204" charset="0"/>
              </a:rPr>
              <a:t>Who defended the slave trade? </a:t>
            </a:r>
            <a:r>
              <a:rPr lang="en-GB" sz="2000" dirty="0">
                <a:solidFill>
                  <a:schemeClr val="bg2">
                    <a:lumMod val="50000"/>
                  </a:schemeClr>
                </a:solidFill>
                <a:highlight>
                  <a:srgbClr val="00FFFF"/>
                </a:highlight>
                <a:latin typeface="Quicksand" panose="020B0604020202020204" charset="0"/>
              </a:rPr>
              <a:t>George Hibbert</a:t>
            </a:r>
          </a:p>
          <a:p>
            <a:pPr marL="495300" indent="-342900">
              <a:buFont typeface="+mj-lt"/>
              <a:buAutoNum type="arabicPeriod"/>
            </a:pPr>
            <a:r>
              <a:rPr lang="en-GB" sz="2000" dirty="0">
                <a:solidFill>
                  <a:schemeClr val="bg2">
                    <a:lumMod val="50000"/>
                  </a:schemeClr>
                </a:solidFill>
                <a:latin typeface="Quicksand" panose="020B0604020202020204" charset="0"/>
              </a:rPr>
              <a:t>What did plantations grow in Guyana? </a:t>
            </a:r>
            <a:r>
              <a:rPr lang="en-GB" sz="2000" dirty="0">
                <a:solidFill>
                  <a:schemeClr val="bg2">
                    <a:lumMod val="50000"/>
                  </a:schemeClr>
                </a:solidFill>
                <a:highlight>
                  <a:srgbClr val="00FFFF"/>
                </a:highlight>
                <a:latin typeface="Quicksand" panose="020B0604020202020204" charset="0"/>
              </a:rPr>
              <a:t>Sugar cane</a:t>
            </a:r>
          </a:p>
          <a:p>
            <a:pPr marL="495300" indent="-342900">
              <a:buFont typeface="+mj-lt"/>
              <a:buAutoNum type="arabicPeriod"/>
            </a:pPr>
            <a:r>
              <a:rPr lang="en-GB" sz="2000" dirty="0">
                <a:solidFill>
                  <a:schemeClr val="bg2">
                    <a:lumMod val="50000"/>
                  </a:schemeClr>
                </a:solidFill>
                <a:latin typeface="Quicksand" panose="020B0604020202020204" charset="0"/>
              </a:rPr>
              <a:t>What did plantation owners worry about in Guyana? </a:t>
            </a:r>
            <a:r>
              <a:rPr lang="en-GB" sz="2000" dirty="0">
                <a:solidFill>
                  <a:schemeClr val="bg2">
                    <a:lumMod val="50000"/>
                  </a:schemeClr>
                </a:solidFill>
                <a:highlight>
                  <a:srgbClr val="00FFFF"/>
                </a:highlight>
                <a:latin typeface="Quicksand" panose="020B0604020202020204" charset="0"/>
              </a:rPr>
              <a:t>Labour</a:t>
            </a:r>
          </a:p>
          <a:p>
            <a:pPr marL="495300" indent="-342900">
              <a:buFont typeface="+mj-lt"/>
              <a:buAutoNum type="arabicPeriod"/>
            </a:pPr>
            <a:r>
              <a:rPr lang="en-GB" sz="2000" dirty="0">
                <a:solidFill>
                  <a:schemeClr val="bg2">
                    <a:lumMod val="50000"/>
                  </a:schemeClr>
                </a:solidFill>
                <a:latin typeface="Quicksand" panose="020B0604020202020204" charset="0"/>
              </a:rPr>
              <a:t>When were slave registers first made? </a:t>
            </a:r>
            <a:r>
              <a:rPr lang="en-GB" sz="2000" dirty="0">
                <a:solidFill>
                  <a:schemeClr val="bg2">
                    <a:lumMod val="50000"/>
                  </a:schemeClr>
                </a:solidFill>
                <a:highlight>
                  <a:srgbClr val="00FFFF"/>
                </a:highlight>
                <a:latin typeface="Quicksand" panose="020B0604020202020204" charset="0"/>
              </a:rPr>
              <a:t>1817</a:t>
            </a:r>
          </a:p>
          <a:p>
            <a:pPr marL="495300" indent="-342900">
              <a:buFont typeface="+mj-lt"/>
              <a:buAutoNum type="arabicPeriod"/>
            </a:pPr>
            <a:r>
              <a:rPr lang="en-GB" sz="2000" dirty="0">
                <a:solidFill>
                  <a:schemeClr val="bg2">
                    <a:lumMod val="50000"/>
                  </a:schemeClr>
                </a:solidFill>
                <a:latin typeface="Quicksand" panose="020B0604020202020204" charset="0"/>
              </a:rPr>
              <a:t>What was the mortality rate on the Wales plantation? </a:t>
            </a:r>
            <a:r>
              <a:rPr lang="en-GB" sz="2000" dirty="0">
                <a:solidFill>
                  <a:schemeClr val="bg2">
                    <a:lumMod val="50000"/>
                  </a:schemeClr>
                </a:solidFill>
                <a:highlight>
                  <a:srgbClr val="00FFFF"/>
                </a:highlight>
                <a:latin typeface="Quicksand" panose="020B0604020202020204" charset="0"/>
              </a:rPr>
              <a:t>13%</a:t>
            </a:r>
          </a:p>
          <a:p>
            <a:pPr marL="495300" indent="-342900">
              <a:buFont typeface="+mj-lt"/>
              <a:buAutoNum type="arabicPeriod"/>
            </a:pPr>
            <a:r>
              <a:rPr lang="en-GB" sz="2000" dirty="0">
                <a:solidFill>
                  <a:schemeClr val="bg2">
                    <a:lumMod val="50000"/>
                  </a:schemeClr>
                </a:solidFill>
                <a:latin typeface="Quicksand" panose="020B0604020202020204" charset="0"/>
              </a:rPr>
              <a:t>Did people stop dying on plantations after the end of the slave trade? </a:t>
            </a:r>
            <a:r>
              <a:rPr lang="en-GB" sz="2000" dirty="0">
                <a:solidFill>
                  <a:schemeClr val="bg2">
                    <a:lumMod val="50000"/>
                  </a:schemeClr>
                </a:solidFill>
                <a:highlight>
                  <a:srgbClr val="00FFFF"/>
                </a:highlight>
                <a:latin typeface="Quicksand" panose="020B0604020202020204" charset="0"/>
              </a:rPr>
              <a:t>No</a:t>
            </a:r>
          </a:p>
          <a:p>
            <a:pPr marL="495300" indent="-342900">
              <a:buFont typeface="+mj-lt"/>
              <a:buAutoNum type="arabicPeriod"/>
            </a:pPr>
            <a:endParaRPr lang="en-GB" sz="2000" dirty="0">
              <a:solidFill>
                <a:schemeClr val="bg2">
                  <a:lumMod val="50000"/>
                </a:schemeClr>
              </a:solidFill>
              <a:latin typeface="Quicksand" panose="020B0604020202020204" charset="0"/>
            </a:endParaRPr>
          </a:p>
          <a:p>
            <a:pPr marL="495300" indent="-342900">
              <a:buFont typeface="+mj-lt"/>
              <a:buAutoNum type="arabicPeriod"/>
            </a:pPr>
            <a:endParaRPr lang="en-GB" sz="2000" dirty="0">
              <a:solidFill>
                <a:schemeClr val="bg2">
                  <a:lumMod val="50000"/>
                </a:schemeClr>
              </a:solidFill>
              <a:latin typeface="Quicksand" panose="020B0604020202020204" charset="0"/>
            </a:endParaRPr>
          </a:p>
          <a:p>
            <a:pPr marL="495300" indent="-342900">
              <a:buFont typeface="+mj-lt"/>
              <a:buAutoNum type="arabicPeriod"/>
            </a:pPr>
            <a:endParaRPr lang="en-GB" sz="2000" dirty="0">
              <a:latin typeface="Quicksand" panose="020B0604020202020204" charset="0"/>
            </a:endParaRPr>
          </a:p>
          <a:p>
            <a:pPr marL="495300" indent="-342900">
              <a:buFont typeface="+mj-lt"/>
              <a:buAutoNum type="arabicPeriod"/>
            </a:pPr>
            <a:endParaRPr lang="en-GB" sz="2000" dirty="0">
              <a:latin typeface="Quicksand" panose="020B0604020202020204" charset="0"/>
            </a:endParaRPr>
          </a:p>
          <a:p>
            <a:pPr marL="495300" indent="-342900">
              <a:buFont typeface="+mj-lt"/>
              <a:buAutoNum type="arabicPeriod"/>
            </a:pPr>
            <a:endParaRPr lang="en-GB" sz="2000" dirty="0">
              <a:latin typeface="Quicksand" panose="020B0604020202020204" charset="0"/>
            </a:endParaRPr>
          </a:p>
          <a:p>
            <a:pPr marL="495300" indent="-342900">
              <a:buFont typeface="+mj-lt"/>
              <a:buAutoNum type="arabicPeriod"/>
            </a:pPr>
            <a:endParaRPr lang="en-GB" sz="2000" dirty="0">
              <a:latin typeface="Quicksand" panose="020B0604020202020204" charset="0"/>
            </a:endParaRPr>
          </a:p>
        </p:txBody>
      </p:sp>
    </p:spTree>
    <p:extLst>
      <p:ext uri="{BB962C8B-B14F-4D97-AF65-F5344CB8AC3E}">
        <p14:creationId xmlns:p14="http://schemas.microsoft.com/office/powerpoint/2010/main" val="2703439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63A98-A165-4274-A788-A9945C7F4110}"/>
              </a:ext>
            </a:extLst>
          </p:cNvPr>
          <p:cNvSpPr>
            <a:spLocks noGrp="1"/>
          </p:cNvSpPr>
          <p:nvPr>
            <p:ph type="title"/>
          </p:nvPr>
        </p:nvSpPr>
        <p:spPr>
          <a:xfrm>
            <a:off x="311699" y="357225"/>
            <a:ext cx="7890191" cy="889684"/>
          </a:xfrm>
        </p:spPr>
        <p:txBody>
          <a:bodyPr/>
          <a:lstStyle/>
          <a:p>
            <a:r>
              <a:rPr lang="en-GB" sz="2400" dirty="0">
                <a:solidFill>
                  <a:schemeClr val="bg2">
                    <a:lumMod val="50000"/>
                  </a:schemeClr>
                </a:solidFill>
                <a:latin typeface="Quicksand" panose="020B0604020202020204" charset="0"/>
              </a:rPr>
              <a:t>Activity 3- watch the video and answer the questions</a:t>
            </a:r>
            <a:br>
              <a:rPr lang="en-GB" sz="2400" dirty="0">
                <a:solidFill>
                  <a:schemeClr val="bg2">
                    <a:lumMod val="50000"/>
                  </a:schemeClr>
                </a:solidFill>
                <a:latin typeface="Quicksand" panose="020B0604020202020204" charset="0"/>
              </a:rPr>
            </a:br>
            <a:endParaRPr lang="en-GB" dirty="0"/>
          </a:p>
        </p:txBody>
      </p:sp>
      <p:sp>
        <p:nvSpPr>
          <p:cNvPr id="3" name="Text Placeholder 2">
            <a:extLst>
              <a:ext uri="{FF2B5EF4-FFF2-40B4-BE49-F238E27FC236}">
                <a16:creationId xmlns:a16="http://schemas.microsoft.com/office/drawing/2014/main" id="{7EB1C642-F97A-4AD5-B11F-E40DF66F8452}"/>
              </a:ext>
            </a:extLst>
          </p:cNvPr>
          <p:cNvSpPr>
            <a:spLocks noGrp="1"/>
          </p:cNvSpPr>
          <p:nvPr>
            <p:ph type="body" idx="1"/>
          </p:nvPr>
        </p:nvSpPr>
        <p:spPr>
          <a:xfrm>
            <a:off x="311700" y="969818"/>
            <a:ext cx="8520600" cy="3934500"/>
          </a:xfrm>
        </p:spPr>
        <p:txBody>
          <a:bodyPr/>
          <a:lstStyle/>
          <a:p>
            <a:r>
              <a:rPr lang="en-GB" sz="2000" dirty="0">
                <a:hlinkClick r:id="rId2"/>
              </a:rPr>
              <a:t>https://www.youtube.com/watch?v=KXLRSoZwzco</a:t>
            </a:r>
            <a:endParaRPr lang="en-GB" sz="2000" dirty="0"/>
          </a:p>
          <a:p>
            <a:pPr marL="495300" indent="-342900">
              <a:buFont typeface="+mj-lt"/>
              <a:buAutoNum type="arabicPeriod"/>
            </a:pPr>
            <a:r>
              <a:rPr lang="en-GB" sz="2000" dirty="0">
                <a:latin typeface="Quicksand" panose="020B0604020202020204" charset="0"/>
              </a:rPr>
              <a:t>What did the slave owners want after the end of slavery? </a:t>
            </a:r>
          </a:p>
          <a:p>
            <a:pPr marL="495300" indent="-342900">
              <a:buFont typeface="+mj-lt"/>
              <a:buAutoNum type="arabicPeriod"/>
            </a:pPr>
            <a:r>
              <a:rPr lang="en-GB" sz="2000" dirty="0">
                <a:latin typeface="Quicksand" panose="020B0604020202020204" charset="0"/>
              </a:rPr>
              <a:t>What were many of the acts in the 18</a:t>
            </a:r>
            <a:r>
              <a:rPr lang="en-GB" sz="2000" baseline="30000" dirty="0">
                <a:latin typeface="Quicksand" panose="020B0604020202020204" charset="0"/>
              </a:rPr>
              <a:t>th</a:t>
            </a:r>
            <a:r>
              <a:rPr lang="en-GB" sz="2000" dirty="0">
                <a:latin typeface="Quicksand" panose="020B0604020202020204" charset="0"/>
              </a:rPr>
              <a:t> Century about? </a:t>
            </a:r>
            <a:endParaRPr lang="en-GB" sz="2000" dirty="0">
              <a:highlight>
                <a:srgbClr val="00FFFF"/>
              </a:highlight>
              <a:latin typeface="Quicksand" panose="020B0604020202020204" charset="0"/>
            </a:endParaRPr>
          </a:p>
          <a:p>
            <a:pPr marL="495300" indent="-342900">
              <a:buFont typeface="+mj-lt"/>
              <a:buAutoNum type="arabicPeriod"/>
            </a:pPr>
            <a:r>
              <a:rPr lang="en-GB" sz="2000" dirty="0">
                <a:latin typeface="Quicksand" panose="020B0604020202020204" charset="0"/>
              </a:rPr>
              <a:t>What did the slave owners argue confiscating enslaved people would do? Damage the economy.</a:t>
            </a:r>
          </a:p>
          <a:p>
            <a:pPr marL="495300" indent="-342900">
              <a:buFont typeface="+mj-lt"/>
              <a:buAutoNum type="arabicPeriod"/>
            </a:pPr>
            <a:r>
              <a:rPr lang="en-GB" sz="2000" dirty="0">
                <a:latin typeface="Quicksand" panose="020B0604020202020204" charset="0"/>
              </a:rPr>
              <a:t>True or false: people fighting to end slavery had to accept the principle that people could not be made into property.</a:t>
            </a:r>
          </a:p>
          <a:p>
            <a:pPr marL="495300" indent="-342900">
              <a:buFont typeface="+mj-lt"/>
              <a:buAutoNum type="arabicPeriod"/>
            </a:pPr>
            <a:r>
              <a:rPr lang="en-GB" sz="2000" dirty="0">
                <a:latin typeface="Quicksand" panose="020B0604020202020204" charset="0"/>
              </a:rPr>
              <a:t>The British government agreed to distribute how much money for the loss of their ‘human property’? </a:t>
            </a:r>
          </a:p>
          <a:p>
            <a:pPr marL="495300" indent="-342900">
              <a:buFont typeface="+mj-lt"/>
              <a:buAutoNum type="arabicPeriod"/>
            </a:pPr>
            <a:r>
              <a:rPr lang="en-GB" sz="2000" dirty="0">
                <a:latin typeface="Quicksand" panose="020B0604020202020204" charset="0"/>
              </a:rPr>
              <a:t>How much is that worth today? </a:t>
            </a:r>
          </a:p>
          <a:p>
            <a:pPr marL="495300" indent="-342900">
              <a:buFont typeface="+mj-lt"/>
              <a:buAutoNum type="arabicPeriod"/>
            </a:pPr>
            <a:r>
              <a:rPr lang="en-GB" sz="2000" dirty="0">
                <a:latin typeface="Quicksand" panose="020B0604020202020204" charset="0"/>
              </a:rPr>
              <a:t>What did you have to fill in to receive compensation? </a:t>
            </a:r>
            <a:endParaRPr lang="en-GB" sz="2000" dirty="0">
              <a:highlight>
                <a:srgbClr val="00FFFF"/>
              </a:highlight>
              <a:latin typeface="Quicksand" panose="020B0604020202020204" charset="0"/>
            </a:endParaRPr>
          </a:p>
          <a:p>
            <a:pPr marL="495300" indent="-342900">
              <a:buFont typeface="+mj-lt"/>
              <a:buAutoNum type="arabicPeriod"/>
            </a:pPr>
            <a:r>
              <a:rPr lang="en-GB" sz="2000" dirty="0">
                <a:latin typeface="Quicksand" panose="020B0604020202020204" charset="0"/>
              </a:rPr>
              <a:t>True or False By the time of abolition slavery was seen as a shameful thing</a:t>
            </a:r>
          </a:p>
          <a:p>
            <a:pPr marL="495300" indent="-342900">
              <a:buFont typeface="+mj-lt"/>
              <a:buAutoNum type="arabicPeriod"/>
            </a:pPr>
            <a:r>
              <a:rPr lang="en-GB" sz="2000" dirty="0">
                <a:latin typeface="Quicksand" panose="020B0604020202020204" charset="0"/>
              </a:rPr>
              <a:t>True or False: Enslaved people were given compensation after the end of the slave trade? </a:t>
            </a:r>
          </a:p>
          <a:p>
            <a:pPr marL="495300" indent="-342900">
              <a:buFont typeface="+mj-lt"/>
              <a:buAutoNum type="arabicPeriod"/>
            </a:pPr>
            <a:endParaRPr lang="en-GB" sz="2000" dirty="0">
              <a:highlight>
                <a:srgbClr val="00FFFF"/>
              </a:highlight>
              <a:latin typeface="Quicksand" panose="020B0604020202020204" charset="0"/>
            </a:endParaRPr>
          </a:p>
          <a:p>
            <a:pPr marL="495300" indent="-342900">
              <a:buFont typeface="+mj-lt"/>
              <a:buAutoNum type="arabicPeriod"/>
            </a:pPr>
            <a:endParaRPr lang="en-GB" sz="1800" dirty="0">
              <a:latin typeface="Quicksand" panose="020B0604020202020204" charset="0"/>
            </a:endParaRPr>
          </a:p>
          <a:p>
            <a:pPr marL="495300" indent="-342900">
              <a:buFont typeface="+mj-lt"/>
              <a:buAutoNum type="arabicPeriod"/>
            </a:pPr>
            <a:endParaRPr lang="en-GB" sz="1800" dirty="0">
              <a:latin typeface="Quicksand" panose="020B0604020202020204" charset="0"/>
            </a:endParaRPr>
          </a:p>
          <a:p>
            <a:pPr marL="495300" indent="-342900">
              <a:buFont typeface="+mj-lt"/>
              <a:buAutoNum type="arabicPeriod"/>
            </a:pPr>
            <a:endParaRPr lang="en-GB" sz="1800" dirty="0">
              <a:latin typeface="Quicksand" panose="020B0604020202020204" charset="0"/>
            </a:endParaRPr>
          </a:p>
        </p:txBody>
      </p:sp>
    </p:spTree>
    <p:extLst>
      <p:ext uri="{BB962C8B-B14F-4D97-AF65-F5344CB8AC3E}">
        <p14:creationId xmlns:p14="http://schemas.microsoft.com/office/powerpoint/2010/main" val="4134200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63A98-A165-4274-A788-A9945C7F4110}"/>
              </a:ext>
            </a:extLst>
          </p:cNvPr>
          <p:cNvSpPr>
            <a:spLocks noGrp="1"/>
          </p:cNvSpPr>
          <p:nvPr>
            <p:ph type="title"/>
          </p:nvPr>
        </p:nvSpPr>
        <p:spPr>
          <a:xfrm>
            <a:off x="311700" y="357225"/>
            <a:ext cx="2808000" cy="612593"/>
          </a:xfrm>
        </p:spPr>
        <p:txBody>
          <a:bodyPr/>
          <a:lstStyle/>
          <a:p>
            <a:r>
              <a:rPr lang="en-GB" dirty="0"/>
              <a:t>Answers</a:t>
            </a:r>
          </a:p>
        </p:txBody>
      </p:sp>
      <p:sp>
        <p:nvSpPr>
          <p:cNvPr id="3" name="Text Placeholder 2">
            <a:extLst>
              <a:ext uri="{FF2B5EF4-FFF2-40B4-BE49-F238E27FC236}">
                <a16:creationId xmlns:a16="http://schemas.microsoft.com/office/drawing/2014/main" id="{7EB1C642-F97A-4AD5-B11F-E40DF66F8452}"/>
              </a:ext>
            </a:extLst>
          </p:cNvPr>
          <p:cNvSpPr>
            <a:spLocks noGrp="1"/>
          </p:cNvSpPr>
          <p:nvPr>
            <p:ph type="body" idx="1"/>
          </p:nvPr>
        </p:nvSpPr>
        <p:spPr>
          <a:xfrm>
            <a:off x="311700" y="969818"/>
            <a:ext cx="8520600" cy="3934500"/>
          </a:xfrm>
        </p:spPr>
        <p:txBody>
          <a:bodyPr/>
          <a:lstStyle/>
          <a:p>
            <a:r>
              <a:rPr lang="en-GB" sz="2000" dirty="0">
                <a:hlinkClick r:id="rId2"/>
              </a:rPr>
              <a:t>https://www.youtube.com/watch?v=KXLRSoZwzco</a:t>
            </a:r>
            <a:endParaRPr lang="en-GB" sz="2000" dirty="0"/>
          </a:p>
          <a:p>
            <a:pPr marL="495300" indent="-342900">
              <a:buFont typeface="+mj-lt"/>
              <a:buAutoNum type="arabicPeriod"/>
            </a:pPr>
            <a:r>
              <a:rPr lang="en-GB" sz="2000" dirty="0">
                <a:latin typeface="Quicksand" panose="020B0604020202020204" charset="0"/>
              </a:rPr>
              <a:t>What did the slave owners want after the end of slavery? </a:t>
            </a:r>
            <a:r>
              <a:rPr lang="en-GB" sz="2000" dirty="0">
                <a:highlight>
                  <a:srgbClr val="00FFFF"/>
                </a:highlight>
                <a:latin typeface="Quicksand" panose="020B0604020202020204" charset="0"/>
              </a:rPr>
              <a:t>Compensation</a:t>
            </a:r>
          </a:p>
          <a:p>
            <a:pPr marL="495300" indent="-342900">
              <a:buFont typeface="+mj-lt"/>
              <a:buAutoNum type="arabicPeriod"/>
            </a:pPr>
            <a:r>
              <a:rPr lang="en-GB" sz="2000" dirty="0">
                <a:latin typeface="Quicksand" panose="020B0604020202020204" charset="0"/>
              </a:rPr>
              <a:t>What were many of the acts in the 18</a:t>
            </a:r>
            <a:r>
              <a:rPr lang="en-GB" sz="2000" baseline="30000" dirty="0">
                <a:latin typeface="Quicksand" panose="020B0604020202020204" charset="0"/>
              </a:rPr>
              <a:t>th</a:t>
            </a:r>
            <a:r>
              <a:rPr lang="en-GB" sz="2000" dirty="0">
                <a:latin typeface="Quicksand" panose="020B0604020202020204" charset="0"/>
              </a:rPr>
              <a:t> Century about? </a:t>
            </a:r>
            <a:r>
              <a:rPr lang="en-GB" sz="2000" dirty="0">
                <a:highlight>
                  <a:srgbClr val="00FFFF"/>
                </a:highlight>
                <a:latin typeface="Quicksand" panose="020B0604020202020204" charset="0"/>
              </a:rPr>
              <a:t>Property</a:t>
            </a:r>
          </a:p>
          <a:p>
            <a:pPr marL="495300" indent="-342900">
              <a:buFont typeface="+mj-lt"/>
              <a:buAutoNum type="arabicPeriod"/>
            </a:pPr>
            <a:r>
              <a:rPr lang="en-GB" sz="2000" dirty="0">
                <a:latin typeface="Quicksand" panose="020B0604020202020204" charset="0"/>
              </a:rPr>
              <a:t>What did the slave owners argue confiscating enslaved people would do? </a:t>
            </a:r>
            <a:r>
              <a:rPr lang="en-GB" sz="2000" dirty="0">
                <a:highlight>
                  <a:srgbClr val="00FFFF"/>
                </a:highlight>
                <a:latin typeface="Quicksand" panose="020B0604020202020204" charset="0"/>
              </a:rPr>
              <a:t>Damage the economy.</a:t>
            </a:r>
          </a:p>
          <a:p>
            <a:pPr marL="495300" indent="-342900">
              <a:buFont typeface="+mj-lt"/>
              <a:buAutoNum type="arabicPeriod"/>
            </a:pPr>
            <a:r>
              <a:rPr lang="en-GB" sz="2000" dirty="0">
                <a:highlight>
                  <a:srgbClr val="00FFFF"/>
                </a:highlight>
                <a:latin typeface="Quicksand" panose="020B0604020202020204" charset="0"/>
              </a:rPr>
              <a:t>True</a:t>
            </a:r>
            <a:r>
              <a:rPr lang="en-GB" sz="2000" dirty="0">
                <a:latin typeface="Quicksand" panose="020B0604020202020204" charset="0"/>
              </a:rPr>
              <a:t> or false: people fighting to end slavery had to accept the principle that people could not be made into property.</a:t>
            </a:r>
          </a:p>
          <a:p>
            <a:pPr marL="495300" indent="-342900">
              <a:buFont typeface="+mj-lt"/>
              <a:buAutoNum type="arabicPeriod"/>
            </a:pPr>
            <a:r>
              <a:rPr lang="en-GB" sz="2000" dirty="0">
                <a:latin typeface="Quicksand" panose="020B0604020202020204" charset="0"/>
              </a:rPr>
              <a:t>The British government agreed to distribute how much money for the loss of their ‘human property’? </a:t>
            </a:r>
            <a:r>
              <a:rPr lang="en-GB" sz="2000" dirty="0">
                <a:highlight>
                  <a:srgbClr val="00FFFF"/>
                </a:highlight>
                <a:latin typeface="Quicksand" panose="020B0604020202020204" charset="0"/>
              </a:rPr>
              <a:t>£20 million</a:t>
            </a:r>
          </a:p>
          <a:p>
            <a:pPr marL="495300" indent="-342900">
              <a:buFont typeface="+mj-lt"/>
              <a:buAutoNum type="arabicPeriod"/>
            </a:pPr>
            <a:r>
              <a:rPr lang="en-GB" sz="2000" dirty="0">
                <a:latin typeface="Quicksand" panose="020B0604020202020204" charset="0"/>
              </a:rPr>
              <a:t>How much is that worth today? </a:t>
            </a:r>
            <a:r>
              <a:rPr lang="en-GB" sz="2000" dirty="0">
                <a:highlight>
                  <a:srgbClr val="00FFFF"/>
                </a:highlight>
                <a:latin typeface="Quicksand" panose="020B0604020202020204" charset="0"/>
              </a:rPr>
              <a:t>£1.7 billion or £16/17 Billion </a:t>
            </a:r>
          </a:p>
          <a:p>
            <a:pPr marL="495300" indent="-342900">
              <a:buFont typeface="+mj-lt"/>
              <a:buAutoNum type="arabicPeriod"/>
            </a:pPr>
            <a:r>
              <a:rPr lang="en-GB" sz="2000" dirty="0">
                <a:latin typeface="Quicksand" panose="020B0604020202020204" charset="0"/>
              </a:rPr>
              <a:t>What did you have to fill in to receive compensation? </a:t>
            </a:r>
            <a:r>
              <a:rPr lang="en-GB" sz="2000" dirty="0">
                <a:highlight>
                  <a:srgbClr val="00FFFF"/>
                </a:highlight>
                <a:latin typeface="Quicksand" panose="020B0604020202020204" charset="0"/>
              </a:rPr>
              <a:t>A form</a:t>
            </a:r>
          </a:p>
          <a:p>
            <a:pPr marL="495300" indent="-342900">
              <a:buFont typeface="+mj-lt"/>
              <a:buAutoNum type="arabicPeriod"/>
            </a:pPr>
            <a:r>
              <a:rPr lang="en-GB" sz="2000" dirty="0">
                <a:highlight>
                  <a:srgbClr val="00FFFF"/>
                </a:highlight>
                <a:latin typeface="Quicksand" panose="020B0604020202020204" charset="0"/>
              </a:rPr>
              <a:t>True </a:t>
            </a:r>
            <a:r>
              <a:rPr lang="en-GB" sz="2000" dirty="0">
                <a:latin typeface="Quicksand" panose="020B0604020202020204" charset="0"/>
              </a:rPr>
              <a:t>or False By the time of abolition slavery was seen as a shameful thing</a:t>
            </a:r>
          </a:p>
          <a:p>
            <a:pPr marL="495300" indent="-342900">
              <a:buFont typeface="+mj-lt"/>
              <a:buAutoNum type="arabicPeriod"/>
            </a:pPr>
            <a:r>
              <a:rPr lang="en-GB" sz="2000" dirty="0">
                <a:latin typeface="Quicksand" panose="020B0604020202020204" charset="0"/>
              </a:rPr>
              <a:t>True or </a:t>
            </a:r>
            <a:r>
              <a:rPr lang="en-GB" sz="2000" dirty="0">
                <a:highlight>
                  <a:srgbClr val="00FFFF"/>
                </a:highlight>
                <a:latin typeface="Quicksand" panose="020B0604020202020204" charset="0"/>
              </a:rPr>
              <a:t>False</a:t>
            </a:r>
            <a:r>
              <a:rPr lang="en-GB" sz="2000" dirty="0">
                <a:latin typeface="Quicksand" panose="020B0604020202020204" charset="0"/>
              </a:rPr>
              <a:t>: Enslaved people were given compensation after the end of the slave trade? </a:t>
            </a:r>
          </a:p>
          <a:p>
            <a:pPr marL="495300" indent="-342900">
              <a:buFont typeface="+mj-lt"/>
              <a:buAutoNum type="arabicPeriod"/>
            </a:pPr>
            <a:endParaRPr lang="en-GB" sz="2000" dirty="0">
              <a:highlight>
                <a:srgbClr val="00FFFF"/>
              </a:highlight>
              <a:latin typeface="Quicksand" panose="020B0604020202020204" charset="0"/>
            </a:endParaRPr>
          </a:p>
          <a:p>
            <a:pPr marL="495300" indent="-342900">
              <a:buFont typeface="+mj-lt"/>
              <a:buAutoNum type="arabicPeriod"/>
            </a:pPr>
            <a:endParaRPr lang="en-GB" sz="1800" dirty="0">
              <a:latin typeface="Quicksand" panose="020B0604020202020204" charset="0"/>
            </a:endParaRPr>
          </a:p>
          <a:p>
            <a:pPr marL="495300" indent="-342900">
              <a:buFont typeface="+mj-lt"/>
              <a:buAutoNum type="arabicPeriod"/>
            </a:pPr>
            <a:endParaRPr lang="en-GB" sz="1800" dirty="0">
              <a:latin typeface="Quicksand" panose="020B0604020202020204" charset="0"/>
            </a:endParaRPr>
          </a:p>
          <a:p>
            <a:pPr marL="495300" indent="-342900">
              <a:buFont typeface="+mj-lt"/>
              <a:buAutoNum type="arabicPeriod"/>
            </a:pPr>
            <a:endParaRPr lang="en-GB" sz="1800" dirty="0">
              <a:latin typeface="Quicksand" panose="020B0604020202020204" charset="0"/>
            </a:endParaRPr>
          </a:p>
        </p:txBody>
      </p:sp>
    </p:spTree>
    <p:extLst>
      <p:ext uri="{BB962C8B-B14F-4D97-AF65-F5344CB8AC3E}">
        <p14:creationId xmlns:p14="http://schemas.microsoft.com/office/powerpoint/2010/main" val="556612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252093" y="3592096"/>
            <a:ext cx="4045200" cy="2722114"/>
          </a:xfrm>
          <a:prstGeom prst="rect">
            <a:avLst/>
          </a:prstGeom>
          <a:noFill/>
          <a:ln>
            <a:noFill/>
          </a:ln>
        </p:spPr>
        <p:txBody>
          <a:bodyPr spcFirstLastPara="1" wrap="square" lIns="91425" tIns="91425" rIns="91425" bIns="91425" anchor="b" anchorCtr="0">
            <a:noAutofit/>
          </a:bodyPr>
          <a:lstStyle/>
          <a:p>
            <a:pPr algn="ctr" rtl="0">
              <a:spcBef>
                <a:spcPts val="0"/>
              </a:spcBef>
              <a:spcAft>
                <a:spcPts val="0"/>
              </a:spcAft>
            </a:pPr>
            <a:r>
              <a:rPr lang="en-GB" sz="3000" u="sng" dirty="0">
                <a:solidFill>
                  <a:schemeClr val="bg1"/>
                </a:solidFill>
                <a:latin typeface="Quicksand" panose="020B0604020202020204" charset="0"/>
              </a:rPr>
              <a:t>Final thoughts…</a:t>
            </a:r>
            <a:br>
              <a:rPr lang="en-GB" sz="3000" u="sng" dirty="0">
                <a:solidFill>
                  <a:schemeClr val="bg1"/>
                </a:solidFill>
                <a:latin typeface="Quicksand" panose="020B0604020202020204" charset="0"/>
              </a:rPr>
            </a:br>
            <a:br>
              <a:rPr lang="en-GB" sz="3000" dirty="0">
                <a:solidFill>
                  <a:schemeClr val="bg1"/>
                </a:solidFill>
                <a:latin typeface="Quicksand" panose="020B0604020202020204" charset="0"/>
              </a:rPr>
            </a:br>
            <a:r>
              <a:rPr lang="en-GB" sz="3000" dirty="0">
                <a:solidFill>
                  <a:schemeClr val="bg1"/>
                </a:solidFill>
                <a:latin typeface="Quicksand" panose="020B0604020202020204" charset="0"/>
              </a:rPr>
              <a:t>Why is it important to remember the difference between the ‘slave trade’ and ‘slavery?</a:t>
            </a:r>
            <a:br>
              <a:rPr lang="en-GB" sz="3000" b="0" u="sng" dirty="0">
                <a:solidFill>
                  <a:schemeClr val="bg1"/>
                </a:solidFill>
                <a:latin typeface="Quicksand" panose="020B0604020202020204" charset="0"/>
              </a:rPr>
            </a:br>
            <a:br>
              <a:rPr lang="en-GB" sz="3000" b="0" u="sng" dirty="0">
                <a:solidFill>
                  <a:schemeClr val="bg1"/>
                </a:solidFill>
                <a:latin typeface="Quicksand" panose="020B0604020202020204" charset="0"/>
              </a:rPr>
            </a:br>
            <a:br>
              <a:rPr lang="en-GB" sz="3000" dirty="0">
                <a:solidFill>
                  <a:schemeClr val="bg1"/>
                </a:solidFill>
                <a:effectLst/>
                <a:latin typeface="Quicksand" panose="020B0604020202020204" charset="0"/>
                <a:ea typeface="Calibri" panose="020F0502020204030204" pitchFamily="34" charset="0"/>
                <a:cs typeface="Times New Roman" panose="02020603050405020304" pitchFamily="18" charset="0"/>
              </a:rPr>
            </a:br>
            <a:br>
              <a:rPr lang="en-GB" sz="3000" b="0" dirty="0">
                <a:solidFill>
                  <a:schemeClr val="bg1"/>
                </a:solidFill>
                <a:effectLst/>
                <a:latin typeface="Quicksand" panose="020B0604020202020204" charset="0"/>
                <a:ea typeface="Calibri" panose="020F0502020204030204" pitchFamily="34" charset="0"/>
                <a:cs typeface="Times New Roman" panose="02020603050405020304" pitchFamily="18" charset="0"/>
              </a:rPr>
            </a:br>
            <a:endParaRPr lang="en-GB" sz="3000" b="0" dirty="0">
              <a:solidFill>
                <a:schemeClr val="bg1"/>
              </a:solidFill>
              <a:latin typeface="Quicksand" panose="020B0604020202020204" charset="0"/>
            </a:endParaRPr>
          </a:p>
        </p:txBody>
      </p:sp>
      <p:sp>
        <p:nvSpPr>
          <p:cNvPr id="5" name="TextBox 4">
            <a:extLst>
              <a:ext uri="{FF2B5EF4-FFF2-40B4-BE49-F238E27FC236}">
                <a16:creationId xmlns:a16="http://schemas.microsoft.com/office/drawing/2014/main" id="{1F1719AA-5275-4E26-8323-79E10598786D}"/>
              </a:ext>
            </a:extLst>
          </p:cNvPr>
          <p:cNvSpPr txBox="1"/>
          <p:nvPr/>
        </p:nvSpPr>
        <p:spPr>
          <a:xfrm>
            <a:off x="4833300" y="234969"/>
            <a:ext cx="4045200" cy="475130"/>
          </a:xfrm>
          <a:prstGeom prst="rect">
            <a:avLst/>
          </a:prstGeom>
          <a:noFill/>
        </p:spPr>
        <p:txBody>
          <a:bodyPr wrap="square">
            <a:spAutoFit/>
          </a:bodyPr>
          <a:lstStyle/>
          <a:p>
            <a:pPr marL="609600" indent="-457200">
              <a:lnSpc>
                <a:spcPct val="106000"/>
              </a:lnSpc>
              <a:spcAft>
                <a:spcPts val="800"/>
              </a:spcAft>
              <a:buAutoNum type="arabicPeriod"/>
            </a:pPr>
            <a:endParaRPr lang="en-GB" sz="2500" dirty="0">
              <a:effectLst/>
              <a:latin typeface="Quicksand" panose="020B060402020202020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5E29A46-00E4-4889-A686-89C76788872F}"/>
              </a:ext>
            </a:extLst>
          </p:cNvPr>
          <p:cNvSpPr txBox="1"/>
          <p:nvPr/>
        </p:nvSpPr>
        <p:spPr>
          <a:xfrm>
            <a:off x="4569900" y="0"/>
            <a:ext cx="4572000" cy="6771084"/>
          </a:xfrm>
          <a:prstGeom prst="rect">
            <a:avLst/>
          </a:prstGeom>
          <a:noFill/>
        </p:spPr>
        <p:txBody>
          <a:bodyPr wrap="square">
            <a:spAutoFit/>
          </a:bodyPr>
          <a:lstStyle/>
          <a:p>
            <a:pPr algn="l"/>
            <a:r>
              <a:rPr lang="en-GB" sz="1550" b="1" i="0" dirty="0">
                <a:solidFill>
                  <a:srgbClr val="1A1A1A"/>
                </a:solidFill>
                <a:effectLst/>
                <a:latin typeface="Quicksand" panose="020B0604020202020204" charset="0"/>
              </a:rPr>
              <a:t>Forms of modern slavery</a:t>
            </a:r>
          </a:p>
          <a:p>
            <a:pPr algn="l"/>
            <a:r>
              <a:rPr lang="en-GB" sz="1550" b="0" i="0" dirty="0">
                <a:solidFill>
                  <a:srgbClr val="1A1A1A"/>
                </a:solidFill>
                <a:effectLst/>
                <a:latin typeface="Quicksand" panose="020B0604020202020204" charset="0"/>
              </a:rPr>
              <a:t>Modern slavery takes many forms. The most common are:</a:t>
            </a:r>
          </a:p>
          <a:p>
            <a:pPr algn="l">
              <a:buFont typeface="Arial" panose="020B0604020202020204" pitchFamily="34" charset="0"/>
              <a:buChar char="•"/>
            </a:pPr>
            <a:r>
              <a:rPr lang="en-GB" sz="1550" b="1" i="0" u="none" strike="noStrike" dirty="0">
                <a:solidFill>
                  <a:srgbClr val="7059A6"/>
                </a:solidFill>
                <a:effectLst/>
                <a:latin typeface="Quicksand" panose="020B0604020202020204" charset="0"/>
                <a:hlinkClick r:id="rId3"/>
              </a:rPr>
              <a:t>Human trafficking</a:t>
            </a:r>
            <a:r>
              <a:rPr lang="en-GB" sz="1550" b="1" i="0" dirty="0">
                <a:solidFill>
                  <a:srgbClr val="1A1A1A"/>
                </a:solidFill>
                <a:effectLst/>
                <a:latin typeface="Quicksand" panose="020B0604020202020204" charset="0"/>
              </a:rPr>
              <a:t>. </a:t>
            </a:r>
            <a:r>
              <a:rPr lang="en-GB" sz="1550" b="0" i="0" dirty="0">
                <a:solidFill>
                  <a:srgbClr val="1A1A1A"/>
                </a:solidFill>
                <a:effectLst/>
                <a:latin typeface="Quicksand" panose="020B0604020202020204" charset="0"/>
              </a:rPr>
              <a:t>The use of violence, threats or coercion to transport, recruit or harbour people in order to exploit them for purposes such as forced prostitution, labour, criminality, marriage or organ removal.</a:t>
            </a:r>
          </a:p>
          <a:p>
            <a:pPr algn="l">
              <a:buFont typeface="Arial" panose="020B0604020202020204" pitchFamily="34" charset="0"/>
              <a:buChar char="•"/>
            </a:pPr>
            <a:r>
              <a:rPr lang="en-GB" sz="1550" b="1" i="0" u="none" strike="noStrike" dirty="0">
                <a:solidFill>
                  <a:srgbClr val="7059A6"/>
                </a:solidFill>
                <a:effectLst/>
                <a:latin typeface="Quicksand" panose="020B0604020202020204" charset="0"/>
                <a:hlinkClick r:id="rId4"/>
              </a:rPr>
              <a:t>Forced labour</a:t>
            </a:r>
            <a:r>
              <a:rPr lang="en-GB" sz="1550" b="0" i="0" dirty="0">
                <a:solidFill>
                  <a:srgbClr val="1A1A1A"/>
                </a:solidFill>
                <a:effectLst/>
                <a:latin typeface="Quicksand" panose="020B0604020202020204" charset="0"/>
              </a:rPr>
              <a:t>. Any work or services people are forced to do against their will under threat of punishment.</a:t>
            </a:r>
          </a:p>
          <a:p>
            <a:pPr algn="l">
              <a:buFont typeface="Arial" panose="020B0604020202020204" pitchFamily="34" charset="0"/>
              <a:buChar char="•"/>
            </a:pPr>
            <a:r>
              <a:rPr lang="en-GB" sz="1550" b="1" i="0" u="none" strike="noStrike" dirty="0">
                <a:solidFill>
                  <a:srgbClr val="7059A6"/>
                </a:solidFill>
                <a:effectLst/>
                <a:latin typeface="Quicksand" panose="020B0604020202020204" charset="0"/>
                <a:hlinkClick r:id="rId5"/>
              </a:rPr>
              <a:t>Debt bondage/bonded labour</a:t>
            </a:r>
            <a:r>
              <a:rPr lang="en-GB" sz="1550" b="0" i="0" dirty="0">
                <a:solidFill>
                  <a:srgbClr val="1A1A1A"/>
                </a:solidFill>
                <a:effectLst/>
                <a:latin typeface="Quicksand" panose="020B0604020202020204" charset="0"/>
              </a:rPr>
              <a:t>. The world’s most widespread form of slavery. People trapped in poverty borrow money and are forced to work to pay off the debt, losing control over both their employment conditions and the debt.</a:t>
            </a:r>
          </a:p>
          <a:p>
            <a:pPr algn="l">
              <a:buFont typeface="Arial" panose="020B0604020202020204" pitchFamily="34" charset="0"/>
              <a:buChar char="•"/>
            </a:pPr>
            <a:r>
              <a:rPr lang="en-GB" sz="1550" b="1" i="0" u="none" strike="noStrike" dirty="0">
                <a:solidFill>
                  <a:srgbClr val="7059A6"/>
                </a:solidFill>
                <a:effectLst/>
                <a:latin typeface="Quicksand" panose="020B0604020202020204" charset="0"/>
                <a:hlinkClick r:id="rId6"/>
              </a:rPr>
              <a:t>Descent</a:t>
            </a:r>
            <a:r>
              <a:rPr lang="en-GB" sz="1550" b="0" i="0" u="none" strike="noStrike" dirty="0">
                <a:solidFill>
                  <a:srgbClr val="7059A6"/>
                </a:solidFill>
                <a:effectLst/>
                <a:latin typeface="Quicksand" panose="020B0604020202020204" charset="0"/>
                <a:hlinkClick r:id="rId6"/>
              </a:rPr>
              <a:t>–</a:t>
            </a:r>
            <a:r>
              <a:rPr lang="en-GB" sz="1550" b="1" i="0" u="none" strike="noStrike" dirty="0">
                <a:solidFill>
                  <a:srgbClr val="7059A6"/>
                </a:solidFill>
                <a:effectLst/>
                <a:latin typeface="Quicksand" panose="020B0604020202020204" charset="0"/>
                <a:hlinkClick r:id="rId6"/>
              </a:rPr>
              <a:t>based slavery</a:t>
            </a:r>
            <a:r>
              <a:rPr lang="en-GB" sz="1550" b="0" i="0" dirty="0">
                <a:solidFill>
                  <a:srgbClr val="1A1A1A"/>
                </a:solidFill>
                <a:effectLst/>
                <a:latin typeface="Quicksand" panose="020B0604020202020204" charset="0"/>
              </a:rPr>
              <a:t>. Most traditional form, where people are treated as property, and their “slave” status was passed down the maternal line.</a:t>
            </a:r>
          </a:p>
          <a:p>
            <a:pPr algn="l">
              <a:buFont typeface="Arial" panose="020B0604020202020204" pitchFamily="34" charset="0"/>
              <a:buChar char="•"/>
            </a:pPr>
            <a:r>
              <a:rPr lang="en-GB" sz="1550" b="1" i="0" u="none" strike="noStrike" dirty="0">
                <a:solidFill>
                  <a:srgbClr val="7059A6"/>
                </a:solidFill>
                <a:effectLst/>
                <a:latin typeface="Quicksand" panose="020B0604020202020204" charset="0"/>
                <a:hlinkClick r:id="rId7"/>
              </a:rPr>
              <a:t>Slavery of children</a:t>
            </a:r>
            <a:r>
              <a:rPr lang="en-GB" sz="1550" b="0" i="0" dirty="0">
                <a:solidFill>
                  <a:srgbClr val="1A1A1A"/>
                </a:solidFill>
                <a:effectLst/>
                <a:latin typeface="Quicksand" panose="020B0604020202020204" charset="0"/>
              </a:rPr>
              <a:t>. When a child is exploited for someone else’s gain. This can include child trafficking, child soldiers, child marriage and child domestic slavery.</a:t>
            </a:r>
          </a:p>
          <a:p>
            <a:pPr algn="l">
              <a:buFont typeface="Arial" panose="020B0604020202020204" pitchFamily="34" charset="0"/>
              <a:buChar char="•"/>
            </a:pPr>
            <a:r>
              <a:rPr lang="en-GB" sz="1550" b="1" i="0" u="none" strike="noStrike" dirty="0">
                <a:solidFill>
                  <a:srgbClr val="7059A6"/>
                </a:solidFill>
                <a:effectLst/>
                <a:latin typeface="Quicksand" panose="020B0604020202020204" charset="0"/>
                <a:hlinkClick r:id="rId8"/>
              </a:rPr>
              <a:t>Forced and early marriage</a:t>
            </a:r>
            <a:r>
              <a:rPr lang="en-GB" sz="1550" b="0" i="0" dirty="0">
                <a:solidFill>
                  <a:srgbClr val="1A1A1A"/>
                </a:solidFill>
                <a:effectLst/>
                <a:latin typeface="Quicksand" panose="020B0604020202020204" charset="0"/>
              </a:rPr>
              <a:t>. When someone is married against their will and cannot leave. Most child marriages can be considered slavery.</a:t>
            </a:r>
          </a:p>
        </p:txBody>
      </p:sp>
    </p:spTree>
  </p:cSld>
  <p:clrMapOvr>
    <a:masterClrMapping/>
  </p:clrMapOvr>
</p:sld>
</file>

<file path=ppt/theme/theme1.xml><?xml version="1.0" encoding="utf-8"?>
<a:theme xmlns:a="http://schemas.openxmlformats.org/drawingml/2006/main" name="CPD presentation template 2015-16">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9240169A74EF54D8A076EF6C4FDBB55" ma:contentTypeVersion="14" ma:contentTypeDescription="Create a new document." ma:contentTypeScope="" ma:versionID="117b83f04f5ec7eee41da1d0777bd08a">
  <xsd:schema xmlns:xsd="http://www.w3.org/2001/XMLSchema" xmlns:xs="http://www.w3.org/2001/XMLSchema" xmlns:p="http://schemas.microsoft.com/office/2006/metadata/properties" xmlns:ns2="b18fd106-5d4e-4355-b32f-bd604eda3e1d" xmlns:ns3="bbe72c3a-4102-4f21-8896-2fb097555d67" targetNamespace="http://schemas.microsoft.com/office/2006/metadata/properties" ma:root="true" ma:fieldsID="861e7d9a0286f84fbe8859bcbd332a56" ns2:_="" ns3:_="">
    <xsd:import namespace="b18fd106-5d4e-4355-b32f-bd604eda3e1d"/>
    <xsd:import namespace="bbe72c3a-4102-4f21-8896-2fb097555d67"/>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8fd106-5d4e-4355-b32f-bd604eda3e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be72c3a-4102-4f21-8896-2fb097555d67"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B53A36-E10B-4DF0-9911-1B5081A0417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B55EB58-943E-46C2-ADF2-4F2C2172698D}">
  <ds:schemaRefs>
    <ds:schemaRef ds:uri="http://schemas.microsoft.com/sharepoint/v3/contenttype/forms"/>
  </ds:schemaRefs>
</ds:datastoreItem>
</file>

<file path=customXml/itemProps3.xml><?xml version="1.0" encoding="utf-8"?>
<ds:datastoreItem xmlns:ds="http://schemas.openxmlformats.org/officeDocument/2006/customXml" ds:itemID="{B6F1B551-36B2-4178-B005-2E4A0EF2928C}"/>
</file>

<file path=docProps/app.xml><?xml version="1.0" encoding="utf-8"?>
<Properties xmlns="http://schemas.openxmlformats.org/officeDocument/2006/extended-properties" xmlns:vt="http://schemas.openxmlformats.org/officeDocument/2006/docPropsVTypes">
  <TotalTime>3561</TotalTime>
  <Words>1250</Words>
  <Application>Microsoft Office PowerPoint</Application>
  <PresentationFormat>On-screen Show (4:3)</PresentationFormat>
  <Paragraphs>95</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Oswald</vt:lpstr>
      <vt:lpstr>Arial</vt:lpstr>
      <vt:lpstr>Quicksand</vt:lpstr>
      <vt:lpstr>CPD presentation template 2015-16</vt:lpstr>
      <vt:lpstr>Exploration, exploitation, and resistance: how did Europeans make connections in Africa and the America’s 1500-1900?</vt:lpstr>
      <vt:lpstr>Activity 1: Read the timeline of the slave trade around the world. </vt:lpstr>
      <vt:lpstr>PowerPoint Presentation</vt:lpstr>
      <vt:lpstr>Activity 2- watch the video and answer the questions </vt:lpstr>
      <vt:lpstr>Answers</vt:lpstr>
      <vt:lpstr>Activity 3- watch the video and answer the questions </vt:lpstr>
      <vt:lpstr>Answers</vt:lpstr>
      <vt:lpstr>Final thoughts…  Why is it important to remember the difference between the ‘slave trade’ and ‘slavery?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Elizabethan England 1558-88</dc:title>
  <dc:creator>Camilla Evans</dc:creator>
  <cp:lastModifiedBy>Florence Pennant</cp:lastModifiedBy>
  <cp:revision>144</cp:revision>
  <dcterms:modified xsi:type="dcterms:W3CDTF">2020-12-10T10:56:17Z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0x010100C9240169A74EF54D8A076EF6C4FDBB55</vt:lpwstr>
  </property>
</Properties>
</file>