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4"/>
  </p:sldMasterIdLst>
  <p:notesMasterIdLst>
    <p:notesMasterId r:id="rId14"/>
  </p:notesMasterIdLst>
  <p:sldIdLst>
    <p:sldId id="256" r:id="rId5"/>
    <p:sldId id="343" r:id="rId6"/>
    <p:sldId id="342" r:id="rId7"/>
    <p:sldId id="344" r:id="rId8"/>
    <p:sldId id="338" r:id="rId9"/>
    <p:sldId id="339" r:id="rId10"/>
    <p:sldId id="340" r:id="rId11"/>
    <p:sldId id="341" r:id="rId12"/>
    <p:sldId id="260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swald" panose="020B0604020202020204" charset="0"/>
      <p:regular r:id="rId19"/>
      <p:bold r:id="rId20"/>
    </p:embeddedFont>
    <p:embeddedFont>
      <p:font typeface="Quicksand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3"/>
    <p:restoredTop sz="94690"/>
  </p:normalViewPr>
  <p:slideViewPr>
    <p:cSldViewPr snapToGrid="0" snapToObjects="1">
      <p:cViewPr varScale="1">
        <p:scale>
          <a:sx n="118" d="100"/>
          <a:sy n="118" d="100"/>
        </p:scale>
        <p:origin x="157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emplate 2018-19 (Original)" type="title">
  <p:cSld name="TITLE">
    <p:bg>
      <p:bgPr>
        <a:solidFill>
          <a:srgbClr val="D0E0E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389800"/>
            <a:ext cx="691800" cy="7173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25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387448"/>
            <a:ext cx="82824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2588550"/>
            <a:ext cx="82824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Quicksand"/>
              <a:buNone/>
              <a:defRPr sz="36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41000"/>
          </a:blip>
          <a:srcRect l="1826" t="66387" r="1516" b="6409"/>
          <a:stretch/>
        </p:blipFill>
        <p:spPr>
          <a:xfrm>
            <a:off x="0" y="0"/>
            <a:ext cx="9144000" cy="25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D0E0E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357225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560425"/>
            <a:ext cx="3968100" cy="3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D Presentations 2017-18 (Original)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4572000" y="233"/>
            <a:ext cx="4572000" cy="68580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5500" y="1438333"/>
            <a:ext cx="4045200" cy="23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1"/>
          </p:nvPr>
        </p:nvSpPr>
        <p:spPr>
          <a:xfrm>
            <a:off x="265500" y="3895201"/>
            <a:ext cx="40452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None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200425" y="6274150"/>
            <a:ext cx="3799500" cy="488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2350" y="199925"/>
            <a:ext cx="80367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1233"/>
            <a:ext cx="8520600" cy="4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 l="5152" r="7950" b="42973"/>
          <a:stretch/>
        </p:blipFill>
        <p:spPr>
          <a:xfrm>
            <a:off x="7674050" y="5884025"/>
            <a:ext cx="1320375" cy="871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w7Ie_vNO7g" TargetMode="External"/><Relationship Id="rId2" Type="http://schemas.openxmlformats.org/officeDocument/2006/relationships/hyperlink" Target="https://www.bbc.co.uk/bitesize/clips/zjgg9j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ctrTitle"/>
          </p:nvPr>
        </p:nvSpPr>
        <p:spPr>
          <a:xfrm>
            <a:off x="411175" y="387448"/>
            <a:ext cx="82824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3500" b="1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Exploration, exploitation, and resistance: how did Europeans make connections in Africa and the America’s 1500-1900?</a:t>
            </a:r>
            <a:endParaRPr lang="en-GB" sz="3500" b="0" dirty="0">
              <a:sym typeface="Quicksand"/>
            </a:endParaRPr>
          </a:p>
        </p:txBody>
      </p:sp>
      <p:sp>
        <p:nvSpPr>
          <p:cNvPr id="5" name="Google Shape;35;p7"/>
          <p:cNvSpPr txBox="1">
            <a:spLocks/>
          </p:cNvSpPr>
          <p:nvPr/>
        </p:nvSpPr>
        <p:spPr>
          <a:xfrm>
            <a:off x="430800" y="3429000"/>
            <a:ext cx="8282400" cy="253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Quicksand"/>
              <a:buNone/>
              <a:defRPr sz="3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/>
            <a:r>
              <a:rPr lang="en-GB" sz="3000" b="1" u="sng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Title: How successfully did enslaved people create their own nations?</a:t>
            </a:r>
            <a:endParaRPr lang="en-GB" sz="3000" dirty="0"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/>
            <a:endParaRPr lang="en-GB" sz="3000" b="1" u="sng" dirty="0"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6B10-67DB-48CA-A887-A50A724B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89" y="2421300"/>
            <a:ext cx="6089100" cy="1007700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180340" algn="l"/>
              </a:tabLst>
            </a:pPr>
            <a:r>
              <a:rPr lang="en-GB" sz="2500" b="1" u="sng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Activity 1: Watch the videos and make a mind map about the Haitian Revolution</a:t>
            </a:r>
            <a:br>
              <a:rPr lang="en-GB" sz="2500" b="1" u="sng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500" dirty="0"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500" b="1" u="sng" dirty="0">
                <a:solidFill>
                  <a:srgbClr val="0000FF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https://www.bbc.co.uk/bitesize/clips/zjgg9j6</a:t>
            </a:r>
            <a:br>
              <a:rPr lang="en-GB" sz="2500" dirty="0"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500" b="1" u="sng" dirty="0">
                <a:solidFill>
                  <a:srgbClr val="0000FF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https://www.youtube.com/watch?v=Uw7Ie_vNO7g</a:t>
            </a:r>
            <a:endParaRPr lang="en-GB" sz="2500" dirty="0"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6B10-67DB-48CA-A887-A50A724B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57225"/>
            <a:ext cx="6089100" cy="1007700"/>
          </a:xfrm>
        </p:spPr>
        <p:txBody>
          <a:bodyPr/>
          <a:lstStyle/>
          <a:p>
            <a:r>
              <a:rPr lang="en-GB" sz="3000" u="sng" dirty="0"/>
              <a:t>Activity 2- read the information and fill in the blanks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6BA32-03AD-48C3-A689-A56601685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60425"/>
            <a:ext cx="3968100" cy="198415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152400" indent="0">
              <a:buNone/>
            </a:pPr>
            <a:r>
              <a:rPr lang="en-GB" sz="3000" b="1" dirty="0">
                <a:latin typeface="Quicksand" panose="020B0604020202020204" charset="0"/>
              </a:rPr>
              <a:t>Challenge: </a:t>
            </a:r>
            <a:r>
              <a:rPr lang="en-GB" sz="3000" i="1" dirty="0">
                <a:latin typeface="Quicksand" panose="020B0604020202020204" charset="0"/>
              </a:rPr>
              <a:t>complete the challenge questions</a:t>
            </a:r>
          </a:p>
        </p:txBody>
      </p:sp>
    </p:spTree>
    <p:extLst>
      <p:ext uri="{BB962C8B-B14F-4D97-AF65-F5344CB8AC3E}">
        <p14:creationId xmlns:p14="http://schemas.microsoft.com/office/powerpoint/2010/main" val="3883522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532C-2875-4B60-9215-0B7B3EF8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827" y="1245685"/>
            <a:ext cx="5829696" cy="1007700"/>
          </a:xfrm>
        </p:spPr>
        <p:txBody>
          <a:bodyPr/>
          <a:lstStyle/>
          <a:p>
            <a:r>
              <a:rPr lang="en-GB" sz="2400" b="1" u="sng" dirty="0">
                <a:solidFill>
                  <a:srgbClr val="00000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Activity 3: Create a newspaper article about long term success of the Haitian Revolution</a:t>
            </a:r>
            <a:br>
              <a:rPr lang="en-GB" dirty="0"/>
            </a:br>
            <a:br>
              <a:rPr lang="en-GB" sz="2400" dirty="0"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DBD87-43FB-485A-AEFE-CBF144CB6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GB" sz="2500" b="1" u="sng" dirty="0">
                <a:latin typeface="Quicksand" panose="020B0604020202020204" charset="0"/>
              </a:rPr>
              <a:t>Include:</a:t>
            </a:r>
          </a:p>
          <a:p>
            <a:r>
              <a:rPr lang="en-GB" sz="2500" dirty="0">
                <a:latin typeface="Quicksand" panose="020B0604020202020204" charset="0"/>
              </a:rPr>
              <a:t>Key individuals</a:t>
            </a:r>
          </a:p>
          <a:p>
            <a:r>
              <a:rPr lang="en-GB" sz="2500" dirty="0">
                <a:latin typeface="Quicksand" panose="020B0604020202020204" charset="0"/>
              </a:rPr>
              <a:t>Key dates</a:t>
            </a:r>
          </a:p>
          <a:p>
            <a:r>
              <a:rPr lang="en-GB" sz="2500" dirty="0">
                <a:latin typeface="Quicksand" panose="020B0604020202020204" charset="0"/>
              </a:rPr>
              <a:t>How successful was it in the long term?</a:t>
            </a:r>
          </a:p>
          <a:p>
            <a:endParaRPr lang="en-GB" sz="2500" dirty="0"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28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A3BB85-E1CA-45ED-9E2F-664E4A56F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84">
            <a:extLst>
              <a:ext uri="{FF2B5EF4-FFF2-40B4-BE49-F238E27FC236}">
                <a16:creationId xmlns:a16="http://schemas.microsoft.com/office/drawing/2014/main" id="{CDBFF515-7B7F-48E6-882B-D73109A2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883" y="357225"/>
            <a:ext cx="3205537" cy="435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070F3B-354C-4975-BECB-CC12D98F4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337" y="525029"/>
            <a:ext cx="4869712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The Haitian Revolution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Quicksand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This was the most successful enslaved people rebellion in history. The Haitian Revolution began as a enslaved people revolt and ended with the founding of an independent state. It started in 1791 in the valuable French colony of Saint-Domingue, in the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Caribbean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. It was inspired by the French Revolution in 1789. The enslaved people on this island had been treated very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badly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 by French owners and eventually black enslaved people launched an organized rebellion, killing thousands of whites and burning sugar plantations and gaining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control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 of the region. This challenged the idea that enslaved peoples were inferior to white people and completely changed peoples mindsets.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9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875CE-B36E-4E29-9083-EE32E5BED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57225"/>
            <a:ext cx="7280902" cy="1007700"/>
          </a:xfrm>
        </p:spPr>
        <p:txBody>
          <a:bodyPr/>
          <a:lstStyle/>
          <a:p>
            <a:r>
              <a:rPr lang="en-GB" sz="2500" b="1" dirty="0">
                <a:solidFill>
                  <a:srgbClr val="231F2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</a:rPr>
              <a:t>How did the Haitian beat the British?</a:t>
            </a:r>
            <a:br>
              <a:rPr lang="en-GB" sz="2500" dirty="0">
                <a:effectLst/>
                <a:latin typeface="Quicksand" panose="020B0604020202020204" charset="0"/>
                <a:ea typeface="Times New Roman" panose="02020603050405020304" pitchFamily="18" charset="0"/>
              </a:rPr>
            </a:br>
            <a:endParaRPr lang="en-GB" sz="2500" dirty="0">
              <a:latin typeface="Quicksand" panose="020B06040202020202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8A941-3425-47A3-90C4-91862C081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60425"/>
            <a:ext cx="8441882" cy="3934500"/>
          </a:xfrm>
        </p:spPr>
        <p:txBody>
          <a:bodyPr/>
          <a:lstStyle/>
          <a:p>
            <a:pPr marL="152400" indent="0">
              <a:buNone/>
            </a:pPr>
            <a:r>
              <a:rPr lang="en-GB" sz="2400" dirty="0">
                <a:solidFill>
                  <a:srgbClr val="231F2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</a:rPr>
              <a:t>In 1793 Britain took the chance to take St Domingue from the Haitian leader </a:t>
            </a:r>
            <a:r>
              <a:rPr lang="en-GB" sz="2400" dirty="0" err="1">
                <a:solidFill>
                  <a:srgbClr val="231F2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</a:rPr>
              <a:t>L’Ouverture</a:t>
            </a:r>
            <a:r>
              <a:rPr lang="en-GB" sz="2400" dirty="0">
                <a:solidFill>
                  <a:srgbClr val="231F2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</a:rPr>
              <a:t>. However, Britain suffered humiliation and was </a:t>
            </a:r>
            <a:r>
              <a:rPr lang="en-GB" sz="2400" dirty="0">
                <a:solidFill>
                  <a:srgbClr val="231F20"/>
                </a:solidFill>
                <a:effectLst/>
                <a:highlight>
                  <a:srgbClr val="00FFFF"/>
                </a:highlight>
                <a:latin typeface="Quicksand" panose="020B0604020202020204" charset="0"/>
                <a:ea typeface="Times New Roman" panose="02020603050405020304" pitchFamily="18" charset="0"/>
              </a:rPr>
              <a:t>beaten</a:t>
            </a:r>
            <a:r>
              <a:rPr lang="en-GB" sz="2400" dirty="0">
                <a:solidFill>
                  <a:srgbClr val="231F2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</a:rPr>
              <a:t> by disease and the ex-slave army. Despite this failed invasion, the British continually attempted to defeat the slave army and capture the island’s </a:t>
            </a:r>
            <a:r>
              <a:rPr lang="en-GB" sz="2400" dirty="0">
                <a:solidFill>
                  <a:srgbClr val="231F20"/>
                </a:solidFill>
                <a:effectLst/>
                <a:highlight>
                  <a:srgbClr val="00FFFF"/>
                </a:highlight>
                <a:latin typeface="Quicksand" panose="020B0604020202020204" charset="0"/>
                <a:ea typeface="Times New Roman" panose="02020603050405020304" pitchFamily="18" charset="0"/>
              </a:rPr>
              <a:t>resource</a:t>
            </a:r>
            <a:r>
              <a:rPr lang="en-GB" sz="2400" dirty="0">
                <a:solidFill>
                  <a:srgbClr val="231F2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</a:rPr>
              <a:t> The government hoped this would stop rebellion spreading to neighbouring British colonies. 45,000 British soldiers died in </a:t>
            </a:r>
            <a:r>
              <a:rPr lang="en-GB" sz="2400" dirty="0">
                <a:solidFill>
                  <a:srgbClr val="231F20"/>
                </a:solidFill>
                <a:effectLst/>
                <a:highlight>
                  <a:srgbClr val="00FFFF"/>
                </a:highlight>
                <a:latin typeface="Quicksand" panose="020B0604020202020204" charset="0"/>
                <a:ea typeface="Times New Roman" panose="02020603050405020304" pitchFamily="18" charset="0"/>
              </a:rPr>
              <a:t>battle</a:t>
            </a:r>
            <a:r>
              <a:rPr lang="en-GB" sz="2400" dirty="0">
                <a:solidFill>
                  <a:srgbClr val="231F2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</a:rPr>
              <a:t> and from disease in the West Indies between 1793 and 1801. In Britain there was fear that rebellion would </a:t>
            </a:r>
            <a:r>
              <a:rPr lang="en-GB" sz="2400" dirty="0">
                <a:solidFill>
                  <a:srgbClr val="231F20"/>
                </a:solidFill>
                <a:effectLst/>
                <a:highlight>
                  <a:srgbClr val="00FFFF"/>
                </a:highlight>
                <a:latin typeface="Quicksand" panose="020B0604020202020204" charset="0"/>
                <a:ea typeface="Times New Roman" panose="02020603050405020304" pitchFamily="18" charset="0"/>
              </a:rPr>
              <a:t>spread</a:t>
            </a:r>
            <a:r>
              <a:rPr lang="en-GB" sz="2400" dirty="0">
                <a:solidFill>
                  <a:srgbClr val="231F2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</a:rPr>
              <a:t> to other islands. </a:t>
            </a:r>
            <a:endParaRPr lang="en-GB" sz="2400" dirty="0">
              <a:effectLst/>
              <a:latin typeface="Quicksand" panose="020B0604020202020204" charset="0"/>
              <a:ea typeface="Times New Roman" panose="02020603050405020304" pitchFamily="18" charset="0"/>
            </a:endParaRPr>
          </a:p>
          <a:p>
            <a:endParaRPr lang="en-GB" sz="2400" dirty="0"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76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BF825-9DF9-44C1-9BC0-9410E9853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136" y="183688"/>
            <a:ext cx="8462430" cy="3934500"/>
          </a:xfrm>
        </p:spPr>
        <p:txBody>
          <a:bodyPr/>
          <a:lstStyle/>
          <a:p>
            <a:pPr marL="152400" indent="0">
              <a:lnSpc>
                <a:spcPct val="106000"/>
              </a:lnSpc>
              <a:spcBef>
                <a:spcPts val="50"/>
              </a:spcBef>
              <a:spcAft>
                <a:spcPts val="135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How did Haiti become a new country?</a:t>
            </a:r>
            <a:endParaRPr lang="en-GB" sz="2400" dirty="0"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6000"/>
              </a:lnSpc>
              <a:spcBef>
                <a:spcPts val="50"/>
              </a:spcBef>
              <a:spcAft>
                <a:spcPts val="1350"/>
              </a:spcAft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2400" dirty="0">
                <a:solidFill>
                  <a:srgbClr val="000000"/>
                </a:solidFill>
                <a:highlight>
                  <a:srgbClr val="00FFFF"/>
                </a:highlight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unrest </a:t>
            </a:r>
            <a:r>
              <a:rPr lang="en-GB" sz="2400" dirty="0">
                <a:solidFill>
                  <a:srgbClr val="00000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continued until February 1794, when the French government officially abolished slavery in all its land. Then the people who had been enslaved declared their </a:t>
            </a:r>
            <a:r>
              <a:rPr lang="en-GB" sz="2400" dirty="0">
                <a:solidFill>
                  <a:srgbClr val="000000"/>
                </a:solidFill>
                <a:highlight>
                  <a:srgbClr val="00FFFF"/>
                </a:highlight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independence</a:t>
            </a:r>
            <a:r>
              <a:rPr lang="en-GB" sz="2400" dirty="0">
                <a:solidFill>
                  <a:srgbClr val="00000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 and established the island as the new republic of Haiti. News of the first successful rebellion—the only enslaved people uprising in </a:t>
            </a:r>
            <a:r>
              <a:rPr lang="en-GB" sz="2400" dirty="0">
                <a:solidFill>
                  <a:srgbClr val="000000"/>
                </a:solidFill>
                <a:highlight>
                  <a:srgbClr val="00FFFF"/>
                </a:highlight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history</a:t>
            </a:r>
            <a:r>
              <a:rPr lang="en-GB" sz="2400" dirty="0">
                <a:solidFill>
                  <a:srgbClr val="00000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 to end with the foundation of a new</a:t>
            </a:r>
            <a:r>
              <a:rPr lang="en-GB" sz="2400" dirty="0">
                <a:solidFill>
                  <a:srgbClr val="000000"/>
                </a:solidFill>
                <a:highlight>
                  <a:srgbClr val="00FFFF"/>
                </a:highlight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 country </a:t>
            </a:r>
            <a:r>
              <a:rPr lang="en-GB" sz="2400" dirty="0">
                <a:solidFill>
                  <a:srgbClr val="00000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went on to inspire countless other revolts throughout the United States and the Caribbean.</a:t>
            </a:r>
            <a:endParaRPr lang="en-GB" sz="2400" dirty="0"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6000"/>
              </a:lnSpc>
              <a:spcBef>
                <a:spcPts val="50"/>
              </a:spcBef>
              <a:spcAft>
                <a:spcPts val="1350"/>
              </a:spcAft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06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696B-50D4-429A-B9BD-DA2CB76E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57225"/>
            <a:ext cx="5575392" cy="1007700"/>
          </a:xfrm>
        </p:spPr>
        <p:txBody>
          <a:bodyPr/>
          <a:lstStyle/>
          <a:p>
            <a:r>
              <a:rPr lang="en-GB" sz="2400" dirty="0">
                <a:solidFill>
                  <a:srgbClr val="000000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What were the consequences of the Haitian Revolution?</a:t>
            </a:r>
            <a:br>
              <a:rPr lang="en-GB" sz="2400" dirty="0"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853A5-117A-472F-B223-B5FACBF8A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150" y="1364925"/>
            <a:ext cx="8616544" cy="3934500"/>
          </a:xfrm>
        </p:spPr>
        <p:txBody>
          <a:bodyPr/>
          <a:lstStyle/>
          <a:p>
            <a:pPr marL="152400" indent="0" fontAlgn="base">
              <a:buNone/>
            </a:pPr>
            <a:r>
              <a:rPr lang="en-GB" sz="2500" dirty="0">
                <a:solidFill>
                  <a:srgbClr val="222222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</a:rPr>
              <a:t>On </a:t>
            </a:r>
            <a:r>
              <a:rPr lang="en-GB" sz="2500" dirty="0"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ea typeface="Times New Roman" panose="02020603050405020304" pitchFamily="18" charset="0"/>
              </a:rPr>
              <a:t>January 1, 1804, Haiti was a free republic. The only successful </a:t>
            </a:r>
            <a:r>
              <a:rPr lang="en-GB" sz="2500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FF"/>
                </a:highlight>
                <a:latin typeface="Quicksand" panose="020B0604020202020204" charset="0"/>
                <a:ea typeface="Times New Roman" panose="02020603050405020304" pitchFamily="18" charset="0"/>
              </a:rPr>
              <a:t>rebellion</a:t>
            </a:r>
            <a:r>
              <a:rPr lang="en-GB" sz="2500" dirty="0"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ea typeface="Times New Roman" panose="02020603050405020304" pitchFamily="18" charset="0"/>
              </a:rPr>
              <a:t> of enslaved people in world history. However, the country had been crippled by years of war, the country </a:t>
            </a:r>
            <a:r>
              <a:rPr lang="en-GB" sz="2500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FF"/>
                </a:highlight>
                <a:latin typeface="Quicksand" panose="020B0604020202020204" charset="0"/>
                <a:ea typeface="Times New Roman" panose="02020603050405020304" pitchFamily="18" charset="0"/>
              </a:rPr>
              <a:t>devastated</a:t>
            </a:r>
            <a:r>
              <a:rPr lang="en-GB" sz="2500" dirty="0"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ea typeface="Times New Roman" panose="02020603050405020304" pitchFamily="18" charset="0"/>
              </a:rPr>
              <a:t>. Haiti was forced to make payments to French slaveholders in 1825 in the amount of 90 million gold francs (a value of $21 billion USD today), Haiti was forced to </a:t>
            </a:r>
            <a:r>
              <a:rPr lang="en-GB" sz="2500" dirty="0"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FF"/>
                </a:highlight>
                <a:latin typeface="Quicksand" panose="020B0604020202020204" charset="0"/>
                <a:ea typeface="Times New Roman" panose="02020603050405020304" pitchFamily="18" charset="0"/>
              </a:rPr>
              <a:t>pay</a:t>
            </a:r>
            <a:r>
              <a:rPr lang="en-GB" sz="2500" dirty="0"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ea typeface="Times New Roman" panose="02020603050405020304" pitchFamily="18" charset="0"/>
              </a:rPr>
              <a:t> France for the next one hundred years for its independence. A great many historians believe that this has contributed significantly </a:t>
            </a:r>
            <a:r>
              <a:rPr lang="en-GB" sz="2500" dirty="0">
                <a:solidFill>
                  <a:srgbClr val="222222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</a:rPr>
              <a:t>to making Haiti the </a:t>
            </a:r>
            <a:r>
              <a:rPr lang="en-GB" sz="2500" dirty="0">
                <a:solidFill>
                  <a:srgbClr val="222222"/>
                </a:solidFill>
                <a:effectLst/>
                <a:highlight>
                  <a:srgbClr val="00FFFF"/>
                </a:highlight>
                <a:latin typeface="Quicksand" panose="020B0604020202020204" charset="0"/>
                <a:ea typeface="Times New Roman" panose="02020603050405020304" pitchFamily="18" charset="0"/>
              </a:rPr>
              <a:t>poorest</a:t>
            </a:r>
            <a:r>
              <a:rPr lang="en-GB" sz="2500" dirty="0">
                <a:solidFill>
                  <a:srgbClr val="222222"/>
                </a:solidFill>
                <a:effectLst/>
                <a:latin typeface="Quicksand" panose="020B0604020202020204" charset="0"/>
                <a:ea typeface="Times New Roman" panose="02020603050405020304" pitchFamily="18" charset="0"/>
              </a:rPr>
              <a:t> nation in the Western Hemisphere.</a:t>
            </a:r>
            <a:endParaRPr lang="en-GB" sz="2500" dirty="0">
              <a:effectLst/>
              <a:latin typeface="Quicksand" panose="020B0604020202020204" charset="0"/>
              <a:ea typeface="Times New Roman" panose="02020603050405020304" pitchFamily="18" charset="0"/>
            </a:endParaRPr>
          </a:p>
          <a:p>
            <a:endParaRPr lang="en-GB" sz="2500" dirty="0"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8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252093" y="4383278"/>
            <a:ext cx="4045200" cy="27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3000" u="sng" dirty="0">
                <a:solidFill>
                  <a:schemeClr val="bg1"/>
                </a:solidFill>
                <a:latin typeface="Quicksand" panose="020B0604020202020204" charset="0"/>
              </a:rPr>
              <a:t>Final thoughts…</a:t>
            </a:r>
            <a:br>
              <a:rPr lang="en-GB" sz="3000" b="0" u="sng" dirty="0">
                <a:solidFill>
                  <a:schemeClr val="bg1"/>
                </a:solidFill>
                <a:latin typeface="Quicksand" panose="020B0604020202020204" charset="0"/>
              </a:rPr>
            </a:br>
            <a:br>
              <a:rPr lang="en-GB" sz="3000" b="0" u="sng" dirty="0">
                <a:solidFill>
                  <a:schemeClr val="bg1"/>
                </a:solidFill>
                <a:latin typeface="Quicksand" panose="020B0604020202020204" charset="0"/>
              </a:rPr>
            </a:br>
            <a:br>
              <a:rPr lang="en-GB" sz="3000" b="0" dirty="0">
                <a:solidFill>
                  <a:schemeClr val="bg1"/>
                </a:solidFill>
                <a:effectLst/>
                <a:latin typeface="Quicksand" panose="020B0604020202020204" charset="0"/>
              </a:rPr>
            </a:br>
            <a:br>
              <a:rPr lang="en-GB" sz="3000" dirty="0">
                <a:solidFill>
                  <a:schemeClr val="bg1"/>
                </a:solidFill>
                <a:latin typeface="Quicksand" panose="020B0604020202020204" charset="0"/>
              </a:rPr>
            </a:br>
            <a:br>
              <a:rPr lang="en-GB" sz="3000" b="0" u="sng" dirty="0">
                <a:solidFill>
                  <a:schemeClr val="bg1"/>
                </a:solidFill>
                <a:latin typeface="Quicksand" panose="020B0604020202020204" charset="0"/>
              </a:rPr>
            </a:br>
            <a:br>
              <a:rPr lang="en-GB" sz="3000" b="0" u="sng" dirty="0">
                <a:solidFill>
                  <a:schemeClr val="bg1"/>
                </a:solidFill>
                <a:latin typeface="Quicksand" panose="020B0604020202020204" charset="0"/>
              </a:rPr>
            </a:br>
            <a:br>
              <a:rPr lang="en-GB" sz="3000" dirty="0">
                <a:solidFill>
                  <a:schemeClr val="bg1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000" b="0" dirty="0">
                <a:solidFill>
                  <a:schemeClr val="bg1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000" b="0" dirty="0">
              <a:solidFill>
                <a:schemeClr val="bg1"/>
              </a:solidFill>
              <a:latin typeface="Quicksand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719AA-5275-4E26-8323-79E10598786D}"/>
              </a:ext>
            </a:extLst>
          </p:cNvPr>
          <p:cNvSpPr txBox="1"/>
          <p:nvPr/>
        </p:nvSpPr>
        <p:spPr>
          <a:xfrm>
            <a:off x="4833300" y="234969"/>
            <a:ext cx="4045200" cy="475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457200">
              <a:lnSpc>
                <a:spcPct val="106000"/>
              </a:lnSpc>
              <a:spcAft>
                <a:spcPts val="800"/>
              </a:spcAft>
              <a:buAutoNum type="arabicPeriod"/>
            </a:pPr>
            <a:endParaRPr lang="en-GB" sz="2500" dirty="0"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0A17906-A969-4F9D-A479-446F44D3FDD1}"/>
              </a:ext>
            </a:extLst>
          </p:cNvPr>
          <p:cNvSpPr txBox="1">
            <a:spLocks/>
          </p:cNvSpPr>
          <p:nvPr/>
        </p:nvSpPr>
        <p:spPr>
          <a:xfrm>
            <a:off x="696032" y="292515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Quicksand"/>
              <a:buNone/>
              <a:defRPr sz="46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Oswald"/>
              <a:buNone/>
              <a:defRPr sz="46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br>
              <a:rPr lang="en-GB" sz="2400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PD presentation template 2015-16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240169A74EF54D8A076EF6C4FDBB55" ma:contentTypeVersion="14" ma:contentTypeDescription="Create a new document." ma:contentTypeScope="" ma:versionID="117b83f04f5ec7eee41da1d0777bd08a">
  <xsd:schema xmlns:xsd="http://www.w3.org/2001/XMLSchema" xmlns:xs="http://www.w3.org/2001/XMLSchema" xmlns:p="http://schemas.microsoft.com/office/2006/metadata/properties" xmlns:ns2="b18fd106-5d4e-4355-b32f-bd604eda3e1d" xmlns:ns3="bbe72c3a-4102-4f21-8896-2fb097555d67" targetNamespace="http://schemas.microsoft.com/office/2006/metadata/properties" ma:root="true" ma:fieldsID="861e7d9a0286f84fbe8859bcbd332a56" ns2:_="" ns3:_="">
    <xsd:import namespace="b18fd106-5d4e-4355-b32f-bd604eda3e1d"/>
    <xsd:import namespace="bbe72c3a-4102-4f21-8896-2fb097555d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8fd106-5d4e-4355-b32f-bd604eda3e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72c3a-4102-4f21-8896-2fb097555d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06B09D-FE45-46A7-A7DB-96558FAF909F}"/>
</file>

<file path=customXml/itemProps2.xml><?xml version="1.0" encoding="utf-8"?>
<ds:datastoreItem xmlns:ds="http://schemas.openxmlformats.org/officeDocument/2006/customXml" ds:itemID="{2B55EB58-943E-46C2-ADF2-4F2C217269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B53A36-E10B-4DF0-9911-1B5081A0417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3404</TotalTime>
  <Words>561</Words>
  <Application>Microsoft Office PowerPoint</Application>
  <PresentationFormat>On-screen Show (4:3)</PresentationFormat>
  <Paragraphs>21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Oswald</vt:lpstr>
      <vt:lpstr>Arial</vt:lpstr>
      <vt:lpstr>Quicksand</vt:lpstr>
      <vt:lpstr>Calibri</vt:lpstr>
      <vt:lpstr>CPD presentation template 2015-16</vt:lpstr>
      <vt:lpstr>Exploration, exploitation, and resistance: how did Europeans make connections in Africa and the America’s 1500-1900?</vt:lpstr>
      <vt:lpstr>Activity 1: Watch the videos and make a mind map about the Haitian Revolution  https://www.bbc.co.uk/bitesize/clips/zjgg9j6 https://www.youtube.com/watch?v=Uw7Ie_vNO7g</vt:lpstr>
      <vt:lpstr>Activity 2- read the information and fill in the blanks</vt:lpstr>
      <vt:lpstr>Activity 3: Create a newspaper article about long term success of the Haitian Revolution  </vt:lpstr>
      <vt:lpstr>PowerPoint Presentation</vt:lpstr>
      <vt:lpstr>How did the Haitian beat the British? </vt:lpstr>
      <vt:lpstr>PowerPoint Presentation</vt:lpstr>
      <vt:lpstr>What were the consequences of the Haitian Revolution? </vt:lpstr>
      <vt:lpstr>Final thoughts…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Elizabethan England 1558-88</dc:title>
  <dc:creator>Camilla Evans</dc:creator>
  <cp:lastModifiedBy>Florence Pennant</cp:lastModifiedBy>
  <cp:revision>143</cp:revision>
  <dcterms:modified xsi:type="dcterms:W3CDTF">2020-12-10T10:46:42Z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0x010100C9240169A74EF54D8A076EF6C4FDBB55</vt:lpwstr>
  </property>
</Properties>
</file>