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4"/>
  </p:sldMasterIdLst>
  <p:notesMasterIdLst>
    <p:notesMasterId r:id="rId15"/>
  </p:notesMasterIdLst>
  <p:sldIdLst>
    <p:sldId id="256" r:id="rId5"/>
    <p:sldId id="335" r:id="rId6"/>
    <p:sldId id="343" r:id="rId7"/>
    <p:sldId id="342" r:id="rId8"/>
    <p:sldId id="340" r:id="rId9"/>
    <p:sldId id="339" r:id="rId10"/>
    <p:sldId id="336" r:id="rId11"/>
    <p:sldId id="337" r:id="rId12"/>
    <p:sldId id="338" r:id="rId13"/>
    <p:sldId id="260" r:id="rId14"/>
  </p:sldIdLst>
  <p:sldSz cx="9144000" cy="6858000" type="screen4x3"/>
  <p:notesSz cx="6858000" cy="9144000"/>
  <p:embeddedFontLst>
    <p:embeddedFont>
      <p:font typeface="Oswald" panose="020B0604020202020204" charset="0"/>
      <p:regular r:id="rId16"/>
      <p:bold r:id="rId17"/>
    </p:embeddedFont>
    <p:embeddedFont>
      <p:font typeface="Quicksand" panose="020B0604020202020204"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53"/>
    <p:restoredTop sz="94690"/>
  </p:normalViewPr>
  <p:slideViewPr>
    <p:cSldViewPr snapToGrid="0" snapToObjects="1">
      <p:cViewPr varScale="1">
        <p:scale>
          <a:sx n="118" d="100"/>
          <a:sy n="118" d="100"/>
        </p:scale>
        <p:origin x="157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3.fntdata"/><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2.fntdata"/><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 name="Google Shape;3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 name="Google Shape;5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GB" dirty="0"/>
              <a:t>Also in workbook if students can’t read from the board.</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Presentation Template 2018-19 (Original)" type="title">
  <p:cSld name="TITLE">
    <p:bg>
      <p:bgPr>
        <a:solidFill>
          <a:srgbClr val="D0E0E3"/>
        </a:solidFill>
        <a:effectLst/>
      </p:bgPr>
    </p:bg>
    <p:spTree>
      <p:nvGrpSpPr>
        <p:cNvPr id="1" name="Shape 9"/>
        <p:cNvGrpSpPr/>
        <p:nvPr/>
      </p:nvGrpSpPr>
      <p:grpSpPr>
        <a:xfrm>
          <a:off x="0" y="0"/>
          <a:ext cx="0" cy="0"/>
          <a:chOff x="0" y="0"/>
          <a:chExt cx="0" cy="0"/>
        </a:xfrm>
      </p:grpSpPr>
      <p:sp>
        <p:nvSpPr>
          <p:cNvPr id="10" name="Google Shape;10;p2"/>
          <p:cNvSpPr/>
          <p:nvPr/>
        </p:nvSpPr>
        <p:spPr>
          <a:xfrm rot="10800000">
            <a:off x="4226100" y="2389800"/>
            <a:ext cx="691800" cy="717300"/>
          </a:xfrm>
          <a:prstGeom prst="triangle">
            <a:avLst>
              <a:gd name="adj" fmla="val 50000"/>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
          <p:cNvSpPr/>
          <p:nvPr/>
        </p:nvSpPr>
        <p:spPr>
          <a:xfrm>
            <a:off x="0" y="0"/>
            <a:ext cx="9144000" cy="2589000"/>
          </a:xfrm>
          <a:prstGeom prst="rect">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txBox="1">
            <a:spLocks noGrp="1"/>
          </p:cNvSpPr>
          <p:nvPr>
            <p:ph type="ctrTitle"/>
          </p:nvPr>
        </p:nvSpPr>
        <p:spPr>
          <a:xfrm>
            <a:off x="411175" y="387448"/>
            <a:ext cx="8282400" cy="2002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6000"/>
              <a:buNone/>
              <a:defRPr sz="6000" b="1">
                <a:solidFill>
                  <a:schemeClr val="lt1"/>
                </a:solidFill>
              </a:defRPr>
            </a:lvl1pPr>
            <a:lvl2pPr lvl="1" algn="ctr">
              <a:lnSpc>
                <a:spcPct val="100000"/>
              </a:lnSpc>
              <a:spcBef>
                <a:spcPts val="0"/>
              </a:spcBef>
              <a:spcAft>
                <a:spcPts val="0"/>
              </a:spcAft>
              <a:buClr>
                <a:schemeClr val="lt1"/>
              </a:buClr>
              <a:buSzPts val="6000"/>
              <a:buNone/>
              <a:defRPr sz="6000">
                <a:solidFill>
                  <a:schemeClr val="lt1"/>
                </a:solidFill>
              </a:defRPr>
            </a:lvl2pPr>
            <a:lvl3pPr lvl="2" algn="ctr">
              <a:lnSpc>
                <a:spcPct val="100000"/>
              </a:lnSpc>
              <a:spcBef>
                <a:spcPts val="0"/>
              </a:spcBef>
              <a:spcAft>
                <a:spcPts val="0"/>
              </a:spcAft>
              <a:buClr>
                <a:schemeClr val="lt1"/>
              </a:buClr>
              <a:buSzPts val="6000"/>
              <a:buNone/>
              <a:defRPr sz="6000">
                <a:solidFill>
                  <a:schemeClr val="lt1"/>
                </a:solidFill>
              </a:defRPr>
            </a:lvl3pPr>
            <a:lvl4pPr lvl="3" algn="ctr">
              <a:lnSpc>
                <a:spcPct val="100000"/>
              </a:lnSpc>
              <a:spcBef>
                <a:spcPts val="0"/>
              </a:spcBef>
              <a:spcAft>
                <a:spcPts val="0"/>
              </a:spcAft>
              <a:buClr>
                <a:schemeClr val="lt1"/>
              </a:buClr>
              <a:buSzPts val="6000"/>
              <a:buNone/>
              <a:defRPr sz="6000">
                <a:solidFill>
                  <a:schemeClr val="lt1"/>
                </a:solidFill>
              </a:defRPr>
            </a:lvl4pPr>
            <a:lvl5pPr lvl="4" algn="ctr">
              <a:lnSpc>
                <a:spcPct val="100000"/>
              </a:lnSpc>
              <a:spcBef>
                <a:spcPts val="0"/>
              </a:spcBef>
              <a:spcAft>
                <a:spcPts val="0"/>
              </a:spcAft>
              <a:buClr>
                <a:schemeClr val="lt1"/>
              </a:buClr>
              <a:buSzPts val="6000"/>
              <a:buNone/>
              <a:defRPr sz="6000">
                <a:solidFill>
                  <a:schemeClr val="lt1"/>
                </a:solidFill>
              </a:defRPr>
            </a:lvl5pPr>
            <a:lvl6pPr lvl="5" algn="ctr">
              <a:lnSpc>
                <a:spcPct val="100000"/>
              </a:lnSpc>
              <a:spcBef>
                <a:spcPts val="0"/>
              </a:spcBef>
              <a:spcAft>
                <a:spcPts val="0"/>
              </a:spcAft>
              <a:buClr>
                <a:schemeClr val="lt1"/>
              </a:buClr>
              <a:buSzPts val="6000"/>
              <a:buNone/>
              <a:defRPr sz="6000">
                <a:solidFill>
                  <a:schemeClr val="lt1"/>
                </a:solidFill>
              </a:defRPr>
            </a:lvl6pPr>
            <a:lvl7pPr lvl="6" algn="ctr">
              <a:lnSpc>
                <a:spcPct val="100000"/>
              </a:lnSpc>
              <a:spcBef>
                <a:spcPts val="0"/>
              </a:spcBef>
              <a:spcAft>
                <a:spcPts val="0"/>
              </a:spcAft>
              <a:buClr>
                <a:schemeClr val="lt1"/>
              </a:buClr>
              <a:buSzPts val="6000"/>
              <a:buNone/>
              <a:defRPr sz="6000">
                <a:solidFill>
                  <a:schemeClr val="lt1"/>
                </a:solidFill>
              </a:defRPr>
            </a:lvl7pPr>
            <a:lvl8pPr lvl="7" algn="ctr">
              <a:lnSpc>
                <a:spcPct val="100000"/>
              </a:lnSpc>
              <a:spcBef>
                <a:spcPts val="0"/>
              </a:spcBef>
              <a:spcAft>
                <a:spcPts val="0"/>
              </a:spcAft>
              <a:buClr>
                <a:schemeClr val="lt1"/>
              </a:buClr>
              <a:buSzPts val="6000"/>
              <a:buNone/>
              <a:defRPr sz="6000">
                <a:solidFill>
                  <a:schemeClr val="lt1"/>
                </a:solidFill>
              </a:defRPr>
            </a:lvl8pPr>
            <a:lvl9pPr lvl="8" algn="ctr">
              <a:lnSpc>
                <a:spcPct val="100000"/>
              </a:lnSpc>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2588550"/>
            <a:ext cx="8282400" cy="20025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Font typeface="Quicksand"/>
              <a:buNone/>
              <a:defRPr sz="3600">
                <a:latin typeface="Quicksand"/>
                <a:ea typeface="Quicksand"/>
                <a:cs typeface="Quicksand"/>
                <a:sym typeface="Quicksan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pic>
        <p:nvPicPr>
          <p:cNvPr id="14" name="Google Shape;14;p2"/>
          <p:cNvPicPr preferRelativeResize="0"/>
          <p:nvPr/>
        </p:nvPicPr>
        <p:blipFill rotWithShape="1">
          <a:blip r:embed="rId2">
            <a:alphaModFix amt="41000"/>
          </a:blip>
          <a:srcRect l="1826" t="66387" r="1516" b="6409"/>
          <a:stretch/>
        </p:blipFill>
        <p:spPr>
          <a:xfrm>
            <a:off x="0" y="0"/>
            <a:ext cx="9144000" cy="2589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rgbClr val="D0E0E3"/>
        </a:solidFill>
        <a:effectLst/>
      </p:bgPr>
    </p:bg>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357225"/>
            <a:ext cx="2808000" cy="100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3" name="Google Shape;23;p5"/>
          <p:cNvSpPr txBox="1">
            <a:spLocks noGrp="1"/>
          </p:cNvSpPr>
          <p:nvPr>
            <p:ph type="body" idx="1"/>
          </p:nvPr>
        </p:nvSpPr>
        <p:spPr>
          <a:xfrm>
            <a:off x="311700" y="1560425"/>
            <a:ext cx="3968100" cy="3934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PD Presentations 2017-18 (Original)">
  <p:cSld name="SECTION_TITLE_AND_DESCRIPTION">
    <p:bg>
      <p:bgPr>
        <a:solidFill>
          <a:schemeClr val="accent5"/>
        </a:solidFill>
        <a:effectLst/>
      </p:bgPr>
    </p:bg>
    <p:spTree>
      <p:nvGrpSpPr>
        <p:cNvPr id="1" name="Shape 24"/>
        <p:cNvGrpSpPr/>
        <p:nvPr/>
      </p:nvGrpSpPr>
      <p:grpSpPr>
        <a:xfrm>
          <a:off x="0" y="0"/>
          <a:ext cx="0" cy="0"/>
          <a:chOff x="0" y="0"/>
          <a:chExt cx="0" cy="0"/>
        </a:xfrm>
      </p:grpSpPr>
      <p:sp>
        <p:nvSpPr>
          <p:cNvPr id="25" name="Google Shape;25;p6"/>
          <p:cNvSpPr/>
          <p:nvPr/>
        </p:nvSpPr>
        <p:spPr>
          <a:xfrm>
            <a:off x="4572000" y="233"/>
            <a:ext cx="4572000" cy="6858000"/>
          </a:xfrm>
          <a:prstGeom prst="rect">
            <a:avLst/>
          </a:prstGeom>
          <a:solidFill>
            <a:srgbClr val="D0E0E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 name="Google Shape;26;p6"/>
          <p:cNvSpPr txBox="1">
            <a:spLocks noGrp="1"/>
          </p:cNvSpPr>
          <p:nvPr>
            <p:ph type="title"/>
          </p:nvPr>
        </p:nvSpPr>
        <p:spPr>
          <a:xfrm>
            <a:off x="265500" y="1438333"/>
            <a:ext cx="4045200" cy="2385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4600"/>
              <a:buNone/>
              <a:defRPr sz="4600">
                <a:solidFill>
                  <a:schemeClr val="lt1"/>
                </a:solidFill>
              </a:defRPr>
            </a:lvl1pPr>
            <a:lvl2pPr lvl="1" algn="ctr">
              <a:lnSpc>
                <a:spcPct val="100000"/>
              </a:lnSpc>
              <a:spcBef>
                <a:spcPts val="0"/>
              </a:spcBef>
              <a:spcAft>
                <a:spcPts val="0"/>
              </a:spcAft>
              <a:buClr>
                <a:schemeClr val="lt1"/>
              </a:buClr>
              <a:buSzPts val="4600"/>
              <a:buNone/>
              <a:defRPr sz="4600">
                <a:solidFill>
                  <a:schemeClr val="lt1"/>
                </a:solidFill>
              </a:defRPr>
            </a:lvl2pPr>
            <a:lvl3pPr lvl="2" algn="ctr">
              <a:lnSpc>
                <a:spcPct val="100000"/>
              </a:lnSpc>
              <a:spcBef>
                <a:spcPts val="0"/>
              </a:spcBef>
              <a:spcAft>
                <a:spcPts val="0"/>
              </a:spcAft>
              <a:buClr>
                <a:schemeClr val="lt1"/>
              </a:buClr>
              <a:buSzPts val="4600"/>
              <a:buNone/>
              <a:defRPr sz="4600">
                <a:solidFill>
                  <a:schemeClr val="lt1"/>
                </a:solidFill>
              </a:defRPr>
            </a:lvl3pPr>
            <a:lvl4pPr lvl="3" algn="ctr">
              <a:lnSpc>
                <a:spcPct val="100000"/>
              </a:lnSpc>
              <a:spcBef>
                <a:spcPts val="0"/>
              </a:spcBef>
              <a:spcAft>
                <a:spcPts val="0"/>
              </a:spcAft>
              <a:buClr>
                <a:schemeClr val="lt1"/>
              </a:buClr>
              <a:buSzPts val="4600"/>
              <a:buNone/>
              <a:defRPr sz="4600">
                <a:solidFill>
                  <a:schemeClr val="lt1"/>
                </a:solidFill>
              </a:defRPr>
            </a:lvl4pPr>
            <a:lvl5pPr lvl="4" algn="ctr">
              <a:lnSpc>
                <a:spcPct val="100000"/>
              </a:lnSpc>
              <a:spcBef>
                <a:spcPts val="0"/>
              </a:spcBef>
              <a:spcAft>
                <a:spcPts val="0"/>
              </a:spcAft>
              <a:buClr>
                <a:schemeClr val="lt1"/>
              </a:buClr>
              <a:buSzPts val="4600"/>
              <a:buNone/>
              <a:defRPr sz="4600">
                <a:solidFill>
                  <a:schemeClr val="lt1"/>
                </a:solidFill>
              </a:defRPr>
            </a:lvl5pPr>
            <a:lvl6pPr lvl="5" algn="ctr">
              <a:lnSpc>
                <a:spcPct val="100000"/>
              </a:lnSpc>
              <a:spcBef>
                <a:spcPts val="0"/>
              </a:spcBef>
              <a:spcAft>
                <a:spcPts val="0"/>
              </a:spcAft>
              <a:buClr>
                <a:schemeClr val="lt1"/>
              </a:buClr>
              <a:buSzPts val="4600"/>
              <a:buNone/>
              <a:defRPr sz="4600">
                <a:solidFill>
                  <a:schemeClr val="lt1"/>
                </a:solidFill>
              </a:defRPr>
            </a:lvl6pPr>
            <a:lvl7pPr lvl="6" algn="ctr">
              <a:lnSpc>
                <a:spcPct val="100000"/>
              </a:lnSpc>
              <a:spcBef>
                <a:spcPts val="0"/>
              </a:spcBef>
              <a:spcAft>
                <a:spcPts val="0"/>
              </a:spcAft>
              <a:buClr>
                <a:schemeClr val="lt1"/>
              </a:buClr>
              <a:buSzPts val="4600"/>
              <a:buNone/>
              <a:defRPr sz="4600">
                <a:solidFill>
                  <a:schemeClr val="lt1"/>
                </a:solidFill>
              </a:defRPr>
            </a:lvl7pPr>
            <a:lvl8pPr lvl="7" algn="ctr">
              <a:lnSpc>
                <a:spcPct val="100000"/>
              </a:lnSpc>
              <a:spcBef>
                <a:spcPts val="0"/>
              </a:spcBef>
              <a:spcAft>
                <a:spcPts val="0"/>
              </a:spcAft>
              <a:buClr>
                <a:schemeClr val="lt1"/>
              </a:buClr>
              <a:buSzPts val="4600"/>
              <a:buNone/>
              <a:defRPr sz="4600">
                <a:solidFill>
                  <a:schemeClr val="lt1"/>
                </a:solidFill>
              </a:defRPr>
            </a:lvl8pPr>
            <a:lvl9pPr lvl="8" algn="ctr">
              <a:lnSpc>
                <a:spcPct val="100000"/>
              </a:lnSpc>
              <a:spcBef>
                <a:spcPts val="0"/>
              </a:spcBef>
              <a:spcAft>
                <a:spcPts val="0"/>
              </a:spcAft>
              <a:buClr>
                <a:schemeClr val="lt1"/>
              </a:buClr>
              <a:buSzPts val="4600"/>
              <a:buNone/>
              <a:defRPr sz="4600">
                <a:solidFill>
                  <a:schemeClr val="lt1"/>
                </a:solidFill>
              </a:defRPr>
            </a:lvl9pPr>
          </a:lstStyle>
          <a:p>
            <a:endParaRPr/>
          </a:p>
        </p:txBody>
      </p:sp>
      <p:sp>
        <p:nvSpPr>
          <p:cNvPr id="27" name="Google Shape;27;p6"/>
          <p:cNvSpPr txBox="1">
            <a:spLocks noGrp="1"/>
          </p:cNvSpPr>
          <p:nvPr>
            <p:ph type="subTitle" idx="1"/>
          </p:nvPr>
        </p:nvSpPr>
        <p:spPr>
          <a:xfrm>
            <a:off x="265500" y="3895201"/>
            <a:ext cx="4045200" cy="17940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800"/>
              <a:buFont typeface="Quicksand"/>
              <a:buNone/>
              <a:defRPr>
                <a:solidFill>
                  <a:schemeClr val="lt1"/>
                </a:solidFill>
                <a:latin typeface="Quicksand"/>
                <a:ea typeface="Quicksand"/>
                <a:cs typeface="Quicksand"/>
                <a:sym typeface="Quicksand"/>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28" name="Google Shape;28;p6"/>
          <p:cNvSpPr txBox="1">
            <a:spLocks noGrp="1"/>
          </p:cNvSpPr>
          <p:nvPr>
            <p:ph type="body" idx="2"/>
          </p:nvPr>
        </p:nvSpPr>
        <p:spPr>
          <a:xfrm>
            <a:off x="4939500" y="965600"/>
            <a:ext cx="3837000" cy="49269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9" name="Google Shape;29;p6"/>
          <p:cNvSpPr/>
          <p:nvPr/>
        </p:nvSpPr>
        <p:spPr>
          <a:xfrm>
            <a:off x="200425" y="6274150"/>
            <a:ext cx="3799500" cy="488100"/>
          </a:xfrm>
          <a:prstGeom prst="rect">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72350" y="199925"/>
            <a:ext cx="8036700" cy="9780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2"/>
              </a:buClr>
              <a:buSzPts val="3000"/>
              <a:buFont typeface="Quicksand"/>
              <a:buNone/>
              <a:defRPr sz="3000" b="1" i="0" u="none" strike="noStrike" cap="none">
                <a:solidFill>
                  <a:schemeClr val="dk2"/>
                </a:solidFill>
                <a:latin typeface="Quicksand"/>
                <a:ea typeface="Quicksand"/>
                <a:cs typeface="Quicksand"/>
                <a:sym typeface="Quicksand"/>
              </a:defRPr>
            </a:lvl1pPr>
            <a:lvl2pPr marR="0" lvl="1"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2pPr>
            <a:lvl3pPr marR="0" lvl="2"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3pPr>
            <a:lvl4pPr marR="0" lvl="3"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4pPr>
            <a:lvl5pPr marR="0" lvl="4"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5pPr>
            <a:lvl6pPr marR="0" lvl="5"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6pPr>
            <a:lvl7pPr marR="0" lvl="6"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7pPr>
            <a:lvl8pPr marR="0" lvl="7"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8pPr>
            <a:lvl9pPr marR="0" lvl="8"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631233"/>
            <a:ext cx="8520600" cy="41331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pic>
        <p:nvPicPr>
          <p:cNvPr id="8" name="Google Shape;8;p1"/>
          <p:cNvPicPr preferRelativeResize="0"/>
          <p:nvPr/>
        </p:nvPicPr>
        <p:blipFill rotWithShape="1">
          <a:blip r:embed="rId5">
            <a:alphaModFix/>
          </a:blip>
          <a:srcRect l="5152" r="7950" b="42973"/>
          <a:stretch/>
        </p:blipFill>
        <p:spPr>
          <a:xfrm>
            <a:off x="7674050" y="5884025"/>
            <a:ext cx="1320375" cy="8717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U32Zp4u_pN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U32Zp4u_p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bc.co.uk/bitesize/guides/z732pv4/revision/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bc.co.uk/bitesize/guides/z732pv4/revision/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Google Shape;34;p7"/>
          <p:cNvSpPr txBox="1">
            <a:spLocks noGrp="1"/>
          </p:cNvSpPr>
          <p:nvPr>
            <p:ph type="ctrTitle"/>
          </p:nvPr>
        </p:nvSpPr>
        <p:spPr>
          <a:xfrm>
            <a:off x="411175" y="387448"/>
            <a:ext cx="8282400" cy="2002500"/>
          </a:xfrm>
          <a:prstGeom prst="rect">
            <a:avLst/>
          </a:prstGeom>
          <a:noFill/>
          <a:ln>
            <a:noFill/>
          </a:ln>
        </p:spPr>
        <p:txBody>
          <a:bodyPr spcFirstLastPara="1" wrap="square" lIns="91425" tIns="91425" rIns="91425" bIns="91425" anchor="b" anchorCtr="0">
            <a:noAutofit/>
          </a:bodyPr>
          <a:lstStyle/>
          <a:p>
            <a:r>
              <a:rPr lang="en-GB" sz="3500" b="1" dirty="0">
                <a:effectLst/>
                <a:latin typeface="Quicksand" panose="020B0604020202020204" charset="0"/>
                <a:ea typeface="Calibri" panose="020F0502020204030204" pitchFamily="34" charset="0"/>
                <a:cs typeface="Calibri" panose="020F0502020204030204" pitchFamily="34" charset="0"/>
              </a:rPr>
              <a:t>Exploration, exploitation, and resistance: how did Europeans make connections in Africa and the America’s 1500-1900?</a:t>
            </a:r>
            <a:endParaRPr sz="3500" b="0" dirty="0">
              <a:sym typeface="Quicksand"/>
            </a:endParaRPr>
          </a:p>
        </p:txBody>
      </p:sp>
      <p:sp>
        <p:nvSpPr>
          <p:cNvPr id="5" name="Google Shape;35;p7"/>
          <p:cNvSpPr txBox="1">
            <a:spLocks/>
          </p:cNvSpPr>
          <p:nvPr/>
        </p:nvSpPr>
        <p:spPr>
          <a:xfrm>
            <a:off x="430800" y="3429000"/>
            <a:ext cx="8282400" cy="253662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3600"/>
              <a:buFont typeface="Quicksand"/>
              <a:buNone/>
              <a:defRPr sz="3600" b="0" i="0" u="none" strike="noStrike" cap="none">
                <a:solidFill>
                  <a:schemeClr val="dk2"/>
                </a:solidFill>
                <a:latin typeface="Quicksand"/>
                <a:ea typeface="Quicksand"/>
                <a:cs typeface="Quicksand"/>
                <a:sym typeface="Quicksand"/>
              </a:defRPr>
            </a:lvl1pPr>
            <a:lvl2pPr marL="914400" marR="0" lvl="1"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2pPr>
            <a:lvl3pPr marL="1371600" marR="0" lvl="2"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3pPr>
            <a:lvl4pPr marL="1828800" marR="0" lvl="3"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4pPr>
            <a:lvl5pPr marL="2286000" marR="0" lvl="4"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5pPr>
            <a:lvl6pPr marL="2743200" marR="0" lvl="5"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6pPr>
            <a:lvl7pPr marL="3200400" marR="0" lvl="6"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7pPr>
            <a:lvl8pPr marL="3657600" marR="0" lvl="7"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8pPr>
            <a:lvl9pPr marL="4114800" marR="0" lvl="8"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9pPr>
          </a:lstStyle>
          <a:p>
            <a:pPr algn="ctr"/>
            <a:r>
              <a:rPr lang="en-GB" sz="2500" b="1" u="sng" dirty="0">
                <a:effectLst/>
                <a:latin typeface="Quicksand" panose="020B0604020202020204" charset="0"/>
                <a:ea typeface="Calibri" panose="020F0502020204030204" pitchFamily="34" charset="0"/>
                <a:cs typeface="Calibri" panose="020F0502020204030204" pitchFamily="34" charset="0"/>
              </a:rPr>
              <a:t>Title: How did enslaved people resist and rebel?</a:t>
            </a:r>
            <a:endParaRPr lang="en-GB" sz="2500" dirty="0">
              <a:effectLst/>
              <a:latin typeface="Quicksand" panose="020B0604020202020204" charset="0"/>
              <a:ea typeface="Calibri" panose="020F0502020204030204" pitchFamily="34" charset="0"/>
              <a:cs typeface="Times New Roman" panose="02020603050405020304" pitchFamily="18" charset="0"/>
            </a:endParaRPr>
          </a:p>
          <a:p>
            <a:pPr marL="114300" indent="0" algn="ctr"/>
            <a:endParaRPr lang="en-GB" sz="2500" b="1" u="sng" dirty="0">
              <a:latin typeface="Quicksand" panose="020B0604020202020204" charset="0"/>
              <a:ea typeface="Calibri" panose="020F0502020204030204" pitchFamily="34"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1"/>
          <p:cNvSpPr txBox="1">
            <a:spLocks noGrp="1"/>
          </p:cNvSpPr>
          <p:nvPr>
            <p:ph type="title"/>
          </p:nvPr>
        </p:nvSpPr>
        <p:spPr>
          <a:xfrm>
            <a:off x="252093" y="4383278"/>
            <a:ext cx="4045200" cy="2722114"/>
          </a:xfrm>
          <a:prstGeom prst="rect">
            <a:avLst/>
          </a:prstGeom>
          <a:noFill/>
          <a:ln>
            <a:noFill/>
          </a:ln>
        </p:spPr>
        <p:txBody>
          <a:bodyPr spcFirstLastPara="1" wrap="square" lIns="91425" tIns="91425" rIns="91425" bIns="91425" anchor="b" anchorCtr="0">
            <a:noAutofit/>
          </a:bodyPr>
          <a:lstStyle/>
          <a:p>
            <a:pPr algn="ctr" rtl="0">
              <a:spcBef>
                <a:spcPts val="0"/>
              </a:spcBef>
              <a:spcAft>
                <a:spcPts val="0"/>
              </a:spcAft>
            </a:pPr>
            <a:r>
              <a:rPr lang="en-GB" sz="3000" u="sng" dirty="0">
                <a:solidFill>
                  <a:schemeClr val="bg1"/>
                </a:solidFill>
                <a:latin typeface="Quicksand" panose="020B0604020202020204" charset="0"/>
              </a:rPr>
              <a:t>Final thoughts…</a:t>
            </a:r>
            <a:br>
              <a:rPr lang="en-GB" sz="3000" b="0" u="sng" dirty="0">
                <a:solidFill>
                  <a:schemeClr val="bg1"/>
                </a:solidFill>
                <a:latin typeface="Quicksand" panose="020B0604020202020204" charset="0"/>
              </a:rPr>
            </a:br>
            <a:br>
              <a:rPr lang="en-GB" sz="3000" b="0" u="sng" dirty="0">
                <a:solidFill>
                  <a:schemeClr val="bg1"/>
                </a:solidFill>
                <a:latin typeface="Quicksand" panose="020B0604020202020204" charset="0"/>
              </a:rPr>
            </a:br>
            <a:r>
              <a:rPr lang="en-GB" sz="3000" b="0" dirty="0">
                <a:solidFill>
                  <a:schemeClr val="bg1"/>
                </a:solidFill>
                <a:latin typeface="Quicksand" panose="020B0604020202020204" charset="0"/>
              </a:rPr>
              <a:t>Why do you think plantation owners were so determined to find enslaved people who ran away?</a:t>
            </a:r>
            <a:br>
              <a:rPr lang="en-GB" sz="3000" b="0" dirty="0">
                <a:solidFill>
                  <a:schemeClr val="bg1"/>
                </a:solidFill>
                <a:effectLst/>
                <a:latin typeface="Quicksand" panose="020B0604020202020204" charset="0"/>
              </a:rPr>
            </a:br>
            <a:br>
              <a:rPr lang="en-GB" sz="3000" dirty="0">
                <a:solidFill>
                  <a:schemeClr val="bg1"/>
                </a:solidFill>
                <a:latin typeface="Quicksand" panose="020B0604020202020204" charset="0"/>
              </a:rPr>
            </a:br>
            <a:br>
              <a:rPr lang="en-GB" sz="3000" b="0" u="sng" dirty="0">
                <a:solidFill>
                  <a:schemeClr val="bg1"/>
                </a:solidFill>
                <a:latin typeface="Quicksand" panose="020B0604020202020204" charset="0"/>
              </a:rPr>
            </a:br>
            <a:br>
              <a:rPr lang="en-GB" sz="3000" b="0" u="sng" dirty="0">
                <a:solidFill>
                  <a:schemeClr val="bg1"/>
                </a:solidFill>
                <a:latin typeface="Quicksand" panose="020B0604020202020204" charset="0"/>
              </a:rPr>
            </a:br>
            <a:br>
              <a:rPr lang="en-GB" sz="3000" dirty="0">
                <a:solidFill>
                  <a:schemeClr val="bg1"/>
                </a:solidFill>
                <a:effectLst/>
                <a:latin typeface="Quicksand" panose="020B0604020202020204" charset="0"/>
                <a:ea typeface="Calibri" panose="020F0502020204030204" pitchFamily="34" charset="0"/>
                <a:cs typeface="Times New Roman" panose="02020603050405020304" pitchFamily="18" charset="0"/>
              </a:rPr>
            </a:br>
            <a:br>
              <a:rPr lang="en-GB" sz="3000" b="0" dirty="0">
                <a:solidFill>
                  <a:schemeClr val="bg1"/>
                </a:solidFill>
                <a:effectLst/>
                <a:latin typeface="Quicksand" panose="020B0604020202020204" charset="0"/>
                <a:ea typeface="Calibri" panose="020F0502020204030204" pitchFamily="34" charset="0"/>
                <a:cs typeface="Times New Roman" panose="02020603050405020304" pitchFamily="18" charset="0"/>
              </a:rPr>
            </a:br>
            <a:endParaRPr lang="en-GB" sz="3000" b="0" dirty="0">
              <a:solidFill>
                <a:schemeClr val="bg1"/>
              </a:solidFill>
              <a:latin typeface="Quicksand" panose="020B0604020202020204" charset="0"/>
            </a:endParaRPr>
          </a:p>
        </p:txBody>
      </p:sp>
      <p:sp>
        <p:nvSpPr>
          <p:cNvPr id="5" name="TextBox 4">
            <a:extLst>
              <a:ext uri="{FF2B5EF4-FFF2-40B4-BE49-F238E27FC236}">
                <a16:creationId xmlns:a16="http://schemas.microsoft.com/office/drawing/2014/main" id="{1F1719AA-5275-4E26-8323-79E10598786D}"/>
              </a:ext>
            </a:extLst>
          </p:cNvPr>
          <p:cNvSpPr txBox="1"/>
          <p:nvPr/>
        </p:nvSpPr>
        <p:spPr>
          <a:xfrm>
            <a:off x="4833300" y="234969"/>
            <a:ext cx="4045200" cy="475130"/>
          </a:xfrm>
          <a:prstGeom prst="rect">
            <a:avLst/>
          </a:prstGeom>
          <a:noFill/>
        </p:spPr>
        <p:txBody>
          <a:bodyPr wrap="square">
            <a:spAutoFit/>
          </a:bodyPr>
          <a:lstStyle/>
          <a:p>
            <a:pPr marL="609600" indent="-457200">
              <a:lnSpc>
                <a:spcPct val="106000"/>
              </a:lnSpc>
              <a:spcAft>
                <a:spcPts val="800"/>
              </a:spcAft>
              <a:buAutoNum type="arabicPeriod"/>
            </a:pPr>
            <a:endParaRPr lang="en-GB" sz="2500" dirty="0">
              <a:effectLst/>
              <a:latin typeface="Quicksand" panose="020B0604020202020204"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A0A17906-A969-4F9D-A479-446F44D3FDD1}"/>
              </a:ext>
            </a:extLst>
          </p:cNvPr>
          <p:cNvSpPr txBox="1">
            <a:spLocks/>
          </p:cNvSpPr>
          <p:nvPr/>
        </p:nvSpPr>
        <p:spPr>
          <a:xfrm>
            <a:off x="696032" y="2925150"/>
            <a:ext cx="2808000" cy="10077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4600"/>
              <a:buFont typeface="Quicksand"/>
              <a:buNone/>
              <a:defRPr sz="4600" b="1" i="0" u="none" strike="noStrike" cap="none">
                <a:solidFill>
                  <a:schemeClr val="lt1"/>
                </a:solidFill>
                <a:latin typeface="Quicksand"/>
                <a:ea typeface="Quicksand"/>
                <a:cs typeface="Quicksand"/>
                <a:sym typeface="Quicksand"/>
              </a:defRPr>
            </a:lvl1pPr>
            <a:lvl2pPr marR="0" lvl="1" algn="ctr" rtl="0">
              <a:lnSpc>
                <a:spcPct val="100000"/>
              </a:lnSpc>
              <a:spcBef>
                <a:spcPts val="0"/>
              </a:spcBef>
              <a:spcAft>
                <a:spcPts val="0"/>
              </a:spcAft>
              <a:buClr>
                <a:schemeClr val="lt1"/>
              </a:buClr>
              <a:buSzPts val="4600"/>
              <a:buFont typeface="Oswald"/>
              <a:buNone/>
              <a:defRPr sz="4600" b="0" i="0" u="none" strike="noStrike" cap="none">
                <a:solidFill>
                  <a:schemeClr val="lt1"/>
                </a:solidFill>
                <a:latin typeface="Oswald"/>
                <a:ea typeface="Oswald"/>
                <a:cs typeface="Oswald"/>
                <a:sym typeface="Oswald"/>
              </a:defRPr>
            </a:lvl2pPr>
            <a:lvl3pPr marR="0" lvl="2" algn="ctr" rtl="0">
              <a:lnSpc>
                <a:spcPct val="100000"/>
              </a:lnSpc>
              <a:spcBef>
                <a:spcPts val="0"/>
              </a:spcBef>
              <a:spcAft>
                <a:spcPts val="0"/>
              </a:spcAft>
              <a:buClr>
                <a:schemeClr val="lt1"/>
              </a:buClr>
              <a:buSzPts val="4600"/>
              <a:buFont typeface="Oswald"/>
              <a:buNone/>
              <a:defRPr sz="4600" b="0" i="0" u="none" strike="noStrike" cap="none">
                <a:solidFill>
                  <a:schemeClr val="lt1"/>
                </a:solidFill>
                <a:latin typeface="Oswald"/>
                <a:ea typeface="Oswald"/>
                <a:cs typeface="Oswald"/>
                <a:sym typeface="Oswald"/>
              </a:defRPr>
            </a:lvl3pPr>
            <a:lvl4pPr marR="0" lvl="3" algn="ctr" rtl="0">
              <a:lnSpc>
                <a:spcPct val="100000"/>
              </a:lnSpc>
              <a:spcBef>
                <a:spcPts val="0"/>
              </a:spcBef>
              <a:spcAft>
                <a:spcPts val="0"/>
              </a:spcAft>
              <a:buClr>
                <a:schemeClr val="lt1"/>
              </a:buClr>
              <a:buSzPts val="4600"/>
              <a:buFont typeface="Oswald"/>
              <a:buNone/>
              <a:defRPr sz="4600" b="0" i="0" u="none" strike="noStrike" cap="none">
                <a:solidFill>
                  <a:schemeClr val="lt1"/>
                </a:solidFill>
                <a:latin typeface="Oswald"/>
                <a:ea typeface="Oswald"/>
                <a:cs typeface="Oswald"/>
                <a:sym typeface="Oswald"/>
              </a:defRPr>
            </a:lvl4pPr>
            <a:lvl5pPr marR="0" lvl="4" algn="ctr" rtl="0">
              <a:lnSpc>
                <a:spcPct val="100000"/>
              </a:lnSpc>
              <a:spcBef>
                <a:spcPts val="0"/>
              </a:spcBef>
              <a:spcAft>
                <a:spcPts val="0"/>
              </a:spcAft>
              <a:buClr>
                <a:schemeClr val="lt1"/>
              </a:buClr>
              <a:buSzPts val="4600"/>
              <a:buFont typeface="Oswald"/>
              <a:buNone/>
              <a:defRPr sz="4600" b="0" i="0" u="none" strike="noStrike" cap="none">
                <a:solidFill>
                  <a:schemeClr val="lt1"/>
                </a:solidFill>
                <a:latin typeface="Oswald"/>
                <a:ea typeface="Oswald"/>
                <a:cs typeface="Oswald"/>
                <a:sym typeface="Oswald"/>
              </a:defRPr>
            </a:lvl5pPr>
            <a:lvl6pPr marR="0" lvl="5" algn="ctr" rtl="0">
              <a:lnSpc>
                <a:spcPct val="100000"/>
              </a:lnSpc>
              <a:spcBef>
                <a:spcPts val="0"/>
              </a:spcBef>
              <a:spcAft>
                <a:spcPts val="0"/>
              </a:spcAft>
              <a:buClr>
                <a:schemeClr val="lt1"/>
              </a:buClr>
              <a:buSzPts val="4600"/>
              <a:buFont typeface="Oswald"/>
              <a:buNone/>
              <a:defRPr sz="4600" b="0" i="0" u="none" strike="noStrike" cap="none">
                <a:solidFill>
                  <a:schemeClr val="lt1"/>
                </a:solidFill>
                <a:latin typeface="Oswald"/>
                <a:ea typeface="Oswald"/>
                <a:cs typeface="Oswald"/>
                <a:sym typeface="Oswald"/>
              </a:defRPr>
            </a:lvl6pPr>
            <a:lvl7pPr marR="0" lvl="6" algn="ctr" rtl="0">
              <a:lnSpc>
                <a:spcPct val="100000"/>
              </a:lnSpc>
              <a:spcBef>
                <a:spcPts val="0"/>
              </a:spcBef>
              <a:spcAft>
                <a:spcPts val="0"/>
              </a:spcAft>
              <a:buClr>
                <a:schemeClr val="lt1"/>
              </a:buClr>
              <a:buSzPts val="4600"/>
              <a:buFont typeface="Oswald"/>
              <a:buNone/>
              <a:defRPr sz="4600" b="0" i="0" u="none" strike="noStrike" cap="none">
                <a:solidFill>
                  <a:schemeClr val="lt1"/>
                </a:solidFill>
                <a:latin typeface="Oswald"/>
                <a:ea typeface="Oswald"/>
                <a:cs typeface="Oswald"/>
                <a:sym typeface="Oswald"/>
              </a:defRPr>
            </a:lvl7pPr>
            <a:lvl8pPr marR="0" lvl="7" algn="ctr" rtl="0">
              <a:lnSpc>
                <a:spcPct val="100000"/>
              </a:lnSpc>
              <a:spcBef>
                <a:spcPts val="0"/>
              </a:spcBef>
              <a:spcAft>
                <a:spcPts val="0"/>
              </a:spcAft>
              <a:buClr>
                <a:schemeClr val="lt1"/>
              </a:buClr>
              <a:buSzPts val="4600"/>
              <a:buFont typeface="Oswald"/>
              <a:buNone/>
              <a:defRPr sz="4600" b="0" i="0" u="none" strike="noStrike" cap="none">
                <a:solidFill>
                  <a:schemeClr val="lt1"/>
                </a:solidFill>
                <a:latin typeface="Oswald"/>
                <a:ea typeface="Oswald"/>
                <a:cs typeface="Oswald"/>
                <a:sym typeface="Oswald"/>
              </a:defRPr>
            </a:lvl8pPr>
            <a:lvl9pPr marR="0" lvl="8" algn="ctr" rtl="0">
              <a:lnSpc>
                <a:spcPct val="100000"/>
              </a:lnSpc>
              <a:spcBef>
                <a:spcPts val="0"/>
              </a:spcBef>
              <a:spcAft>
                <a:spcPts val="0"/>
              </a:spcAft>
              <a:buClr>
                <a:schemeClr val="lt1"/>
              </a:buClr>
              <a:buSzPts val="4600"/>
              <a:buFont typeface="Oswald"/>
              <a:buNone/>
              <a:defRPr sz="4600" b="0" i="0" u="none" strike="noStrike" cap="none">
                <a:solidFill>
                  <a:schemeClr val="lt1"/>
                </a:solidFill>
                <a:latin typeface="Oswald"/>
                <a:ea typeface="Oswald"/>
                <a:cs typeface="Oswald"/>
                <a:sym typeface="Oswald"/>
              </a:defRPr>
            </a:lvl9pPr>
          </a:lstStyle>
          <a:p>
            <a:br>
              <a:rPr lang="en-GB" sz="2400" dirty="0">
                <a:latin typeface="Quicksand" panose="020B0604020202020204" charset="0"/>
                <a:ea typeface="Calibri" panose="020F0502020204030204" pitchFamily="34" charset="0"/>
                <a:cs typeface="Times New Roman" panose="02020603050405020304" pitchFamily="18" charset="0"/>
              </a:rPr>
            </a:br>
            <a:endParaRPr lang="en-GB" dirty="0"/>
          </a:p>
        </p:txBody>
      </p:sp>
      <p:pic>
        <p:nvPicPr>
          <p:cNvPr id="1026" name="Picture 2" descr="Sold Price: Dated 1860 Black Americana Runaway Slave Reward Poster -  October 3, 0118 7:30 PM EDT">
            <a:extLst>
              <a:ext uri="{FF2B5EF4-FFF2-40B4-BE49-F238E27FC236}">
                <a16:creationId xmlns:a16="http://schemas.microsoft.com/office/drawing/2014/main" id="{4D09208C-5235-4F27-9C95-2A1DE690FB7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644" t="4644" r="13895" b="2322"/>
          <a:stretch/>
        </p:blipFill>
        <p:spPr bwMode="auto">
          <a:xfrm>
            <a:off x="4626482" y="472534"/>
            <a:ext cx="4458836" cy="58048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A49BD-66F9-409D-86BF-00ACA25BA799}"/>
              </a:ext>
            </a:extLst>
          </p:cNvPr>
          <p:cNvSpPr>
            <a:spLocks noGrp="1"/>
          </p:cNvSpPr>
          <p:nvPr>
            <p:ph type="title"/>
          </p:nvPr>
        </p:nvSpPr>
        <p:spPr>
          <a:xfrm>
            <a:off x="311700" y="759302"/>
            <a:ext cx="4383590" cy="617435"/>
          </a:xfrm>
        </p:spPr>
        <p:txBody>
          <a:bodyPr/>
          <a:lstStyle/>
          <a:p>
            <a:r>
              <a:rPr lang="en-GB" u="sng" dirty="0"/>
              <a:t>Resistance and rebellion</a:t>
            </a:r>
          </a:p>
        </p:txBody>
      </p:sp>
      <p:sp>
        <p:nvSpPr>
          <p:cNvPr id="6" name="Text Placeholder 5">
            <a:extLst>
              <a:ext uri="{FF2B5EF4-FFF2-40B4-BE49-F238E27FC236}">
                <a16:creationId xmlns:a16="http://schemas.microsoft.com/office/drawing/2014/main" id="{CF072332-36F0-46BC-BEBF-777E2BA01919}"/>
              </a:ext>
            </a:extLst>
          </p:cNvPr>
          <p:cNvSpPr>
            <a:spLocks noGrp="1"/>
          </p:cNvSpPr>
          <p:nvPr>
            <p:ph type="body" idx="1"/>
          </p:nvPr>
        </p:nvSpPr>
        <p:spPr>
          <a:xfrm>
            <a:off x="239780" y="1767002"/>
            <a:ext cx="8592520" cy="3934500"/>
          </a:xfrm>
        </p:spPr>
        <p:txBody>
          <a:bodyPr/>
          <a:lstStyle/>
          <a:p>
            <a:pPr marL="152400" indent="0">
              <a:buNone/>
            </a:pPr>
            <a:r>
              <a:rPr lang="en-GB" sz="1600" dirty="0">
                <a:latin typeface="Quicksand" panose="020B0604020202020204" charset="0"/>
              </a:rPr>
              <a:t>We have looked at how Europeans started to explore new waters in what would become modern-day America. How when they came into contact with indigenous people there were both examples of co-operation and trade, and awful repression and ill-treatment. </a:t>
            </a:r>
          </a:p>
          <a:p>
            <a:pPr marL="152400" indent="0">
              <a:buNone/>
            </a:pPr>
            <a:endParaRPr lang="en-GB" sz="1600" dirty="0">
              <a:latin typeface="Quicksand" panose="020B0604020202020204" charset="0"/>
            </a:endParaRPr>
          </a:p>
          <a:p>
            <a:pPr marL="152400" indent="0">
              <a:buNone/>
            </a:pPr>
            <a:r>
              <a:rPr lang="en-GB" sz="1600" dirty="0">
                <a:latin typeface="Quicksand" panose="020B0604020202020204" charset="0"/>
              </a:rPr>
              <a:t>We have looked at how Europeans came into contact with African nations, and how at first areas such as Benin traded and worked with the Europeans on their own terms. When the slave trade began, many African nations resisted or banned it entirely. However, eventually many countries in West Africa would be devasted by the effects of the slave trade.</a:t>
            </a:r>
          </a:p>
          <a:p>
            <a:pPr marL="152400" indent="0">
              <a:buNone/>
            </a:pPr>
            <a:endParaRPr lang="en-GB" sz="1600" dirty="0">
              <a:latin typeface="Quicksand" panose="020B0604020202020204" charset="0"/>
            </a:endParaRPr>
          </a:p>
          <a:p>
            <a:pPr marL="152400" indent="0">
              <a:buNone/>
            </a:pPr>
            <a:r>
              <a:rPr lang="en-GB" sz="1600" dirty="0">
                <a:latin typeface="Quicksand" panose="020B0604020202020204" charset="0"/>
              </a:rPr>
              <a:t>Now we will look at the destination of many of those enslaved Africans, and how at every stage in their journeys there are examples of resistance and rebellion. These could be small acts of individual rebellion, or large organised revolution.</a:t>
            </a:r>
          </a:p>
        </p:txBody>
      </p:sp>
    </p:spTree>
    <p:extLst>
      <p:ext uri="{BB962C8B-B14F-4D97-AF65-F5344CB8AC3E}">
        <p14:creationId xmlns:p14="http://schemas.microsoft.com/office/powerpoint/2010/main" val="2951906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FC4B1-6CB4-401D-92CF-98555DA1E0CC}"/>
              </a:ext>
            </a:extLst>
          </p:cNvPr>
          <p:cNvSpPr>
            <a:spLocks noGrp="1"/>
          </p:cNvSpPr>
          <p:nvPr>
            <p:ph type="title"/>
          </p:nvPr>
        </p:nvSpPr>
        <p:spPr>
          <a:xfrm>
            <a:off x="311699" y="357225"/>
            <a:ext cx="4571585" cy="1007700"/>
          </a:xfrm>
        </p:spPr>
        <p:txBody>
          <a:bodyPr/>
          <a:lstStyle/>
          <a:p>
            <a:r>
              <a:rPr lang="en-GB" sz="2400" b="1" dirty="0">
                <a:solidFill>
                  <a:srgbClr val="231F20"/>
                </a:solidFill>
                <a:effectLst/>
                <a:latin typeface="Quicksand" panose="020B0604020202020204" charset="0"/>
                <a:ea typeface="Times New Roman" panose="02020603050405020304" pitchFamily="18" charset="0"/>
              </a:rPr>
              <a:t>Life on the plantation</a:t>
            </a:r>
            <a:br>
              <a:rPr lang="en-GB" sz="2400" b="1" dirty="0">
                <a:effectLst/>
                <a:latin typeface="Quicksand" panose="020B0604020202020204" charset="0"/>
                <a:ea typeface="Times New Roman" panose="02020603050405020304" pitchFamily="18" charset="0"/>
              </a:rPr>
            </a:br>
            <a:endParaRPr lang="en-GB" dirty="0">
              <a:latin typeface="Quicksand" panose="020B0604020202020204" charset="0"/>
            </a:endParaRPr>
          </a:p>
        </p:txBody>
      </p:sp>
      <p:sp>
        <p:nvSpPr>
          <p:cNvPr id="3" name="Text Placeholder 2">
            <a:extLst>
              <a:ext uri="{FF2B5EF4-FFF2-40B4-BE49-F238E27FC236}">
                <a16:creationId xmlns:a16="http://schemas.microsoft.com/office/drawing/2014/main" id="{4D408270-32DC-4DAE-9260-3B04DBAFF79A}"/>
              </a:ext>
            </a:extLst>
          </p:cNvPr>
          <p:cNvSpPr>
            <a:spLocks noGrp="1"/>
          </p:cNvSpPr>
          <p:nvPr>
            <p:ph type="body" idx="1"/>
          </p:nvPr>
        </p:nvSpPr>
        <p:spPr>
          <a:xfrm>
            <a:off x="311700" y="897500"/>
            <a:ext cx="8339432" cy="3934500"/>
          </a:xfrm>
        </p:spPr>
        <p:txBody>
          <a:bodyPr/>
          <a:lstStyle/>
          <a:p>
            <a:pPr marL="152400" indent="0">
              <a:buNone/>
            </a:pPr>
            <a:r>
              <a:rPr lang="en-GB" sz="1800" dirty="0">
                <a:solidFill>
                  <a:srgbClr val="231F20"/>
                </a:solidFill>
                <a:effectLst/>
                <a:latin typeface="Quicksand" panose="020B0604020202020204" charset="0"/>
                <a:ea typeface="Times New Roman" panose="02020603050405020304" pitchFamily="18" charset="0"/>
              </a:rPr>
              <a:t>On the plantation enslaved people had a harsh existence. Gangs of enslaved people worked from dawn until dusk under the orders of a white overseer. Enslaved people were whipped if they did not work hard enough. During harvest time, enslaved people worked in shifts of up to 18 hours a day.</a:t>
            </a:r>
            <a:endParaRPr lang="en-GB" sz="1800" dirty="0">
              <a:effectLst/>
              <a:latin typeface="Quicksand" panose="020B0604020202020204" charset="0"/>
              <a:ea typeface="Times New Roman" panose="02020603050405020304" pitchFamily="18" charset="0"/>
            </a:endParaRPr>
          </a:p>
          <a:p>
            <a:pPr marL="152400" indent="0">
              <a:lnSpc>
                <a:spcPct val="106000"/>
              </a:lnSpc>
              <a:spcBef>
                <a:spcPts val="200"/>
              </a:spcBef>
              <a:buNone/>
            </a:pPr>
            <a:r>
              <a:rPr lang="en-US" sz="1800" b="1" dirty="0">
                <a:solidFill>
                  <a:srgbClr val="231F20"/>
                </a:solidFill>
                <a:effectLst/>
                <a:latin typeface="Quicksand" panose="020B0604020202020204" charset="0"/>
                <a:ea typeface="Times New Roman" panose="02020603050405020304" pitchFamily="18" charset="0"/>
                <a:cs typeface="Times New Roman" panose="02020603050405020304" pitchFamily="18" charset="0"/>
              </a:rPr>
              <a:t>Housing on the plantation</a:t>
            </a:r>
            <a:endParaRPr lang="en-GB" sz="1800" b="1" dirty="0">
              <a:solidFill>
                <a:srgbClr val="1F4D78"/>
              </a:solidFill>
              <a:effectLst/>
              <a:latin typeface="Quicksand" panose="020B0604020202020204" charset="0"/>
              <a:ea typeface="Times New Roman" panose="02020603050405020304" pitchFamily="18" charset="0"/>
              <a:cs typeface="Times New Roman" panose="02020603050405020304" pitchFamily="18" charset="0"/>
            </a:endParaRPr>
          </a:p>
          <a:p>
            <a:pPr marL="152400" indent="0">
              <a:buNone/>
            </a:pPr>
            <a:r>
              <a:rPr lang="en-GB" sz="1800" dirty="0">
                <a:solidFill>
                  <a:srgbClr val="231F20"/>
                </a:solidFill>
                <a:effectLst/>
                <a:latin typeface="Quicksand" panose="020B0604020202020204" charset="0"/>
                <a:ea typeface="Times New Roman" panose="02020603050405020304" pitchFamily="18" charset="0"/>
              </a:rPr>
              <a:t>On the plantations, enslaved people lived in small cottages with thatched roofs, earth floors, a bed table and bench.</a:t>
            </a:r>
            <a:endParaRPr lang="en-GB" sz="1800" dirty="0">
              <a:effectLst/>
              <a:latin typeface="Quicksand" panose="020B0604020202020204" charset="0"/>
              <a:ea typeface="Times New Roman" panose="02020603050405020304" pitchFamily="18" charset="0"/>
            </a:endParaRPr>
          </a:p>
          <a:p>
            <a:pPr marL="152400" indent="0">
              <a:lnSpc>
                <a:spcPct val="106000"/>
              </a:lnSpc>
              <a:spcBef>
                <a:spcPts val="200"/>
              </a:spcBef>
              <a:buNone/>
            </a:pPr>
            <a:r>
              <a:rPr lang="en-US" sz="1800" dirty="0">
                <a:solidFill>
                  <a:srgbClr val="231F20"/>
                </a:solidFill>
                <a:effectLst/>
                <a:latin typeface="Quicksand" panose="020B0604020202020204" charset="0"/>
                <a:ea typeface="Times New Roman" panose="02020603050405020304" pitchFamily="18" charset="0"/>
                <a:cs typeface="Times New Roman" panose="02020603050405020304" pitchFamily="18" charset="0"/>
              </a:rPr>
              <a:t>Mistreatment and punishment of enslaved people White masters had complete control over the lives of their enslaved people, as they had no rights. Enslaved people who disobeyed or resisted were violently punished - in Antigua it was not a crime to kill an enslaved person until 1723.</a:t>
            </a:r>
            <a:endParaRPr lang="en-GB" sz="1800" dirty="0">
              <a:solidFill>
                <a:srgbClr val="1F4D78"/>
              </a:solidFill>
              <a:effectLst/>
              <a:latin typeface="Quicksand" panose="020B0604020202020204" charset="0"/>
              <a:ea typeface="Times New Roman" panose="02020603050405020304" pitchFamily="18" charset="0"/>
              <a:cs typeface="Times New Roman" panose="02020603050405020304" pitchFamily="18" charset="0"/>
            </a:endParaRPr>
          </a:p>
          <a:p>
            <a:pPr marL="152400" indent="0">
              <a:buNone/>
            </a:pPr>
            <a:r>
              <a:rPr lang="en-GB" sz="1800" b="1" dirty="0">
                <a:solidFill>
                  <a:srgbClr val="231F20"/>
                </a:solidFill>
                <a:effectLst/>
                <a:latin typeface="Quicksand" panose="020B0604020202020204" charset="0"/>
                <a:ea typeface="Times New Roman" panose="02020603050405020304" pitchFamily="18" charset="0"/>
              </a:rPr>
              <a:t>The punishments given to enslaved:</a:t>
            </a:r>
            <a:endParaRPr lang="en-GB" sz="1800" dirty="0">
              <a:effectLst/>
              <a:latin typeface="Quicksand" panose="020B0604020202020204" charset="0"/>
              <a:ea typeface="Times New Roman" panose="02020603050405020304" pitchFamily="18" charset="0"/>
            </a:endParaRPr>
          </a:p>
          <a:p>
            <a:pPr marL="152400" indent="0">
              <a:lnSpc>
                <a:spcPct val="106000"/>
              </a:lnSpc>
              <a:spcAft>
                <a:spcPts val="800"/>
              </a:spcAft>
              <a:buNone/>
            </a:pPr>
            <a:r>
              <a:rPr lang="en-US" sz="1800" dirty="0">
                <a:solidFill>
                  <a:srgbClr val="231F20"/>
                </a:solidFill>
                <a:effectLst/>
                <a:latin typeface="Quicksand" panose="020B0604020202020204" charset="0"/>
                <a:ea typeface="Calibri" panose="020F0502020204030204" pitchFamily="34" charset="0"/>
                <a:cs typeface="Calibri" panose="020F0502020204030204" pitchFamily="34" charset="0"/>
              </a:rPr>
              <a:t>Captured runaways could be hanged or maimed.</a:t>
            </a:r>
            <a:endParaRPr lang="en-GB" sz="1800" dirty="0">
              <a:effectLst/>
              <a:latin typeface="Quicksand" panose="020B0604020202020204" charset="0"/>
              <a:ea typeface="Calibri" panose="020F0502020204030204" pitchFamily="34" charset="0"/>
              <a:cs typeface="Times New Roman" panose="02020603050405020304" pitchFamily="18" charset="0"/>
            </a:endParaRPr>
          </a:p>
          <a:p>
            <a:pPr marL="152400" indent="0">
              <a:lnSpc>
                <a:spcPct val="106000"/>
              </a:lnSpc>
              <a:spcAft>
                <a:spcPts val="800"/>
              </a:spcAft>
              <a:buNone/>
            </a:pPr>
            <a:r>
              <a:rPr lang="en-US" sz="1800" dirty="0">
                <a:solidFill>
                  <a:srgbClr val="231F20"/>
                </a:solidFill>
                <a:effectLst/>
                <a:latin typeface="Quicksand" panose="020B0604020202020204" charset="0"/>
                <a:ea typeface="Calibri" panose="020F0502020204030204" pitchFamily="34" charset="0"/>
                <a:cs typeface="Calibri" panose="020F0502020204030204" pitchFamily="34" charset="0"/>
              </a:rPr>
              <a:t>Slaves were often flogged with a whip.</a:t>
            </a:r>
            <a:endParaRPr lang="en-GB" sz="1800" dirty="0">
              <a:effectLst/>
              <a:latin typeface="Quicksand" panose="020B0604020202020204" charset="0"/>
              <a:ea typeface="Calibri" panose="020F0502020204030204" pitchFamily="34" charset="0"/>
              <a:cs typeface="Times New Roman" panose="02020603050405020304" pitchFamily="18" charset="0"/>
            </a:endParaRPr>
          </a:p>
          <a:p>
            <a:pPr marL="152400" indent="0">
              <a:lnSpc>
                <a:spcPct val="106000"/>
              </a:lnSpc>
              <a:spcAft>
                <a:spcPts val="800"/>
              </a:spcAft>
              <a:buNone/>
            </a:pPr>
            <a:r>
              <a:rPr lang="en-US" sz="1800" dirty="0">
                <a:solidFill>
                  <a:srgbClr val="231F20"/>
                </a:solidFill>
                <a:effectLst/>
                <a:latin typeface="Quicksand" panose="020B0604020202020204" charset="0"/>
                <a:ea typeface="Calibri" panose="020F0502020204030204" pitchFamily="34" charset="0"/>
                <a:cs typeface="Calibri" panose="020F0502020204030204" pitchFamily="34" charset="0"/>
              </a:rPr>
              <a:t>The number of lashes that they received depended upon their ‘crime’.</a:t>
            </a:r>
            <a:endParaRPr lang="en-GB" sz="180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endParaRPr lang="en-GB" dirty="0">
              <a:latin typeface="Quicksand" panose="020B0604020202020204" charset="0"/>
            </a:endParaRPr>
          </a:p>
        </p:txBody>
      </p:sp>
    </p:spTree>
    <p:extLst>
      <p:ext uri="{BB962C8B-B14F-4D97-AF65-F5344CB8AC3E}">
        <p14:creationId xmlns:p14="http://schemas.microsoft.com/office/powerpoint/2010/main" val="465308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E2E06-9053-479E-9A25-61DBD8A8D603}"/>
              </a:ext>
            </a:extLst>
          </p:cNvPr>
          <p:cNvSpPr>
            <a:spLocks noGrp="1"/>
          </p:cNvSpPr>
          <p:nvPr>
            <p:ph type="title"/>
          </p:nvPr>
        </p:nvSpPr>
        <p:spPr>
          <a:xfrm>
            <a:off x="331519" y="566898"/>
            <a:ext cx="6743732" cy="1007700"/>
          </a:xfrm>
        </p:spPr>
        <p:txBody>
          <a:bodyPr/>
          <a:lstStyle/>
          <a:p>
            <a:r>
              <a:rPr lang="en-US" sz="2400" b="1" u="sng" dirty="0">
                <a:effectLst/>
                <a:latin typeface="Quicksand" panose="020B0604020202020204" charset="0"/>
                <a:ea typeface="Calibri" panose="020F0502020204030204" pitchFamily="34" charset="0"/>
                <a:cs typeface="Calibri" panose="020F0502020204030204" pitchFamily="34" charset="0"/>
              </a:rPr>
              <a:t>Activity 1: Read the information and answer this question: Describe two features of life on a plantation for enslaved people. </a:t>
            </a:r>
            <a:br>
              <a:rPr lang="en-GB" sz="2400" dirty="0">
                <a:effectLst/>
                <a:latin typeface="Quicksand" panose="020B0604020202020204" charset="0"/>
                <a:ea typeface="Calibri" panose="020F0502020204030204" pitchFamily="34" charset="0"/>
                <a:cs typeface="Times New Roman" panose="02020603050405020304" pitchFamily="18" charset="0"/>
              </a:rPr>
            </a:br>
            <a:endParaRPr lang="en-GB" dirty="0">
              <a:latin typeface="Quicksand" panose="020B0604020202020204" charset="0"/>
            </a:endParaRPr>
          </a:p>
        </p:txBody>
      </p:sp>
      <p:sp>
        <p:nvSpPr>
          <p:cNvPr id="3" name="Text Placeholder 2">
            <a:extLst>
              <a:ext uri="{FF2B5EF4-FFF2-40B4-BE49-F238E27FC236}">
                <a16:creationId xmlns:a16="http://schemas.microsoft.com/office/drawing/2014/main" id="{8632436D-B95B-4579-A761-46FCE2CEDAFA}"/>
              </a:ext>
            </a:extLst>
          </p:cNvPr>
          <p:cNvSpPr>
            <a:spLocks noGrp="1"/>
          </p:cNvSpPr>
          <p:nvPr>
            <p:ph type="body" idx="1"/>
          </p:nvPr>
        </p:nvSpPr>
        <p:spPr/>
        <p:txBody>
          <a:bodyPr/>
          <a:lstStyle/>
          <a:p>
            <a:r>
              <a:rPr lang="en-US" sz="1800" i="1" dirty="0">
                <a:effectLst/>
                <a:latin typeface="Quicksand" panose="020B0604020202020204" charset="0"/>
                <a:ea typeface="Calibri" panose="020F0502020204030204" pitchFamily="34" charset="0"/>
                <a:cs typeface="Calibri" panose="020F0502020204030204" pitchFamily="34" charset="0"/>
              </a:rPr>
              <a:t>One feature of life on a plantation for enslaved people was… for example…</a:t>
            </a:r>
            <a:endParaRPr lang="en-GB" sz="1800" dirty="0">
              <a:effectLst/>
              <a:latin typeface="Quicksand" panose="020B0604020202020204" charset="0"/>
              <a:ea typeface="Calibri" panose="020F0502020204030204" pitchFamily="34" charset="0"/>
              <a:cs typeface="Times New Roman" panose="02020603050405020304" pitchFamily="18" charset="0"/>
            </a:endParaRPr>
          </a:p>
          <a:p>
            <a:r>
              <a:rPr lang="en-US" sz="1800" i="1" dirty="0">
                <a:effectLst/>
                <a:latin typeface="Quicksand" panose="020B0604020202020204" charset="0"/>
                <a:ea typeface="Calibri" panose="020F0502020204030204" pitchFamily="34" charset="0"/>
                <a:cs typeface="Calibri" panose="020F0502020204030204" pitchFamily="34" charset="0"/>
              </a:rPr>
              <a:t>Another feature of life on a plantation for enslaved people was… for example…</a:t>
            </a:r>
            <a:endParaRPr lang="en-GB" sz="1800" dirty="0">
              <a:effectLst/>
              <a:latin typeface="Quicksand" panose="020B0604020202020204" charset="0"/>
              <a:ea typeface="Calibri" panose="020F0502020204030204" pitchFamily="34" charset="0"/>
              <a:cs typeface="Times New Roman" panose="02020603050405020304" pitchFamily="18" charset="0"/>
            </a:endParaRPr>
          </a:p>
          <a:p>
            <a:endParaRPr lang="en-GB" dirty="0">
              <a:latin typeface="Quicksand" panose="020B0604020202020204" charset="0"/>
            </a:endParaRPr>
          </a:p>
        </p:txBody>
      </p:sp>
    </p:spTree>
    <p:extLst>
      <p:ext uri="{BB962C8B-B14F-4D97-AF65-F5344CB8AC3E}">
        <p14:creationId xmlns:p14="http://schemas.microsoft.com/office/powerpoint/2010/main" val="2783778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26702-2516-40FA-8197-392A6C3D7E73}"/>
              </a:ext>
            </a:extLst>
          </p:cNvPr>
          <p:cNvSpPr>
            <a:spLocks noGrp="1"/>
          </p:cNvSpPr>
          <p:nvPr>
            <p:ph type="title"/>
          </p:nvPr>
        </p:nvSpPr>
        <p:spPr>
          <a:xfrm>
            <a:off x="311699" y="357225"/>
            <a:ext cx="6284309" cy="1007700"/>
          </a:xfrm>
        </p:spPr>
        <p:txBody>
          <a:bodyPr/>
          <a:lstStyle/>
          <a:p>
            <a:r>
              <a:rPr lang="en-GB" u="sng" dirty="0"/>
              <a:t>What happened when enslaved people arrived at plantations?</a:t>
            </a:r>
          </a:p>
        </p:txBody>
      </p:sp>
      <p:sp>
        <p:nvSpPr>
          <p:cNvPr id="3" name="Text Placeholder 2">
            <a:extLst>
              <a:ext uri="{FF2B5EF4-FFF2-40B4-BE49-F238E27FC236}">
                <a16:creationId xmlns:a16="http://schemas.microsoft.com/office/drawing/2014/main" id="{DB07B633-FC08-4403-B826-D114EB38AC91}"/>
              </a:ext>
            </a:extLst>
          </p:cNvPr>
          <p:cNvSpPr>
            <a:spLocks noGrp="1"/>
          </p:cNvSpPr>
          <p:nvPr>
            <p:ph type="body" idx="1"/>
          </p:nvPr>
        </p:nvSpPr>
        <p:spPr>
          <a:xfrm>
            <a:off x="311700" y="1560425"/>
            <a:ext cx="3968100" cy="712512"/>
          </a:xfrm>
        </p:spPr>
        <p:txBody>
          <a:bodyPr/>
          <a:lstStyle/>
          <a:p>
            <a:pPr marL="152400" indent="0">
              <a:buNone/>
            </a:pPr>
            <a:r>
              <a:rPr lang="en-GB" dirty="0"/>
              <a:t>From 3 minutes : </a:t>
            </a:r>
            <a:r>
              <a:rPr lang="en-GB" dirty="0">
                <a:hlinkClick r:id="rId2"/>
              </a:rPr>
              <a:t>https://www.youtube.com/watch?v=U32Zp4u_pNs</a:t>
            </a:r>
            <a:endParaRPr lang="en-GB" dirty="0"/>
          </a:p>
          <a:p>
            <a:endParaRPr lang="en-GB" dirty="0"/>
          </a:p>
        </p:txBody>
      </p:sp>
      <p:sp>
        <p:nvSpPr>
          <p:cNvPr id="4" name="TextBox 3">
            <a:extLst>
              <a:ext uri="{FF2B5EF4-FFF2-40B4-BE49-F238E27FC236}">
                <a16:creationId xmlns:a16="http://schemas.microsoft.com/office/drawing/2014/main" id="{A6458067-5600-4E3B-8DB3-FA56AF587810}"/>
              </a:ext>
            </a:extLst>
          </p:cNvPr>
          <p:cNvSpPr txBox="1"/>
          <p:nvPr/>
        </p:nvSpPr>
        <p:spPr>
          <a:xfrm>
            <a:off x="184935" y="2283210"/>
            <a:ext cx="8044665" cy="2862322"/>
          </a:xfrm>
          <a:prstGeom prst="rect">
            <a:avLst/>
          </a:prstGeom>
          <a:noFill/>
        </p:spPr>
        <p:txBody>
          <a:bodyPr wrap="square" rtlCol="0">
            <a:spAutoFit/>
          </a:bodyPr>
          <a:lstStyle/>
          <a:p>
            <a:r>
              <a:rPr lang="en-GB" sz="2000" b="1" u="sng" dirty="0">
                <a:latin typeface="Quicksand" panose="020B0604020202020204" charset="0"/>
              </a:rPr>
              <a:t>Activity 2- watch the clip and answer the questions.</a:t>
            </a:r>
          </a:p>
          <a:p>
            <a:pPr marL="342900" indent="-342900">
              <a:buAutoNum type="arabicPeriod"/>
            </a:pPr>
            <a:r>
              <a:rPr lang="en-GB" sz="2000" dirty="0">
                <a:latin typeface="Quicksand" panose="020B0604020202020204" charset="0"/>
              </a:rPr>
              <a:t>Why were enslaved Africans more affordable than indentured servants? </a:t>
            </a:r>
          </a:p>
          <a:p>
            <a:pPr marL="342900" indent="-342900">
              <a:buAutoNum type="arabicPeriod"/>
            </a:pPr>
            <a:r>
              <a:rPr lang="en-GB" sz="2000" dirty="0">
                <a:latin typeface="Quicksand" panose="020B0604020202020204" charset="0"/>
              </a:rPr>
              <a:t>What crops did the enslaved people work on? </a:t>
            </a:r>
          </a:p>
          <a:p>
            <a:pPr marL="342900" indent="-342900">
              <a:buAutoNum type="arabicPeriod"/>
            </a:pPr>
            <a:r>
              <a:rPr lang="en-GB" sz="2000" dirty="0">
                <a:latin typeface="Quicksand" panose="020B0604020202020204" charset="0"/>
              </a:rPr>
              <a:t>Why did the crop have to be rushed? </a:t>
            </a:r>
          </a:p>
          <a:p>
            <a:pPr marL="342900" indent="-342900">
              <a:buAutoNum type="arabicPeriod"/>
            </a:pPr>
            <a:r>
              <a:rPr lang="en-GB" sz="2000" dirty="0">
                <a:latin typeface="Quicksand" panose="020B0604020202020204" charset="0"/>
              </a:rPr>
              <a:t>Enslaved people had to work through the night. True/ False</a:t>
            </a:r>
          </a:p>
          <a:p>
            <a:pPr marL="342900" indent="-342900">
              <a:buAutoNum type="arabicPeriod"/>
            </a:pPr>
            <a:r>
              <a:rPr lang="en-GB" sz="2000" dirty="0">
                <a:latin typeface="Quicksand" panose="020B0604020202020204" charset="0"/>
              </a:rPr>
              <a:t>What was the life expectancy of enslaved Africans arriving at the plantation? </a:t>
            </a:r>
          </a:p>
          <a:p>
            <a:pPr marL="342900" lvl="1" indent="-342900">
              <a:buAutoNum type="arabicPeriod"/>
            </a:pPr>
            <a:endParaRPr lang="en-GB" sz="2000" dirty="0">
              <a:latin typeface="Quicksand" panose="020B0604020202020204" charset="0"/>
            </a:endParaRPr>
          </a:p>
        </p:txBody>
      </p:sp>
      <p:sp>
        <p:nvSpPr>
          <p:cNvPr id="6" name="TextBox 5">
            <a:extLst>
              <a:ext uri="{FF2B5EF4-FFF2-40B4-BE49-F238E27FC236}">
                <a16:creationId xmlns:a16="http://schemas.microsoft.com/office/drawing/2014/main" id="{13DEB272-B6C1-4909-80F8-520A0833096D}"/>
              </a:ext>
            </a:extLst>
          </p:cNvPr>
          <p:cNvSpPr txBox="1"/>
          <p:nvPr/>
        </p:nvSpPr>
        <p:spPr>
          <a:xfrm>
            <a:off x="385280" y="5182682"/>
            <a:ext cx="4572000" cy="1323439"/>
          </a:xfrm>
          <a:prstGeom prst="rect">
            <a:avLst/>
          </a:prstGeom>
          <a:solidFill>
            <a:schemeClr val="tx1">
              <a:lumMod val="20000"/>
              <a:lumOff val="80000"/>
            </a:schemeClr>
          </a:solidFill>
        </p:spPr>
        <p:txBody>
          <a:bodyPr wrap="square">
            <a:spAutoFit/>
          </a:bodyPr>
          <a:lstStyle/>
          <a:p>
            <a:r>
              <a:rPr lang="en-GB" sz="2000" b="1" dirty="0">
                <a:latin typeface="Quicksand" panose="020B0604020202020204" charset="0"/>
              </a:rPr>
              <a:t>indentured servants:</a:t>
            </a:r>
            <a:r>
              <a:rPr lang="en-GB" sz="2000" b="0" i="0" dirty="0">
                <a:solidFill>
                  <a:srgbClr val="202124"/>
                </a:solidFill>
                <a:effectLst/>
                <a:latin typeface="Quicksand" panose="020B0604020202020204" charset="0"/>
              </a:rPr>
              <a:t> typically worked four to seven years in exchange for the journey by ship, room, and food.</a:t>
            </a:r>
            <a:endParaRPr lang="en-GB" sz="2000" dirty="0">
              <a:latin typeface="Quicksand" panose="020B0604020202020204" charset="0"/>
            </a:endParaRPr>
          </a:p>
        </p:txBody>
      </p:sp>
    </p:spTree>
    <p:extLst>
      <p:ext uri="{BB962C8B-B14F-4D97-AF65-F5344CB8AC3E}">
        <p14:creationId xmlns:p14="http://schemas.microsoft.com/office/powerpoint/2010/main" val="1071764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26702-2516-40FA-8197-392A6C3D7E73}"/>
              </a:ext>
            </a:extLst>
          </p:cNvPr>
          <p:cNvSpPr>
            <a:spLocks noGrp="1"/>
          </p:cNvSpPr>
          <p:nvPr>
            <p:ph type="title"/>
          </p:nvPr>
        </p:nvSpPr>
        <p:spPr>
          <a:xfrm>
            <a:off x="311699" y="357225"/>
            <a:ext cx="6284309" cy="1007700"/>
          </a:xfrm>
        </p:spPr>
        <p:txBody>
          <a:bodyPr/>
          <a:lstStyle/>
          <a:p>
            <a:r>
              <a:rPr lang="en-GB" dirty="0"/>
              <a:t>What happened when enslaved people arrived at plantations?</a:t>
            </a:r>
          </a:p>
        </p:txBody>
      </p:sp>
      <p:sp>
        <p:nvSpPr>
          <p:cNvPr id="3" name="Text Placeholder 2">
            <a:extLst>
              <a:ext uri="{FF2B5EF4-FFF2-40B4-BE49-F238E27FC236}">
                <a16:creationId xmlns:a16="http://schemas.microsoft.com/office/drawing/2014/main" id="{DB07B633-FC08-4403-B826-D114EB38AC91}"/>
              </a:ext>
            </a:extLst>
          </p:cNvPr>
          <p:cNvSpPr>
            <a:spLocks noGrp="1"/>
          </p:cNvSpPr>
          <p:nvPr>
            <p:ph type="body" idx="1"/>
          </p:nvPr>
        </p:nvSpPr>
        <p:spPr>
          <a:xfrm>
            <a:off x="311700" y="1560425"/>
            <a:ext cx="3968100" cy="712512"/>
          </a:xfrm>
        </p:spPr>
        <p:txBody>
          <a:bodyPr/>
          <a:lstStyle/>
          <a:p>
            <a:pPr marL="152400" indent="0">
              <a:buNone/>
            </a:pPr>
            <a:r>
              <a:rPr lang="en-GB" dirty="0"/>
              <a:t>From 3 minutes : </a:t>
            </a:r>
            <a:r>
              <a:rPr lang="en-GB" dirty="0">
                <a:hlinkClick r:id="rId2"/>
              </a:rPr>
              <a:t>https://www.youtube.com/watch?v=U32Zp4u_pNs</a:t>
            </a:r>
            <a:endParaRPr lang="en-GB" dirty="0"/>
          </a:p>
          <a:p>
            <a:endParaRPr lang="en-GB" dirty="0"/>
          </a:p>
        </p:txBody>
      </p:sp>
      <p:sp>
        <p:nvSpPr>
          <p:cNvPr id="4" name="TextBox 3">
            <a:extLst>
              <a:ext uri="{FF2B5EF4-FFF2-40B4-BE49-F238E27FC236}">
                <a16:creationId xmlns:a16="http://schemas.microsoft.com/office/drawing/2014/main" id="{A6458067-5600-4E3B-8DB3-FA56AF587810}"/>
              </a:ext>
            </a:extLst>
          </p:cNvPr>
          <p:cNvSpPr txBox="1"/>
          <p:nvPr/>
        </p:nvSpPr>
        <p:spPr>
          <a:xfrm>
            <a:off x="184935" y="2283210"/>
            <a:ext cx="8044665" cy="3170099"/>
          </a:xfrm>
          <a:prstGeom prst="rect">
            <a:avLst/>
          </a:prstGeom>
          <a:noFill/>
        </p:spPr>
        <p:txBody>
          <a:bodyPr wrap="square" rtlCol="0">
            <a:spAutoFit/>
          </a:bodyPr>
          <a:lstStyle/>
          <a:p>
            <a:pPr marL="342900" indent="-342900">
              <a:buAutoNum type="arabicPeriod"/>
            </a:pPr>
            <a:r>
              <a:rPr lang="en-GB" sz="2000" dirty="0">
                <a:latin typeface="Quicksand" panose="020B0604020202020204" charset="0"/>
              </a:rPr>
              <a:t>Why were enslaved Africans more affordable than indentured servants? </a:t>
            </a:r>
            <a:r>
              <a:rPr lang="en-GB" sz="2000" dirty="0">
                <a:highlight>
                  <a:srgbClr val="00FF00"/>
                </a:highlight>
                <a:latin typeface="Quicksand" panose="020B0604020202020204" charset="0"/>
              </a:rPr>
              <a:t>Plantation owners owned any children the enslaved people had</a:t>
            </a:r>
          </a:p>
          <a:p>
            <a:pPr marL="342900" indent="-342900">
              <a:buAutoNum type="arabicPeriod"/>
            </a:pPr>
            <a:r>
              <a:rPr lang="en-GB" sz="2000" dirty="0">
                <a:latin typeface="Quicksand" panose="020B0604020202020204" charset="0"/>
              </a:rPr>
              <a:t>What crops did the enslaved people work on? </a:t>
            </a:r>
            <a:r>
              <a:rPr lang="en-GB" sz="2000" dirty="0">
                <a:highlight>
                  <a:srgbClr val="00FF00"/>
                </a:highlight>
                <a:latin typeface="Quicksand" panose="020B0604020202020204" charset="0"/>
              </a:rPr>
              <a:t>Sugar cane.</a:t>
            </a:r>
          </a:p>
          <a:p>
            <a:pPr marL="342900" indent="-342900">
              <a:buAutoNum type="arabicPeriod"/>
            </a:pPr>
            <a:r>
              <a:rPr lang="en-GB" sz="2000" dirty="0">
                <a:latin typeface="Quicksand" panose="020B0604020202020204" charset="0"/>
              </a:rPr>
              <a:t>Why did the crop have to be rushed? </a:t>
            </a:r>
            <a:r>
              <a:rPr lang="en-GB" sz="2000" dirty="0">
                <a:highlight>
                  <a:srgbClr val="00FF00"/>
                </a:highlight>
                <a:latin typeface="Quicksand" panose="020B0604020202020204" charset="0"/>
              </a:rPr>
              <a:t>The juice would spoil.</a:t>
            </a:r>
          </a:p>
          <a:p>
            <a:pPr marL="342900" indent="-342900">
              <a:buAutoNum type="arabicPeriod"/>
            </a:pPr>
            <a:r>
              <a:rPr lang="en-GB" sz="2000" dirty="0">
                <a:latin typeface="Quicksand" panose="020B0604020202020204" charset="0"/>
              </a:rPr>
              <a:t>Enslaved people had to work through the night. </a:t>
            </a:r>
            <a:r>
              <a:rPr lang="en-GB" sz="2000" dirty="0">
                <a:highlight>
                  <a:srgbClr val="00FF00"/>
                </a:highlight>
                <a:latin typeface="Quicksand" panose="020B0604020202020204" charset="0"/>
              </a:rPr>
              <a:t>True</a:t>
            </a:r>
            <a:r>
              <a:rPr lang="en-GB" sz="2000" dirty="0">
                <a:latin typeface="Quicksand" panose="020B0604020202020204" charset="0"/>
              </a:rPr>
              <a:t>/ False</a:t>
            </a:r>
          </a:p>
          <a:p>
            <a:pPr marL="342900" indent="-342900">
              <a:buAutoNum type="arabicPeriod"/>
            </a:pPr>
            <a:r>
              <a:rPr lang="en-GB" sz="2000" dirty="0">
                <a:latin typeface="Quicksand" panose="020B0604020202020204" charset="0"/>
              </a:rPr>
              <a:t>What was the life expectancy of enslaved Africans arriving at the plantation? </a:t>
            </a:r>
            <a:r>
              <a:rPr lang="en-GB" sz="2000" dirty="0">
                <a:highlight>
                  <a:srgbClr val="00FF00"/>
                </a:highlight>
                <a:latin typeface="Quicksand" panose="020B0604020202020204" charset="0"/>
              </a:rPr>
              <a:t>Seven years</a:t>
            </a:r>
          </a:p>
          <a:p>
            <a:pPr marL="342900" indent="-342900">
              <a:buAutoNum type="arabicPeriod"/>
            </a:pPr>
            <a:endParaRPr lang="en-GB" sz="2000" dirty="0">
              <a:latin typeface="Quicksand" panose="020B0604020202020204" charset="0"/>
            </a:endParaRPr>
          </a:p>
          <a:p>
            <a:pPr marL="342900" lvl="1" indent="-342900">
              <a:buAutoNum type="arabicPeriod"/>
            </a:pPr>
            <a:endParaRPr lang="en-GB" sz="2000" dirty="0">
              <a:latin typeface="Quicksand" panose="020B0604020202020204" charset="0"/>
            </a:endParaRPr>
          </a:p>
        </p:txBody>
      </p:sp>
      <p:sp>
        <p:nvSpPr>
          <p:cNvPr id="6" name="TextBox 5">
            <a:extLst>
              <a:ext uri="{FF2B5EF4-FFF2-40B4-BE49-F238E27FC236}">
                <a16:creationId xmlns:a16="http://schemas.microsoft.com/office/drawing/2014/main" id="{13DEB272-B6C1-4909-80F8-520A0833096D}"/>
              </a:ext>
            </a:extLst>
          </p:cNvPr>
          <p:cNvSpPr txBox="1"/>
          <p:nvPr/>
        </p:nvSpPr>
        <p:spPr>
          <a:xfrm>
            <a:off x="385280" y="5182682"/>
            <a:ext cx="4572000" cy="1323439"/>
          </a:xfrm>
          <a:prstGeom prst="rect">
            <a:avLst/>
          </a:prstGeom>
          <a:solidFill>
            <a:schemeClr val="tx1">
              <a:lumMod val="20000"/>
              <a:lumOff val="80000"/>
            </a:schemeClr>
          </a:solidFill>
        </p:spPr>
        <p:txBody>
          <a:bodyPr wrap="square">
            <a:spAutoFit/>
          </a:bodyPr>
          <a:lstStyle/>
          <a:p>
            <a:r>
              <a:rPr lang="en-GB" sz="2000" b="1" dirty="0">
                <a:latin typeface="Quicksand" panose="020B0604020202020204" charset="0"/>
              </a:rPr>
              <a:t>indentured servants:</a:t>
            </a:r>
            <a:r>
              <a:rPr lang="en-GB" sz="2000" b="0" i="0" dirty="0">
                <a:solidFill>
                  <a:srgbClr val="202124"/>
                </a:solidFill>
                <a:effectLst/>
                <a:latin typeface="Quicksand" panose="020B0604020202020204" charset="0"/>
              </a:rPr>
              <a:t> typically worked four to seven years in exchange for the journey by ship, room, and food.</a:t>
            </a:r>
            <a:endParaRPr lang="en-GB" sz="2000" dirty="0">
              <a:latin typeface="Quicksand" panose="020B0604020202020204" charset="0"/>
            </a:endParaRPr>
          </a:p>
        </p:txBody>
      </p:sp>
    </p:spTree>
    <p:extLst>
      <p:ext uri="{BB962C8B-B14F-4D97-AF65-F5344CB8AC3E}">
        <p14:creationId xmlns:p14="http://schemas.microsoft.com/office/powerpoint/2010/main" val="2200820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198F3-2060-494C-90AD-65D63D689FC4}"/>
              </a:ext>
            </a:extLst>
          </p:cNvPr>
          <p:cNvSpPr>
            <a:spLocks noGrp="1"/>
          </p:cNvSpPr>
          <p:nvPr>
            <p:ph type="title"/>
          </p:nvPr>
        </p:nvSpPr>
        <p:spPr>
          <a:xfrm>
            <a:off x="554803" y="1786041"/>
            <a:ext cx="8277497" cy="1007700"/>
          </a:xfrm>
        </p:spPr>
        <p:txBody>
          <a:bodyPr/>
          <a:lstStyle/>
          <a:p>
            <a:r>
              <a:rPr lang="en-GB" u="sng" dirty="0"/>
              <a:t>Individual acts of rebellion</a:t>
            </a:r>
            <a:br>
              <a:rPr lang="en-GB" dirty="0"/>
            </a:br>
            <a:br>
              <a:rPr lang="en-GB" dirty="0"/>
            </a:br>
            <a:r>
              <a:rPr lang="en-GB" dirty="0"/>
              <a:t>Activity 3- Watch the clip and make a mind map of all the way enslaved people could rebel </a:t>
            </a:r>
            <a:r>
              <a:rPr lang="en-GB" dirty="0">
                <a:hlinkClick r:id="rId2"/>
              </a:rPr>
              <a:t>https://www.bbc.co.uk/bitesize/guides/z732pv4/revision/5</a:t>
            </a:r>
            <a:br>
              <a:rPr lang="en-GB" dirty="0"/>
            </a:br>
            <a:endParaRPr lang="en-GB" dirty="0"/>
          </a:p>
        </p:txBody>
      </p:sp>
      <p:sp>
        <p:nvSpPr>
          <p:cNvPr id="6" name="Text Box 2">
            <a:extLst>
              <a:ext uri="{FF2B5EF4-FFF2-40B4-BE49-F238E27FC236}">
                <a16:creationId xmlns:a16="http://schemas.microsoft.com/office/drawing/2014/main" id="{80A569B5-AB3B-4462-BAE4-6F25E921FBE2}"/>
              </a:ext>
            </a:extLst>
          </p:cNvPr>
          <p:cNvSpPr txBox="1">
            <a:spLocks noChangeArrowheads="1"/>
          </p:cNvSpPr>
          <p:nvPr/>
        </p:nvSpPr>
        <p:spPr bwMode="auto">
          <a:xfrm>
            <a:off x="3848100" y="3769909"/>
            <a:ext cx="1409700" cy="66159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6000"/>
              </a:lnSpc>
              <a:spcAft>
                <a:spcPts val="800"/>
              </a:spcAft>
            </a:pPr>
            <a:r>
              <a:rPr lang="en-US" sz="1800" dirty="0">
                <a:effectLst/>
                <a:latin typeface="Quicksand" panose="020B0604020202020204" charset="0"/>
                <a:ea typeface="Calibri" panose="020F0502020204030204" pitchFamily="34" charset="0"/>
                <a:cs typeface="Times New Roman" panose="02020603050405020304" pitchFamily="18" charset="0"/>
              </a:rPr>
              <a:t>Acts of resistance</a:t>
            </a:r>
            <a:endParaRPr lang="en-GB" sz="1800" dirty="0">
              <a:effectLst/>
              <a:latin typeface="Quicksand" panose="020B0604020202020204" charset="0"/>
              <a:ea typeface="Calibri" panose="020F0502020204030204" pitchFamily="34" charset="0"/>
              <a:cs typeface="Times New Roman" panose="02020603050405020304" pitchFamily="18" charset="0"/>
            </a:endParaRPr>
          </a:p>
        </p:txBody>
      </p:sp>
      <p:cxnSp>
        <p:nvCxnSpPr>
          <p:cNvPr id="7" name="Straight Arrow Connector 6">
            <a:extLst>
              <a:ext uri="{FF2B5EF4-FFF2-40B4-BE49-F238E27FC236}">
                <a16:creationId xmlns:a16="http://schemas.microsoft.com/office/drawing/2014/main" id="{96EDA1B6-7A72-4D50-AFF5-37DA116855DA}"/>
              </a:ext>
            </a:extLst>
          </p:cNvPr>
          <p:cNvCxnSpPr/>
          <p:nvPr/>
        </p:nvCxnSpPr>
        <p:spPr>
          <a:xfrm flipV="1">
            <a:off x="4937760" y="3133350"/>
            <a:ext cx="434340" cy="647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D073C46A-0E1C-4DE7-B8FE-C48CE4782303}"/>
              </a:ext>
            </a:extLst>
          </p:cNvPr>
          <p:cNvCxnSpPr/>
          <p:nvPr/>
        </p:nvCxnSpPr>
        <p:spPr>
          <a:xfrm flipH="1">
            <a:off x="3025140" y="3994410"/>
            <a:ext cx="754380" cy="30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99F86A1-265A-4175-ACAE-ACA5167EB4B1}"/>
              </a:ext>
            </a:extLst>
          </p:cNvPr>
          <p:cNvCxnSpPr/>
          <p:nvPr/>
        </p:nvCxnSpPr>
        <p:spPr>
          <a:xfrm>
            <a:off x="5425440" y="4032510"/>
            <a:ext cx="922020" cy="182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09F012B-B629-4DF3-811F-00146EB4DB9F}"/>
              </a:ext>
            </a:extLst>
          </p:cNvPr>
          <p:cNvCxnSpPr/>
          <p:nvPr/>
        </p:nvCxnSpPr>
        <p:spPr>
          <a:xfrm flipH="1" flipV="1">
            <a:off x="3505200" y="3179070"/>
            <a:ext cx="281940" cy="556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B05A28E-EB92-4F95-A115-E7E5A22722C4}"/>
              </a:ext>
            </a:extLst>
          </p:cNvPr>
          <p:cNvCxnSpPr/>
          <p:nvPr/>
        </p:nvCxnSpPr>
        <p:spPr>
          <a:xfrm flipH="1">
            <a:off x="4457700" y="4459230"/>
            <a:ext cx="22860" cy="5867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2565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198F3-2060-494C-90AD-65D63D689FC4}"/>
              </a:ext>
            </a:extLst>
          </p:cNvPr>
          <p:cNvSpPr>
            <a:spLocks noGrp="1"/>
          </p:cNvSpPr>
          <p:nvPr>
            <p:ph type="title"/>
          </p:nvPr>
        </p:nvSpPr>
        <p:spPr>
          <a:xfrm>
            <a:off x="554803" y="1786041"/>
            <a:ext cx="8277497" cy="1007700"/>
          </a:xfrm>
        </p:spPr>
        <p:txBody>
          <a:bodyPr/>
          <a:lstStyle/>
          <a:p>
            <a:r>
              <a:rPr lang="en-GB" u="sng" dirty="0"/>
              <a:t>Individual acts of rebellion</a:t>
            </a:r>
            <a:br>
              <a:rPr lang="en-GB" dirty="0"/>
            </a:br>
            <a:br>
              <a:rPr lang="en-GB" dirty="0"/>
            </a:br>
            <a:r>
              <a:rPr lang="en-GB" dirty="0"/>
              <a:t>Activity- Watch the clip and make a mind map of all the way enslaved people could rebel </a:t>
            </a:r>
            <a:r>
              <a:rPr lang="en-GB" dirty="0">
                <a:hlinkClick r:id="rId2"/>
              </a:rPr>
              <a:t>https://www.bbc.co.uk/bitesize/guides/z732pv4/revision/5</a:t>
            </a:r>
            <a:br>
              <a:rPr lang="en-GB" dirty="0"/>
            </a:br>
            <a:endParaRPr lang="en-GB" dirty="0"/>
          </a:p>
        </p:txBody>
      </p:sp>
      <p:sp>
        <p:nvSpPr>
          <p:cNvPr id="3" name="Text Placeholder 2">
            <a:extLst>
              <a:ext uri="{FF2B5EF4-FFF2-40B4-BE49-F238E27FC236}">
                <a16:creationId xmlns:a16="http://schemas.microsoft.com/office/drawing/2014/main" id="{4C267BEF-980A-4072-AA5A-BF9A8D98A106}"/>
              </a:ext>
            </a:extLst>
          </p:cNvPr>
          <p:cNvSpPr>
            <a:spLocks noGrp="1"/>
          </p:cNvSpPr>
          <p:nvPr>
            <p:ph type="body" idx="1"/>
          </p:nvPr>
        </p:nvSpPr>
        <p:spPr>
          <a:xfrm>
            <a:off x="327724" y="2618663"/>
            <a:ext cx="6463493" cy="3934500"/>
          </a:xfrm>
        </p:spPr>
        <p:txBody>
          <a:bodyPr/>
          <a:lstStyle/>
          <a:p>
            <a:r>
              <a:rPr lang="en-GB" sz="2000" dirty="0">
                <a:highlight>
                  <a:srgbClr val="00FF00"/>
                </a:highlight>
                <a:latin typeface="Quicksand" panose="020B0604020202020204" charset="0"/>
              </a:rPr>
              <a:t>Runaway to be with family on another plantation</a:t>
            </a:r>
          </a:p>
          <a:p>
            <a:r>
              <a:rPr lang="en-GB" sz="2000" dirty="0">
                <a:highlight>
                  <a:srgbClr val="00FF00"/>
                </a:highlight>
                <a:latin typeface="Quicksand" panose="020B0604020202020204" charset="0"/>
              </a:rPr>
              <a:t>Runaway to escape punishment</a:t>
            </a:r>
          </a:p>
          <a:p>
            <a:r>
              <a:rPr lang="en-GB" sz="2000" dirty="0">
                <a:highlight>
                  <a:srgbClr val="00FF00"/>
                </a:highlight>
                <a:latin typeface="Quicksand" panose="020B0604020202020204" charset="0"/>
              </a:rPr>
              <a:t>Some stayed away for a night</a:t>
            </a:r>
          </a:p>
          <a:p>
            <a:r>
              <a:rPr lang="en-GB" sz="2000" dirty="0">
                <a:highlight>
                  <a:srgbClr val="00FF00"/>
                </a:highlight>
                <a:latin typeface="Quicksand" panose="020B0604020202020204" charset="0"/>
              </a:rPr>
              <a:t>Some stayed away for many years</a:t>
            </a:r>
          </a:p>
          <a:p>
            <a:r>
              <a:rPr lang="en-GB" sz="2000" dirty="0">
                <a:highlight>
                  <a:srgbClr val="00FF00"/>
                </a:highlight>
                <a:latin typeface="Quicksand" panose="020B0604020202020204" charset="0"/>
              </a:rPr>
              <a:t>Some never returned</a:t>
            </a:r>
          </a:p>
          <a:p>
            <a:r>
              <a:rPr lang="en-GB" sz="2000" dirty="0">
                <a:highlight>
                  <a:srgbClr val="00FF00"/>
                </a:highlight>
                <a:latin typeface="Quicksand" panose="020B0604020202020204" charset="0"/>
              </a:rPr>
              <a:t>In Jamaica, how groups runaway to villages- they were called maroons. They could not be captured, as they were more used to the terrain.</a:t>
            </a:r>
          </a:p>
          <a:p>
            <a:r>
              <a:rPr lang="en-GB" sz="2000" dirty="0">
                <a:highlight>
                  <a:srgbClr val="00FF00"/>
                </a:highlight>
                <a:latin typeface="Quicksand" panose="020B0604020202020204" charset="0"/>
              </a:rPr>
              <a:t>Ambushing soldiers</a:t>
            </a:r>
          </a:p>
          <a:p>
            <a:endParaRPr lang="en-GB" dirty="0"/>
          </a:p>
        </p:txBody>
      </p:sp>
    </p:spTree>
    <p:extLst>
      <p:ext uri="{BB962C8B-B14F-4D97-AF65-F5344CB8AC3E}">
        <p14:creationId xmlns:p14="http://schemas.microsoft.com/office/powerpoint/2010/main" val="2967743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2079C-E0FA-442C-A804-6000A2B81F86}"/>
              </a:ext>
            </a:extLst>
          </p:cNvPr>
          <p:cNvSpPr>
            <a:spLocks noGrp="1"/>
          </p:cNvSpPr>
          <p:nvPr>
            <p:ph type="title"/>
          </p:nvPr>
        </p:nvSpPr>
        <p:spPr>
          <a:xfrm>
            <a:off x="311700" y="357225"/>
            <a:ext cx="8585720" cy="1007700"/>
          </a:xfrm>
        </p:spPr>
        <p:txBody>
          <a:bodyPr/>
          <a:lstStyle/>
          <a:p>
            <a:r>
              <a:rPr lang="en-GB" sz="2000" b="1" u="sng" dirty="0">
                <a:effectLst/>
                <a:latin typeface="Quicksand" panose="020B0604020202020204" charset="0"/>
                <a:ea typeface="Calibri" panose="020F0502020204030204" pitchFamily="34" charset="0"/>
                <a:cs typeface="Calibri" panose="020F0502020204030204" pitchFamily="34" charset="0"/>
              </a:rPr>
              <a:t>Activity 4: Read the table and label the acts of resistance passive  (P) or active (A)</a:t>
            </a:r>
            <a:br>
              <a:rPr lang="en-GB" sz="2000" dirty="0">
                <a:effectLst/>
                <a:latin typeface="Quicksand" panose="020B0604020202020204" charset="0"/>
                <a:ea typeface="Calibri" panose="020F0502020204030204" pitchFamily="34" charset="0"/>
                <a:cs typeface="Times New Roman" panose="02020603050405020304" pitchFamily="18" charset="0"/>
              </a:rPr>
            </a:br>
            <a:br>
              <a:rPr lang="en-GB" sz="2000" dirty="0">
                <a:latin typeface="Quicksand" panose="020B0604020202020204" charset="0"/>
              </a:rPr>
            </a:br>
            <a:endParaRPr lang="en-GB" sz="2000" dirty="0">
              <a:latin typeface="Quicksand" panose="020B0604020202020204" charset="0"/>
            </a:endParaRPr>
          </a:p>
        </p:txBody>
      </p:sp>
      <p:graphicFrame>
        <p:nvGraphicFramePr>
          <p:cNvPr id="6" name="Table 6">
            <a:extLst>
              <a:ext uri="{FF2B5EF4-FFF2-40B4-BE49-F238E27FC236}">
                <a16:creationId xmlns:a16="http://schemas.microsoft.com/office/drawing/2014/main" id="{854F67A7-60C9-44B4-BC0B-040C185443EE}"/>
              </a:ext>
            </a:extLst>
          </p:cNvPr>
          <p:cNvGraphicFramePr>
            <a:graphicFrameLocks noGrp="1"/>
          </p:cNvGraphicFramePr>
          <p:nvPr>
            <p:extLst>
              <p:ext uri="{D42A27DB-BD31-4B8C-83A1-F6EECF244321}">
                <p14:modId xmlns:p14="http://schemas.microsoft.com/office/powerpoint/2010/main" val="1263905412"/>
              </p:ext>
            </p:extLst>
          </p:nvPr>
        </p:nvGraphicFramePr>
        <p:xfrm>
          <a:off x="636779" y="1170007"/>
          <a:ext cx="7346242" cy="5156200"/>
        </p:xfrm>
        <a:graphic>
          <a:graphicData uri="http://schemas.openxmlformats.org/drawingml/2006/table">
            <a:tbl>
              <a:tblPr firstRow="1" bandRow="1">
                <a:tableStyleId>{5C22544A-7EE6-4342-B048-85BDC9FD1C3A}</a:tableStyleId>
              </a:tblPr>
              <a:tblGrid>
                <a:gridCol w="3673121">
                  <a:extLst>
                    <a:ext uri="{9D8B030D-6E8A-4147-A177-3AD203B41FA5}">
                      <a16:colId xmlns:a16="http://schemas.microsoft.com/office/drawing/2014/main" val="3041521544"/>
                    </a:ext>
                  </a:extLst>
                </a:gridCol>
                <a:gridCol w="3673121">
                  <a:extLst>
                    <a:ext uri="{9D8B030D-6E8A-4147-A177-3AD203B41FA5}">
                      <a16:colId xmlns:a16="http://schemas.microsoft.com/office/drawing/2014/main" val="1105154794"/>
                    </a:ext>
                  </a:extLst>
                </a:gridCol>
              </a:tblGrid>
              <a:tr h="370840">
                <a:tc>
                  <a:txBody>
                    <a:bodyPr/>
                    <a:lstStyle/>
                    <a:p>
                      <a:r>
                        <a:rPr lang="en-GB" sz="1600" dirty="0">
                          <a:latin typeface="Quicksand" panose="020B0604020202020204" charset="0"/>
                        </a:rPr>
                        <a:t>How could enslaved people resist the overseas and plantation owners?</a:t>
                      </a:r>
                    </a:p>
                  </a:txBody>
                  <a:tcPr/>
                </a:tc>
                <a:tc>
                  <a:txBody>
                    <a:bodyPr/>
                    <a:lstStyle/>
                    <a:p>
                      <a:r>
                        <a:rPr lang="en-GB" sz="1600" dirty="0">
                          <a:latin typeface="Quicksand" panose="020B0604020202020204" charset="0"/>
                        </a:rPr>
                        <a:t>Label the acts of resistance passive  (P) or active (A)</a:t>
                      </a:r>
                    </a:p>
                  </a:txBody>
                  <a:tcPr/>
                </a:tc>
                <a:extLst>
                  <a:ext uri="{0D108BD9-81ED-4DB2-BD59-A6C34878D82A}">
                    <a16:rowId xmlns:a16="http://schemas.microsoft.com/office/drawing/2014/main" val="785216876"/>
                  </a:ext>
                </a:extLst>
              </a:tr>
              <a:tr h="370840">
                <a:tc>
                  <a:txBody>
                    <a:bodyPr/>
                    <a:lstStyle/>
                    <a:p>
                      <a:r>
                        <a:rPr lang="en-GB" sz="1600" dirty="0">
                          <a:latin typeface="Quicksand" panose="020B0604020202020204" charset="0"/>
                        </a:rPr>
                        <a:t>Work slowly</a:t>
                      </a:r>
                    </a:p>
                  </a:txBody>
                  <a:tcPr/>
                </a:tc>
                <a:tc>
                  <a:txBody>
                    <a:bodyPr/>
                    <a:lstStyle/>
                    <a:p>
                      <a:endParaRPr lang="en-GB" sz="1600" dirty="0">
                        <a:latin typeface="Quicksand" panose="020B0604020202020204" charset="0"/>
                      </a:endParaRPr>
                    </a:p>
                  </a:txBody>
                  <a:tcPr/>
                </a:tc>
                <a:extLst>
                  <a:ext uri="{0D108BD9-81ED-4DB2-BD59-A6C34878D82A}">
                    <a16:rowId xmlns:a16="http://schemas.microsoft.com/office/drawing/2014/main" val="2655967116"/>
                  </a:ext>
                </a:extLst>
              </a:tr>
              <a:tr h="370840">
                <a:tc>
                  <a:txBody>
                    <a:bodyPr/>
                    <a:lstStyle/>
                    <a:p>
                      <a:r>
                        <a:rPr lang="en-GB" sz="1600" dirty="0">
                          <a:latin typeface="Quicksand" panose="020B0604020202020204" charset="0"/>
                        </a:rPr>
                        <a:t>Steal from owner</a:t>
                      </a:r>
                    </a:p>
                  </a:txBody>
                  <a:tcPr/>
                </a:tc>
                <a:tc>
                  <a:txBody>
                    <a:bodyPr/>
                    <a:lstStyle/>
                    <a:p>
                      <a:endParaRPr lang="en-GB" sz="1600" dirty="0">
                        <a:latin typeface="Quicksand" panose="020B0604020202020204" charset="0"/>
                      </a:endParaRPr>
                    </a:p>
                  </a:txBody>
                  <a:tcPr/>
                </a:tc>
                <a:extLst>
                  <a:ext uri="{0D108BD9-81ED-4DB2-BD59-A6C34878D82A}">
                    <a16:rowId xmlns:a16="http://schemas.microsoft.com/office/drawing/2014/main" val="4048062479"/>
                  </a:ext>
                </a:extLst>
              </a:tr>
              <a:tr h="370840">
                <a:tc>
                  <a:txBody>
                    <a:bodyPr/>
                    <a:lstStyle/>
                    <a:p>
                      <a:r>
                        <a:rPr lang="en-GB" sz="1600" dirty="0">
                          <a:latin typeface="Quicksand" panose="020B0604020202020204" charset="0"/>
                        </a:rPr>
                        <a:t>Deliberately damage machinery</a:t>
                      </a:r>
                    </a:p>
                  </a:txBody>
                  <a:tcPr/>
                </a:tc>
                <a:tc>
                  <a:txBody>
                    <a:bodyPr/>
                    <a:lstStyle/>
                    <a:p>
                      <a:endParaRPr lang="en-GB" sz="1600">
                        <a:latin typeface="Quicksand" panose="020B0604020202020204" charset="0"/>
                      </a:endParaRPr>
                    </a:p>
                  </a:txBody>
                  <a:tcPr/>
                </a:tc>
                <a:extLst>
                  <a:ext uri="{0D108BD9-81ED-4DB2-BD59-A6C34878D82A}">
                    <a16:rowId xmlns:a16="http://schemas.microsoft.com/office/drawing/2014/main" val="3012785651"/>
                  </a:ext>
                </a:extLst>
              </a:tr>
              <a:tr h="370840">
                <a:tc>
                  <a:txBody>
                    <a:bodyPr/>
                    <a:lstStyle/>
                    <a:p>
                      <a:r>
                        <a:rPr lang="en-GB" sz="1600" dirty="0">
                          <a:latin typeface="Quicksand" panose="020B0604020202020204" charset="0"/>
                        </a:rPr>
                        <a:t>Speak to other enslaved people using an African dialect</a:t>
                      </a:r>
                    </a:p>
                  </a:txBody>
                  <a:tcPr/>
                </a:tc>
                <a:tc>
                  <a:txBody>
                    <a:bodyPr/>
                    <a:lstStyle/>
                    <a:p>
                      <a:endParaRPr lang="en-GB" sz="1600">
                        <a:latin typeface="Quicksand" panose="020B0604020202020204" charset="0"/>
                      </a:endParaRPr>
                    </a:p>
                  </a:txBody>
                  <a:tcPr/>
                </a:tc>
                <a:extLst>
                  <a:ext uri="{0D108BD9-81ED-4DB2-BD59-A6C34878D82A}">
                    <a16:rowId xmlns:a16="http://schemas.microsoft.com/office/drawing/2014/main" val="4092057503"/>
                  </a:ext>
                </a:extLst>
              </a:tr>
              <a:tr h="370840">
                <a:tc>
                  <a:txBody>
                    <a:bodyPr/>
                    <a:lstStyle/>
                    <a:p>
                      <a:r>
                        <a:rPr lang="en-GB" sz="1600" dirty="0">
                          <a:latin typeface="Quicksand" panose="020B0604020202020204" charset="0"/>
                        </a:rPr>
                        <a:t>Kill a plantation owner</a:t>
                      </a:r>
                    </a:p>
                  </a:txBody>
                  <a:tcPr/>
                </a:tc>
                <a:tc>
                  <a:txBody>
                    <a:bodyPr/>
                    <a:lstStyle/>
                    <a:p>
                      <a:endParaRPr lang="en-GB" sz="1600">
                        <a:latin typeface="Quicksand" panose="020B0604020202020204" charset="0"/>
                      </a:endParaRPr>
                    </a:p>
                  </a:txBody>
                  <a:tcPr/>
                </a:tc>
                <a:extLst>
                  <a:ext uri="{0D108BD9-81ED-4DB2-BD59-A6C34878D82A}">
                    <a16:rowId xmlns:a16="http://schemas.microsoft.com/office/drawing/2014/main" val="2160538440"/>
                  </a:ext>
                </a:extLst>
              </a:tr>
              <a:tr h="370840">
                <a:tc>
                  <a:txBody>
                    <a:bodyPr/>
                    <a:lstStyle/>
                    <a:p>
                      <a:r>
                        <a:rPr lang="en-GB" sz="1600" dirty="0">
                          <a:latin typeface="Quicksand" panose="020B0604020202020204" charset="0"/>
                        </a:rPr>
                        <a:t>Pretend not to understand orders</a:t>
                      </a:r>
                    </a:p>
                  </a:txBody>
                  <a:tcPr/>
                </a:tc>
                <a:tc>
                  <a:txBody>
                    <a:bodyPr/>
                    <a:lstStyle/>
                    <a:p>
                      <a:endParaRPr lang="en-GB" sz="1600">
                        <a:latin typeface="Quicksand" panose="020B0604020202020204" charset="0"/>
                      </a:endParaRPr>
                    </a:p>
                  </a:txBody>
                  <a:tcPr/>
                </a:tc>
                <a:extLst>
                  <a:ext uri="{0D108BD9-81ED-4DB2-BD59-A6C34878D82A}">
                    <a16:rowId xmlns:a16="http://schemas.microsoft.com/office/drawing/2014/main" val="2311619863"/>
                  </a:ext>
                </a:extLst>
              </a:tr>
              <a:tr h="370840">
                <a:tc>
                  <a:txBody>
                    <a:bodyPr/>
                    <a:lstStyle/>
                    <a:p>
                      <a:r>
                        <a:rPr lang="en-GB" sz="1600" dirty="0">
                          <a:latin typeface="Quicksand" panose="020B0604020202020204" charset="0"/>
                        </a:rPr>
                        <a:t>Plan and carry out an armed revolt</a:t>
                      </a:r>
                    </a:p>
                  </a:txBody>
                  <a:tcPr/>
                </a:tc>
                <a:tc>
                  <a:txBody>
                    <a:bodyPr/>
                    <a:lstStyle/>
                    <a:p>
                      <a:endParaRPr lang="en-GB" sz="1600" dirty="0">
                        <a:latin typeface="Quicksand" panose="020B0604020202020204" charset="0"/>
                      </a:endParaRPr>
                    </a:p>
                  </a:txBody>
                  <a:tcPr/>
                </a:tc>
                <a:extLst>
                  <a:ext uri="{0D108BD9-81ED-4DB2-BD59-A6C34878D82A}">
                    <a16:rowId xmlns:a16="http://schemas.microsoft.com/office/drawing/2014/main" val="2155179242"/>
                  </a:ext>
                </a:extLst>
              </a:tr>
              <a:tr h="370840">
                <a:tc>
                  <a:txBody>
                    <a:bodyPr/>
                    <a:lstStyle/>
                    <a:p>
                      <a:r>
                        <a:rPr lang="en-GB" sz="1600" dirty="0">
                          <a:latin typeface="Quicksand" panose="020B0604020202020204" charset="0"/>
                        </a:rPr>
                        <a:t>Refuse to do any work</a:t>
                      </a:r>
                    </a:p>
                  </a:txBody>
                  <a:tcPr/>
                </a:tc>
                <a:tc>
                  <a:txBody>
                    <a:bodyPr/>
                    <a:lstStyle/>
                    <a:p>
                      <a:endParaRPr lang="en-GB" sz="1600" dirty="0">
                        <a:latin typeface="Quicksand" panose="020B0604020202020204" charset="0"/>
                      </a:endParaRPr>
                    </a:p>
                  </a:txBody>
                  <a:tcPr/>
                </a:tc>
                <a:extLst>
                  <a:ext uri="{0D108BD9-81ED-4DB2-BD59-A6C34878D82A}">
                    <a16:rowId xmlns:a16="http://schemas.microsoft.com/office/drawing/2014/main" val="3533498141"/>
                  </a:ext>
                </a:extLst>
              </a:tr>
              <a:tr h="370840">
                <a:tc>
                  <a:txBody>
                    <a:bodyPr/>
                    <a:lstStyle/>
                    <a:p>
                      <a:r>
                        <a:rPr lang="en-GB" sz="1600" dirty="0">
                          <a:latin typeface="Quicksand" panose="020B0604020202020204" charset="0"/>
                        </a:rPr>
                        <a:t>Practise your own religion and cultural beliefs</a:t>
                      </a:r>
                    </a:p>
                  </a:txBody>
                  <a:tcPr/>
                </a:tc>
                <a:tc>
                  <a:txBody>
                    <a:bodyPr/>
                    <a:lstStyle/>
                    <a:p>
                      <a:endParaRPr lang="en-GB" sz="1600" dirty="0">
                        <a:latin typeface="Quicksand" panose="020B0604020202020204" charset="0"/>
                      </a:endParaRPr>
                    </a:p>
                  </a:txBody>
                  <a:tcPr/>
                </a:tc>
                <a:extLst>
                  <a:ext uri="{0D108BD9-81ED-4DB2-BD59-A6C34878D82A}">
                    <a16:rowId xmlns:a16="http://schemas.microsoft.com/office/drawing/2014/main" val="4110756937"/>
                  </a:ext>
                </a:extLst>
              </a:tr>
              <a:tr h="370840">
                <a:tc>
                  <a:txBody>
                    <a:bodyPr/>
                    <a:lstStyle/>
                    <a:p>
                      <a:r>
                        <a:rPr lang="en-GB" sz="1600" dirty="0">
                          <a:latin typeface="Quicksand" panose="020B0604020202020204" charset="0"/>
                        </a:rPr>
                        <a:t>Working slowly when not being observed</a:t>
                      </a:r>
                    </a:p>
                  </a:txBody>
                  <a:tcPr/>
                </a:tc>
                <a:tc>
                  <a:txBody>
                    <a:bodyPr/>
                    <a:lstStyle/>
                    <a:p>
                      <a:endParaRPr lang="en-GB" sz="1600" dirty="0">
                        <a:latin typeface="Quicksand" panose="020B0604020202020204" charset="0"/>
                      </a:endParaRPr>
                    </a:p>
                  </a:txBody>
                  <a:tcPr/>
                </a:tc>
                <a:extLst>
                  <a:ext uri="{0D108BD9-81ED-4DB2-BD59-A6C34878D82A}">
                    <a16:rowId xmlns:a16="http://schemas.microsoft.com/office/drawing/2014/main" val="3577190035"/>
                  </a:ext>
                </a:extLst>
              </a:tr>
            </a:tbl>
          </a:graphicData>
        </a:graphic>
      </p:graphicFrame>
    </p:spTree>
    <p:extLst>
      <p:ext uri="{BB962C8B-B14F-4D97-AF65-F5344CB8AC3E}">
        <p14:creationId xmlns:p14="http://schemas.microsoft.com/office/powerpoint/2010/main" val="4083791379"/>
      </p:ext>
    </p:extLst>
  </p:cSld>
  <p:clrMapOvr>
    <a:masterClrMapping/>
  </p:clrMapOvr>
</p:sld>
</file>

<file path=ppt/theme/theme1.xml><?xml version="1.0" encoding="utf-8"?>
<a:theme xmlns:a="http://schemas.openxmlformats.org/drawingml/2006/main" name="CPD presentation template 2015-16">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240169A74EF54D8A076EF6C4FDBB55" ma:contentTypeVersion="14" ma:contentTypeDescription="Create a new document." ma:contentTypeScope="" ma:versionID="117b83f04f5ec7eee41da1d0777bd08a">
  <xsd:schema xmlns:xsd="http://www.w3.org/2001/XMLSchema" xmlns:xs="http://www.w3.org/2001/XMLSchema" xmlns:p="http://schemas.microsoft.com/office/2006/metadata/properties" xmlns:ns2="b18fd106-5d4e-4355-b32f-bd604eda3e1d" xmlns:ns3="bbe72c3a-4102-4f21-8896-2fb097555d67" targetNamespace="http://schemas.microsoft.com/office/2006/metadata/properties" ma:root="true" ma:fieldsID="861e7d9a0286f84fbe8859bcbd332a56" ns2:_="" ns3:_="">
    <xsd:import namespace="b18fd106-5d4e-4355-b32f-bd604eda3e1d"/>
    <xsd:import namespace="bbe72c3a-4102-4f21-8896-2fb097555d67"/>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8fd106-5d4e-4355-b32f-bd604eda3e1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be72c3a-4102-4f21-8896-2fb097555d67"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FD31B6-678D-4E8F-8F76-E984133CF058}"/>
</file>

<file path=customXml/itemProps2.xml><?xml version="1.0" encoding="utf-8"?>
<ds:datastoreItem xmlns:ds="http://schemas.openxmlformats.org/officeDocument/2006/customXml" ds:itemID="{C4B53A36-E10B-4DF0-9911-1B5081A0417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B55EB58-943E-46C2-ADF2-4F2C217269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3206</TotalTime>
  <Words>932</Words>
  <Application>Microsoft Office PowerPoint</Application>
  <PresentationFormat>On-screen Show (4:3)</PresentationFormat>
  <Paragraphs>63</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Oswald</vt:lpstr>
      <vt:lpstr>Arial</vt:lpstr>
      <vt:lpstr>Quicksand</vt:lpstr>
      <vt:lpstr>CPD presentation template 2015-16</vt:lpstr>
      <vt:lpstr>Exploration, exploitation, and resistance: how did Europeans make connections in Africa and the America’s 1500-1900?</vt:lpstr>
      <vt:lpstr>Resistance and rebellion</vt:lpstr>
      <vt:lpstr>Life on the plantation </vt:lpstr>
      <vt:lpstr>Activity 1: Read the information and answer this question: Describe two features of life on a plantation for enslaved people.  </vt:lpstr>
      <vt:lpstr>What happened when enslaved people arrived at plantations?</vt:lpstr>
      <vt:lpstr>What happened when enslaved people arrived at plantations?</vt:lpstr>
      <vt:lpstr>Individual acts of rebellion  Activity 3- Watch the clip and make a mind map of all the way enslaved people could rebel https://www.bbc.co.uk/bitesize/guides/z732pv4/revision/5 </vt:lpstr>
      <vt:lpstr>Individual acts of rebellion  Activity- Watch the clip and make a mind map of all the way enslaved people could rebel https://www.bbc.co.uk/bitesize/guides/z732pv4/revision/5 </vt:lpstr>
      <vt:lpstr>Activity 4: Read the table and label the acts of resistance passive  (P) or active (A)  </vt:lpstr>
      <vt:lpstr>Final thoughts…  Why do you think plantation owners were so determined to find enslaved people who ran away?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Elizabethan England 1558-88</dc:title>
  <dc:creator>Camilla Evans</dc:creator>
  <cp:lastModifiedBy>Florence Pennant</cp:lastModifiedBy>
  <cp:revision>135</cp:revision>
  <dcterms:modified xsi:type="dcterms:W3CDTF">2020-12-10T10:40:17Z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0x010100C9240169A74EF54D8A076EF6C4FDBB55</vt:lpwstr>
  </property>
</Properties>
</file>