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3" r:id="rId4"/>
  </p:sldMasterIdLst>
  <p:notesMasterIdLst>
    <p:notesMasterId r:id="rId13"/>
  </p:notesMasterIdLst>
  <p:sldIdLst>
    <p:sldId id="256" r:id="rId5"/>
    <p:sldId id="342" r:id="rId6"/>
    <p:sldId id="347" r:id="rId7"/>
    <p:sldId id="343" r:id="rId8"/>
    <p:sldId id="344" r:id="rId9"/>
    <p:sldId id="345" r:id="rId10"/>
    <p:sldId id="348" r:id="rId11"/>
    <p:sldId id="260" r:id="rId12"/>
  </p:sldIdLst>
  <p:sldSz cx="9144000" cy="6858000" type="screen4x3"/>
  <p:notesSz cx="6858000" cy="9144000"/>
  <p:embeddedFontLst>
    <p:embeddedFont>
      <p:font typeface="Oswald" panose="020B0604020202020204" charset="0"/>
      <p:regular r:id="rId14"/>
      <p:bold r:id="rId15"/>
    </p:embeddedFont>
    <p:embeddedFont>
      <p:font typeface="Quicksand" panose="020B0604020202020204" charset="0"/>
      <p:regular r:id="rId16"/>
      <p:bold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3"/>
    <p:restoredTop sz="94690"/>
  </p:normalViewPr>
  <p:slideViewPr>
    <p:cSldViewPr snapToGrid="0" snapToObjects="1">
      <p:cViewPr varScale="1">
        <p:scale>
          <a:sx n="118" d="100"/>
          <a:sy n="118" d="100"/>
        </p:scale>
        <p:origin x="157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4.fntdata"/><Relationship Id="rId2" Type="http://schemas.openxmlformats.org/officeDocument/2006/relationships/customXml" Target="../customXml/item2.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2.fntdata"/><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Google Shape;5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t>Also in workbook if students can’t read from the board.</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Presentation Template 2018-19 (Original)" type="title">
  <p:cSld name="TITLE">
    <p:bg>
      <p:bgPr>
        <a:solidFill>
          <a:srgbClr val="D0E0E3"/>
        </a:solidFill>
        <a:effectLst/>
      </p:bgPr>
    </p:bg>
    <p:spTree>
      <p:nvGrpSpPr>
        <p:cNvPr id="1" name="Shape 9"/>
        <p:cNvGrpSpPr/>
        <p:nvPr/>
      </p:nvGrpSpPr>
      <p:grpSpPr>
        <a:xfrm>
          <a:off x="0" y="0"/>
          <a:ext cx="0" cy="0"/>
          <a:chOff x="0" y="0"/>
          <a:chExt cx="0" cy="0"/>
        </a:xfrm>
      </p:grpSpPr>
      <p:sp>
        <p:nvSpPr>
          <p:cNvPr id="10" name="Google Shape;10;p2"/>
          <p:cNvSpPr/>
          <p:nvPr/>
        </p:nvSpPr>
        <p:spPr>
          <a:xfrm rot="10800000">
            <a:off x="4226100" y="2389800"/>
            <a:ext cx="691800" cy="717300"/>
          </a:xfrm>
          <a:prstGeom prst="triangle">
            <a:avLst>
              <a:gd name="adj" fmla="val 50000"/>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 name="Google Shape;11;p2"/>
          <p:cNvSpPr/>
          <p:nvPr/>
        </p:nvSpPr>
        <p:spPr>
          <a:xfrm>
            <a:off x="0" y="0"/>
            <a:ext cx="9144000" cy="25890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2"/>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6000"/>
              <a:buNone/>
              <a:defRPr sz="6000" b="1">
                <a:solidFill>
                  <a:schemeClr val="lt1"/>
                </a:solidFill>
              </a:defRPr>
            </a:lvl1pPr>
            <a:lvl2pPr lvl="1" algn="ctr">
              <a:lnSpc>
                <a:spcPct val="100000"/>
              </a:lnSpc>
              <a:spcBef>
                <a:spcPts val="0"/>
              </a:spcBef>
              <a:spcAft>
                <a:spcPts val="0"/>
              </a:spcAft>
              <a:buClr>
                <a:schemeClr val="lt1"/>
              </a:buClr>
              <a:buSzPts val="6000"/>
              <a:buNone/>
              <a:defRPr sz="6000">
                <a:solidFill>
                  <a:schemeClr val="lt1"/>
                </a:solidFill>
              </a:defRPr>
            </a:lvl2pPr>
            <a:lvl3pPr lvl="2" algn="ctr">
              <a:lnSpc>
                <a:spcPct val="100000"/>
              </a:lnSpc>
              <a:spcBef>
                <a:spcPts val="0"/>
              </a:spcBef>
              <a:spcAft>
                <a:spcPts val="0"/>
              </a:spcAft>
              <a:buClr>
                <a:schemeClr val="lt1"/>
              </a:buClr>
              <a:buSzPts val="6000"/>
              <a:buNone/>
              <a:defRPr sz="6000">
                <a:solidFill>
                  <a:schemeClr val="lt1"/>
                </a:solidFill>
              </a:defRPr>
            </a:lvl3pPr>
            <a:lvl4pPr lvl="3" algn="ctr">
              <a:lnSpc>
                <a:spcPct val="100000"/>
              </a:lnSpc>
              <a:spcBef>
                <a:spcPts val="0"/>
              </a:spcBef>
              <a:spcAft>
                <a:spcPts val="0"/>
              </a:spcAft>
              <a:buClr>
                <a:schemeClr val="lt1"/>
              </a:buClr>
              <a:buSzPts val="6000"/>
              <a:buNone/>
              <a:defRPr sz="6000">
                <a:solidFill>
                  <a:schemeClr val="lt1"/>
                </a:solidFill>
              </a:defRPr>
            </a:lvl4pPr>
            <a:lvl5pPr lvl="4" algn="ctr">
              <a:lnSpc>
                <a:spcPct val="100000"/>
              </a:lnSpc>
              <a:spcBef>
                <a:spcPts val="0"/>
              </a:spcBef>
              <a:spcAft>
                <a:spcPts val="0"/>
              </a:spcAft>
              <a:buClr>
                <a:schemeClr val="lt1"/>
              </a:buClr>
              <a:buSzPts val="6000"/>
              <a:buNone/>
              <a:defRPr sz="6000">
                <a:solidFill>
                  <a:schemeClr val="lt1"/>
                </a:solidFill>
              </a:defRPr>
            </a:lvl5pPr>
            <a:lvl6pPr lvl="5" algn="ctr">
              <a:lnSpc>
                <a:spcPct val="100000"/>
              </a:lnSpc>
              <a:spcBef>
                <a:spcPts val="0"/>
              </a:spcBef>
              <a:spcAft>
                <a:spcPts val="0"/>
              </a:spcAft>
              <a:buClr>
                <a:schemeClr val="lt1"/>
              </a:buClr>
              <a:buSzPts val="6000"/>
              <a:buNone/>
              <a:defRPr sz="6000">
                <a:solidFill>
                  <a:schemeClr val="lt1"/>
                </a:solidFill>
              </a:defRPr>
            </a:lvl6pPr>
            <a:lvl7pPr lvl="6" algn="ctr">
              <a:lnSpc>
                <a:spcPct val="100000"/>
              </a:lnSpc>
              <a:spcBef>
                <a:spcPts val="0"/>
              </a:spcBef>
              <a:spcAft>
                <a:spcPts val="0"/>
              </a:spcAft>
              <a:buClr>
                <a:schemeClr val="lt1"/>
              </a:buClr>
              <a:buSzPts val="6000"/>
              <a:buNone/>
              <a:defRPr sz="6000">
                <a:solidFill>
                  <a:schemeClr val="lt1"/>
                </a:solidFill>
              </a:defRPr>
            </a:lvl7pPr>
            <a:lvl8pPr lvl="7" algn="ctr">
              <a:lnSpc>
                <a:spcPct val="100000"/>
              </a:lnSpc>
              <a:spcBef>
                <a:spcPts val="0"/>
              </a:spcBef>
              <a:spcAft>
                <a:spcPts val="0"/>
              </a:spcAft>
              <a:buClr>
                <a:schemeClr val="lt1"/>
              </a:buClr>
              <a:buSzPts val="6000"/>
              <a:buNone/>
              <a:defRPr sz="6000">
                <a:solidFill>
                  <a:schemeClr val="lt1"/>
                </a:solidFill>
              </a:defRPr>
            </a:lvl8pPr>
            <a:lvl9pPr lvl="8" algn="ctr">
              <a:lnSpc>
                <a:spcPct val="100000"/>
              </a:lnSpc>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2588550"/>
            <a:ext cx="8282400" cy="20025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Font typeface="Quicksand"/>
              <a:buNone/>
              <a:defRPr sz="3600">
                <a:latin typeface="Quicksand"/>
                <a:ea typeface="Quicksand"/>
                <a:cs typeface="Quicksand"/>
                <a:sym typeface="Quicksan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pic>
        <p:nvPicPr>
          <p:cNvPr id="14" name="Google Shape;14;p2"/>
          <p:cNvPicPr preferRelativeResize="0"/>
          <p:nvPr/>
        </p:nvPicPr>
        <p:blipFill rotWithShape="1">
          <a:blip r:embed="rId2">
            <a:alphaModFix amt="41000"/>
          </a:blip>
          <a:srcRect l="1826" t="66387" r="1516" b="6409"/>
          <a:stretch/>
        </p:blipFill>
        <p:spPr>
          <a:xfrm>
            <a:off x="0" y="0"/>
            <a:ext cx="9144000" cy="2589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rgbClr val="D0E0E3"/>
        </a:solidFill>
        <a:effectLst/>
      </p:bgPr>
    </p:bg>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357225"/>
            <a:ext cx="2808000" cy="1007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5"/>
          <p:cNvSpPr txBox="1">
            <a:spLocks noGrp="1"/>
          </p:cNvSpPr>
          <p:nvPr>
            <p:ph type="body" idx="1"/>
          </p:nvPr>
        </p:nvSpPr>
        <p:spPr>
          <a:xfrm>
            <a:off x="311700" y="1560425"/>
            <a:ext cx="3968100" cy="39345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PD Presentations 2017-18 (Original)">
  <p:cSld name="SECTION_TITLE_AND_DESCRIPTION">
    <p:bg>
      <p:bgPr>
        <a:solidFill>
          <a:schemeClr val="accent5"/>
        </a:solidFill>
        <a:effectLst/>
      </p:bgPr>
    </p:bg>
    <p:spTree>
      <p:nvGrpSpPr>
        <p:cNvPr id="1" name="Shape 24"/>
        <p:cNvGrpSpPr/>
        <p:nvPr/>
      </p:nvGrpSpPr>
      <p:grpSpPr>
        <a:xfrm>
          <a:off x="0" y="0"/>
          <a:ext cx="0" cy="0"/>
          <a:chOff x="0" y="0"/>
          <a:chExt cx="0" cy="0"/>
        </a:xfrm>
      </p:grpSpPr>
      <p:sp>
        <p:nvSpPr>
          <p:cNvPr id="25" name="Google Shape;25;p6"/>
          <p:cNvSpPr/>
          <p:nvPr/>
        </p:nvSpPr>
        <p:spPr>
          <a:xfrm>
            <a:off x="4572000" y="233"/>
            <a:ext cx="4572000" cy="6858000"/>
          </a:xfrm>
          <a:prstGeom prst="rect">
            <a:avLst/>
          </a:prstGeom>
          <a:solidFill>
            <a:srgbClr val="D0E0E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 name="Google Shape;26;p6"/>
          <p:cNvSpPr txBox="1">
            <a:spLocks noGrp="1"/>
          </p:cNvSpPr>
          <p:nvPr>
            <p:ph type="title"/>
          </p:nvPr>
        </p:nvSpPr>
        <p:spPr>
          <a:xfrm>
            <a:off x="265500" y="1438333"/>
            <a:ext cx="4045200" cy="2385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4600"/>
              <a:buNone/>
              <a:defRPr sz="4600">
                <a:solidFill>
                  <a:schemeClr val="lt1"/>
                </a:solidFill>
              </a:defRPr>
            </a:lvl1pPr>
            <a:lvl2pPr lvl="1" algn="ctr">
              <a:lnSpc>
                <a:spcPct val="100000"/>
              </a:lnSpc>
              <a:spcBef>
                <a:spcPts val="0"/>
              </a:spcBef>
              <a:spcAft>
                <a:spcPts val="0"/>
              </a:spcAft>
              <a:buClr>
                <a:schemeClr val="lt1"/>
              </a:buClr>
              <a:buSzPts val="4600"/>
              <a:buNone/>
              <a:defRPr sz="4600">
                <a:solidFill>
                  <a:schemeClr val="lt1"/>
                </a:solidFill>
              </a:defRPr>
            </a:lvl2pPr>
            <a:lvl3pPr lvl="2" algn="ctr">
              <a:lnSpc>
                <a:spcPct val="100000"/>
              </a:lnSpc>
              <a:spcBef>
                <a:spcPts val="0"/>
              </a:spcBef>
              <a:spcAft>
                <a:spcPts val="0"/>
              </a:spcAft>
              <a:buClr>
                <a:schemeClr val="lt1"/>
              </a:buClr>
              <a:buSzPts val="4600"/>
              <a:buNone/>
              <a:defRPr sz="4600">
                <a:solidFill>
                  <a:schemeClr val="lt1"/>
                </a:solidFill>
              </a:defRPr>
            </a:lvl3pPr>
            <a:lvl4pPr lvl="3" algn="ctr">
              <a:lnSpc>
                <a:spcPct val="100000"/>
              </a:lnSpc>
              <a:spcBef>
                <a:spcPts val="0"/>
              </a:spcBef>
              <a:spcAft>
                <a:spcPts val="0"/>
              </a:spcAft>
              <a:buClr>
                <a:schemeClr val="lt1"/>
              </a:buClr>
              <a:buSzPts val="4600"/>
              <a:buNone/>
              <a:defRPr sz="4600">
                <a:solidFill>
                  <a:schemeClr val="lt1"/>
                </a:solidFill>
              </a:defRPr>
            </a:lvl4pPr>
            <a:lvl5pPr lvl="4" algn="ctr">
              <a:lnSpc>
                <a:spcPct val="100000"/>
              </a:lnSpc>
              <a:spcBef>
                <a:spcPts val="0"/>
              </a:spcBef>
              <a:spcAft>
                <a:spcPts val="0"/>
              </a:spcAft>
              <a:buClr>
                <a:schemeClr val="lt1"/>
              </a:buClr>
              <a:buSzPts val="4600"/>
              <a:buNone/>
              <a:defRPr sz="4600">
                <a:solidFill>
                  <a:schemeClr val="lt1"/>
                </a:solidFill>
              </a:defRPr>
            </a:lvl5pPr>
            <a:lvl6pPr lvl="5" algn="ctr">
              <a:lnSpc>
                <a:spcPct val="100000"/>
              </a:lnSpc>
              <a:spcBef>
                <a:spcPts val="0"/>
              </a:spcBef>
              <a:spcAft>
                <a:spcPts val="0"/>
              </a:spcAft>
              <a:buClr>
                <a:schemeClr val="lt1"/>
              </a:buClr>
              <a:buSzPts val="4600"/>
              <a:buNone/>
              <a:defRPr sz="4600">
                <a:solidFill>
                  <a:schemeClr val="lt1"/>
                </a:solidFill>
              </a:defRPr>
            </a:lvl6pPr>
            <a:lvl7pPr lvl="6" algn="ctr">
              <a:lnSpc>
                <a:spcPct val="100000"/>
              </a:lnSpc>
              <a:spcBef>
                <a:spcPts val="0"/>
              </a:spcBef>
              <a:spcAft>
                <a:spcPts val="0"/>
              </a:spcAft>
              <a:buClr>
                <a:schemeClr val="lt1"/>
              </a:buClr>
              <a:buSzPts val="4600"/>
              <a:buNone/>
              <a:defRPr sz="4600">
                <a:solidFill>
                  <a:schemeClr val="lt1"/>
                </a:solidFill>
              </a:defRPr>
            </a:lvl7pPr>
            <a:lvl8pPr lvl="7" algn="ctr">
              <a:lnSpc>
                <a:spcPct val="100000"/>
              </a:lnSpc>
              <a:spcBef>
                <a:spcPts val="0"/>
              </a:spcBef>
              <a:spcAft>
                <a:spcPts val="0"/>
              </a:spcAft>
              <a:buClr>
                <a:schemeClr val="lt1"/>
              </a:buClr>
              <a:buSzPts val="4600"/>
              <a:buNone/>
              <a:defRPr sz="4600">
                <a:solidFill>
                  <a:schemeClr val="lt1"/>
                </a:solidFill>
              </a:defRPr>
            </a:lvl8pPr>
            <a:lvl9pPr lvl="8" algn="ctr">
              <a:lnSpc>
                <a:spcPct val="100000"/>
              </a:lnSpc>
              <a:spcBef>
                <a:spcPts val="0"/>
              </a:spcBef>
              <a:spcAft>
                <a:spcPts val="0"/>
              </a:spcAft>
              <a:buClr>
                <a:schemeClr val="lt1"/>
              </a:buClr>
              <a:buSzPts val="4600"/>
              <a:buNone/>
              <a:defRPr sz="4600">
                <a:solidFill>
                  <a:schemeClr val="lt1"/>
                </a:solidFill>
              </a:defRPr>
            </a:lvl9pPr>
          </a:lstStyle>
          <a:p>
            <a:endParaRPr/>
          </a:p>
        </p:txBody>
      </p:sp>
      <p:sp>
        <p:nvSpPr>
          <p:cNvPr id="27" name="Google Shape;27;p6"/>
          <p:cNvSpPr txBox="1">
            <a:spLocks noGrp="1"/>
          </p:cNvSpPr>
          <p:nvPr>
            <p:ph type="subTitle" idx="1"/>
          </p:nvPr>
        </p:nvSpPr>
        <p:spPr>
          <a:xfrm>
            <a:off x="265500" y="3895201"/>
            <a:ext cx="4045200" cy="17940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800"/>
              <a:buFont typeface="Quicksand"/>
              <a:buNone/>
              <a:defRPr>
                <a:solidFill>
                  <a:schemeClr val="lt1"/>
                </a:solidFill>
                <a:latin typeface="Quicksand"/>
                <a:ea typeface="Quicksand"/>
                <a:cs typeface="Quicksand"/>
                <a:sym typeface="Quicksand"/>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28" name="Google Shape;28;p6"/>
          <p:cNvSpPr txBox="1">
            <a:spLocks noGrp="1"/>
          </p:cNvSpPr>
          <p:nvPr>
            <p:ph type="body" idx="2"/>
          </p:nvPr>
        </p:nvSpPr>
        <p:spPr>
          <a:xfrm>
            <a:off x="4939500" y="965600"/>
            <a:ext cx="3837000" cy="49269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29" name="Google Shape;29;p6"/>
          <p:cNvSpPr/>
          <p:nvPr/>
        </p:nvSpPr>
        <p:spPr>
          <a:xfrm>
            <a:off x="200425" y="6274150"/>
            <a:ext cx="3799500" cy="488100"/>
          </a:xfrm>
          <a:prstGeom prst="rect">
            <a:avLst/>
          </a:prstGeom>
          <a:solidFill>
            <a:schemeClr val="accent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2350" y="199925"/>
            <a:ext cx="8036700" cy="9780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dk2"/>
              </a:buClr>
              <a:buSzPts val="3000"/>
              <a:buFont typeface="Quicksand"/>
              <a:buNone/>
              <a:defRPr sz="3000" b="1" i="0" u="none" strike="noStrike" cap="none">
                <a:solidFill>
                  <a:schemeClr val="dk2"/>
                </a:solidFill>
                <a:latin typeface="Quicksand"/>
                <a:ea typeface="Quicksand"/>
                <a:cs typeface="Quicksand"/>
                <a:sym typeface="Quicksand"/>
              </a:defRPr>
            </a:lvl1pPr>
            <a:lvl2pPr marR="0" lvl="1"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2pPr>
            <a:lvl3pPr marR="0" lvl="2"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3pPr>
            <a:lvl4pPr marR="0" lvl="3"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4pPr>
            <a:lvl5pPr marR="0" lvl="4"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5pPr>
            <a:lvl6pPr marR="0" lvl="5"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6pPr>
            <a:lvl7pPr marR="0" lvl="6"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7pPr>
            <a:lvl8pPr marR="0" lvl="7"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8pPr>
            <a:lvl9pPr marR="0" lvl="8" algn="l" rtl="0">
              <a:lnSpc>
                <a:spcPct val="100000"/>
              </a:lnSpc>
              <a:spcBef>
                <a:spcPts val="0"/>
              </a:spcBef>
              <a:spcAft>
                <a:spcPts val="0"/>
              </a:spcAft>
              <a:buClr>
                <a:schemeClr val="dk2"/>
              </a:buClr>
              <a:buSzPts val="3000"/>
              <a:buFont typeface="Oswald"/>
              <a:buNone/>
              <a:defRPr sz="3000" b="0" i="0" u="none" strike="noStrike" cap="none">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631233"/>
            <a:ext cx="8520600" cy="41331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pic>
        <p:nvPicPr>
          <p:cNvPr id="8" name="Google Shape;8;p1"/>
          <p:cNvPicPr preferRelativeResize="0"/>
          <p:nvPr/>
        </p:nvPicPr>
        <p:blipFill rotWithShape="1">
          <a:blip r:embed="rId5">
            <a:alphaModFix/>
          </a:blip>
          <a:srcRect l="5152" r="7950" b="42973"/>
          <a:stretch/>
        </p:blipFill>
        <p:spPr>
          <a:xfrm>
            <a:off x="7674050" y="5884025"/>
            <a:ext cx="1320375" cy="8717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7"/>
          <p:cNvSpPr txBox="1">
            <a:spLocks noGrp="1"/>
          </p:cNvSpPr>
          <p:nvPr>
            <p:ph type="ctrTitle"/>
          </p:nvPr>
        </p:nvSpPr>
        <p:spPr>
          <a:xfrm>
            <a:off x="411175" y="387448"/>
            <a:ext cx="8282400" cy="2002500"/>
          </a:xfrm>
          <a:prstGeom prst="rect">
            <a:avLst/>
          </a:prstGeom>
          <a:noFill/>
          <a:ln>
            <a:noFill/>
          </a:ln>
        </p:spPr>
        <p:txBody>
          <a:bodyPr spcFirstLastPara="1" wrap="square" lIns="91425" tIns="91425" rIns="91425" bIns="91425" anchor="b" anchorCtr="0">
            <a:noAutofit/>
          </a:bodyPr>
          <a:lstStyle/>
          <a:p>
            <a:r>
              <a:rPr lang="en-GB" sz="3500" b="1" dirty="0">
                <a:effectLst/>
                <a:latin typeface="Quicksand" panose="020B0604020202020204" charset="0"/>
                <a:ea typeface="Calibri" panose="020F0502020204030204" pitchFamily="34" charset="0"/>
                <a:cs typeface="Calibri" panose="020F0502020204030204" pitchFamily="34" charset="0"/>
              </a:rPr>
              <a:t>Exploration, exploitation, and resistance: how did Europeans make connections in Africa and the America’s 1500-1900?</a:t>
            </a:r>
            <a:endParaRPr sz="3500" b="0" dirty="0">
              <a:sym typeface="Quicksand"/>
            </a:endParaRPr>
          </a:p>
        </p:txBody>
      </p:sp>
      <p:sp>
        <p:nvSpPr>
          <p:cNvPr id="5" name="Google Shape;35;p7"/>
          <p:cNvSpPr txBox="1">
            <a:spLocks/>
          </p:cNvSpPr>
          <p:nvPr/>
        </p:nvSpPr>
        <p:spPr>
          <a:xfrm>
            <a:off x="430800" y="3429000"/>
            <a:ext cx="8282400" cy="2536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3600"/>
              <a:buFont typeface="Quicksand"/>
              <a:buNone/>
              <a:defRPr sz="3600" b="0" i="0" u="none" strike="noStrike" cap="none">
                <a:solidFill>
                  <a:schemeClr val="dk2"/>
                </a:solidFill>
                <a:latin typeface="Quicksand"/>
                <a:ea typeface="Quicksand"/>
                <a:cs typeface="Quicksand"/>
                <a:sym typeface="Quicksand"/>
              </a:defRPr>
            </a:lvl1pPr>
            <a:lvl2pPr marL="914400" marR="0" lvl="1"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2pPr>
            <a:lvl3pPr marL="1371600" marR="0" lvl="2"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3pPr>
            <a:lvl4pPr marL="1828800" marR="0" lvl="3"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4pPr>
            <a:lvl5pPr marL="2286000" marR="0" lvl="4"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5pPr>
            <a:lvl6pPr marL="2743200" marR="0" lvl="5"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6pPr>
            <a:lvl7pPr marL="3200400" marR="0" lvl="6"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7pPr>
            <a:lvl8pPr marL="3657600" marR="0" lvl="7"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8pPr>
            <a:lvl9pPr marL="4114800" marR="0" lvl="8" indent="-317500" algn="ctr" rtl="0">
              <a:lnSpc>
                <a:spcPct val="100000"/>
              </a:lnSpc>
              <a:spcBef>
                <a:spcPts val="0"/>
              </a:spcBef>
              <a:spcAft>
                <a:spcPts val="0"/>
              </a:spcAft>
              <a:buClr>
                <a:schemeClr val="dk2"/>
              </a:buClr>
              <a:buSzPts val="3600"/>
              <a:buFont typeface="Oswald"/>
              <a:buNone/>
              <a:defRPr sz="3600" b="0" i="0" u="none" strike="noStrike" cap="none">
                <a:solidFill>
                  <a:schemeClr val="dk2"/>
                </a:solidFill>
                <a:latin typeface="Oswald"/>
                <a:ea typeface="Oswald"/>
                <a:cs typeface="Oswald"/>
                <a:sym typeface="Oswald"/>
              </a:defRPr>
            </a:lvl9pPr>
          </a:lstStyle>
          <a:p>
            <a:pPr marL="180340" algn="ctr"/>
            <a:r>
              <a:rPr lang="en-GB" sz="2500" b="1" u="sng" dirty="0">
                <a:effectLst/>
                <a:latin typeface="Quicksand" panose="020B0604020202020204" charset="0"/>
                <a:ea typeface="Calibri" panose="020F0502020204030204" pitchFamily="34" charset="0"/>
                <a:cs typeface="Calibri" panose="020F0502020204030204" pitchFamily="34" charset="0"/>
              </a:rPr>
              <a:t>Lesson six:</a:t>
            </a:r>
            <a:endParaRPr lang="en-GB" sz="2500" dirty="0">
              <a:effectLst/>
              <a:latin typeface="Quicksand" panose="020B0604020202020204" charset="0"/>
              <a:ea typeface="Calibri" panose="020F0502020204030204" pitchFamily="34" charset="0"/>
              <a:cs typeface="Times New Roman" panose="02020603050405020304" pitchFamily="18" charset="0"/>
            </a:endParaRPr>
          </a:p>
          <a:p>
            <a:pPr marL="180340" algn="ctr"/>
            <a:r>
              <a:rPr lang="en-GB" sz="2500" b="1" u="sng" dirty="0">
                <a:effectLst/>
                <a:latin typeface="Quicksand" panose="020B0604020202020204" charset="0"/>
                <a:ea typeface="Calibri" panose="020F0502020204030204" pitchFamily="34" charset="0"/>
                <a:cs typeface="Calibri" panose="020F0502020204030204" pitchFamily="34" charset="0"/>
              </a:rPr>
              <a:t>Title: How did Benin and other nations challenge the European slave trade?</a:t>
            </a:r>
            <a:endParaRPr lang="en-GB" sz="2500" dirty="0">
              <a:effectLst/>
              <a:latin typeface="Quicksand" panose="020B0604020202020204" charset="0"/>
              <a:ea typeface="Calibri" panose="020F0502020204030204" pitchFamily="34" charset="0"/>
              <a:cs typeface="Times New Roman" panose="02020603050405020304" pitchFamily="18" charset="0"/>
            </a:endParaRPr>
          </a:p>
          <a:p>
            <a:pPr marL="114300" indent="0" algn="ctr"/>
            <a:endParaRPr lang="en-GB" sz="2500" b="1" u="sng" dirty="0">
              <a:latin typeface="Quicksand" panose="020B0604020202020204"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F4FA36-5DB9-4045-9E8A-CD28AD24C943}"/>
              </a:ext>
            </a:extLst>
          </p:cNvPr>
          <p:cNvSpPr>
            <a:spLocks noGrp="1"/>
          </p:cNvSpPr>
          <p:nvPr>
            <p:ph type="body" idx="1"/>
          </p:nvPr>
        </p:nvSpPr>
        <p:spPr>
          <a:xfrm>
            <a:off x="311700" y="587659"/>
            <a:ext cx="8945316" cy="3934500"/>
          </a:xfrm>
        </p:spPr>
        <p:txBody>
          <a:bodyPr/>
          <a:lstStyle/>
          <a:p>
            <a:pPr marL="152400" indent="0">
              <a:lnSpc>
                <a:spcPct val="106000"/>
              </a:lnSpc>
              <a:spcAft>
                <a:spcPts val="800"/>
              </a:spcAft>
              <a:buNone/>
            </a:pPr>
            <a:r>
              <a:rPr lang="en-US" sz="2400" b="1" u="sng" dirty="0">
                <a:solidFill>
                  <a:schemeClr val="bg2">
                    <a:lumMod val="50000"/>
                  </a:schemeClr>
                </a:solidFill>
                <a:effectLst/>
                <a:latin typeface="Quicksand" panose="020B0604020202020204" charset="0"/>
                <a:ea typeface="Comic Sans MS" panose="030F0702030302020204" pitchFamily="66" charset="0"/>
                <a:cs typeface="Comic Sans MS" panose="030F0702030302020204" pitchFamily="66" charset="0"/>
              </a:rPr>
              <a:t>Activity 1- fill in the gaps</a:t>
            </a:r>
            <a:endParaRPr lang="en-GB" sz="2400" b="1"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endParaRPr>
          </a:p>
          <a:p>
            <a:pPr marL="0" indent="0">
              <a:lnSpc>
                <a:spcPct val="106000"/>
              </a:lnSpc>
              <a:spcAft>
                <a:spcPts val="800"/>
              </a:spcAft>
              <a:buNone/>
            </a:pPr>
            <a:r>
              <a:rPr lang="en-US" sz="2400" i="1" dirty="0">
                <a:solidFill>
                  <a:schemeClr val="bg2">
                    <a:lumMod val="50000"/>
                  </a:schemeClr>
                </a:solidFill>
                <a:effectLst/>
                <a:latin typeface="Quicksand" panose="020B0604020202020204" charset="0"/>
                <a:ea typeface="Comic Sans MS" panose="030F0702030302020204" pitchFamily="66" charset="0"/>
                <a:cs typeface="Calibri" panose="020F0502020204030204" pitchFamily="34" charset="0"/>
              </a:rPr>
              <a:t>arrows 	Helmet		 traded 	soldiers	 sacrifices	 charge	 money 	Europeans 	wealth		</a:t>
            </a:r>
            <a:r>
              <a:rPr lang="en-US" sz="2400" i="1" dirty="0">
                <a:solidFill>
                  <a:schemeClr val="bg2">
                    <a:lumMod val="50000"/>
                  </a:schemeClr>
                </a:solidFill>
                <a:effectLst/>
                <a:latin typeface="Quicksand" panose="020B0604020202020204" charset="0"/>
                <a:ea typeface="Calibri" panose="020F0502020204030204" pitchFamily="34" charset="0"/>
                <a:cs typeface="Calibri" panose="020F0502020204030204" pitchFamily="34" charset="0"/>
              </a:rPr>
              <a:t>manpower	 </a:t>
            </a:r>
            <a:r>
              <a:rPr lang="en-US" sz="2400" i="1" dirty="0">
                <a:solidFill>
                  <a:schemeClr val="bg2">
                    <a:lumMod val="50000"/>
                  </a:schemeClr>
                </a:solidFill>
                <a:effectLst/>
                <a:latin typeface="Quicksand" panose="020B0604020202020204" charset="0"/>
                <a:ea typeface="Comic Sans MS" panose="030F0702030302020204" pitchFamily="66" charset="0"/>
                <a:cs typeface="Calibri" panose="020F0502020204030204" pitchFamily="34" charset="0"/>
              </a:rPr>
              <a:t>ban 		</a:t>
            </a:r>
            <a:r>
              <a:rPr lang="en-US" sz="2400" i="1" dirty="0">
                <a:solidFill>
                  <a:schemeClr val="bg2">
                    <a:lumMod val="50000"/>
                  </a:schemeClr>
                </a:solidFill>
                <a:effectLst/>
                <a:latin typeface="Quicksand" panose="020B0604020202020204" charset="0"/>
                <a:ea typeface="Calibri" panose="020F0502020204030204" pitchFamily="34" charset="0"/>
                <a:cs typeface="Calibri" panose="020F0502020204030204" pitchFamily="34" charset="0"/>
              </a:rPr>
              <a:t>tusks		control</a:t>
            </a:r>
            <a:endParaRPr lang="en-GB" sz="24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6CEC01F-6943-422A-A65A-6FB21FF8806C}"/>
              </a:ext>
            </a:extLst>
          </p:cNvPr>
          <p:cNvSpPr txBox="1"/>
          <p:nvPr/>
        </p:nvSpPr>
        <p:spPr>
          <a:xfrm>
            <a:off x="400456" y="3048103"/>
            <a:ext cx="5338864" cy="3111108"/>
          </a:xfrm>
          <a:prstGeom prst="rect">
            <a:avLst/>
          </a:prstGeom>
          <a:solidFill>
            <a:schemeClr val="accent6">
              <a:lumMod val="20000"/>
              <a:lumOff val="80000"/>
            </a:schemeClr>
          </a:solidFill>
        </p:spPr>
        <p:txBody>
          <a:bodyPr wrap="square">
            <a:spAutoFit/>
          </a:bodyPr>
          <a:lstStyle/>
          <a:p>
            <a:pPr>
              <a:lnSpc>
                <a:spcPct val="106000"/>
              </a:lnSpc>
              <a:spcAft>
                <a:spcPts val="800"/>
              </a:spcAft>
            </a:pPr>
            <a:r>
              <a:rPr lang="en-US" sz="2000" b="1" i="1" u="sng" dirty="0">
                <a:effectLst/>
                <a:latin typeface="Quicksand" panose="020B0604020202020204" charset="0"/>
                <a:ea typeface="Comic Sans MS" panose="030F0702030302020204" pitchFamily="66" charset="0"/>
                <a:cs typeface="Calibri" panose="020F0502020204030204" pitchFamily="34" charset="0"/>
              </a:rPr>
              <a:t>Challenge questions: </a:t>
            </a:r>
            <a:endParaRPr lang="en-GB" sz="2000" i="1" dirty="0">
              <a:effectLst/>
              <a:latin typeface="Quicksand" panose="020B0604020202020204" charset="0"/>
              <a:ea typeface="Calibri" panose="020F0502020204030204" pitchFamily="34" charset="0"/>
              <a:cs typeface="Times New Roman" panose="02020603050405020304" pitchFamily="18" charset="0"/>
            </a:endParaRPr>
          </a:p>
          <a:p>
            <a:pPr lvl="0">
              <a:lnSpc>
                <a:spcPct val="106000"/>
              </a:lnSpc>
            </a:pPr>
            <a:r>
              <a:rPr lang="en-US" sz="2000" dirty="0">
                <a:effectLst/>
                <a:latin typeface="Quicksand" panose="020B0604020202020204" charset="0"/>
                <a:ea typeface="Comic Sans MS" panose="030F0702030302020204" pitchFamily="66" charset="0"/>
                <a:cs typeface="Calibri" panose="020F0502020204030204" pitchFamily="34" charset="0"/>
              </a:rPr>
              <a:t>How was slavery in Benin different from slavery under the Atlantic slave trade?</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457200">
              <a:lnSpc>
                <a:spcPct val="106000"/>
              </a:lnSpc>
            </a:pPr>
            <a:r>
              <a:rPr lang="en-US" sz="2000" dirty="0">
                <a:effectLst/>
                <a:latin typeface="Quicksand" panose="020B0604020202020204" charset="0"/>
                <a:ea typeface="Comic Sans MS" panose="030F0702030302020204" pitchFamily="66" charset="0"/>
                <a:cs typeface="Calibri" panose="020F0502020204030204" pitchFamily="34" charset="0"/>
              </a:rPr>
              <a:t>  </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lvl="0">
              <a:lnSpc>
                <a:spcPct val="106000"/>
              </a:lnSpc>
            </a:pPr>
            <a:r>
              <a:rPr lang="en-US" sz="2000" dirty="0">
                <a:effectLst/>
                <a:latin typeface="Quicksand" panose="020B0604020202020204" charset="0"/>
                <a:ea typeface="Comic Sans MS" panose="030F0702030302020204" pitchFamily="66" charset="0"/>
                <a:cs typeface="Calibri" panose="020F0502020204030204" pitchFamily="34" charset="0"/>
              </a:rPr>
              <a:t>Why do you think the King of Benin banned the slave trade?</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marL="457200">
              <a:lnSpc>
                <a:spcPct val="106000"/>
              </a:lnSpc>
            </a:pPr>
            <a:r>
              <a:rPr lang="en-US" sz="2000" dirty="0">
                <a:effectLst/>
                <a:latin typeface="Quicksand" panose="020B0604020202020204" charset="0"/>
                <a:ea typeface="Comic Sans MS" panose="030F0702030302020204" pitchFamily="66" charset="0"/>
                <a:cs typeface="Calibri" panose="020F0502020204030204" pitchFamily="34" charset="0"/>
              </a:rPr>
              <a:t>  </a:t>
            </a:r>
            <a:endParaRPr lang="en-GB" sz="2000" dirty="0">
              <a:effectLst/>
              <a:latin typeface="Quicksand" panose="020B0604020202020204" charset="0"/>
              <a:ea typeface="Calibri" panose="020F0502020204030204" pitchFamily="34" charset="0"/>
              <a:cs typeface="Times New Roman" panose="02020603050405020304" pitchFamily="18" charset="0"/>
            </a:endParaRPr>
          </a:p>
          <a:p>
            <a:pPr lvl="0">
              <a:lnSpc>
                <a:spcPct val="106000"/>
              </a:lnSpc>
              <a:spcAft>
                <a:spcPts val="800"/>
              </a:spcAft>
            </a:pPr>
            <a:r>
              <a:rPr lang="en-US" sz="2000" dirty="0">
                <a:effectLst/>
                <a:latin typeface="Quicksand" panose="020B0604020202020204" charset="0"/>
                <a:ea typeface="Comic Sans MS" panose="030F0702030302020204" pitchFamily="66" charset="0"/>
                <a:cs typeface="Calibri" panose="020F0502020204030204" pitchFamily="34" charset="0"/>
              </a:rPr>
              <a:t>What do you think led to the Oba losing control of the Kingdoms trade with Europe?</a:t>
            </a:r>
            <a:endParaRPr lang="en-GB" sz="2000" dirty="0">
              <a:effectLst/>
              <a:latin typeface="Quicksand"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916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E2BF-5630-41C8-B1F7-16EDBB42B0DE}"/>
              </a:ext>
            </a:extLst>
          </p:cNvPr>
          <p:cNvSpPr>
            <a:spLocks noGrp="1"/>
          </p:cNvSpPr>
          <p:nvPr>
            <p:ph type="title"/>
          </p:nvPr>
        </p:nvSpPr>
        <p:spPr/>
        <p:txBody>
          <a:bodyPr/>
          <a:lstStyle/>
          <a:p>
            <a:r>
              <a:rPr lang="en-GB" dirty="0"/>
              <a:t>Answers</a:t>
            </a:r>
          </a:p>
        </p:txBody>
      </p:sp>
      <p:sp>
        <p:nvSpPr>
          <p:cNvPr id="3" name="Text Placeholder 2">
            <a:extLst>
              <a:ext uri="{FF2B5EF4-FFF2-40B4-BE49-F238E27FC236}">
                <a16:creationId xmlns:a16="http://schemas.microsoft.com/office/drawing/2014/main" id="{43EC2D89-D33D-453B-8213-7F7F38EAA6EC}"/>
              </a:ext>
            </a:extLst>
          </p:cNvPr>
          <p:cNvSpPr>
            <a:spLocks noGrp="1"/>
          </p:cNvSpPr>
          <p:nvPr>
            <p:ph type="body" idx="1"/>
          </p:nvPr>
        </p:nvSpPr>
        <p:spPr>
          <a:xfrm>
            <a:off x="311700" y="1560425"/>
            <a:ext cx="8328866" cy="3934500"/>
          </a:xfrm>
        </p:spPr>
        <p:txBody>
          <a:bodyPr/>
          <a:lstStyle/>
          <a:p>
            <a:pPr marL="152400" indent="0">
              <a:lnSpc>
                <a:spcPct val="106000"/>
              </a:lnSpc>
              <a:spcAft>
                <a:spcPts val="800"/>
              </a:spcAft>
              <a:buNone/>
            </a:pP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Last lesson we looked at a figure that showed a Portuguese soldier. He wears a typical 16th century European costume, with steel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helmet</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and sword, and he carries a gun. Guns were new to the people of West Africa when the Portuguese arrived. So, Africans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traded</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them from Europeans and learnt to make them for themselves, to help them in their wars against other peoples who still only had hand weapons or bows and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arrows</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a:t>
            </a:r>
            <a:endParaRPr lang="en-GB" sz="1400" dirty="0">
              <a:solidFill>
                <a:schemeClr val="bg2">
                  <a:lumMod val="75000"/>
                </a:schemeClr>
              </a:solidFill>
              <a:effectLst/>
              <a:latin typeface="Quicksand" panose="020B0604020202020204" charset="0"/>
              <a:ea typeface="Calibri" panose="020F0502020204030204" pitchFamily="34" charset="0"/>
              <a:cs typeface="Times New Roman" panose="02020603050405020304" pitchFamily="18" charset="0"/>
            </a:endParaRPr>
          </a:p>
          <a:p>
            <a:pPr marL="152400" indent="0">
              <a:lnSpc>
                <a:spcPct val="106000"/>
              </a:lnSpc>
              <a:spcAft>
                <a:spcPts val="800"/>
              </a:spcAft>
              <a:buNone/>
            </a:pP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Sometimes the king of Benin even employed Portuguese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soldiers</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like this man, to fight as soldiers in his wars. The king himself was in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charge</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of trading slaves, ivory and other important goods, so that all the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money</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went to support his court and government. </a:t>
            </a:r>
            <a:endParaRPr lang="en-GB" sz="1400" dirty="0">
              <a:solidFill>
                <a:schemeClr val="bg2">
                  <a:lumMod val="75000"/>
                </a:schemeClr>
              </a:solidFill>
              <a:effectLst/>
              <a:latin typeface="Quicksand" panose="020B0604020202020204" charset="0"/>
              <a:ea typeface="Calibri" panose="020F0502020204030204" pitchFamily="34" charset="0"/>
              <a:cs typeface="Times New Roman" panose="02020603050405020304" pitchFamily="18" charset="0"/>
            </a:endParaRPr>
          </a:p>
          <a:p>
            <a:pPr marL="152400" indent="0">
              <a:lnSpc>
                <a:spcPct val="106000"/>
              </a:lnSpc>
              <a:spcAft>
                <a:spcPts val="800"/>
              </a:spcAft>
              <a:buNone/>
            </a:pP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Slavery existed in the kingdom of Benin long before the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Europeans</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arrived. If you had a large number of slaves, this was a sign of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wealth</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and prestige. Enslaved people were used to work in people’s homes, in wars and for human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sacrifice</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New villages made up of all of slaves were set up by the </a:t>
            </a:r>
            <a:r>
              <a:rPr lang="en-US" sz="1400" dirty="0" err="1">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Obas</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and chiefs to increase farming efficiency. During the 16th century. </a:t>
            </a:r>
            <a:r>
              <a:rPr lang="en-US" sz="1400" dirty="0">
                <a:solidFill>
                  <a:schemeClr val="bg2">
                    <a:lumMod val="75000"/>
                  </a:schemeClr>
                </a:solidFill>
                <a:effectLst/>
                <a:latin typeface="Quicksand" panose="020B0604020202020204" charset="0"/>
                <a:ea typeface="Calibri" panose="020F0502020204030204" pitchFamily="34" charset="0"/>
                <a:cs typeface="Calibri" panose="020F0502020204030204" pitchFamily="34" charset="0"/>
              </a:rPr>
              <a:t>The King of Benin (now part of Nigeria) had allowed major slave trafficking in the early sixteenth century. After 1530 the king or Oba could see this was draining the kingdom of male </a:t>
            </a:r>
            <a:r>
              <a:rPr lang="en-US" sz="1400" dirty="0">
                <a:solidFill>
                  <a:schemeClr val="bg2">
                    <a:lumMod val="75000"/>
                  </a:schemeClr>
                </a:solidFill>
                <a:effectLst/>
                <a:highlight>
                  <a:srgbClr val="00FF00"/>
                </a:highlight>
                <a:latin typeface="Quicksand" panose="020B0604020202020204" charset="0"/>
                <a:ea typeface="Calibri" panose="020F0502020204030204" pitchFamily="34" charset="0"/>
                <a:cs typeface="Calibri" panose="020F0502020204030204" pitchFamily="34" charset="0"/>
              </a:rPr>
              <a:t>manpower</a:t>
            </a:r>
            <a:r>
              <a:rPr lang="en-US" sz="1400" dirty="0">
                <a:solidFill>
                  <a:schemeClr val="bg2">
                    <a:lumMod val="75000"/>
                  </a:schemeClr>
                </a:solidFill>
                <a:effectLst/>
                <a:latin typeface="Quicksand" panose="020B0604020202020204" charset="0"/>
                <a:ea typeface="Calibri" panose="020F0502020204030204" pitchFamily="34" charset="0"/>
                <a:cs typeface="Calibri" panose="020F0502020204030204" pitchFamily="34" charset="0"/>
              </a:rPr>
              <a:t> and he banned the sale of slaves,</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though the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ban</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did not extend to women. </a:t>
            </a:r>
            <a:r>
              <a:rPr lang="en-US" sz="1400" dirty="0">
                <a:solidFill>
                  <a:schemeClr val="bg2">
                    <a:lumMod val="75000"/>
                  </a:schemeClr>
                </a:solidFill>
                <a:effectLst/>
                <a:latin typeface="Quicksand" panose="020B0604020202020204" charset="0"/>
                <a:ea typeface="Calibri" panose="020F0502020204030204" pitchFamily="34" charset="0"/>
                <a:cs typeface="Calibri" panose="020F0502020204030204" pitchFamily="34" charset="0"/>
              </a:rPr>
              <a:t>Pepper and elephant </a:t>
            </a:r>
            <a:r>
              <a:rPr lang="en-US" sz="1400" dirty="0">
                <a:solidFill>
                  <a:schemeClr val="bg2">
                    <a:lumMod val="75000"/>
                  </a:schemeClr>
                </a:solidFill>
                <a:effectLst/>
                <a:highlight>
                  <a:srgbClr val="00FF00"/>
                </a:highlight>
                <a:latin typeface="Quicksand" panose="020B0604020202020204" charset="0"/>
                <a:ea typeface="Calibri" panose="020F0502020204030204" pitchFamily="34" charset="0"/>
                <a:cs typeface="Calibri" panose="020F0502020204030204" pitchFamily="34" charset="0"/>
              </a:rPr>
              <a:t>tusks</a:t>
            </a:r>
            <a:r>
              <a:rPr lang="en-US" sz="1400" dirty="0">
                <a:solidFill>
                  <a:schemeClr val="bg2">
                    <a:lumMod val="75000"/>
                  </a:schemeClr>
                </a:solidFill>
                <a:effectLst/>
                <a:latin typeface="Quicksand" panose="020B0604020202020204" charset="0"/>
                <a:ea typeface="Calibri" panose="020F0502020204030204" pitchFamily="34" charset="0"/>
                <a:cs typeface="Calibri" panose="020F0502020204030204" pitchFamily="34" charset="0"/>
              </a:rPr>
              <a:t> became the main exports. </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Men captured in war could, however, be sold, and this meant that there were more and more wars in the kingdom. </a:t>
            </a:r>
            <a:endParaRPr lang="en-GB" sz="1400" dirty="0">
              <a:solidFill>
                <a:schemeClr val="bg2">
                  <a:lumMod val="75000"/>
                </a:schemeClr>
              </a:solidFill>
              <a:effectLst/>
              <a:latin typeface="Quicksand" panose="020B0604020202020204" charset="0"/>
              <a:ea typeface="Calibri" panose="020F0502020204030204" pitchFamily="34" charset="0"/>
              <a:cs typeface="Times New Roman" panose="02020603050405020304" pitchFamily="18" charset="0"/>
            </a:endParaRPr>
          </a:p>
          <a:p>
            <a:pPr marL="152400" indent="0">
              <a:lnSpc>
                <a:spcPct val="106000"/>
              </a:lnSpc>
              <a:spcAft>
                <a:spcPts val="800"/>
              </a:spcAft>
              <a:buNone/>
            </a:pP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In the 17th century, the </a:t>
            </a:r>
            <a:r>
              <a:rPr lang="en-US" sz="1400" dirty="0" err="1">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Obas</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lost </a:t>
            </a:r>
            <a:r>
              <a:rPr lang="en-US" sz="1400" dirty="0">
                <a:solidFill>
                  <a:schemeClr val="bg2">
                    <a:lumMod val="75000"/>
                  </a:schemeClr>
                </a:solidFill>
                <a:effectLst/>
                <a:highlight>
                  <a:srgbClr val="00FF00"/>
                </a:highlight>
                <a:latin typeface="Quicksand" panose="020B0604020202020204" charset="0"/>
                <a:ea typeface="Comic Sans MS" panose="030F0702030302020204" pitchFamily="66" charset="0"/>
                <a:cs typeface="Calibri" panose="020F0502020204030204" pitchFamily="34" charset="0"/>
              </a:rPr>
              <a:t>control</a:t>
            </a:r>
            <a:r>
              <a:rPr lang="en-US" sz="1400" dirty="0">
                <a:solidFill>
                  <a:schemeClr val="bg2">
                    <a:lumMod val="75000"/>
                  </a:schemeClr>
                </a:solidFill>
                <a:effectLst/>
                <a:latin typeface="Quicksand" panose="020B0604020202020204" charset="0"/>
                <a:ea typeface="Comic Sans MS" panose="030F0702030302020204" pitchFamily="66" charset="0"/>
                <a:cs typeface="Calibri" panose="020F0502020204030204" pitchFamily="34" charset="0"/>
              </a:rPr>
              <a:t> of the kingdom’s trade with Europe, and the chiefs started selling male slaves to the Europeans, who transported them to the Americas.</a:t>
            </a:r>
            <a:endParaRPr lang="en-GB" sz="1400" dirty="0">
              <a:solidFill>
                <a:schemeClr val="bg2">
                  <a:lumMod val="75000"/>
                </a:schemeClr>
              </a:solidFill>
              <a:effectLst/>
              <a:latin typeface="Quicksand" panose="020B0604020202020204" charset="0"/>
              <a:ea typeface="Calibri" panose="020F0502020204030204" pitchFamily="34" charset="0"/>
              <a:cs typeface="Times New Roman" panose="02020603050405020304" pitchFamily="18" charset="0"/>
            </a:endParaRPr>
          </a:p>
          <a:p>
            <a:endParaRPr lang="en-GB" sz="1400" dirty="0">
              <a:solidFill>
                <a:schemeClr val="bg2">
                  <a:lumMod val="75000"/>
                </a:schemeClr>
              </a:solidFill>
              <a:latin typeface="Quicksand" panose="020B0604020202020204" charset="0"/>
            </a:endParaRPr>
          </a:p>
        </p:txBody>
      </p:sp>
    </p:spTree>
    <p:extLst>
      <p:ext uri="{BB962C8B-B14F-4D97-AF65-F5344CB8AC3E}">
        <p14:creationId xmlns:p14="http://schemas.microsoft.com/office/powerpoint/2010/main" val="826827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6FE9-B012-4EA8-B959-494A340A771E}"/>
              </a:ext>
            </a:extLst>
          </p:cNvPr>
          <p:cNvSpPr>
            <a:spLocks noGrp="1"/>
          </p:cNvSpPr>
          <p:nvPr>
            <p:ph type="title"/>
          </p:nvPr>
        </p:nvSpPr>
        <p:spPr>
          <a:xfrm>
            <a:off x="311699" y="357225"/>
            <a:ext cx="8750107" cy="1007700"/>
          </a:xfrm>
        </p:spPr>
        <p:txBody>
          <a:bodyPr/>
          <a:lstStyle/>
          <a:p>
            <a:r>
              <a:rPr lang="en-GB" sz="1800" b="1" u="sng" dirty="0">
                <a:solidFill>
                  <a:srgbClr val="000000"/>
                </a:solidFill>
                <a:effectLst/>
                <a:latin typeface="Quicksand" panose="020B0604020202020204" charset="0"/>
                <a:ea typeface="Calibri" panose="020F0502020204030204" pitchFamily="34" charset="0"/>
                <a:cs typeface="Calibri" panose="020F0502020204030204" pitchFamily="34" charset="0"/>
              </a:rPr>
              <a:t>African Resistance to the slave trade</a:t>
            </a:r>
            <a:br>
              <a:rPr lang="en-GB" sz="1800" dirty="0">
                <a:solidFill>
                  <a:srgbClr val="000000"/>
                </a:solidFill>
                <a:effectLst/>
                <a:latin typeface="Quicksand" panose="020B0604020202020204" charset="0"/>
                <a:ea typeface="Calibri" panose="020F0502020204030204" pitchFamily="34" charset="0"/>
                <a:cs typeface="Calibri" panose="020F0502020204030204" pitchFamily="34" charset="0"/>
              </a:rPr>
            </a:br>
            <a:r>
              <a:rPr lang="en-GB" sz="1800" dirty="0">
                <a:solidFill>
                  <a:srgbClr val="000000"/>
                </a:solidFill>
                <a:effectLst/>
                <a:latin typeface="Quicksand" panose="020B0604020202020204" charset="0"/>
                <a:ea typeface="Calibri" panose="020F0502020204030204" pitchFamily="34" charset="0"/>
                <a:cs typeface="Calibri" panose="020F0502020204030204" pitchFamily="34" charset="0"/>
              </a:rPr>
              <a:t>West Africa there were a number of people who kept out of the slave trade, refusing to work with Europeans at all. </a:t>
            </a:r>
            <a:r>
              <a:rPr lang="en-GB" sz="1800" b="1" dirty="0">
                <a:solidFill>
                  <a:srgbClr val="000000"/>
                </a:solidFill>
                <a:effectLst/>
                <a:latin typeface="Quicksand" panose="020B0604020202020204" charset="0"/>
                <a:ea typeface="Calibri" panose="020F0502020204030204" pitchFamily="34" charset="0"/>
                <a:cs typeface="Calibri" panose="020F0502020204030204" pitchFamily="34" charset="0"/>
              </a:rPr>
              <a:t> </a:t>
            </a:r>
            <a:br>
              <a:rPr lang="en-GB" sz="1800" dirty="0">
                <a:solidFill>
                  <a:srgbClr val="000000"/>
                </a:solidFill>
                <a:effectLst/>
                <a:latin typeface="Quicksand" panose="020B0604020202020204" charset="0"/>
                <a:ea typeface="Calibri" panose="020F0502020204030204" pitchFamily="34" charset="0"/>
                <a:cs typeface="Times New Roman" panose="02020603050405020304" pitchFamily="18" charset="0"/>
              </a:rPr>
            </a:br>
            <a:endParaRPr lang="en-GB" dirty="0">
              <a:latin typeface="Quicksand" panose="020B0604020202020204" charset="0"/>
            </a:endParaRPr>
          </a:p>
        </p:txBody>
      </p:sp>
      <p:sp>
        <p:nvSpPr>
          <p:cNvPr id="5" name="TextBox 4">
            <a:extLst>
              <a:ext uri="{FF2B5EF4-FFF2-40B4-BE49-F238E27FC236}">
                <a16:creationId xmlns:a16="http://schemas.microsoft.com/office/drawing/2014/main" id="{BF7AAF51-13E9-4095-8A34-486671D76A0A}"/>
              </a:ext>
            </a:extLst>
          </p:cNvPr>
          <p:cNvSpPr txBox="1"/>
          <p:nvPr/>
        </p:nvSpPr>
        <p:spPr>
          <a:xfrm>
            <a:off x="311699" y="1139376"/>
            <a:ext cx="4572000" cy="5403402"/>
          </a:xfrm>
          <a:prstGeom prst="rect">
            <a:avLst/>
          </a:prstGeom>
          <a:noFill/>
        </p:spPr>
        <p:txBody>
          <a:bodyPr wrap="square">
            <a:spAutoFit/>
          </a:bodyPr>
          <a:lstStyle/>
          <a:p>
            <a:pPr>
              <a:lnSpc>
                <a:spcPct val="106000"/>
              </a:lnSpc>
              <a:spcAft>
                <a:spcPts val="800"/>
              </a:spcAft>
            </a:pPr>
            <a:r>
              <a:rPr lang="en-US" sz="1400" b="1" dirty="0">
                <a:solidFill>
                  <a:srgbClr val="000000"/>
                </a:solidFill>
                <a:effectLst/>
                <a:latin typeface="Quicksand" panose="020B0604020202020204" charset="0"/>
                <a:ea typeface="Calibri" panose="020F0502020204030204" pitchFamily="34" charset="0"/>
                <a:cs typeface="Calibri" panose="020F0502020204030204" pitchFamily="34" charset="0"/>
              </a:rPr>
              <a:t>Source 1: Paramount Chief Koro Liman IV of the </a:t>
            </a:r>
            <a:r>
              <a:rPr lang="en-US" sz="1400" b="1" dirty="0" err="1">
                <a:solidFill>
                  <a:srgbClr val="000000"/>
                </a:solidFill>
                <a:effectLst/>
                <a:latin typeface="Quicksand" panose="020B0604020202020204" charset="0"/>
                <a:ea typeface="Calibri" panose="020F0502020204030204" pitchFamily="34" charset="0"/>
                <a:cs typeface="Calibri" panose="020F0502020204030204" pitchFamily="34" charset="0"/>
              </a:rPr>
              <a:t>Gwolu</a:t>
            </a:r>
            <a:r>
              <a:rPr lang="en-US" sz="1400" b="1" dirty="0">
                <a:solidFill>
                  <a:srgbClr val="000000"/>
                </a:solidFill>
                <a:effectLst/>
                <a:latin typeface="Quicksand" panose="020B0604020202020204" charset="0"/>
                <a:ea typeface="Calibri" panose="020F0502020204030204" pitchFamily="34" charset="0"/>
                <a:cs typeface="Calibri" panose="020F0502020204030204" pitchFamily="34" charset="0"/>
              </a:rPr>
              <a:t> Area, in the </a:t>
            </a:r>
            <a:r>
              <a:rPr lang="en-US" sz="1400" b="1" dirty="0" err="1">
                <a:solidFill>
                  <a:srgbClr val="000000"/>
                </a:solidFill>
                <a:effectLst/>
                <a:latin typeface="Quicksand" panose="020B0604020202020204" charset="0"/>
                <a:ea typeface="Calibri" panose="020F0502020204030204" pitchFamily="34" charset="0"/>
                <a:cs typeface="Calibri" panose="020F0502020204030204" pitchFamily="34" charset="0"/>
              </a:rPr>
              <a:t>Sisala</a:t>
            </a:r>
            <a:r>
              <a:rPr lang="en-US" sz="1400" b="1" dirty="0">
                <a:solidFill>
                  <a:srgbClr val="000000"/>
                </a:solidFill>
                <a:effectLst/>
                <a:latin typeface="Quicksand" panose="020B0604020202020204" charset="0"/>
                <a:ea typeface="Calibri" panose="020F0502020204030204" pitchFamily="34" charset="0"/>
                <a:cs typeface="Calibri" panose="020F0502020204030204" pitchFamily="34" charset="0"/>
              </a:rPr>
              <a:t> West District of Ghana, describes the defenses built to protect the people against the slave raiders.</a:t>
            </a:r>
            <a:endParaRPr lang="en-GB" sz="1200" dirty="0">
              <a:effectLst/>
              <a:latin typeface="Quicksand" panose="020B0604020202020204" charset="0"/>
              <a:ea typeface="Calibri" panose="020F0502020204030204" pitchFamily="34" charset="0"/>
              <a:cs typeface="Times New Roman" panose="02020603050405020304" pitchFamily="18" charset="0"/>
            </a:endParaRPr>
          </a:p>
          <a:p>
            <a:pPr>
              <a:lnSpc>
                <a:spcPct val="106000"/>
              </a:lnSpc>
              <a:spcAft>
                <a:spcPts val="800"/>
              </a:spcAft>
            </a:pP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"I'm standing in front of the inner wall of the </a:t>
            </a:r>
            <a:r>
              <a:rPr lang="en-US" sz="1400" dirty="0" err="1">
                <a:solidFill>
                  <a:srgbClr val="000000"/>
                </a:solidFill>
                <a:effectLst/>
                <a:latin typeface="Quicksand" panose="020B0604020202020204" charset="0"/>
                <a:ea typeface="Calibri" panose="020F0502020204030204" pitchFamily="34" charset="0"/>
                <a:cs typeface="Calibri" panose="020F0502020204030204" pitchFamily="34" charset="0"/>
              </a:rPr>
              <a:t>Gwolu</a:t>
            </a: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 protective wall, which protected the great </a:t>
            </a:r>
            <a:r>
              <a:rPr lang="en-US" sz="1400" dirty="0" err="1">
                <a:solidFill>
                  <a:srgbClr val="000000"/>
                </a:solidFill>
                <a:effectLst/>
                <a:latin typeface="Quicksand" panose="020B0604020202020204" charset="0"/>
                <a:ea typeface="Calibri" panose="020F0502020204030204" pitchFamily="34" charset="0"/>
                <a:cs typeface="Calibri" panose="020F0502020204030204" pitchFamily="34" charset="0"/>
              </a:rPr>
              <a:t>Gwolu</a:t>
            </a: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 from slave raiders and encroachments into </a:t>
            </a:r>
            <a:r>
              <a:rPr lang="en-US" sz="1400" dirty="0" err="1">
                <a:solidFill>
                  <a:srgbClr val="000000"/>
                </a:solidFill>
                <a:effectLst/>
                <a:latin typeface="Quicksand" panose="020B0604020202020204" charset="0"/>
                <a:ea typeface="Calibri" panose="020F0502020204030204" pitchFamily="34" charset="0"/>
                <a:cs typeface="Calibri" panose="020F0502020204030204" pitchFamily="34" charset="0"/>
              </a:rPr>
              <a:t>Gwolu</a:t>
            </a: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 city in ancient times. We have two walls and this is the inner wall. In ancient times when slavery was everywhere, our great </a:t>
            </a:r>
            <a:r>
              <a:rPr lang="en-US" sz="1400" dirty="0" err="1">
                <a:solidFill>
                  <a:srgbClr val="000000"/>
                </a:solidFill>
                <a:effectLst/>
                <a:latin typeface="Quicksand" panose="020B0604020202020204" charset="0"/>
                <a:ea typeface="Calibri" panose="020F0502020204030204" pitchFamily="34" charset="0"/>
                <a:cs typeface="Calibri" panose="020F0502020204030204" pitchFamily="34" charset="0"/>
              </a:rPr>
              <a:t>great</a:t>
            </a: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 ancestor King Tanja Musa built the wall to ward away slave raiders and slave traders from coming into </a:t>
            </a:r>
            <a:r>
              <a:rPr lang="en-US" sz="1400" dirty="0" err="1">
                <a:solidFill>
                  <a:srgbClr val="000000"/>
                </a:solidFill>
                <a:effectLst/>
                <a:latin typeface="Quicksand" panose="020B0604020202020204" charset="0"/>
                <a:ea typeface="Calibri" panose="020F0502020204030204" pitchFamily="34" charset="0"/>
                <a:cs typeface="Calibri" panose="020F0502020204030204" pitchFamily="34" charset="0"/>
              </a:rPr>
              <a:t>Gwolu</a:t>
            </a: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 to enslave our people. The reason we have the inner and outer wall is that between the two walls we had ponds and farms, so that the inhabitants would be protected from being kidnapped by slave raiders. First, there was only the inner wall. Then they </a:t>
            </a:r>
            <a:r>
              <a:rPr lang="en-US" sz="1400" dirty="0" err="1">
                <a:solidFill>
                  <a:srgbClr val="000000"/>
                </a:solidFill>
                <a:effectLst/>
                <a:latin typeface="Quicksand" panose="020B0604020202020204" charset="0"/>
                <a:ea typeface="Calibri" panose="020F0502020204030204" pitchFamily="34" charset="0"/>
                <a:cs typeface="Calibri" panose="020F0502020204030204" pitchFamily="34" charset="0"/>
              </a:rPr>
              <a:t>realised</a:t>
            </a: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 that people who went to farm, find firewood and fetch water were kidnapped by slave raiders. The king found it necessary to construct a second wall and that is why it is a two-walled city. And I know that in the whole of Ghana there are only two such walls."</a:t>
            </a:r>
            <a:b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br>
            <a:endParaRPr lang="en-GB" sz="1200" dirty="0">
              <a:effectLst/>
              <a:latin typeface="Quicksand" panose="020B060402020202020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A43201A-F567-4DBF-9F25-BB4BA360DCBC}"/>
              </a:ext>
            </a:extLst>
          </p:cNvPr>
          <p:cNvSpPr txBox="1"/>
          <p:nvPr/>
        </p:nvSpPr>
        <p:spPr>
          <a:xfrm>
            <a:off x="5077169" y="1139376"/>
            <a:ext cx="3984637" cy="2891048"/>
          </a:xfrm>
          <a:prstGeom prst="rect">
            <a:avLst/>
          </a:prstGeom>
          <a:noFill/>
        </p:spPr>
        <p:txBody>
          <a:bodyPr wrap="square">
            <a:spAutoFit/>
          </a:bodyPr>
          <a:lstStyle/>
          <a:p>
            <a:pPr>
              <a:lnSpc>
                <a:spcPct val="106000"/>
              </a:lnSpc>
              <a:spcAft>
                <a:spcPts val="800"/>
              </a:spcAft>
            </a:pPr>
            <a:r>
              <a:rPr lang="en-US" sz="1400" b="1" dirty="0">
                <a:solidFill>
                  <a:srgbClr val="000000"/>
                </a:solidFill>
                <a:effectLst/>
                <a:latin typeface="Quicksand" panose="020B0604020202020204" charset="0"/>
                <a:ea typeface="Calibri" panose="020F0502020204030204" pitchFamily="34" charset="0"/>
                <a:cs typeface="Calibri" panose="020F0502020204030204" pitchFamily="34" charset="0"/>
              </a:rPr>
              <a:t>Source 2: Afonso I, King of the Congo similarly saw the slave trade rapidly grow out of control to the damaging his authority and the wealth of his kingdom. This is part of a letter from Afonso I, King of the Congo to King of Portugal Joao III, 18th October 1526. </a:t>
            </a:r>
            <a:endParaRPr lang="en-GB" sz="1200" dirty="0">
              <a:effectLst/>
              <a:latin typeface="Quicksand" panose="020B0604020202020204" charset="0"/>
              <a:ea typeface="Calibri" panose="020F0502020204030204" pitchFamily="34" charset="0"/>
              <a:cs typeface="Times New Roman" panose="02020603050405020304" pitchFamily="18" charset="0"/>
            </a:endParaRPr>
          </a:p>
          <a:p>
            <a:pPr>
              <a:lnSpc>
                <a:spcPct val="106000"/>
              </a:lnSpc>
              <a:spcAft>
                <a:spcPts val="800"/>
              </a:spcAft>
            </a:pPr>
            <a: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t>"There are many traders in all parts of the country. They bring ruin…Every day people are kidnapped and enslaved, even members of the King's family." </a:t>
            </a:r>
            <a:br>
              <a:rPr lang="en-US" sz="1400" dirty="0">
                <a:solidFill>
                  <a:srgbClr val="000000"/>
                </a:solidFill>
                <a:effectLst/>
                <a:latin typeface="Quicksand" panose="020B0604020202020204" charset="0"/>
                <a:ea typeface="Calibri" panose="020F0502020204030204" pitchFamily="34" charset="0"/>
                <a:cs typeface="Calibri" panose="020F0502020204030204" pitchFamily="34" charset="0"/>
              </a:rPr>
            </a:br>
            <a:endParaRPr lang="en-GB" sz="1200" dirty="0">
              <a:effectLst/>
              <a:latin typeface="Quicksand"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5300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12C9B-0319-4883-A016-469A0E9E4147}"/>
              </a:ext>
            </a:extLst>
          </p:cNvPr>
          <p:cNvSpPr>
            <a:spLocks noGrp="1"/>
          </p:cNvSpPr>
          <p:nvPr>
            <p:ph type="title"/>
          </p:nvPr>
        </p:nvSpPr>
        <p:spPr>
          <a:xfrm>
            <a:off x="311700" y="357225"/>
            <a:ext cx="8832300" cy="1007700"/>
          </a:xfrm>
        </p:spPr>
        <p:txBody>
          <a:bodyPr/>
          <a:lstStyle/>
          <a:p>
            <a:r>
              <a:rPr lang="en-GB" sz="2000" b="1" u="sng" dirty="0">
                <a:solidFill>
                  <a:srgbClr val="000000"/>
                </a:solidFill>
                <a:effectLst/>
                <a:latin typeface="Quicksand" panose="020B0604020202020204" charset="0"/>
                <a:ea typeface="Calibri" panose="020F0502020204030204" pitchFamily="34" charset="0"/>
                <a:cs typeface="Calibri" panose="020F0502020204030204" pitchFamily="34" charset="0"/>
              </a:rPr>
              <a:t>African Resistance to the slave trade</a:t>
            </a:r>
            <a:br>
              <a:rPr lang="en-GB" sz="2000" dirty="0">
                <a:solidFill>
                  <a:srgbClr val="000000"/>
                </a:solidFill>
                <a:effectLst/>
                <a:latin typeface="Quicksand" panose="020B0604020202020204" charset="0"/>
                <a:ea typeface="Calibri" panose="020F0502020204030204" pitchFamily="34" charset="0"/>
                <a:cs typeface="Calibri" panose="020F0502020204030204" pitchFamily="34" charset="0"/>
              </a:rPr>
            </a:br>
            <a:br>
              <a:rPr lang="en-GB" sz="1400" dirty="0">
                <a:solidFill>
                  <a:srgbClr val="000000"/>
                </a:solidFill>
                <a:effectLst/>
                <a:latin typeface="Quicksand" panose="020B0604020202020204" charset="0"/>
                <a:ea typeface="Calibri" panose="020F0502020204030204" pitchFamily="34" charset="0"/>
                <a:cs typeface="Times New Roman" panose="02020603050405020304" pitchFamily="18" charset="0"/>
              </a:rPr>
            </a:br>
            <a:endParaRPr lang="en-GB" sz="1400" dirty="0"/>
          </a:p>
        </p:txBody>
      </p:sp>
      <p:sp>
        <p:nvSpPr>
          <p:cNvPr id="3" name="Text Placeholder 2">
            <a:extLst>
              <a:ext uri="{FF2B5EF4-FFF2-40B4-BE49-F238E27FC236}">
                <a16:creationId xmlns:a16="http://schemas.microsoft.com/office/drawing/2014/main" id="{EE5B2668-C100-4C4C-987A-01E5EB99844B}"/>
              </a:ext>
            </a:extLst>
          </p:cNvPr>
          <p:cNvSpPr>
            <a:spLocks noGrp="1"/>
          </p:cNvSpPr>
          <p:nvPr>
            <p:ph type="body" idx="1"/>
          </p:nvPr>
        </p:nvSpPr>
        <p:spPr>
          <a:xfrm>
            <a:off x="311699" y="1200829"/>
            <a:ext cx="7722691" cy="3934500"/>
          </a:xfrm>
        </p:spPr>
        <p:txBody>
          <a:bodyPr/>
          <a:lstStyle/>
          <a:p>
            <a:pPr marL="152400" indent="0">
              <a:buNone/>
            </a:pPr>
            <a:r>
              <a:rPr lang="en-GB" sz="1600" b="1" u="sng"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Activity 2: Answer the following questions in your exercise book using the sentence starters to help you:</a:t>
            </a:r>
            <a:endParaRPr lang="en-GB" sz="1600" u="sng"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endParaRPr>
          </a:p>
          <a:p>
            <a:pPr marL="0"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What can you infer (work out) from Source 1 about why the walls were built?</a:t>
            </a:r>
          </a:p>
          <a:p>
            <a:pPr marL="457200" lvl="1" indent="0">
              <a:buNone/>
            </a:pPr>
            <a:r>
              <a:rPr lang="en-GB" sz="1600" i="1"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From Source 1 I can infer that the walls were built, because it says that…</a:t>
            </a:r>
          </a:p>
          <a:p>
            <a:pPr marL="381000"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 </a:t>
            </a:r>
          </a:p>
          <a:p>
            <a:pPr marL="0"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What can you infer from Source 2 about how Afonso I felt about the slave trade?</a:t>
            </a:r>
          </a:p>
          <a:p>
            <a:pPr marL="457200" lvl="1" indent="0">
              <a:buNone/>
            </a:pPr>
            <a:r>
              <a:rPr lang="en-GB" sz="1600" i="1"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From Source 2 I can infer that Afonso felt that…</a:t>
            </a:r>
          </a:p>
          <a:p>
            <a:pPr marL="152400" indent="0">
              <a:buNone/>
            </a:pPr>
            <a:r>
              <a:rPr lang="en-GB" sz="1600" i="1"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 </a:t>
            </a:r>
          </a:p>
          <a:p>
            <a:endParaRPr lang="en-GB" sz="1600" dirty="0">
              <a:solidFill>
                <a:schemeClr val="bg2">
                  <a:lumMod val="50000"/>
                </a:schemeClr>
              </a:solidFill>
            </a:endParaRPr>
          </a:p>
        </p:txBody>
      </p:sp>
      <p:sp>
        <p:nvSpPr>
          <p:cNvPr id="5" name="TextBox 4">
            <a:extLst>
              <a:ext uri="{FF2B5EF4-FFF2-40B4-BE49-F238E27FC236}">
                <a16:creationId xmlns:a16="http://schemas.microsoft.com/office/drawing/2014/main" id="{7CA2CB00-4F52-45B6-9595-2AE96FDB4844}"/>
              </a:ext>
            </a:extLst>
          </p:cNvPr>
          <p:cNvSpPr txBox="1"/>
          <p:nvPr/>
        </p:nvSpPr>
        <p:spPr>
          <a:xfrm>
            <a:off x="311698" y="4532382"/>
            <a:ext cx="6953867" cy="1815882"/>
          </a:xfrm>
          <a:prstGeom prst="rect">
            <a:avLst/>
          </a:prstGeom>
          <a:solidFill>
            <a:schemeClr val="accent6">
              <a:lumMod val="20000"/>
              <a:lumOff val="80000"/>
            </a:schemeClr>
          </a:solidFill>
        </p:spPr>
        <p:txBody>
          <a:bodyPr wrap="square">
            <a:spAutoFit/>
          </a:bodyPr>
          <a:lstStyle/>
          <a:p>
            <a:pPr marL="152400" indent="0">
              <a:buNone/>
            </a:pPr>
            <a:r>
              <a:rPr lang="en-GB" sz="1600" b="1" i="1" dirty="0">
                <a:effectLst/>
                <a:latin typeface="Quicksand" panose="020B0604020202020204" charset="0"/>
                <a:ea typeface="Calibri" panose="020F0502020204030204" pitchFamily="34" charset="0"/>
                <a:cs typeface="Times New Roman" panose="02020603050405020304" pitchFamily="18" charset="0"/>
              </a:rPr>
              <a:t>Challenge:</a:t>
            </a:r>
            <a:r>
              <a:rPr lang="en-GB" sz="1600" i="1" dirty="0">
                <a:effectLst/>
                <a:latin typeface="Quicksand" panose="020B0604020202020204" charset="0"/>
                <a:ea typeface="Calibri" panose="020F0502020204030204" pitchFamily="34" charset="0"/>
                <a:cs typeface="Times New Roman" panose="02020603050405020304" pitchFamily="18" charset="0"/>
              </a:rPr>
              <a:t> </a:t>
            </a:r>
            <a:r>
              <a:rPr lang="en-GB" sz="1600" dirty="0">
                <a:effectLst/>
                <a:latin typeface="Quicksand" panose="020B0604020202020204" charset="0"/>
                <a:ea typeface="Calibri" panose="020F0502020204030204" pitchFamily="34" charset="0"/>
                <a:cs typeface="Times New Roman" panose="02020603050405020304" pitchFamily="18" charset="0"/>
              </a:rPr>
              <a:t>If you had to follow up one of the sources to find out more, which one would you pick and why? Explain your answer in your exercise book using the sentence starters below.</a:t>
            </a:r>
          </a:p>
          <a:p>
            <a:pPr marL="152400" indent="0">
              <a:buNone/>
            </a:pPr>
            <a:r>
              <a:rPr lang="en-GB" sz="1600" b="1" dirty="0">
                <a:effectLst/>
                <a:latin typeface="Quicksand" panose="020B0604020202020204" charset="0"/>
                <a:ea typeface="Calibri" panose="020F0502020204030204" pitchFamily="34" charset="0"/>
                <a:cs typeface="Times New Roman" panose="02020603050405020304" pitchFamily="18" charset="0"/>
              </a:rPr>
              <a:t> </a:t>
            </a:r>
            <a:endParaRPr lang="en-GB" sz="16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b="1" dirty="0">
                <a:effectLst/>
                <a:latin typeface="Quicksand" panose="020B0604020202020204" charset="0"/>
                <a:ea typeface="Calibri" panose="020F0502020204030204" pitchFamily="34" charset="0"/>
                <a:cs typeface="Times New Roman" panose="02020603050405020304" pitchFamily="18" charset="0"/>
              </a:rPr>
              <a:t>I would follow up Source ___.</a:t>
            </a:r>
            <a:endParaRPr lang="en-GB" sz="16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600" b="1" dirty="0">
                <a:effectLst/>
                <a:latin typeface="Quicksand" panose="020B0604020202020204" charset="0"/>
                <a:ea typeface="Calibri" panose="020F0502020204030204" pitchFamily="34" charset="0"/>
                <a:cs typeface="Times New Roman" panose="02020603050405020304" pitchFamily="18" charset="0"/>
              </a:rPr>
              <a:t>I would like to follow up the detail ‘…’</a:t>
            </a:r>
            <a:r>
              <a:rPr lang="en-GB" sz="1600" dirty="0">
                <a:effectLst/>
                <a:latin typeface="Quicksand" panose="020B0604020202020204" charset="0"/>
                <a:ea typeface="Calibri" panose="020F0502020204030204" pitchFamily="34" charset="0"/>
                <a:cs typeface="Times New Roman" panose="02020603050405020304" pitchFamily="18" charset="0"/>
              </a:rPr>
              <a:t> </a:t>
            </a:r>
            <a:r>
              <a:rPr lang="en-GB" sz="1600" b="1" dirty="0">
                <a:effectLst/>
                <a:latin typeface="Quicksand" panose="020B0604020202020204" charset="0"/>
                <a:ea typeface="Calibri" panose="020F0502020204030204" pitchFamily="34" charset="0"/>
                <a:cs typeface="Times New Roman" panose="02020603050405020304" pitchFamily="18" charset="0"/>
              </a:rPr>
              <a:t>because…</a:t>
            </a:r>
            <a:r>
              <a:rPr lang="en-GB" sz="1600" dirty="0">
                <a:effectLst/>
                <a:latin typeface="Quicksand" panose="020B0604020202020204" charset="0"/>
                <a:ea typeface="Calibri" panose="020F0502020204030204" pitchFamily="34" charset="0"/>
                <a:cs typeface="Times New Roman" panose="02020603050405020304" pitchFamily="18" charset="0"/>
              </a:rPr>
              <a:t> (choose a line or picture detail you want to know more about and explain why!)</a:t>
            </a:r>
          </a:p>
        </p:txBody>
      </p:sp>
    </p:spTree>
    <p:extLst>
      <p:ext uri="{BB962C8B-B14F-4D97-AF65-F5344CB8AC3E}">
        <p14:creationId xmlns:p14="http://schemas.microsoft.com/office/powerpoint/2010/main" val="98980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12C9B-0319-4883-A016-469A0E9E4147}"/>
              </a:ext>
            </a:extLst>
          </p:cNvPr>
          <p:cNvSpPr>
            <a:spLocks noGrp="1"/>
          </p:cNvSpPr>
          <p:nvPr>
            <p:ph type="title"/>
          </p:nvPr>
        </p:nvSpPr>
        <p:spPr>
          <a:xfrm>
            <a:off x="311700" y="357225"/>
            <a:ext cx="8832300" cy="1007700"/>
          </a:xfrm>
        </p:spPr>
        <p:txBody>
          <a:bodyPr/>
          <a:lstStyle/>
          <a:p>
            <a:r>
              <a:rPr lang="en-GB" sz="2500" b="1" dirty="0">
                <a:solidFill>
                  <a:srgbClr val="000000"/>
                </a:solidFill>
                <a:effectLst/>
                <a:latin typeface="Quicksand" panose="020B0604020202020204" charset="0"/>
                <a:ea typeface="Calibri" panose="020F0502020204030204" pitchFamily="34" charset="0"/>
                <a:cs typeface="Calibri" panose="020F0502020204030204" pitchFamily="34" charset="0"/>
              </a:rPr>
              <a:t>Answers</a:t>
            </a:r>
            <a:br>
              <a:rPr lang="en-GB" sz="2500" dirty="0">
                <a:solidFill>
                  <a:srgbClr val="000000"/>
                </a:solidFill>
                <a:effectLst/>
                <a:latin typeface="Quicksand" panose="020B0604020202020204" charset="0"/>
                <a:ea typeface="Calibri" panose="020F0502020204030204" pitchFamily="34" charset="0"/>
                <a:cs typeface="Times New Roman" panose="02020603050405020304" pitchFamily="18" charset="0"/>
              </a:rPr>
            </a:br>
            <a:endParaRPr lang="en-GB" sz="2500" dirty="0"/>
          </a:p>
        </p:txBody>
      </p:sp>
      <p:sp>
        <p:nvSpPr>
          <p:cNvPr id="3" name="Text Placeholder 2">
            <a:extLst>
              <a:ext uri="{FF2B5EF4-FFF2-40B4-BE49-F238E27FC236}">
                <a16:creationId xmlns:a16="http://schemas.microsoft.com/office/drawing/2014/main" id="{EE5B2668-C100-4C4C-987A-01E5EB99844B}"/>
              </a:ext>
            </a:extLst>
          </p:cNvPr>
          <p:cNvSpPr>
            <a:spLocks noGrp="1"/>
          </p:cNvSpPr>
          <p:nvPr>
            <p:ph type="body" idx="1"/>
          </p:nvPr>
        </p:nvSpPr>
        <p:spPr>
          <a:xfrm>
            <a:off x="311699" y="1200829"/>
            <a:ext cx="7722691" cy="3934500"/>
          </a:xfrm>
        </p:spPr>
        <p:txBody>
          <a:bodyPr/>
          <a:lstStyle/>
          <a:p>
            <a:pPr marL="152400" indent="0">
              <a:buNone/>
            </a:pPr>
            <a:r>
              <a:rPr lang="en-GB" sz="1600" b="1"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Answer the following questions in your exercise book using the sentence starters to help you:</a:t>
            </a:r>
          </a:p>
          <a:p>
            <a:pPr marL="152400" indent="0">
              <a:buNone/>
            </a:pPr>
            <a:endPar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endParaRPr>
          </a:p>
          <a:p>
            <a:pPr marL="0"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What can you infer (work out) from Source 1 about why the walls were built?</a:t>
            </a:r>
          </a:p>
          <a:p>
            <a:pPr marL="457200" lvl="1"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From Source 1 I can infer that the walls were built, because it says that </a:t>
            </a:r>
            <a:r>
              <a:rPr lang="en-GB" sz="1600" dirty="0">
                <a:solidFill>
                  <a:schemeClr val="bg2">
                    <a:lumMod val="50000"/>
                  </a:schemeClr>
                </a:solidFill>
                <a:effectLst/>
                <a:highlight>
                  <a:srgbClr val="00FF00"/>
                </a:highlight>
                <a:latin typeface="Quicksand" panose="020B0604020202020204" charset="0"/>
                <a:ea typeface="Calibri" panose="020F0502020204030204" pitchFamily="34" charset="0"/>
                <a:cs typeface="Times New Roman" panose="02020603050405020304" pitchFamily="18" charset="0"/>
              </a:rPr>
              <a:t>the walls would protect the people from slave raiders. They realised people were being captured when collecting firewood, so create two walls.</a:t>
            </a:r>
          </a:p>
          <a:p>
            <a:pPr marL="381000"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 </a:t>
            </a:r>
          </a:p>
          <a:p>
            <a:pPr marL="0"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What can you infer from Source 2 about how Afonso I felt about the slave trade?</a:t>
            </a:r>
          </a:p>
          <a:p>
            <a:pPr marL="457200" lvl="1" indent="0">
              <a:buNone/>
            </a:pPr>
            <a:r>
              <a:rPr lang="en-GB" sz="1600" dirty="0">
                <a:solidFill>
                  <a:schemeClr val="bg2">
                    <a:lumMod val="50000"/>
                  </a:schemeClr>
                </a:solidFill>
                <a:effectLst/>
                <a:latin typeface="Quicksand" panose="020B0604020202020204" charset="0"/>
                <a:ea typeface="Calibri" panose="020F0502020204030204" pitchFamily="34" charset="0"/>
                <a:cs typeface="Times New Roman" panose="02020603050405020304" pitchFamily="18" charset="0"/>
              </a:rPr>
              <a:t>From Source 2 I can infer that Afonso felt that the slave trade was </a:t>
            </a:r>
            <a:r>
              <a:rPr lang="en-GB" sz="1600" dirty="0">
                <a:solidFill>
                  <a:schemeClr val="bg2">
                    <a:lumMod val="50000"/>
                  </a:schemeClr>
                </a:solidFill>
                <a:effectLst/>
                <a:highlight>
                  <a:srgbClr val="00FF00"/>
                </a:highlight>
                <a:latin typeface="Quicksand" panose="020B0604020202020204" charset="0"/>
                <a:ea typeface="Calibri" panose="020F0502020204030204" pitchFamily="34" charset="0"/>
                <a:cs typeface="Times New Roman" panose="02020603050405020304" pitchFamily="18" charset="0"/>
              </a:rPr>
              <a:t>damaging his kingdom and bringing despair to his people. He even felt that the Kings family were not safe from slave raiders</a:t>
            </a:r>
          </a:p>
          <a:p>
            <a:pPr marL="152400" indent="0">
              <a:buNone/>
            </a:pPr>
            <a:r>
              <a:rPr lang="en-GB" sz="1600" dirty="0">
                <a:solidFill>
                  <a:schemeClr val="bg2">
                    <a:lumMod val="50000"/>
                  </a:schemeClr>
                </a:solidFill>
                <a:effectLst/>
                <a:highlight>
                  <a:srgbClr val="00FF00"/>
                </a:highlight>
                <a:latin typeface="Quicksand" panose="020B0604020202020204" charset="0"/>
                <a:ea typeface="Calibri" panose="020F0502020204030204" pitchFamily="34" charset="0"/>
                <a:cs typeface="Times New Roman" panose="02020603050405020304" pitchFamily="18" charset="0"/>
              </a:rPr>
              <a:t> </a:t>
            </a:r>
          </a:p>
          <a:p>
            <a:endParaRPr lang="en-GB" sz="1600" dirty="0">
              <a:solidFill>
                <a:schemeClr val="bg2">
                  <a:lumMod val="50000"/>
                </a:schemeClr>
              </a:solidFill>
            </a:endParaRPr>
          </a:p>
        </p:txBody>
      </p:sp>
    </p:spTree>
    <p:extLst>
      <p:ext uri="{BB962C8B-B14F-4D97-AF65-F5344CB8AC3E}">
        <p14:creationId xmlns:p14="http://schemas.microsoft.com/office/powerpoint/2010/main" val="248809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1D0A0-A662-4820-918C-52A18ADFD8CC}"/>
              </a:ext>
            </a:extLst>
          </p:cNvPr>
          <p:cNvSpPr>
            <a:spLocks noGrp="1"/>
          </p:cNvSpPr>
          <p:nvPr>
            <p:ph type="title"/>
          </p:nvPr>
        </p:nvSpPr>
        <p:spPr>
          <a:xfrm>
            <a:off x="311700" y="1056575"/>
            <a:ext cx="7950326" cy="1007700"/>
          </a:xfrm>
        </p:spPr>
        <p:txBody>
          <a:bodyPr/>
          <a:lstStyle/>
          <a:p>
            <a:r>
              <a:rPr lang="en-GB" sz="2400" b="1" u="sng" dirty="0">
                <a:solidFill>
                  <a:srgbClr val="000000"/>
                </a:solidFill>
                <a:effectLst/>
                <a:latin typeface="Quicksand" panose="020B0604020202020204" charset="0"/>
                <a:ea typeface="Calibri" panose="020F0502020204030204" pitchFamily="34" charset="0"/>
                <a:cs typeface="Calibri" panose="020F0502020204030204" pitchFamily="34" charset="0"/>
              </a:rPr>
              <a:t>Activity 3: answer the question in your books</a:t>
            </a:r>
            <a:r>
              <a:rPr lang="en-GB" sz="2400" b="1" i="1" u="sng" dirty="0">
                <a:solidFill>
                  <a:srgbClr val="000000"/>
                </a:solidFill>
                <a:effectLst/>
                <a:latin typeface="Quicksand" panose="020B0604020202020204" charset="0"/>
                <a:ea typeface="Calibri" panose="020F0502020204030204" pitchFamily="34" charset="0"/>
                <a:cs typeface="Calibri" panose="020F0502020204030204" pitchFamily="34" charset="0"/>
              </a:rPr>
              <a:t>: ‘</a:t>
            </a:r>
            <a:r>
              <a:rPr lang="en-GB" sz="2400" b="1" u="sng" dirty="0">
                <a:solidFill>
                  <a:srgbClr val="000000"/>
                </a:solidFill>
                <a:effectLst/>
                <a:latin typeface="Quicksand" panose="020B0604020202020204" charset="0"/>
                <a:ea typeface="Calibri" panose="020F0502020204030204" pitchFamily="34" charset="0"/>
                <a:cs typeface="Calibri" panose="020F0502020204030204" pitchFamily="34" charset="0"/>
              </a:rPr>
              <a:t>What were the key features of African resistance to the slave trade?’</a:t>
            </a:r>
            <a:br>
              <a:rPr lang="en-GB" sz="2400" dirty="0">
                <a:effectLst/>
                <a:latin typeface="Quicksand" panose="020B0604020202020204" charset="0"/>
                <a:ea typeface="Calibri" panose="020F0502020204030204" pitchFamily="34" charset="0"/>
                <a:cs typeface="Times New Roman" panose="02020603050405020304" pitchFamily="18" charset="0"/>
              </a:rPr>
            </a:br>
            <a:endParaRPr lang="en-GB" dirty="0">
              <a:latin typeface="Quicksand" panose="020B0604020202020204" charset="0"/>
            </a:endParaRPr>
          </a:p>
        </p:txBody>
      </p:sp>
      <p:sp>
        <p:nvSpPr>
          <p:cNvPr id="3" name="Text Placeholder 2">
            <a:extLst>
              <a:ext uri="{FF2B5EF4-FFF2-40B4-BE49-F238E27FC236}">
                <a16:creationId xmlns:a16="http://schemas.microsoft.com/office/drawing/2014/main" id="{C376BA3C-D6F9-4B17-85DA-DB99CA204003}"/>
              </a:ext>
            </a:extLst>
          </p:cNvPr>
          <p:cNvSpPr>
            <a:spLocks noGrp="1"/>
          </p:cNvSpPr>
          <p:nvPr>
            <p:ph type="body" idx="1"/>
          </p:nvPr>
        </p:nvSpPr>
        <p:spPr>
          <a:xfrm>
            <a:off x="311700" y="1560425"/>
            <a:ext cx="7528794" cy="3934500"/>
          </a:xfrm>
        </p:spPr>
        <p:txBody>
          <a:bodyPr/>
          <a:lstStyle/>
          <a:p>
            <a:pPr marL="152400" indent="0">
              <a:buNone/>
            </a:pPr>
            <a:r>
              <a:rPr lang="en-GB" sz="1800" b="1" i="1" dirty="0">
                <a:solidFill>
                  <a:srgbClr val="000000"/>
                </a:solidFill>
                <a:effectLst/>
                <a:latin typeface="Quicksand" panose="020B0604020202020204" charset="0"/>
                <a:ea typeface="Calibri" panose="020F0502020204030204" pitchFamily="34" charset="0"/>
                <a:cs typeface="Calibri" panose="020F0502020204030204" pitchFamily="34" charset="0"/>
              </a:rPr>
              <a:t> </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800" b="1" dirty="0">
                <a:solidFill>
                  <a:srgbClr val="000000"/>
                </a:solidFill>
                <a:effectLst/>
                <a:latin typeface="Quicksand" panose="020B0604020202020204" charset="0"/>
                <a:ea typeface="Calibri" panose="020F0502020204030204" pitchFamily="34" charset="0"/>
                <a:cs typeface="Calibri" panose="020F0502020204030204" pitchFamily="34" charset="0"/>
              </a:rPr>
              <a:t> Sentence starters:</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800" i="1" dirty="0">
                <a:solidFill>
                  <a:srgbClr val="000000"/>
                </a:solidFill>
                <a:effectLst/>
                <a:latin typeface="Quicksand" panose="020B0604020202020204" charset="0"/>
                <a:ea typeface="Calibri" panose="020F0502020204030204" pitchFamily="34" charset="0"/>
                <a:cs typeface="Calibri" panose="020F0502020204030204" pitchFamily="34" charset="0"/>
              </a:rPr>
              <a:t>One key feature of resistance to the slave trade was… for example…</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800" i="1" dirty="0">
                <a:solidFill>
                  <a:srgbClr val="000000"/>
                </a:solidFill>
                <a:effectLst/>
                <a:latin typeface="Quicksand" panose="020B0604020202020204" charset="0"/>
                <a:ea typeface="Calibri" panose="020F0502020204030204" pitchFamily="34" charset="0"/>
                <a:cs typeface="Calibri" panose="020F0502020204030204" pitchFamily="34" charset="0"/>
              </a:rPr>
              <a:t> </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r>
              <a:rPr lang="en-GB" sz="1800" i="1" dirty="0">
                <a:solidFill>
                  <a:srgbClr val="000000"/>
                </a:solidFill>
                <a:effectLst/>
                <a:latin typeface="Quicksand" panose="020B0604020202020204" charset="0"/>
                <a:ea typeface="Calibri" panose="020F0502020204030204" pitchFamily="34" charset="0"/>
                <a:cs typeface="Calibri" panose="020F0502020204030204" pitchFamily="34" charset="0"/>
              </a:rPr>
              <a:t>Another key feature of resistance to the slave trade was… for example…</a:t>
            </a:r>
            <a:endParaRPr lang="en-GB" sz="1800" dirty="0">
              <a:effectLst/>
              <a:latin typeface="Quicksand" panose="020B0604020202020204" charset="0"/>
              <a:ea typeface="Calibri" panose="020F0502020204030204" pitchFamily="34" charset="0"/>
              <a:cs typeface="Times New Roman" panose="02020603050405020304" pitchFamily="18" charset="0"/>
            </a:endParaRPr>
          </a:p>
          <a:p>
            <a:pPr marL="152400" indent="0">
              <a:buNone/>
            </a:pPr>
            <a:endParaRPr lang="en-GB" dirty="0">
              <a:latin typeface="Quicksand" panose="020B0604020202020204" charset="0"/>
            </a:endParaRPr>
          </a:p>
        </p:txBody>
      </p:sp>
    </p:spTree>
    <p:extLst>
      <p:ext uri="{BB962C8B-B14F-4D97-AF65-F5344CB8AC3E}">
        <p14:creationId xmlns:p14="http://schemas.microsoft.com/office/powerpoint/2010/main" val="1893433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186076" y="5667547"/>
            <a:ext cx="4045200" cy="2722114"/>
          </a:xfrm>
          <a:prstGeom prst="rect">
            <a:avLst/>
          </a:prstGeom>
          <a:noFill/>
          <a:ln>
            <a:noFill/>
          </a:ln>
        </p:spPr>
        <p:txBody>
          <a:bodyPr spcFirstLastPara="1" wrap="square" lIns="91425" tIns="91425" rIns="91425" bIns="91425" anchor="b" anchorCtr="0">
            <a:noAutofit/>
          </a:bodyPr>
          <a:lstStyle/>
          <a:p>
            <a:pPr algn="ctr" rtl="0">
              <a:spcBef>
                <a:spcPts val="0"/>
              </a:spcBef>
              <a:spcAft>
                <a:spcPts val="0"/>
              </a:spcAft>
            </a:pPr>
            <a:br>
              <a:rPr lang="en-GB" sz="1800" b="0" i="0" u="none" strike="noStrike" dirty="0">
                <a:solidFill>
                  <a:schemeClr val="bg1"/>
                </a:solidFill>
                <a:effectLst/>
                <a:latin typeface="Quicksand" panose="020B0604020202020204" charset="0"/>
              </a:rPr>
            </a:br>
            <a:br>
              <a:rPr lang="en-GB" sz="1800" b="0" dirty="0">
                <a:solidFill>
                  <a:schemeClr val="bg1"/>
                </a:solidFill>
                <a:effectLst/>
                <a:latin typeface="Quicksand" panose="020B0604020202020204" charset="0"/>
              </a:rPr>
            </a:br>
            <a:br>
              <a:rPr lang="en-GB" sz="1800" dirty="0">
                <a:solidFill>
                  <a:schemeClr val="bg1"/>
                </a:solidFill>
                <a:latin typeface="Quicksand" panose="020B0604020202020204" charset="0"/>
              </a:rPr>
            </a:br>
            <a:br>
              <a:rPr lang="en-GB" sz="1800" b="0" u="sng" dirty="0">
                <a:solidFill>
                  <a:schemeClr val="bg1"/>
                </a:solidFill>
                <a:latin typeface="Quicksand" panose="020B0604020202020204" charset="0"/>
              </a:rPr>
            </a:br>
            <a:br>
              <a:rPr lang="en-GB" sz="1800" b="0" u="sng" dirty="0">
                <a:solidFill>
                  <a:schemeClr val="bg1"/>
                </a:solidFill>
                <a:latin typeface="Quicksand" panose="020B0604020202020204" charset="0"/>
              </a:rPr>
            </a:br>
            <a:br>
              <a:rPr lang="en-GB" sz="1800" dirty="0">
                <a:solidFill>
                  <a:schemeClr val="bg1"/>
                </a:solidFill>
                <a:effectLst/>
                <a:latin typeface="Quicksand" panose="020B0604020202020204" charset="0"/>
                <a:ea typeface="Calibri" panose="020F0502020204030204" pitchFamily="34" charset="0"/>
                <a:cs typeface="Times New Roman" panose="02020603050405020304" pitchFamily="18" charset="0"/>
              </a:rPr>
            </a:br>
            <a:br>
              <a:rPr lang="en-GB" sz="1800" b="0" dirty="0">
                <a:solidFill>
                  <a:schemeClr val="bg1"/>
                </a:solidFill>
                <a:effectLst/>
                <a:latin typeface="Quicksand" panose="020B0604020202020204" charset="0"/>
                <a:ea typeface="Calibri" panose="020F0502020204030204" pitchFamily="34" charset="0"/>
                <a:cs typeface="Times New Roman" panose="02020603050405020304" pitchFamily="18" charset="0"/>
              </a:rPr>
            </a:br>
            <a:endParaRPr lang="en-GB" sz="1800" b="0" dirty="0">
              <a:solidFill>
                <a:schemeClr val="bg1"/>
              </a:solidFill>
              <a:latin typeface="Quicksand" panose="020B0604020202020204" charset="0"/>
            </a:endParaRPr>
          </a:p>
        </p:txBody>
      </p:sp>
      <p:sp>
        <p:nvSpPr>
          <p:cNvPr id="5" name="TextBox 4">
            <a:extLst>
              <a:ext uri="{FF2B5EF4-FFF2-40B4-BE49-F238E27FC236}">
                <a16:creationId xmlns:a16="http://schemas.microsoft.com/office/drawing/2014/main" id="{1F1719AA-5275-4E26-8323-79E10598786D}"/>
              </a:ext>
            </a:extLst>
          </p:cNvPr>
          <p:cNvSpPr txBox="1"/>
          <p:nvPr/>
        </p:nvSpPr>
        <p:spPr>
          <a:xfrm>
            <a:off x="186076" y="1582672"/>
            <a:ext cx="4045200" cy="475130"/>
          </a:xfrm>
          <a:prstGeom prst="rect">
            <a:avLst/>
          </a:prstGeom>
          <a:noFill/>
        </p:spPr>
        <p:txBody>
          <a:bodyPr wrap="square">
            <a:spAutoFit/>
          </a:bodyPr>
          <a:lstStyle/>
          <a:p>
            <a:pPr marL="152400" algn="ctr">
              <a:lnSpc>
                <a:spcPct val="106000"/>
              </a:lnSpc>
              <a:spcAft>
                <a:spcPts val="800"/>
              </a:spcAft>
            </a:pPr>
            <a:r>
              <a:rPr lang="en-GB" sz="2500" b="1" dirty="0">
                <a:solidFill>
                  <a:schemeClr val="bg1"/>
                </a:solidFill>
                <a:effectLst/>
                <a:latin typeface="Quicksand" panose="020B0604020202020204" charset="0"/>
                <a:ea typeface="Calibri" panose="020F0502020204030204" pitchFamily="34" charset="0"/>
                <a:cs typeface="Times New Roman" panose="02020603050405020304" pitchFamily="18" charset="0"/>
              </a:rPr>
              <a:t>Final thoughts</a:t>
            </a:r>
          </a:p>
        </p:txBody>
      </p:sp>
      <p:sp>
        <p:nvSpPr>
          <p:cNvPr id="4" name="Title 1">
            <a:extLst>
              <a:ext uri="{FF2B5EF4-FFF2-40B4-BE49-F238E27FC236}">
                <a16:creationId xmlns:a16="http://schemas.microsoft.com/office/drawing/2014/main" id="{A0A17906-A969-4F9D-A479-446F44D3FDD1}"/>
              </a:ext>
            </a:extLst>
          </p:cNvPr>
          <p:cNvSpPr txBox="1">
            <a:spLocks/>
          </p:cNvSpPr>
          <p:nvPr/>
        </p:nvSpPr>
        <p:spPr>
          <a:xfrm>
            <a:off x="696032" y="2925150"/>
            <a:ext cx="2808000" cy="10077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4600"/>
              <a:buFont typeface="Quicksand"/>
              <a:buNone/>
              <a:defRPr sz="4600" b="1" i="0" u="none" strike="noStrike" cap="none">
                <a:solidFill>
                  <a:schemeClr val="lt1"/>
                </a:solidFill>
                <a:latin typeface="Quicksand"/>
                <a:ea typeface="Quicksand"/>
                <a:cs typeface="Quicksand"/>
                <a:sym typeface="Quicksand"/>
              </a:defRPr>
            </a:lvl1pPr>
            <a:lvl2pPr marR="0" lvl="1"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2pPr>
            <a:lvl3pPr marR="0" lvl="2"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3pPr>
            <a:lvl4pPr marR="0" lvl="3"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4pPr>
            <a:lvl5pPr marR="0" lvl="4"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5pPr>
            <a:lvl6pPr marR="0" lvl="5"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6pPr>
            <a:lvl7pPr marR="0" lvl="6"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7pPr>
            <a:lvl8pPr marR="0" lvl="7"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8pPr>
            <a:lvl9pPr marR="0" lvl="8" algn="ctr" rtl="0">
              <a:lnSpc>
                <a:spcPct val="100000"/>
              </a:lnSpc>
              <a:spcBef>
                <a:spcPts val="0"/>
              </a:spcBef>
              <a:spcAft>
                <a:spcPts val="0"/>
              </a:spcAft>
              <a:buClr>
                <a:schemeClr val="lt1"/>
              </a:buClr>
              <a:buSzPts val="4600"/>
              <a:buFont typeface="Oswald"/>
              <a:buNone/>
              <a:defRPr sz="4600" b="0" i="0" u="none" strike="noStrike" cap="none">
                <a:solidFill>
                  <a:schemeClr val="lt1"/>
                </a:solidFill>
                <a:latin typeface="Oswald"/>
                <a:ea typeface="Oswald"/>
                <a:cs typeface="Oswald"/>
                <a:sym typeface="Oswald"/>
              </a:defRPr>
            </a:lvl9pPr>
          </a:lstStyle>
          <a:p>
            <a:br>
              <a:rPr lang="en-GB" sz="2400" dirty="0">
                <a:latin typeface="Quicksand" panose="020B0604020202020204" charset="0"/>
                <a:ea typeface="Calibri" panose="020F0502020204030204" pitchFamily="34" charset="0"/>
                <a:cs typeface="Times New Roman" panose="02020603050405020304" pitchFamily="18" charset="0"/>
              </a:rPr>
            </a:br>
            <a:endParaRPr lang="en-GB" dirty="0"/>
          </a:p>
        </p:txBody>
      </p:sp>
    </p:spTree>
  </p:cSld>
  <p:clrMapOvr>
    <a:masterClrMapping/>
  </p:clrMapOvr>
</p:sld>
</file>

<file path=ppt/theme/theme1.xml><?xml version="1.0" encoding="utf-8"?>
<a:theme xmlns:a="http://schemas.openxmlformats.org/drawingml/2006/main" name="CPD presentation template 2015-16">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240169A74EF54D8A076EF6C4FDBB55" ma:contentTypeVersion="14" ma:contentTypeDescription="Create a new document." ma:contentTypeScope="" ma:versionID="117b83f04f5ec7eee41da1d0777bd08a">
  <xsd:schema xmlns:xsd="http://www.w3.org/2001/XMLSchema" xmlns:xs="http://www.w3.org/2001/XMLSchema" xmlns:p="http://schemas.microsoft.com/office/2006/metadata/properties" xmlns:ns2="b18fd106-5d4e-4355-b32f-bd604eda3e1d" xmlns:ns3="bbe72c3a-4102-4f21-8896-2fb097555d67" targetNamespace="http://schemas.microsoft.com/office/2006/metadata/properties" ma:root="true" ma:fieldsID="861e7d9a0286f84fbe8859bcbd332a56" ns2:_="" ns3:_="">
    <xsd:import namespace="b18fd106-5d4e-4355-b32f-bd604eda3e1d"/>
    <xsd:import namespace="bbe72c3a-4102-4f21-8896-2fb097555d67"/>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8fd106-5d4e-4355-b32f-bd604eda3e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be72c3a-4102-4f21-8896-2fb097555d67"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55EB58-943E-46C2-ADF2-4F2C2172698D}">
  <ds:schemaRefs>
    <ds:schemaRef ds:uri="http://schemas.microsoft.com/sharepoint/v3/contenttype/forms"/>
  </ds:schemaRefs>
</ds:datastoreItem>
</file>

<file path=customXml/itemProps2.xml><?xml version="1.0" encoding="utf-8"?>
<ds:datastoreItem xmlns:ds="http://schemas.openxmlformats.org/officeDocument/2006/customXml" ds:itemID="{C4B53A36-E10B-4DF0-9911-1B5081A0417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35FA792-9FD9-4073-90C6-CA37849A87F6}"/>
</file>

<file path=docProps/app.xml><?xml version="1.0" encoding="utf-8"?>
<Properties xmlns="http://schemas.openxmlformats.org/officeDocument/2006/extended-properties" xmlns:vt="http://schemas.openxmlformats.org/officeDocument/2006/docPropsVTypes">
  <TotalTime>3506</TotalTime>
  <Words>1169</Words>
  <Application>Microsoft Office PowerPoint</Application>
  <PresentationFormat>On-screen Show (4:3)</PresentationFormat>
  <Paragraphs>52</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Oswald</vt:lpstr>
      <vt:lpstr>Arial</vt:lpstr>
      <vt:lpstr>Quicksand</vt:lpstr>
      <vt:lpstr>CPD presentation template 2015-16</vt:lpstr>
      <vt:lpstr>Exploration, exploitation, and resistance: how did Europeans make connections in Africa and the America’s 1500-1900?</vt:lpstr>
      <vt:lpstr>PowerPoint Presentation</vt:lpstr>
      <vt:lpstr>Answers</vt:lpstr>
      <vt:lpstr>African Resistance to the slave trade West Africa there were a number of people who kept out of the slave trade, refusing to work with Europeans at all.   </vt:lpstr>
      <vt:lpstr>African Resistance to the slave trade  </vt:lpstr>
      <vt:lpstr>Answers </vt:lpstr>
      <vt:lpstr>Activity 3: answer the question in your books: ‘What were the key features of African resistance to the slave trade?’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Elizabethan England 1558-88</dc:title>
  <dc:creator>Camilla Evans</dc:creator>
  <cp:lastModifiedBy>Florence Pennant</cp:lastModifiedBy>
  <cp:revision>140</cp:revision>
  <dcterms:modified xsi:type="dcterms:W3CDTF">2020-12-10T12:19:22Z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0x010100C9240169A74EF54D8A076EF6C4FDBB55</vt:lpwstr>
  </property>
</Properties>
</file>