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3" r:id="rId4"/>
  </p:sldMasterIdLst>
  <p:notesMasterIdLst>
    <p:notesMasterId r:id="rId14"/>
  </p:notesMasterIdLst>
  <p:sldIdLst>
    <p:sldId id="256" r:id="rId5"/>
    <p:sldId id="334" r:id="rId6"/>
    <p:sldId id="329" r:id="rId7"/>
    <p:sldId id="324" r:id="rId8"/>
    <p:sldId id="325" r:id="rId9"/>
    <p:sldId id="331" r:id="rId10"/>
    <p:sldId id="333" r:id="rId11"/>
    <p:sldId id="326" r:id="rId12"/>
    <p:sldId id="260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swald" panose="020B0604020202020204" charset="0"/>
      <p:regular r:id="rId19"/>
      <p:bold r:id="rId20"/>
    </p:embeddedFont>
    <p:embeddedFont>
      <p:font typeface="Quicksand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53"/>
    <p:restoredTop sz="94690"/>
  </p:normalViewPr>
  <p:slideViewPr>
    <p:cSldViewPr snapToGrid="0" snapToObjects="1">
      <p:cViewPr varScale="1">
        <p:scale>
          <a:sx n="118" d="100"/>
          <a:sy n="118" d="100"/>
        </p:scale>
        <p:origin x="157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" name="Google Shape;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Molasses are like sugar cane</a:t>
            </a:r>
          </a:p>
        </p:txBody>
      </p:sp>
    </p:spTree>
    <p:extLst>
      <p:ext uri="{BB962C8B-B14F-4D97-AF65-F5344CB8AC3E}">
        <p14:creationId xmlns:p14="http://schemas.microsoft.com/office/powerpoint/2010/main" val="391164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" name="Google Shape;5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ation Template 2018-19 (Original)" type="title">
  <p:cSld name="TITLE">
    <p:bg>
      <p:bgPr>
        <a:solidFill>
          <a:srgbClr val="D0E0E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389800"/>
            <a:ext cx="691800" cy="7173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25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411175" y="387448"/>
            <a:ext cx="82824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11175" y="2588550"/>
            <a:ext cx="82824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Quicksand"/>
              <a:buNone/>
              <a:defRPr sz="3600"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41000"/>
          </a:blip>
          <a:srcRect l="1826" t="66387" r="1516" b="6409"/>
          <a:stretch/>
        </p:blipFill>
        <p:spPr>
          <a:xfrm>
            <a:off x="0" y="0"/>
            <a:ext cx="9144000" cy="258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rgbClr val="D0E0E3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357225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560425"/>
            <a:ext cx="3968100" cy="39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211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PD Presentations 2017-18 (Original)">
  <p:cSld name="CPD Presentations 2017-18 (Original)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4572000" y="233"/>
            <a:ext cx="4572000" cy="68580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5500" y="1438333"/>
            <a:ext cx="4045200" cy="238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ubTitle" idx="1"/>
          </p:nvPr>
        </p:nvSpPr>
        <p:spPr>
          <a:xfrm>
            <a:off x="265500" y="3895201"/>
            <a:ext cx="4045200" cy="17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Quicksand"/>
              <a:buNone/>
              <a:defRPr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/>
          <p:nvPr/>
        </p:nvSpPr>
        <p:spPr>
          <a:xfrm>
            <a:off x="200425" y="6274150"/>
            <a:ext cx="3799500" cy="488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802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dern-writer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2350" y="199925"/>
            <a:ext cx="8036700" cy="9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Quicksand"/>
              <a:buNone/>
              <a:defRPr sz="3000" b="1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1233"/>
            <a:ext cx="8520600" cy="41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5">
            <a:alphaModFix/>
          </a:blip>
          <a:srcRect l="5152" r="7950" b="42973"/>
          <a:stretch/>
        </p:blipFill>
        <p:spPr>
          <a:xfrm>
            <a:off x="7674050" y="5884025"/>
            <a:ext cx="1320375" cy="871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bbc.co.uk/bitesize/clips/znjjmp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clips/zdvvr82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m44d2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NXC4Q_4JVg&amp;t=136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3NXC4Q_4JVg&amp;t=136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ctrTitle"/>
          </p:nvPr>
        </p:nvSpPr>
        <p:spPr>
          <a:xfrm>
            <a:off x="411175" y="387448"/>
            <a:ext cx="82824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GB" sz="3500" b="1" dirty="0"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Exploration, exploitation, and resistance: how did Europeans make connections in Africa and the America’s 1500-1900?</a:t>
            </a:r>
            <a:endParaRPr sz="3500" b="0" dirty="0">
              <a:sym typeface="Quicksand"/>
            </a:endParaRPr>
          </a:p>
        </p:txBody>
      </p:sp>
      <p:sp>
        <p:nvSpPr>
          <p:cNvPr id="5" name="Google Shape;35;p7"/>
          <p:cNvSpPr txBox="1">
            <a:spLocks/>
          </p:cNvSpPr>
          <p:nvPr/>
        </p:nvSpPr>
        <p:spPr>
          <a:xfrm>
            <a:off x="430800" y="3429000"/>
            <a:ext cx="8282400" cy="2536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Quicksand"/>
              <a:buNone/>
              <a:defRPr sz="3600" b="0" i="0" u="none" strike="noStrike" cap="none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Oswald"/>
              <a:buNone/>
              <a:defRPr sz="3600" b="0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r>
              <a:rPr lang="en-GB" sz="2800" b="1" u="sng" dirty="0"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Title: </a:t>
            </a:r>
            <a:r>
              <a:rPr lang="en-GB" sz="2800" b="1" u="sng" dirty="0"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Why did Europeans get involved in the business of enslaving people?</a:t>
            </a:r>
            <a:endParaRPr lang="en-GB" sz="2800" dirty="0"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2500" dirty="0"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" indent="0" algn="ctr"/>
            <a:endParaRPr lang="en-GB" sz="2500" b="1" u="sng" dirty="0"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5C9019D-23F7-44FC-A065-65D27F1ED675}"/>
              </a:ext>
            </a:extLst>
          </p:cNvPr>
          <p:cNvGraphicFramePr>
            <a:graphicFrameLocks noGrp="1"/>
          </p:cNvGraphicFramePr>
          <p:nvPr/>
        </p:nvGraphicFramePr>
        <p:xfrm>
          <a:off x="34246" y="1430791"/>
          <a:ext cx="7065196" cy="524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32598">
                  <a:extLst>
                    <a:ext uri="{9D8B030D-6E8A-4147-A177-3AD203B41FA5}">
                      <a16:colId xmlns:a16="http://schemas.microsoft.com/office/drawing/2014/main" val="801929965"/>
                    </a:ext>
                  </a:extLst>
                </a:gridCol>
                <a:gridCol w="3532598">
                  <a:extLst>
                    <a:ext uri="{9D8B030D-6E8A-4147-A177-3AD203B41FA5}">
                      <a16:colId xmlns:a16="http://schemas.microsoft.com/office/drawing/2014/main" val="3667802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Quicksand" panose="020B0604020202020204" charset="0"/>
                        </a:rPr>
                        <a:t>Slavery was accepted in the Bible, the Roman Empire and Anglo-Saxon England, but abolished by the Normans.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Quicksand" panose="020B0604020202020204" charset="0"/>
                        </a:rPr>
                        <a:t>The first enslaved African people were brough and sold in England by Sir John Hawkins between 1562 and 1567.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168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Quicksand" panose="020B0604020202020204" charset="0"/>
                        </a:rPr>
                        <a:t>The indigenous people in the West Indies were wiped out by European diseases and were seen as ‘unsuitable’ for plantation work.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Quicksand" panose="020B0604020202020204" charset="0"/>
                        </a:rPr>
                        <a:t>Enslaved African people were seen as better at working in hot climates.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288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Quicksand" panose="020B0604020202020204" charset="0"/>
                        </a:rPr>
                        <a:t>There was a labour shortage in the colonies. This making products like sugarcane expensive to harvest as workers were demanding better pay.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Quicksand" panose="020B0604020202020204" charset="0"/>
                        </a:rPr>
                        <a:t>There was growing demand in Europe for sugar, tobacco and cotton. This led to the creation of large plantations.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2243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Quicksand" panose="020B0604020202020204" charset="0"/>
                        </a:rPr>
                        <a:t>Ship owners in Britain could sell an African slave for five times the price it cost to buy and transport the,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Quicksand" panose="020B0604020202020204" charset="0"/>
                        </a:rPr>
                        <a:t>Slavery was an important part of the African way of life. Chiefs would sell criminals, debtors or prisoners of war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9304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Quicksand" panose="020B0604020202020204" charset="0"/>
                        </a:rPr>
                        <a:t>Enslaved African people were sold in exchange for guns and manufactured goods, which gave the chiefs great wealth and power.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Quicksand" panose="020B0604020202020204" charset="0"/>
                        </a:rPr>
                        <a:t>Enslaved African people were immune to the diseases that were killing the Indigenous people of the Caribbean and America.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9149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Quicksand" panose="020B0604020202020204" charset="0"/>
                        </a:rPr>
                        <a:t>The slave traders argued that slavery was good for Africans as they would become Christians and go to heaven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Quicksand" panose="020B0604020202020204" charset="0"/>
                        </a:rPr>
                        <a:t>Within 18 months a plantation owner could make enough profit from an enslaved people to pay for the cost of the purchase,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5640862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A1BE276-49DE-4C99-9E50-F405576A9E35}"/>
              </a:ext>
            </a:extLst>
          </p:cNvPr>
          <p:cNvSpPr txBox="1"/>
          <p:nvPr/>
        </p:nvSpPr>
        <p:spPr>
          <a:xfrm>
            <a:off x="75342" y="145824"/>
            <a:ext cx="83186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u="sng" dirty="0">
                <a:latin typeface="Quicksand" panose="020B0604020202020204" charset="0"/>
              </a:rPr>
              <a:t>What were the causes of the Slave trade?</a:t>
            </a:r>
          </a:p>
          <a:p>
            <a:r>
              <a:rPr lang="en-GB" sz="2300" b="1" u="sng" dirty="0">
                <a:latin typeface="Quicksand" panose="020B0604020202020204" charset="0"/>
              </a:rPr>
              <a:t>Activity 1:</a:t>
            </a:r>
          </a:p>
          <a:p>
            <a:r>
              <a:rPr lang="en-GB" sz="2300" dirty="0">
                <a:latin typeface="Quicksand" panose="020B0604020202020204" charset="0"/>
              </a:rPr>
              <a:t>Label the boxes: *Religious  	*Economic	*Other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300" dirty="0">
              <a:latin typeface="Quicksand" panose="020B060402020202020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300" dirty="0">
              <a:latin typeface="Quicksand" panose="020B060402020202020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4C6F360-71D3-4416-85F3-75A74EF10882}"/>
              </a:ext>
            </a:extLst>
          </p:cNvPr>
          <p:cNvSpPr txBox="1"/>
          <p:nvPr/>
        </p:nvSpPr>
        <p:spPr>
          <a:xfrm>
            <a:off x="7352874" y="1430791"/>
            <a:ext cx="1715784" cy="18466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GB" sz="1900" i="1" dirty="0">
                <a:latin typeface="Quicksand" panose="020B0604020202020204" charset="0"/>
              </a:rPr>
              <a:t>Challenge: </a:t>
            </a:r>
            <a:r>
              <a:rPr lang="en-GB" sz="1900" dirty="0">
                <a:latin typeface="Quicksand" panose="020B0604020202020204" charset="0"/>
              </a:rPr>
              <a:t>chose a new label for the boxes entitled ‘other’</a:t>
            </a:r>
          </a:p>
        </p:txBody>
      </p:sp>
    </p:spTree>
    <p:extLst>
      <p:ext uri="{BB962C8B-B14F-4D97-AF65-F5344CB8AC3E}">
        <p14:creationId xmlns:p14="http://schemas.microsoft.com/office/powerpoint/2010/main" val="4232970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1E9F-1A35-46A2-B164-0C89446A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Causes of the Slave Trade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C10FF-A513-4C31-933E-512A1F68B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560425"/>
            <a:ext cx="4804831" cy="3934500"/>
          </a:xfrm>
        </p:spPr>
        <p:txBody>
          <a:bodyPr/>
          <a:lstStyle/>
          <a:p>
            <a:pPr marL="152400" indent="0">
              <a:buNone/>
            </a:pPr>
            <a:r>
              <a:rPr lang="en-GB" sz="1800" b="1" u="sng" dirty="0"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Activity 2- watch the video and write down the three main CAUSES for slave trade: </a:t>
            </a:r>
            <a:endParaRPr lang="en-GB" sz="1800" dirty="0"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200000"/>
              </a:lnSpc>
              <a:buNone/>
            </a:pPr>
            <a:r>
              <a:rPr lang="en-GB" sz="1800" dirty="0"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https://www.bbc.co.uk/bitesize/clips/znjjmp3</a:t>
            </a:r>
            <a:endParaRPr lang="en-GB" sz="1800" dirty="0">
              <a:effectLst/>
              <a:latin typeface="Quicksand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>
              <a:lnSpc>
                <a:spcPct val="200000"/>
              </a:lnSpc>
              <a:buNone/>
            </a:pPr>
            <a:r>
              <a:rPr lang="en-GB" sz="1800" dirty="0"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</a:p>
          <a:p>
            <a:pPr marL="152400" indent="0">
              <a:lnSpc>
                <a:spcPct val="200000"/>
              </a:lnSpc>
              <a:buNone/>
            </a:pPr>
            <a:r>
              <a:rPr lang="en-GB" sz="1800" dirty="0"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2.</a:t>
            </a:r>
            <a:endParaRPr lang="en-GB" sz="1800" dirty="0"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200000"/>
              </a:lnSpc>
              <a:buNone/>
            </a:pPr>
            <a:r>
              <a:rPr lang="en-GB" sz="1800" dirty="0"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3.</a:t>
            </a:r>
            <a:endParaRPr lang="en-GB" sz="1800" dirty="0"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GB" dirty="0">
              <a:latin typeface="Quicksand" panose="020B060402020202020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6894C8-EAE4-47C0-976C-EA84C31C28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500" t="14439" r="41958" b="23636"/>
          <a:stretch/>
        </p:blipFill>
        <p:spPr>
          <a:xfrm>
            <a:off x="5492598" y="67433"/>
            <a:ext cx="3562835" cy="3934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B778ED-4151-47A9-BFC8-5D67E1F7704D}"/>
              </a:ext>
            </a:extLst>
          </p:cNvPr>
          <p:cNvSpPr txBox="1"/>
          <p:nvPr/>
        </p:nvSpPr>
        <p:spPr>
          <a:xfrm>
            <a:off x="4421788" y="4281912"/>
            <a:ext cx="4572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en-GB" sz="2000" b="1" i="1" dirty="0"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Challenge: explain how this threshold concept links to what we are learning about in todays lesson</a:t>
            </a:r>
            <a:endParaRPr lang="en-GB" sz="2000" dirty="0"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26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31E9F-1A35-46A2-B164-0C89446A9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Causes of the Slave Trade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C10FF-A513-4C31-933E-512A1F68B3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699" y="1560425"/>
            <a:ext cx="6216847" cy="3934500"/>
          </a:xfrm>
        </p:spPr>
        <p:txBody>
          <a:bodyPr/>
          <a:lstStyle/>
          <a:p>
            <a:pPr marL="152400" indent="0">
              <a:buNone/>
            </a:pPr>
            <a:r>
              <a:rPr lang="en-GB" sz="1800" b="1" u="sng" dirty="0"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Activity- watch the video and write down the three main CAUSES for slave trade: </a:t>
            </a:r>
            <a:endParaRPr lang="en-GB" sz="1800" dirty="0"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200000"/>
              </a:lnSpc>
              <a:buNone/>
            </a:pPr>
            <a:r>
              <a:rPr lang="en-GB" sz="1800" u="none" strike="noStrike" dirty="0">
                <a:solidFill>
                  <a:srgbClr val="0000FF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https://www.bbc.co.uk/bitesize/clips/zdvvr82</a:t>
            </a:r>
            <a:endParaRPr lang="en-GB" sz="1800" u="none" strike="noStrike" dirty="0">
              <a:solidFill>
                <a:srgbClr val="0000FF"/>
              </a:solidFill>
              <a:effectLst/>
              <a:latin typeface="Quicksand" panose="020B060402020202020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52400" indent="0">
              <a:lnSpc>
                <a:spcPct val="200000"/>
              </a:lnSpc>
              <a:buNone/>
            </a:pPr>
            <a:r>
              <a:rPr lang="en-GB" sz="1800" dirty="0">
                <a:effectLst/>
                <a:highlight>
                  <a:srgbClr val="00FF00"/>
                </a:highlight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1. Money</a:t>
            </a:r>
            <a:endParaRPr lang="en-GB" sz="1800" dirty="0">
              <a:effectLst/>
              <a:highlight>
                <a:srgbClr val="00FF00"/>
              </a:highlight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200000"/>
              </a:lnSpc>
              <a:buNone/>
            </a:pPr>
            <a:r>
              <a:rPr lang="en-GB" sz="1800" dirty="0">
                <a:effectLst/>
                <a:highlight>
                  <a:srgbClr val="00FF00"/>
                </a:highlight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2.Land</a:t>
            </a:r>
            <a:endParaRPr lang="en-GB" sz="1800" dirty="0">
              <a:effectLst/>
              <a:highlight>
                <a:srgbClr val="00FF00"/>
              </a:highlight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lnSpc>
                <a:spcPct val="200000"/>
              </a:lnSpc>
              <a:buNone/>
            </a:pPr>
            <a:r>
              <a:rPr lang="en-GB" sz="1800" dirty="0">
                <a:effectLst/>
                <a:highlight>
                  <a:srgbClr val="00FF00"/>
                </a:highlight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3.Power</a:t>
            </a:r>
            <a:endParaRPr lang="en-GB" sz="1800" dirty="0">
              <a:effectLst/>
              <a:highlight>
                <a:srgbClr val="00FF00"/>
              </a:highlight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lang="en-GB" dirty="0"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54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50ABD-1FD8-4E8C-93D2-C7B7A6C9B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68" y="163794"/>
            <a:ext cx="3870124" cy="557175"/>
          </a:xfrm>
        </p:spPr>
        <p:txBody>
          <a:bodyPr/>
          <a:lstStyle/>
          <a:p>
            <a:r>
              <a:rPr lang="en-GB" dirty="0"/>
              <a:t>The Triangle Trade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193324-6107-4317-BD10-319BD3A98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168" y="1490569"/>
            <a:ext cx="2758674" cy="3934500"/>
          </a:xfrm>
        </p:spPr>
        <p:txBody>
          <a:bodyPr/>
          <a:lstStyle/>
          <a:p>
            <a:pPr marL="152400" indent="0">
              <a:buNone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Watch video and match the items with the numbers</a:t>
            </a:r>
          </a:p>
          <a:p>
            <a:pPr marL="152400" indent="0">
              <a:buNone/>
            </a:pP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hlinkClick r:id="rId3"/>
              </a:rPr>
              <a:t>https://www.bbc.co.uk/bitesize/clips/zm44d2p</a:t>
            </a:r>
            <a:endParaRPr lang="en-GB" altLang="en-US" sz="2000" dirty="0">
              <a:solidFill>
                <a:schemeClr val="bg2">
                  <a:lumMod val="50000"/>
                </a:schemeClr>
              </a:solidFill>
              <a:latin typeface="Quicksand" panose="020B0604020202020204" charset="0"/>
              <a:cs typeface="Times New Roman" panose="02020603050405020304" pitchFamily="18" charset="0"/>
            </a:endParaRPr>
          </a:p>
          <a:p>
            <a:pPr marL="152400" indent="0">
              <a:buNone/>
            </a:pPr>
            <a:endParaRPr kumimoji="0" lang="en-GB" altLang="en-US" sz="20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Quicksand" panose="020B0604020202020204" charset="0"/>
            </a:endParaRPr>
          </a:p>
          <a:p>
            <a:endParaRPr lang="en-GB" sz="2000" dirty="0"/>
          </a:p>
        </p:txBody>
      </p:sp>
      <p:pic>
        <p:nvPicPr>
          <p:cNvPr id="5" name="Picture 20">
            <a:extLst>
              <a:ext uri="{FF2B5EF4-FFF2-40B4-BE49-F238E27FC236}">
                <a16:creationId xmlns:a16="http://schemas.microsoft.com/office/drawing/2014/main" id="{B4D77F1D-0107-43E9-8289-861B63FE7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770" y="720969"/>
            <a:ext cx="5961063" cy="45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39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667C-0235-411D-81B7-A9D24CA20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ABA415A-564A-4BD0-819D-CD53F37A2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254" y="121022"/>
            <a:ext cx="7040046" cy="528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84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1940-EA46-4DD8-B2B9-A90790DAC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569" y="252072"/>
            <a:ext cx="5579146" cy="662683"/>
          </a:xfrm>
        </p:spPr>
        <p:txBody>
          <a:bodyPr/>
          <a:lstStyle/>
          <a:p>
            <a:r>
              <a:rPr lang="en-GB" dirty="0"/>
              <a:t>Legacy and consequences of the slave trade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2903C-6C35-4A4F-AF85-C624131E6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569" y="891638"/>
            <a:ext cx="7750846" cy="3934500"/>
          </a:xfrm>
        </p:spPr>
        <p:txBody>
          <a:bodyPr/>
          <a:lstStyle/>
          <a:p>
            <a:pPr marL="152400" indent="0">
              <a:buNone/>
            </a:pPr>
            <a:r>
              <a:rPr kumimoji="0" lang="en-GB" altLang="en-US" sz="1700" b="1" i="0" u="sng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Activity 3: Watch the clip and answer the questions</a:t>
            </a:r>
            <a:r>
              <a:rPr kumimoji="0" lang="en-GB" altLang="en-US" sz="17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700" b="0" i="0" u="none" strike="noStrike" cap="none" normalizeH="0" baseline="0" dirty="0">
                <a:ln>
                  <a:noFill/>
                </a:ln>
                <a:solidFill>
                  <a:srgbClr val="01AFD1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https://www.youtube.com/watch?v=3NXC4Q_4JVg&amp;t=</a:t>
            </a:r>
            <a:r>
              <a:rPr kumimoji="0" lang="en-GB" altLang="en-US" sz="17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136s</a:t>
            </a:r>
            <a:endParaRPr kumimoji="0" lang="en-GB" altLang="en-US" sz="17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sz="1700" dirty="0">
              <a:solidFill>
                <a:schemeClr val="bg2">
                  <a:lumMod val="50000"/>
                </a:schemeClr>
              </a:solidFill>
              <a:latin typeface="Quicksand" panose="020B0604020202020204" charset="0"/>
              <a:cs typeface="Times New Roman" panose="02020603050405020304" pitchFamily="18" charset="0"/>
            </a:endParaRPr>
          </a:p>
          <a:p>
            <a:pPr marL="495300" indent="-342900">
              <a:buFont typeface="+mj-lt"/>
              <a:buAutoNum type="arabicPeriod"/>
            </a:pPr>
            <a:r>
              <a:rPr kumimoji="0" lang="en-GB" altLang="en-US" sz="17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cs typeface="Times New Roman" panose="02020603050405020304" pitchFamily="18" charset="0"/>
              </a:rPr>
              <a:t>How many Africans were brought to the America’s during the slave trade?</a:t>
            </a:r>
            <a:endParaRPr lang="en-GB" altLang="en-US" sz="1700" dirty="0">
              <a:solidFill>
                <a:schemeClr val="bg2">
                  <a:lumMod val="50000"/>
                </a:schemeClr>
              </a:solidFill>
              <a:highlight>
                <a:srgbClr val="00FF00"/>
              </a:highlight>
              <a:latin typeface="Quicksand" panose="020B0604020202020204" charset="0"/>
              <a:cs typeface="Times New Roman" panose="02020603050405020304" pitchFamily="18" charset="0"/>
            </a:endParaRPr>
          </a:p>
          <a:p>
            <a:pPr marL="495300" indent="-342900">
              <a:buFont typeface="+mj-lt"/>
              <a:buAutoNum type="arabicPeriod"/>
            </a:pPr>
            <a:r>
              <a:rPr kumimoji="0" lang="en-GB" altLang="en-US" sz="17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cs typeface="Times New Roman" panose="02020603050405020304" pitchFamily="18" charset="0"/>
              </a:rPr>
              <a:t>When did the Atlantic slave trade begin?</a:t>
            </a:r>
            <a:endParaRPr kumimoji="0" lang="en-GB" altLang="en-US" sz="17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highlight>
                <a:srgbClr val="00FF00"/>
              </a:highlight>
              <a:latin typeface="Quicksand" panose="020B0604020202020204" charset="0"/>
              <a:cs typeface="Times New Roman" panose="02020603050405020304" pitchFamily="18" charset="0"/>
            </a:endParaRPr>
          </a:p>
          <a:p>
            <a:pPr marL="495300" indent="-342900">
              <a:buFont typeface="+mj-lt"/>
              <a:buAutoNum type="arabicPeriod"/>
            </a:pPr>
            <a:r>
              <a:rPr lang="en-GB" altLang="en-US" sz="1700" dirty="0">
                <a:solidFill>
                  <a:schemeClr val="bg2">
                    <a:lumMod val="50000"/>
                  </a:schemeClr>
                </a:solidFill>
                <a:latin typeface="Quicksand" panose="020B0604020202020204" charset="0"/>
                <a:cs typeface="Times New Roman" panose="02020603050405020304" pitchFamily="18" charset="0"/>
              </a:rPr>
              <a:t>The European settlers tried to force indigenous people to work as slaves true/ false</a:t>
            </a:r>
          </a:p>
          <a:p>
            <a:pPr marL="495300" indent="-342900">
              <a:buFont typeface="+mj-lt"/>
              <a:buAutoNum type="arabicPeriod"/>
            </a:pPr>
            <a:r>
              <a:rPr kumimoji="0" lang="en-GB" altLang="en-US" sz="17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cs typeface="Times New Roman" panose="02020603050405020304" pitchFamily="18" charset="0"/>
              </a:rPr>
              <a:t>Slavery had existed in Africa before the Slave trade </a:t>
            </a:r>
            <a:r>
              <a:rPr lang="en-GB" altLang="en-US" sz="1700" dirty="0">
                <a:solidFill>
                  <a:schemeClr val="bg2">
                    <a:lumMod val="50000"/>
                  </a:schemeClr>
                </a:solidFill>
                <a:latin typeface="Quicksand" panose="020B0604020202020204" charset="0"/>
                <a:cs typeface="Times New Roman" panose="02020603050405020304" pitchFamily="18" charset="0"/>
              </a:rPr>
              <a:t>True/ False</a:t>
            </a:r>
          </a:p>
          <a:p>
            <a:pPr marL="495300" indent="-342900">
              <a:buFont typeface="+mj-lt"/>
              <a:buAutoNum type="arabicPeriod"/>
            </a:pPr>
            <a:r>
              <a:rPr lang="en-GB" altLang="en-US" sz="1700" dirty="0">
                <a:solidFill>
                  <a:schemeClr val="bg2">
                    <a:lumMod val="50000"/>
                  </a:schemeClr>
                </a:solidFill>
                <a:latin typeface="Quicksand" panose="020B0604020202020204" charset="0"/>
                <a:cs typeface="Times New Roman" panose="02020603050405020304" pitchFamily="18" charset="0"/>
              </a:rPr>
              <a:t>What percentage of enslaved people died at sea?</a:t>
            </a:r>
            <a:r>
              <a:rPr lang="en-GB" altLang="en-US" sz="170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endParaRPr kumimoji="0" lang="en-GB" altLang="en-US" sz="17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highlight>
                <a:srgbClr val="00FF00"/>
              </a:highlight>
              <a:latin typeface="Quicksand" panose="020B0604020202020204" charset="0"/>
              <a:cs typeface="Times New Roman" panose="02020603050405020304" pitchFamily="18" charset="0"/>
            </a:endParaRPr>
          </a:p>
          <a:p>
            <a:pPr marL="495300" indent="-342900">
              <a:buFont typeface="+mj-lt"/>
              <a:buAutoNum type="arabicPeriod"/>
            </a:pPr>
            <a:r>
              <a:rPr lang="en-GB" altLang="en-US" sz="1700" dirty="0">
                <a:solidFill>
                  <a:schemeClr val="bg2">
                    <a:lumMod val="50000"/>
                  </a:schemeClr>
                </a:solidFill>
                <a:latin typeface="Quicksand" panose="020B0604020202020204" charset="0"/>
                <a:cs typeface="Times New Roman" panose="02020603050405020304" pitchFamily="18" charset="0"/>
              </a:rPr>
              <a:t>Most of the enslaved people taken from Africa were men True/ false</a:t>
            </a:r>
          </a:p>
          <a:p>
            <a:pPr marL="495300" indent="-342900">
              <a:buFont typeface="+mj-lt"/>
              <a:buAutoNum type="arabicPeriod"/>
            </a:pPr>
            <a:r>
              <a:rPr lang="en-GB" altLang="en-US" sz="1700" dirty="0">
                <a:solidFill>
                  <a:schemeClr val="bg2">
                    <a:lumMod val="50000"/>
                  </a:schemeClr>
                </a:solidFill>
                <a:latin typeface="Quicksand" panose="020B0604020202020204" charset="0"/>
                <a:cs typeface="Times New Roman" panose="02020603050405020304" pitchFamily="18" charset="0"/>
              </a:rPr>
              <a:t>What happened to African Kingdoms that relied on the slave trade, when slavery was abolished?</a:t>
            </a:r>
          </a:p>
          <a:p>
            <a:pPr marL="495300" indent="-342900">
              <a:buFont typeface="+mj-lt"/>
              <a:buAutoNum type="arabicPeriod"/>
            </a:pPr>
            <a:r>
              <a:rPr kumimoji="0" lang="en-GB" altLang="en-US" sz="17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cs typeface="Times New Roman" panose="02020603050405020304" pitchFamily="18" charset="0"/>
              </a:rPr>
              <a:t>European religious ideas always challenged the slave trade. True/ </a:t>
            </a:r>
            <a:r>
              <a:rPr kumimoji="0" lang="en-GB" altLang="en-US" sz="170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cs typeface="Times New Roman" panose="02020603050405020304" pitchFamily="18" charset="0"/>
              </a:rPr>
              <a:t>false</a:t>
            </a:r>
            <a:endParaRPr lang="en-GB" sz="1700" dirty="0">
              <a:solidFill>
                <a:schemeClr val="bg2">
                  <a:lumMod val="50000"/>
                </a:schemeClr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21940-EA46-4DD8-B2B9-A90790DAC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357225"/>
            <a:ext cx="4875762" cy="662683"/>
          </a:xfrm>
        </p:spPr>
        <p:txBody>
          <a:bodyPr/>
          <a:lstStyle/>
          <a:p>
            <a:r>
              <a:rPr lang="en-GB" dirty="0"/>
              <a:t>Answers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2903C-6C35-4A4F-AF85-C624131E6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569" y="891638"/>
            <a:ext cx="7750846" cy="3934500"/>
          </a:xfrm>
        </p:spPr>
        <p:txBody>
          <a:bodyPr/>
          <a:lstStyle/>
          <a:p>
            <a:pPr marL="152400" indent="0">
              <a:buNone/>
            </a:pPr>
            <a:r>
              <a:rPr kumimoji="0" lang="en-GB" altLang="en-US" sz="17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Watch the clip and answer the questions </a:t>
            </a:r>
            <a:r>
              <a:rPr kumimoji="0" lang="en-GB" altLang="en-US" sz="1700" b="0" i="0" u="none" strike="noStrike" cap="none" normalizeH="0" baseline="0" dirty="0">
                <a:ln>
                  <a:noFill/>
                </a:ln>
                <a:solidFill>
                  <a:srgbClr val="01AFD1"/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https://www.youtube.com/watch?v=3NXC4Q_4JVg&amp;t=</a:t>
            </a:r>
            <a:r>
              <a:rPr kumimoji="0" lang="en-GB" altLang="en-US" sz="17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136s</a:t>
            </a:r>
            <a:endParaRPr kumimoji="0" lang="en-GB" altLang="en-US" sz="17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altLang="en-US" sz="1700" dirty="0">
              <a:solidFill>
                <a:schemeClr val="bg2">
                  <a:lumMod val="50000"/>
                </a:schemeClr>
              </a:solidFill>
              <a:latin typeface="Quicksand" panose="020B0604020202020204" charset="0"/>
              <a:cs typeface="Times New Roman" panose="02020603050405020304" pitchFamily="18" charset="0"/>
            </a:endParaRPr>
          </a:p>
          <a:p>
            <a:pPr marL="495300" indent="-342900">
              <a:buFont typeface="+mj-lt"/>
              <a:buAutoNum type="arabicPeriod"/>
            </a:pPr>
            <a:r>
              <a:rPr kumimoji="0" lang="en-GB" altLang="en-US" sz="17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cs typeface="Times New Roman" panose="02020603050405020304" pitchFamily="18" charset="0"/>
              </a:rPr>
              <a:t>How many Africans were brought to the America’s during the slave trade? </a:t>
            </a:r>
            <a:r>
              <a:rPr lang="en-GB" altLang="en-US" sz="170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Quicksand" panose="020B0604020202020204" charset="0"/>
                <a:cs typeface="Times New Roman" panose="02020603050405020304" pitchFamily="18" charset="0"/>
              </a:rPr>
              <a:t>10 million</a:t>
            </a:r>
          </a:p>
          <a:p>
            <a:pPr marL="495300" indent="-342900">
              <a:buFont typeface="+mj-lt"/>
              <a:buAutoNum type="arabicPeriod"/>
            </a:pPr>
            <a:r>
              <a:rPr kumimoji="0" lang="en-GB" altLang="en-US" sz="17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cs typeface="Times New Roman" panose="02020603050405020304" pitchFamily="18" charset="0"/>
              </a:rPr>
              <a:t>When did the Atlantic slave trade begin?</a:t>
            </a:r>
            <a:r>
              <a:rPr lang="en-GB" altLang="en-US" sz="170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Quicksand" panose="020B0604020202020204" charset="0"/>
                <a:cs typeface="Times New Roman" panose="02020603050405020304" pitchFamily="18" charset="0"/>
              </a:rPr>
              <a:t> Late 1400s</a:t>
            </a:r>
          </a:p>
          <a:p>
            <a:pPr marL="495300" indent="-342900">
              <a:buFont typeface="+mj-lt"/>
              <a:buAutoNum type="arabicPeriod"/>
            </a:pPr>
            <a:r>
              <a:rPr lang="en-GB" altLang="en-US" sz="1700" dirty="0">
                <a:solidFill>
                  <a:schemeClr val="bg2">
                    <a:lumMod val="50000"/>
                  </a:schemeClr>
                </a:solidFill>
                <a:latin typeface="Quicksand" panose="020B0604020202020204" charset="0"/>
                <a:cs typeface="Times New Roman" panose="02020603050405020304" pitchFamily="18" charset="0"/>
              </a:rPr>
              <a:t>The European settlers tried to force indigenous people to work as slaves </a:t>
            </a:r>
            <a:r>
              <a:rPr lang="en-GB" altLang="en-US" sz="1700" b="1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Quicksand" panose="020B0604020202020204" charset="0"/>
                <a:cs typeface="Times New Roman" panose="02020603050405020304" pitchFamily="18" charset="0"/>
              </a:rPr>
              <a:t>true</a:t>
            </a:r>
            <a:r>
              <a:rPr lang="en-GB" altLang="en-US" sz="1700" dirty="0">
                <a:solidFill>
                  <a:schemeClr val="bg2">
                    <a:lumMod val="50000"/>
                  </a:schemeClr>
                </a:solidFill>
                <a:latin typeface="Quicksand" panose="020B0604020202020204" charset="0"/>
                <a:cs typeface="Times New Roman" panose="02020603050405020304" pitchFamily="18" charset="0"/>
              </a:rPr>
              <a:t>/ false</a:t>
            </a:r>
          </a:p>
          <a:p>
            <a:pPr marL="495300" indent="-342900">
              <a:buFont typeface="+mj-lt"/>
              <a:buAutoNum type="arabicPeriod"/>
            </a:pPr>
            <a:r>
              <a:rPr kumimoji="0" lang="en-GB" altLang="en-US" sz="17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cs typeface="Times New Roman" panose="02020603050405020304" pitchFamily="18" charset="0"/>
              </a:rPr>
              <a:t>Slavery had existed in Africa before the Slave trade </a:t>
            </a:r>
            <a:r>
              <a:rPr lang="en-GB" altLang="en-US" sz="1700" b="1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Quicksand" panose="020B0604020202020204" charset="0"/>
                <a:cs typeface="Times New Roman" panose="02020603050405020304" pitchFamily="18" charset="0"/>
              </a:rPr>
              <a:t>True</a:t>
            </a:r>
            <a:r>
              <a:rPr lang="en-GB" altLang="en-US" sz="1700" dirty="0">
                <a:solidFill>
                  <a:schemeClr val="bg2">
                    <a:lumMod val="50000"/>
                  </a:schemeClr>
                </a:solidFill>
                <a:latin typeface="Quicksand" panose="020B0604020202020204" charset="0"/>
                <a:cs typeface="Times New Roman" panose="02020603050405020304" pitchFamily="18" charset="0"/>
              </a:rPr>
              <a:t>/ False</a:t>
            </a:r>
          </a:p>
          <a:p>
            <a:pPr marL="495300" indent="-342900">
              <a:buFont typeface="+mj-lt"/>
              <a:buAutoNum type="arabicPeriod"/>
            </a:pPr>
            <a:r>
              <a:rPr lang="en-GB" altLang="en-US" sz="1700" dirty="0">
                <a:solidFill>
                  <a:schemeClr val="bg2">
                    <a:lumMod val="50000"/>
                  </a:schemeClr>
                </a:solidFill>
                <a:latin typeface="Quicksand" panose="020B0604020202020204" charset="0"/>
                <a:cs typeface="Times New Roman" panose="02020603050405020304" pitchFamily="18" charset="0"/>
              </a:rPr>
              <a:t>What percentage of enslaved people died at sea?</a:t>
            </a:r>
            <a:r>
              <a:rPr lang="en-GB" altLang="en-US" sz="170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Quicksand" panose="020B060402020202020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17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Quicksand" panose="020B0604020202020204" charset="0"/>
                <a:cs typeface="Times New Roman" panose="02020603050405020304" pitchFamily="18" charset="0"/>
              </a:rPr>
              <a:t>20%</a:t>
            </a:r>
          </a:p>
          <a:p>
            <a:pPr marL="495300" indent="-342900">
              <a:buFont typeface="+mj-lt"/>
              <a:buAutoNum type="arabicPeriod"/>
            </a:pPr>
            <a:r>
              <a:rPr lang="en-GB" altLang="en-US" sz="1700" dirty="0">
                <a:solidFill>
                  <a:schemeClr val="bg2">
                    <a:lumMod val="50000"/>
                  </a:schemeClr>
                </a:solidFill>
                <a:latin typeface="Quicksand" panose="020B0604020202020204" charset="0"/>
                <a:cs typeface="Times New Roman" panose="02020603050405020304" pitchFamily="18" charset="0"/>
              </a:rPr>
              <a:t>Most of the enslaved people taken from Africa were men </a:t>
            </a:r>
            <a:r>
              <a:rPr lang="en-GB" altLang="en-US" sz="1700" b="1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Quicksand" panose="020B0604020202020204" charset="0"/>
                <a:cs typeface="Times New Roman" panose="02020603050405020304" pitchFamily="18" charset="0"/>
              </a:rPr>
              <a:t>True</a:t>
            </a:r>
            <a:r>
              <a:rPr lang="en-GB" altLang="en-US" sz="1700" dirty="0">
                <a:solidFill>
                  <a:schemeClr val="bg2">
                    <a:lumMod val="50000"/>
                  </a:schemeClr>
                </a:solidFill>
                <a:latin typeface="Quicksand" panose="020B0604020202020204" charset="0"/>
                <a:cs typeface="Times New Roman" panose="02020603050405020304" pitchFamily="18" charset="0"/>
              </a:rPr>
              <a:t>/ false</a:t>
            </a:r>
          </a:p>
          <a:p>
            <a:pPr marL="495300" indent="-342900">
              <a:buFont typeface="+mj-lt"/>
              <a:buAutoNum type="arabicPeriod"/>
            </a:pPr>
            <a:r>
              <a:rPr lang="en-GB" altLang="en-US" sz="1700" dirty="0">
                <a:solidFill>
                  <a:schemeClr val="bg2">
                    <a:lumMod val="50000"/>
                  </a:schemeClr>
                </a:solidFill>
                <a:latin typeface="Quicksand" panose="020B0604020202020204" charset="0"/>
                <a:cs typeface="Times New Roman" panose="02020603050405020304" pitchFamily="18" charset="0"/>
              </a:rPr>
              <a:t>What happened to African Kingdoms that relied on the slave trade, when slavery was abolished? </a:t>
            </a:r>
            <a:r>
              <a:rPr lang="en-GB" altLang="en-US" sz="1700" dirty="0">
                <a:solidFill>
                  <a:schemeClr val="bg2">
                    <a:lumMod val="50000"/>
                  </a:schemeClr>
                </a:solidFill>
                <a:highlight>
                  <a:srgbClr val="00FF00"/>
                </a:highlight>
                <a:latin typeface="Quicksand" panose="020B0604020202020204" charset="0"/>
                <a:cs typeface="Times New Roman" panose="02020603050405020304" pitchFamily="18" charset="0"/>
              </a:rPr>
              <a:t>They collapsed</a:t>
            </a:r>
          </a:p>
          <a:p>
            <a:pPr marL="495300" indent="-342900">
              <a:buFont typeface="+mj-lt"/>
              <a:buAutoNum type="arabicPeriod"/>
            </a:pPr>
            <a:r>
              <a:rPr kumimoji="0" lang="en-GB" altLang="en-US" sz="17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Quicksand" panose="020B0604020202020204" charset="0"/>
                <a:cs typeface="Times New Roman" panose="02020603050405020304" pitchFamily="18" charset="0"/>
              </a:rPr>
              <a:t>European religious ideas always challenged the slave trade. True/ </a:t>
            </a:r>
            <a:r>
              <a:rPr kumimoji="0" lang="en-GB" altLang="en-US" sz="1700" b="1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highlight>
                  <a:srgbClr val="00FF00"/>
                </a:highlight>
                <a:latin typeface="Quicksand" panose="020B0604020202020204" charset="0"/>
                <a:cs typeface="Times New Roman" panose="02020603050405020304" pitchFamily="18" charset="0"/>
              </a:rPr>
              <a:t>false In fact in helped justify the slave trade and create racist ideas that still exist to this day</a:t>
            </a:r>
            <a:endParaRPr kumimoji="0" lang="en-GB" altLang="en-US" sz="1700" b="1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highlight>
                <a:srgbClr val="00FF00"/>
              </a:highlight>
              <a:latin typeface="Quicksand" panose="020B0604020202020204" charset="0"/>
            </a:endParaRPr>
          </a:p>
          <a:p>
            <a:endParaRPr lang="en-GB" sz="1700" dirty="0">
              <a:solidFill>
                <a:schemeClr val="bg2">
                  <a:lumMod val="50000"/>
                </a:schemeClr>
              </a:solidFill>
              <a:latin typeface="Quicksan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66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357447" y="4228260"/>
            <a:ext cx="4045200" cy="2722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>
              <a:spcAft>
                <a:spcPts val="600"/>
              </a:spcAft>
              <a:tabLst>
                <a:tab pos="180340" algn="l"/>
              </a:tabLst>
            </a:pPr>
            <a:r>
              <a:rPr lang="en-GB" sz="3000" b="0" u="sng" dirty="0">
                <a:latin typeface="Quicksand" panose="020B0604020202020204" charset="0"/>
              </a:rPr>
              <a:t>Final thoughts…</a:t>
            </a:r>
            <a:br>
              <a:rPr lang="en-GB" sz="3000" b="0" u="sng" dirty="0">
                <a:latin typeface="Quicksand" panose="020B0604020202020204" charset="0"/>
              </a:rPr>
            </a:br>
            <a:br>
              <a:rPr lang="en-GB" sz="3000" b="0" u="sng" dirty="0">
                <a:latin typeface="Quicksand" panose="020B0604020202020204" charset="0"/>
              </a:rPr>
            </a:br>
            <a:r>
              <a:rPr lang="en-GB" sz="3000" b="1" dirty="0">
                <a:effectLst/>
                <a:latin typeface="Quicksand" panose="020B0604020202020204" charset="0"/>
                <a:ea typeface="Calibri" panose="020F0502020204030204" pitchFamily="34" charset="0"/>
                <a:cs typeface="Calibri" panose="020F0502020204030204" pitchFamily="34" charset="0"/>
              </a:rPr>
              <a:t>Discussion: What was the most important factor in causing the start of the Atlantic slave trade?</a:t>
            </a: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6000" b="0" u="sng" dirty="0">
                <a:latin typeface="Quicksand" panose="020B0604020202020204" charset="0"/>
              </a:rPr>
            </a:br>
            <a:br>
              <a:rPr lang="en-GB" sz="2400" dirty="0">
                <a:effectLst/>
                <a:highlight>
                  <a:srgbClr val="FFFF00"/>
                </a:highlight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200" b="0" dirty="0">
                <a:effectLst/>
                <a:latin typeface="Quicksand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400" b="0" dirty="0">
              <a:latin typeface="Quicksand" panose="020B06040202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719AA-5275-4E26-8323-79E10598786D}"/>
              </a:ext>
            </a:extLst>
          </p:cNvPr>
          <p:cNvSpPr txBox="1"/>
          <p:nvPr/>
        </p:nvSpPr>
        <p:spPr>
          <a:xfrm>
            <a:off x="4833300" y="234969"/>
            <a:ext cx="4045200" cy="475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9600" indent="-457200">
              <a:lnSpc>
                <a:spcPct val="106000"/>
              </a:lnSpc>
              <a:spcAft>
                <a:spcPts val="800"/>
              </a:spcAft>
              <a:buAutoNum type="arabicPeriod"/>
            </a:pPr>
            <a:endParaRPr lang="en-GB" sz="2500" dirty="0">
              <a:effectLst/>
              <a:latin typeface="Quicksand" panose="020B060402020202020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3CDA85-3696-4B0A-A903-5C9CCD510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89088"/>
            <a:ext cx="4572000" cy="24775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PD presentation template 2015-16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240169A74EF54D8A076EF6C4FDBB55" ma:contentTypeVersion="14" ma:contentTypeDescription="Create a new document." ma:contentTypeScope="" ma:versionID="117b83f04f5ec7eee41da1d0777bd08a">
  <xsd:schema xmlns:xsd="http://www.w3.org/2001/XMLSchema" xmlns:xs="http://www.w3.org/2001/XMLSchema" xmlns:p="http://schemas.microsoft.com/office/2006/metadata/properties" xmlns:ns2="b18fd106-5d4e-4355-b32f-bd604eda3e1d" xmlns:ns3="bbe72c3a-4102-4f21-8896-2fb097555d67" targetNamespace="http://schemas.microsoft.com/office/2006/metadata/properties" ma:root="true" ma:fieldsID="861e7d9a0286f84fbe8859bcbd332a56" ns2:_="" ns3:_="">
    <xsd:import namespace="b18fd106-5d4e-4355-b32f-bd604eda3e1d"/>
    <xsd:import namespace="bbe72c3a-4102-4f21-8896-2fb097555d6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8fd106-5d4e-4355-b32f-bd604eda3e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72c3a-4102-4f21-8896-2fb097555d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55EB58-943E-46C2-ADF2-4F2C217269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B53A36-E10B-4DF0-9911-1B5081A0417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CCC6874-C3AF-4FC8-8782-D092C360A0D6}"/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774</Words>
  <Application>Microsoft Office PowerPoint</Application>
  <PresentationFormat>On-screen Show (4:3)</PresentationFormat>
  <Paragraphs>59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Oswald</vt:lpstr>
      <vt:lpstr>Arial</vt:lpstr>
      <vt:lpstr>Quicksand</vt:lpstr>
      <vt:lpstr>Calibri</vt:lpstr>
      <vt:lpstr>CPD presentation template 2015-16</vt:lpstr>
      <vt:lpstr>Exploration, exploitation, and resistance: how did Europeans make connections in Africa and the America’s 1500-1900?</vt:lpstr>
      <vt:lpstr>PowerPoint Presentation</vt:lpstr>
      <vt:lpstr>The Causes of the Slave Trade</vt:lpstr>
      <vt:lpstr>The Causes of the Slave Trade</vt:lpstr>
      <vt:lpstr>The Triangle Trade</vt:lpstr>
      <vt:lpstr>Answers</vt:lpstr>
      <vt:lpstr>Legacy and consequences of the slave trade</vt:lpstr>
      <vt:lpstr>Answers</vt:lpstr>
      <vt:lpstr>Final thoughts…  Discussion: What was the most important factor in causing the start of the Atlantic slave trade?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Elizabethan England 1558-88</dc:title>
  <dc:creator>Camilla Evans</dc:creator>
  <cp:lastModifiedBy>Florence Pennant</cp:lastModifiedBy>
  <cp:revision>132</cp:revision>
  <dcterms:modified xsi:type="dcterms:W3CDTF">2020-12-10T12:19:57Z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0x010100C9240169A74EF54D8A076EF6C4FDBB55</vt:lpwstr>
  </property>
</Properties>
</file>