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3" r:id="rId4"/>
  </p:sldMasterIdLst>
  <p:notesMasterIdLst>
    <p:notesMasterId r:id="rId15"/>
  </p:notesMasterIdLst>
  <p:sldIdLst>
    <p:sldId id="256" r:id="rId5"/>
    <p:sldId id="323" r:id="rId6"/>
    <p:sldId id="327" r:id="rId7"/>
    <p:sldId id="328" r:id="rId8"/>
    <p:sldId id="335" r:id="rId9"/>
    <p:sldId id="337" r:id="rId10"/>
    <p:sldId id="339" r:id="rId11"/>
    <p:sldId id="340" r:id="rId12"/>
    <p:sldId id="338" r:id="rId13"/>
    <p:sldId id="341"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Oswald" panose="020B0604020202020204" charset="0"/>
      <p:regular r:id="rId20"/>
      <p:bold r:id="rId21"/>
    </p:embeddedFont>
    <p:embeddedFont>
      <p:font typeface="Quicksand" panose="020B0604020202020204" charset="0"/>
      <p:regular r:id="rId22"/>
      <p:bold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53"/>
    <p:restoredTop sz="94690"/>
  </p:normalViewPr>
  <p:slideViewPr>
    <p:cSldViewPr snapToGrid="0" snapToObjects="1">
      <p:cViewPr varScale="1">
        <p:scale>
          <a:sx n="118" d="100"/>
          <a:sy n="118" d="100"/>
        </p:scale>
        <p:origin x="1570"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GB" dirty="0"/>
              <a:t>Also in workbook if students can’t read from the board.</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resentation Template 2018-19 (Original)" type="title">
  <p:cSld name="TITLE">
    <p:bg>
      <p:bgPr>
        <a:solidFill>
          <a:srgbClr val="D0E0E3"/>
        </a:solidFill>
        <a:effectLst/>
      </p:bgPr>
    </p:bg>
    <p:spTree>
      <p:nvGrpSpPr>
        <p:cNvPr id="1" name="Shape 9"/>
        <p:cNvGrpSpPr/>
        <p:nvPr/>
      </p:nvGrpSpPr>
      <p:grpSpPr>
        <a:xfrm>
          <a:off x="0" y="0"/>
          <a:ext cx="0" cy="0"/>
          <a:chOff x="0" y="0"/>
          <a:chExt cx="0" cy="0"/>
        </a:xfrm>
      </p:grpSpPr>
      <p:sp>
        <p:nvSpPr>
          <p:cNvPr id="10" name="Google Shape;10;p2"/>
          <p:cNvSpPr/>
          <p:nvPr/>
        </p:nvSpPr>
        <p:spPr>
          <a:xfrm rot="10800000">
            <a:off x="4226100" y="2389800"/>
            <a:ext cx="691800" cy="717300"/>
          </a:xfrm>
          <a:prstGeom prst="triangle">
            <a:avLst>
              <a:gd name="adj" fmla="val 50000"/>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2"/>
          <p:cNvSpPr/>
          <p:nvPr/>
        </p:nvSpPr>
        <p:spPr>
          <a:xfrm>
            <a:off x="0" y="0"/>
            <a:ext cx="9144000" cy="25890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6000"/>
              <a:buNone/>
              <a:defRPr sz="6000" b="1">
                <a:solidFill>
                  <a:schemeClr val="lt1"/>
                </a:solidFill>
              </a:defRPr>
            </a:lvl1pPr>
            <a:lvl2pPr lvl="1" algn="ctr">
              <a:lnSpc>
                <a:spcPct val="100000"/>
              </a:lnSpc>
              <a:spcBef>
                <a:spcPts val="0"/>
              </a:spcBef>
              <a:spcAft>
                <a:spcPts val="0"/>
              </a:spcAft>
              <a:buClr>
                <a:schemeClr val="lt1"/>
              </a:buClr>
              <a:buSzPts val="6000"/>
              <a:buNone/>
              <a:defRPr sz="6000">
                <a:solidFill>
                  <a:schemeClr val="lt1"/>
                </a:solidFill>
              </a:defRPr>
            </a:lvl2pPr>
            <a:lvl3pPr lvl="2" algn="ctr">
              <a:lnSpc>
                <a:spcPct val="100000"/>
              </a:lnSpc>
              <a:spcBef>
                <a:spcPts val="0"/>
              </a:spcBef>
              <a:spcAft>
                <a:spcPts val="0"/>
              </a:spcAft>
              <a:buClr>
                <a:schemeClr val="lt1"/>
              </a:buClr>
              <a:buSzPts val="6000"/>
              <a:buNone/>
              <a:defRPr sz="6000">
                <a:solidFill>
                  <a:schemeClr val="lt1"/>
                </a:solidFill>
              </a:defRPr>
            </a:lvl3pPr>
            <a:lvl4pPr lvl="3" algn="ctr">
              <a:lnSpc>
                <a:spcPct val="100000"/>
              </a:lnSpc>
              <a:spcBef>
                <a:spcPts val="0"/>
              </a:spcBef>
              <a:spcAft>
                <a:spcPts val="0"/>
              </a:spcAft>
              <a:buClr>
                <a:schemeClr val="lt1"/>
              </a:buClr>
              <a:buSzPts val="6000"/>
              <a:buNone/>
              <a:defRPr sz="6000">
                <a:solidFill>
                  <a:schemeClr val="lt1"/>
                </a:solidFill>
              </a:defRPr>
            </a:lvl4pPr>
            <a:lvl5pPr lvl="4" algn="ctr">
              <a:lnSpc>
                <a:spcPct val="100000"/>
              </a:lnSpc>
              <a:spcBef>
                <a:spcPts val="0"/>
              </a:spcBef>
              <a:spcAft>
                <a:spcPts val="0"/>
              </a:spcAft>
              <a:buClr>
                <a:schemeClr val="lt1"/>
              </a:buClr>
              <a:buSzPts val="6000"/>
              <a:buNone/>
              <a:defRPr sz="6000">
                <a:solidFill>
                  <a:schemeClr val="lt1"/>
                </a:solidFill>
              </a:defRPr>
            </a:lvl5pPr>
            <a:lvl6pPr lvl="5" algn="ctr">
              <a:lnSpc>
                <a:spcPct val="100000"/>
              </a:lnSpc>
              <a:spcBef>
                <a:spcPts val="0"/>
              </a:spcBef>
              <a:spcAft>
                <a:spcPts val="0"/>
              </a:spcAft>
              <a:buClr>
                <a:schemeClr val="lt1"/>
              </a:buClr>
              <a:buSzPts val="6000"/>
              <a:buNone/>
              <a:defRPr sz="6000">
                <a:solidFill>
                  <a:schemeClr val="lt1"/>
                </a:solidFill>
              </a:defRPr>
            </a:lvl6pPr>
            <a:lvl7pPr lvl="6" algn="ctr">
              <a:lnSpc>
                <a:spcPct val="100000"/>
              </a:lnSpc>
              <a:spcBef>
                <a:spcPts val="0"/>
              </a:spcBef>
              <a:spcAft>
                <a:spcPts val="0"/>
              </a:spcAft>
              <a:buClr>
                <a:schemeClr val="lt1"/>
              </a:buClr>
              <a:buSzPts val="6000"/>
              <a:buNone/>
              <a:defRPr sz="6000">
                <a:solidFill>
                  <a:schemeClr val="lt1"/>
                </a:solidFill>
              </a:defRPr>
            </a:lvl7pPr>
            <a:lvl8pPr lvl="7" algn="ctr">
              <a:lnSpc>
                <a:spcPct val="100000"/>
              </a:lnSpc>
              <a:spcBef>
                <a:spcPts val="0"/>
              </a:spcBef>
              <a:spcAft>
                <a:spcPts val="0"/>
              </a:spcAft>
              <a:buClr>
                <a:schemeClr val="lt1"/>
              </a:buClr>
              <a:buSzPts val="6000"/>
              <a:buNone/>
              <a:defRPr sz="6000">
                <a:solidFill>
                  <a:schemeClr val="lt1"/>
                </a:solidFill>
              </a:defRPr>
            </a:lvl8pPr>
            <a:lvl9pPr lvl="8" algn="ctr">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13" name="Google Shape;13;p2"/>
          <p:cNvSpPr txBox="1">
            <a:spLocks noGrp="1"/>
          </p:cNvSpPr>
          <p:nvPr>
            <p:ph type="subTitle" idx="1"/>
          </p:nvPr>
        </p:nvSpPr>
        <p:spPr>
          <a:xfrm>
            <a:off x="411175" y="2588550"/>
            <a:ext cx="8282400" cy="20025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Quicksand"/>
              <a:buNone/>
              <a:defRPr sz="3600">
                <a:latin typeface="Quicksand"/>
                <a:ea typeface="Quicksand"/>
                <a:cs typeface="Quicksand"/>
                <a:sym typeface="Quicksan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a:endParaRPr/>
          </a:p>
        </p:txBody>
      </p:sp>
      <p:pic>
        <p:nvPicPr>
          <p:cNvPr id="14" name="Google Shape;14;p2"/>
          <p:cNvPicPr preferRelativeResize="0"/>
          <p:nvPr/>
        </p:nvPicPr>
        <p:blipFill rotWithShape="1">
          <a:blip r:embed="rId2">
            <a:alphaModFix amt="41000"/>
          </a:blip>
          <a:srcRect l="1826" t="66387" r="1516" b="6409"/>
          <a:stretch/>
        </p:blipFill>
        <p:spPr>
          <a:xfrm>
            <a:off x="0" y="0"/>
            <a:ext cx="9144000" cy="25890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D0E0E3"/>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11700" y="357225"/>
            <a:ext cx="2808000" cy="1007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3" name="Google Shape;23;p5"/>
          <p:cNvSpPr txBox="1">
            <a:spLocks noGrp="1"/>
          </p:cNvSpPr>
          <p:nvPr>
            <p:ph type="body" idx="1"/>
          </p:nvPr>
        </p:nvSpPr>
        <p:spPr>
          <a:xfrm>
            <a:off x="311700" y="1560425"/>
            <a:ext cx="3968100" cy="39345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PD Presentations 2017-18 (Original)">
  <p:cSld name="SECTION_TITLE_AND_DESCRIPTION">
    <p:bg>
      <p:bgPr>
        <a:solidFill>
          <a:schemeClr val="accent5"/>
        </a:solidFill>
        <a:effectLst/>
      </p:bgPr>
    </p:bg>
    <p:spTree>
      <p:nvGrpSpPr>
        <p:cNvPr id="1" name="Shape 24"/>
        <p:cNvGrpSpPr/>
        <p:nvPr/>
      </p:nvGrpSpPr>
      <p:grpSpPr>
        <a:xfrm>
          <a:off x="0" y="0"/>
          <a:ext cx="0" cy="0"/>
          <a:chOff x="0" y="0"/>
          <a:chExt cx="0" cy="0"/>
        </a:xfrm>
      </p:grpSpPr>
      <p:sp>
        <p:nvSpPr>
          <p:cNvPr id="25" name="Google Shape;25;p6"/>
          <p:cNvSpPr/>
          <p:nvPr/>
        </p:nvSpPr>
        <p:spPr>
          <a:xfrm>
            <a:off x="4572000" y="233"/>
            <a:ext cx="4572000" cy="6858000"/>
          </a:xfrm>
          <a:prstGeom prst="rect">
            <a:avLst/>
          </a:prstGeom>
          <a:solidFill>
            <a:srgbClr val="D0E0E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6"/>
          <p:cNvSpPr txBox="1">
            <a:spLocks noGrp="1"/>
          </p:cNvSpPr>
          <p:nvPr>
            <p:ph type="title"/>
          </p:nvPr>
        </p:nvSpPr>
        <p:spPr>
          <a:xfrm>
            <a:off x="265500" y="1438333"/>
            <a:ext cx="4045200" cy="2385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Clr>
                <a:schemeClr val="lt1"/>
              </a:buClr>
              <a:buSzPts val="4600"/>
              <a:buNone/>
              <a:defRPr sz="4600">
                <a:solidFill>
                  <a:schemeClr val="lt1"/>
                </a:solidFill>
              </a:defRPr>
            </a:lvl1pPr>
            <a:lvl2pPr lvl="1" algn="ctr">
              <a:lnSpc>
                <a:spcPct val="100000"/>
              </a:lnSpc>
              <a:spcBef>
                <a:spcPts val="0"/>
              </a:spcBef>
              <a:spcAft>
                <a:spcPts val="0"/>
              </a:spcAft>
              <a:buClr>
                <a:schemeClr val="lt1"/>
              </a:buClr>
              <a:buSzPts val="4600"/>
              <a:buNone/>
              <a:defRPr sz="4600">
                <a:solidFill>
                  <a:schemeClr val="lt1"/>
                </a:solidFill>
              </a:defRPr>
            </a:lvl2pPr>
            <a:lvl3pPr lvl="2" algn="ctr">
              <a:lnSpc>
                <a:spcPct val="100000"/>
              </a:lnSpc>
              <a:spcBef>
                <a:spcPts val="0"/>
              </a:spcBef>
              <a:spcAft>
                <a:spcPts val="0"/>
              </a:spcAft>
              <a:buClr>
                <a:schemeClr val="lt1"/>
              </a:buClr>
              <a:buSzPts val="4600"/>
              <a:buNone/>
              <a:defRPr sz="4600">
                <a:solidFill>
                  <a:schemeClr val="lt1"/>
                </a:solidFill>
              </a:defRPr>
            </a:lvl3pPr>
            <a:lvl4pPr lvl="3" algn="ctr">
              <a:lnSpc>
                <a:spcPct val="100000"/>
              </a:lnSpc>
              <a:spcBef>
                <a:spcPts val="0"/>
              </a:spcBef>
              <a:spcAft>
                <a:spcPts val="0"/>
              </a:spcAft>
              <a:buClr>
                <a:schemeClr val="lt1"/>
              </a:buClr>
              <a:buSzPts val="4600"/>
              <a:buNone/>
              <a:defRPr sz="4600">
                <a:solidFill>
                  <a:schemeClr val="lt1"/>
                </a:solidFill>
              </a:defRPr>
            </a:lvl4pPr>
            <a:lvl5pPr lvl="4" algn="ctr">
              <a:lnSpc>
                <a:spcPct val="100000"/>
              </a:lnSpc>
              <a:spcBef>
                <a:spcPts val="0"/>
              </a:spcBef>
              <a:spcAft>
                <a:spcPts val="0"/>
              </a:spcAft>
              <a:buClr>
                <a:schemeClr val="lt1"/>
              </a:buClr>
              <a:buSzPts val="4600"/>
              <a:buNone/>
              <a:defRPr sz="4600">
                <a:solidFill>
                  <a:schemeClr val="lt1"/>
                </a:solidFill>
              </a:defRPr>
            </a:lvl5pPr>
            <a:lvl6pPr lvl="5" algn="ctr">
              <a:lnSpc>
                <a:spcPct val="100000"/>
              </a:lnSpc>
              <a:spcBef>
                <a:spcPts val="0"/>
              </a:spcBef>
              <a:spcAft>
                <a:spcPts val="0"/>
              </a:spcAft>
              <a:buClr>
                <a:schemeClr val="lt1"/>
              </a:buClr>
              <a:buSzPts val="4600"/>
              <a:buNone/>
              <a:defRPr sz="4600">
                <a:solidFill>
                  <a:schemeClr val="lt1"/>
                </a:solidFill>
              </a:defRPr>
            </a:lvl6pPr>
            <a:lvl7pPr lvl="6" algn="ctr">
              <a:lnSpc>
                <a:spcPct val="100000"/>
              </a:lnSpc>
              <a:spcBef>
                <a:spcPts val="0"/>
              </a:spcBef>
              <a:spcAft>
                <a:spcPts val="0"/>
              </a:spcAft>
              <a:buClr>
                <a:schemeClr val="lt1"/>
              </a:buClr>
              <a:buSzPts val="4600"/>
              <a:buNone/>
              <a:defRPr sz="4600">
                <a:solidFill>
                  <a:schemeClr val="lt1"/>
                </a:solidFill>
              </a:defRPr>
            </a:lvl7pPr>
            <a:lvl8pPr lvl="7" algn="ctr">
              <a:lnSpc>
                <a:spcPct val="100000"/>
              </a:lnSpc>
              <a:spcBef>
                <a:spcPts val="0"/>
              </a:spcBef>
              <a:spcAft>
                <a:spcPts val="0"/>
              </a:spcAft>
              <a:buClr>
                <a:schemeClr val="lt1"/>
              </a:buClr>
              <a:buSzPts val="4600"/>
              <a:buNone/>
              <a:defRPr sz="4600">
                <a:solidFill>
                  <a:schemeClr val="lt1"/>
                </a:solidFill>
              </a:defRPr>
            </a:lvl8pPr>
            <a:lvl9pPr lvl="8" algn="ctr">
              <a:lnSpc>
                <a:spcPct val="100000"/>
              </a:lnSpc>
              <a:spcBef>
                <a:spcPts val="0"/>
              </a:spcBef>
              <a:spcAft>
                <a:spcPts val="0"/>
              </a:spcAft>
              <a:buClr>
                <a:schemeClr val="lt1"/>
              </a:buClr>
              <a:buSzPts val="4600"/>
              <a:buNone/>
              <a:defRPr sz="4600">
                <a:solidFill>
                  <a:schemeClr val="lt1"/>
                </a:solidFill>
              </a:defRPr>
            </a:lvl9pPr>
          </a:lstStyle>
          <a:p>
            <a:endParaRPr/>
          </a:p>
        </p:txBody>
      </p:sp>
      <p:sp>
        <p:nvSpPr>
          <p:cNvPr id="27" name="Google Shape;27;p6"/>
          <p:cNvSpPr txBox="1">
            <a:spLocks noGrp="1"/>
          </p:cNvSpPr>
          <p:nvPr>
            <p:ph type="subTitle" idx="1"/>
          </p:nvPr>
        </p:nvSpPr>
        <p:spPr>
          <a:xfrm>
            <a:off x="265500" y="3895201"/>
            <a:ext cx="4045200" cy="17940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800"/>
              <a:buFont typeface="Quicksand"/>
              <a:buNone/>
              <a:defRPr>
                <a:solidFill>
                  <a:schemeClr val="lt1"/>
                </a:solidFill>
                <a:latin typeface="Quicksand"/>
                <a:ea typeface="Quicksand"/>
                <a:cs typeface="Quicksand"/>
                <a:sym typeface="Quicksand"/>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a:endParaRPr/>
          </a:p>
        </p:txBody>
      </p:sp>
      <p:sp>
        <p:nvSpPr>
          <p:cNvPr id="28" name="Google Shape;28;p6"/>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29" name="Google Shape;29;p6"/>
          <p:cNvSpPr/>
          <p:nvPr/>
        </p:nvSpPr>
        <p:spPr>
          <a:xfrm>
            <a:off x="200425" y="6274150"/>
            <a:ext cx="3799500" cy="488100"/>
          </a:xfrm>
          <a:prstGeom prst="rect">
            <a:avLst/>
          </a:pr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odern-writer">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72350" y="199925"/>
            <a:ext cx="8036700" cy="9780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2"/>
              </a:buClr>
              <a:buSzPts val="3000"/>
              <a:buFont typeface="Quicksand"/>
              <a:buNone/>
              <a:defRPr sz="3000" b="1" i="0" u="none" strike="noStrike" cap="none">
                <a:solidFill>
                  <a:schemeClr val="dk2"/>
                </a:solidFill>
                <a:latin typeface="Quicksand"/>
                <a:ea typeface="Quicksand"/>
                <a:cs typeface="Quicksand"/>
                <a:sym typeface="Quicksand"/>
              </a:defRPr>
            </a:lvl1pPr>
            <a:lvl2pPr marR="0" lvl="1"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2pPr>
            <a:lvl3pPr marR="0" lvl="2"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3pPr>
            <a:lvl4pPr marR="0" lvl="3"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4pPr>
            <a:lvl5pPr marR="0" lvl="4"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5pPr>
            <a:lvl6pPr marR="0" lvl="5"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6pPr>
            <a:lvl7pPr marR="0" lvl="6"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7pPr>
            <a:lvl8pPr marR="0" lvl="7"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8pPr>
            <a:lvl9pPr marR="0" lvl="8" algn="l" rtl="0">
              <a:lnSpc>
                <a:spcPct val="100000"/>
              </a:lnSpc>
              <a:spcBef>
                <a:spcPts val="0"/>
              </a:spcBef>
              <a:spcAft>
                <a:spcPts val="0"/>
              </a:spcAft>
              <a:buClr>
                <a:schemeClr val="dk2"/>
              </a:buClr>
              <a:buSzPts val="3000"/>
              <a:buFont typeface="Oswald"/>
              <a:buNone/>
              <a:defRPr sz="3000" b="0" i="0" u="none" strike="noStrike" cap="none">
                <a:solidFill>
                  <a:schemeClr val="dk2"/>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631233"/>
            <a:ext cx="8520600" cy="4133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pic>
        <p:nvPicPr>
          <p:cNvPr id="8" name="Google Shape;8;p1"/>
          <p:cNvPicPr preferRelativeResize="0"/>
          <p:nvPr/>
        </p:nvPicPr>
        <p:blipFill rotWithShape="1">
          <a:blip r:embed="rId5">
            <a:alphaModFix/>
          </a:blip>
          <a:srcRect l="5152" r="7950" b="42973"/>
          <a:stretch/>
        </p:blipFill>
        <p:spPr>
          <a:xfrm>
            <a:off x="7674050" y="5884025"/>
            <a:ext cx="1320375" cy="8717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bbc.co.uk/programmes/p02m8908"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34" name="Google Shape;34;p7"/>
          <p:cNvSpPr txBox="1">
            <a:spLocks noGrp="1"/>
          </p:cNvSpPr>
          <p:nvPr>
            <p:ph type="ctrTitle"/>
          </p:nvPr>
        </p:nvSpPr>
        <p:spPr>
          <a:xfrm>
            <a:off x="411175" y="387448"/>
            <a:ext cx="8282400" cy="2002500"/>
          </a:xfrm>
          <a:prstGeom prst="rect">
            <a:avLst/>
          </a:prstGeom>
          <a:noFill/>
          <a:ln>
            <a:noFill/>
          </a:ln>
        </p:spPr>
        <p:txBody>
          <a:bodyPr spcFirstLastPara="1" wrap="square" lIns="91425" tIns="91425" rIns="91425" bIns="91425" anchor="b" anchorCtr="0">
            <a:noAutofit/>
          </a:bodyPr>
          <a:lstStyle/>
          <a:p>
            <a:r>
              <a:rPr lang="en-GB" sz="3500" b="1" dirty="0">
                <a:effectLst/>
                <a:latin typeface="Quicksand" panose="020B0604020202020204" charset="0"/>
                <a:ea typeface="Calibri" panose="020F0502020204030204" pitchFamily="34" charset="0"/>
                <a:cs typeface="Calibri" panose="020F0502020204030204" pitchFamily="34" charset="0"/>
              </a:rPr>
              <a:t>Exploration, exploitation, and resistance: how did Europeans make connections in Africa and the America’s 1500-1900?</a:t>
            </a:r>
            <a:endParaRPr sz="3500" b="0" dirty="0">
              <a:sym typeface="Quicksand"/>
            </a:endParaRPr>
          </a:p>
        </p:txBody>
      </p:sp>
      <p:sp>
        <p:nvSpPr>
          <p:cNvPr id="5" name="Google Shape;35;p7"/>
          <p:cNvSpPr txBox="1">
            <a:spLocks/>
          </p:cNvSpPr>
          <p:nvPr/>
        </p:nvSpPr>
        <p:spPr>
          <a:xfrm>
            <a:off x="430800" y="3429000"/>
            <a:ext cx="8282400" cy="253662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3600"/>
              <a:buFont typeface="Quicksand"/>
              <a:buNone/>
              <a:defRPr sz="3600" b="0" i="0" u="none" strike="noStrike" cap="none">
                <a:solidFill>
                  <a:schemeClr val="dk2"/>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2pPr>
            <a:lvl3pPr marL="1371600" marR="0" lvl="2"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3pPr>
            <a:lvl4pPr marL="1828800" marR="0" lvl="3"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4pPr>
            <a:lvl5pPr marL="2286000" marR="0" lvl="4"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5pPr>
            <a:lvl6pPr marL="2743200" marR="0" lvl="5"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6pPr>
            <a:lvl7pPr marL="3200400" marR="0" lvl="6"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7pPr>
            <a:lvl8pPr marL="3657600" marR="0" lvl="7"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8pPr>
            <a:lvl9pPr marL="4114800" marR="0" lvl="8" indent="-317500" algn="ctr" rtl="0">
              <a:lnSpc>
                <a:spcPct val="100000"/>
              </a:lnSpc>
              <a:spcBef>
                <a:spcPts val="0"/>
              </a:spcBef>
              <a:spcAft>
                <a:spcPts val="0"/>
              </a:spcAft>
              <a:buClr>
                <a:schemeClr val="dk2"/>
              </a:buClr>
              <a:buSzPts val="3600"/>
              <a:buFont typeface="Oswald"/>
              <a:buNone/>
              <a:defRPr sz="3600" b="0" i="0" u="none" strike="noStrike" cap="none">
                <a:solidFill>
                  <a:schemeClr val="dk2"/>
                </a:solidFill>
                <a:latin typeface="Oswald"/>
                <a:ea typeface="Oswald"/>
                <a:cs typeface="Oswald"/>
                <a:sym typeface="Oswald"/>
              </a:defRPr>
            </a:lvl9pPr>
          </a:lstStyle>
          <a:p>
            <a:pPr algn="ctr"/>
            <a:r>
              <a:rPr lang="en-GB" sz="3200" b="1" u="sng" dirty="0">
                <a:effectLst/>
                <a:latin typeface="Quicksand" panose="020B0604020202020204" charset="0"/>
                <a:ea typeface="Calibri" panose="020F0502020204030204" pitchFamily="34" charset="0"/>
                <a:cs typeface="Calibri" panose="020F0502020204030204" pitchFamily="34" charset="0"/>
              </a:rPr>
              <a:t>Title: What was Benin like before the arrival of the Europeans?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7" name="Picture 6">
            <a:extLst>
              <a:ext uri="{FF2B5EF4-FFF2-40B4-BE49-F238E27FC236}">
                <a16:creationId xmlns:a16="http://schemas.microsoft.com/office/drawing/2014/main" id="{0D066CD3-BE64-471B-97B8-64F38C04F74F}"/>
              </a:ext>
            </a:extLst>
          </p:cNvPr>
          <p:cNvPicPr>
            <a:picLocks noChangeAspect="1"/>
          </p:cNvPicPr>
          <p:nvPr/>
        </p:nvPicPr>
        <p:blipFill rotWithShape="1">
          <a:blip r:embed="rId3"/>
          <a:srcRect t="8363"/>
          <a:stretch/>
        </p:blipFill>
        <p:spPr>
          <a:xfrm>
            <a:off x="4572000" y="4466897"/>
            <a:ext cx="4571999" cy="2401300"/>
          </a:xfrm>
          <a:prstGeom prst="rect">
            <a:avLst/>
          </a:prstGeom>
        </p:spPr>
      </p:pic>
      <p:sp>
        <p:nvSpPr>
          <p:cNvPr id="59" name="Google Shape;59;p11"/>
          <p:cNvSpPr txBox="1">
            <a:spLocks noGrp="1"/>
          </p:cNvSpPr>
          <p:nvPr>
            <p:ph type="title"/>
          </p:nvPr>
        </p:nvSpPr>
        <p:spPr>
          <a:xfrm>
            <a:off x="186076" y="5667547"/>
            <a:ext cx="4242086" cy="2722114"/>
          </a:xfrm>
          <a:prstGeom prst="rect">
            <a:avLst/>
          </a:prstGeom>
          <a:noFill/>
          <a:ln>
            <a:noFill/>
          </a:ln>
        </p:spPr>
        <p:txBody>
          <a:bodyPr spcFirstLastPara="1" wrap="square" lIns="91425" tIns="91425" rIns="91425" bIns="91425" anchor="b" anchorCtr="0">
            <a:noAutofit/>
          </a:bodyPr>
          <a:lstStyle/>
          <a:p>
            <a:pPr algn="ctr" rtl="0">
              <a:spcBef>
                <a:spcPts val="0"/>
              </a:spcBef>
              <a:spcAft>
                <a:spcPts val="0"/>
              </a:spcAft>
            </a:pPr>
            <a:r>
              <a:rPr lang="en-GB" sz="2000" u="sng" dirty="0">
                <a:solidFill>
                  <a:schemeClr val="bg1"/>
                </a:solidFill>
                <a:latin typeface="Quicksand" panose="020B0604020202020204" charset="0"/>
              </a:rPr>
              <a:t>Final thoughts…</a:t>
            </a:r>
            <a:br>
              <a:rPr lang="en-GB" sz="2000" b="0" u="sng" dirty="0">
                <a:solidFill>
                  <a:schemeClr val="bg1"/>
                </a:solidFill>
                <a:latin typeface="Quicksand" panose="020B0604020202020204" charset="0"/>
              </a:rPr>
            </a:br>
            <a:r>
              <a:rPr lang="en-GB" sz="2000" b="0" i="0" u="none" strike="noStrike" dirty="0">
                <a:solidFill>
                  <a:schemeClr val="bg1"/>
                </a:solidFill>
                <a:effectLst/>
                <a:latin typeface="Quicksand" panose="020B0604020202020204" charset="0"/>
              </a:rPr>
              <a:t>When the Victorians first </a:t>
            </a:r>
            <a:r>
              <a:rPr lang="en-GB" sz="2000" b="0" dirty="0">
                <a:solidFill>
                  <a:schemeClr val="bg1"/>
                </a:solidFill>
                <a:latin typeface="Quicksand" panose="020B0604020202020204" charset="0"/>
              </a:rPr>
              <a:t>“</a:t>
            </a:r>
            <a:r>
              <a:rPr lang="en-GB" sz="2000" b="0" i="0" u="none" strike="noStrike" dirty="0">
                <a:solidFill>
                  <a:schemeClr val="bg1"/>
                </a:solidFill>
                <a:effectLst/>
                <a:latin typeface="Quicksand" panose="020B0604020202020204" charset="0"/>
              </a:rPr>
              <a:t>found” the Benin Bronzes they were surprised by the quality. Many did not believe they were genuine.</a:t>
            </a:r>
            <a:br>
              <a:rPr lang="en-GB" sz="2000" b="0" i="0" u="none" strike="noStrike" dirty="0">
                <a:solidFill>
                  <a:schemeClr val="bg1"/>
                </a:solidFill>
                <a:effectLst/>
                <a:latin typeface="Quicksand" panose="020B0604020202020204" charset="0"/>
              </a:rPr>
            </a:br>
            <a:br>
              <a:rPr lang="en-GB" sz="2000" b="0" i="0" u="none" strike="noStrike" dirty="0">
                <a:solidFill>
                  <a:schemeClr val="bg1"/>
                </a:solidFill>
                <a:effectLst/>
                <a:latin typeface="Quicksand" panose="020B0604020202020204" charset="0"/>
              </a:rPr>
            </a:br>
            <a:r>
              <a:rPr lang="en-GB" sz="2000" b="0" i="0" u="none" strike="noStrike" dirty="0">
                <a:solidFill>
                  <a:schemeClr val="bg1"/>
                </a:solidFill>
                <a:effectLst/>
                <a:latin typeface="Quicksand" panose="020B0604020202020204" charset="0"/>
              </a:rPr>
              <a:t>Read the quotes from Victorian people: what can we learn about Victorian attitudes towards the Benin Kingdom?</a:t>
            </a:r>
            <a:br>
              <a:rPr lang="en-GB" sz="2000" b="0" i="0" u="none" strike="noStrike" dirty="0">
                <a:solidFill>
                  <a:schemeClr val="bg1"/>
                </a:solidFill>
                <a:effectLst/>
                <a:latin typeface="Quicksand" panose="020B0604020202020204" charset="0"/>
              </a:rPr>
            </a:br>
            <a:r>
              <a:rPr lang="en-US" sz="1800" b="1" i="1" dirty="0">
                <a:effectLst/>
                <a:latin typeface="Calibri" panose="020F0502020204030204" pitchFamily="34" charset="0"/>
                <a:ea typeface="Comic Sans MS" panose="030F0702030302020204" pitchFamily="66" charset="0"/>
              </a:rPr>
              <a:t>Challenge: explain the threshold concept.</a:t>
            </a:r>
            <a:br>
              <a:rPr lang="en-GB" sz="1800" b="0" i="0" u="none" strike="noStrike" dirty="0">
                <a:solidFill>
                  <a:schemeClr val="bg1"/>
                </a:solidFill>
                <a:effectLst/>
                <a:latin typeface="Quicksand" panose="020B0604020202020204" charset="0"/>
              </a:rPr>
            </a:br>
            <a:br>
              <a:rPr lang="en-GB" sz="1800" b="0" dirty="0">
                <a:solidFill>
                  <a:schemeClr val="bg1"/>
                </a:solidFill>
                <a:effectLst/>
                <a:latin typeface="Quicksand" panose="020B0604020202020204" charset="0"/>
              </a:rPr>
            </a:br>
            <a:br>
              <a:rPr lang="en-GB" sz="1800" dirty="0">
                <a:solidFill>
                  <a:schemeClr val="bg1"/>
                </a:solidFill>
                <a:latin typeface="Quicksand" panose="020B0604020202020204" charset="0"/>
              </a:rPr>
            </a:br>
            <a:br>
              <a:rPr lang="en-GB" sz="1800" b="0" u="sng" dirty="0">
                <a:solidFill>
                  <a:schemeClr val="bg1"/>
                </a:solidFill>
                <a:latin typeface="Quicksand" panose="020B0604020202020204" charset="0"/>
              </a:rPr>
            </a:br>
            <a:br>
              <a:rPr lang="en-GB" sz="1800" b="0" u="sng" dirty="0">
                <a:solidFill>
                  <a:schemeClr val="bg1"/>
                </a:solidFill>
                <a:latin typeface="Quicksand" panose="020B0604020202020204" charset="0"/>
              </a:rPr>
            </a:br>
            <a:br>
              <a:rPr lang="en-GB" sz="1800" dirty="0">
                <a:solidFill>
                  <a:schemeClr val="bg1"/>
                </a:solidFill>
                <a:effectLst/>
                <a:latin typeface="Quicksand" panose="020B0604020202020204" charset="0"/>
                <a:ea typeface="Calibri" panose="020F0502020204030204" pitchFamily="34" charset="0"/>
                <a:cs typeface="Times New Roman" panose="02020603050405020304" pitchFamily="18" charset="0"/>
              </a:rPr>
            </a:br>
            <a:br>
              <a:rPr lang="en-GB" sz="1800" b="0" dirty="0">
                <a:solidFill>
                  <a:schemeClr val="bg1"/>
                </a:solidFill>
                <a:effectLst/>
                <a:latin typeface="Quicksand" panose="020B0604020202020204" charset="0"/>
                <a:ea typeface="Calibri" panose="020F0502020204030204" pitchFamily="34" charset="0"/>
                <a:cs typeface="Times New Roman" panose="02020603050405020304" pitchFamily="18" charset="0"/>
              </a:rPr>
            </a:br>
            <a:endParaRPr lang="en-GB" sz="1800" b="0" dirty="0">
              <a:solidFill>
                <a:schemeClr val="bg1"/>
              </a:solidFill>
              <a:latin typeface="Quicksand" panose="020B0604020202020204" charset="0"/>
            </a:endParaRPr>
          </a:p>
        </p:txBody>
      </p:sp>
      <p:sp>
        <p:nvSpPr>
          <p:cNvPr id="5" name="TextBox 4">
            <a:extLst>
              <a:ext uri="{FF2B5EF4-FFF2-40B4-BE49-F238E27FC236}">
                <a16:creationId xmlns:a16="http://schemas.microsoft.com/office/drawing/2014/main" id="{1F1719AA-5275-4E26-8323-79E10598786D}"/>
              </a:ext>
            </a:extLst>
          </p:cNvPr>
          <p:cNvSpPr txBox="1"/>
          <p:nvPr/>
        </p:nvSpPr>
        <p:spPr>
          <a:xfrm>
            <a:off x="4833300" y="234969"/>
            <a:ext cx="4045200" cy="475130"/>
          </a:xfrm>
          <a:prstGeom prst="rect">
            <a:avLst/>
          </a:prstGeom>
          <a:noFill/>
        </p:spPr>
        <p:txBody>
          <a:bodyPr wrap="square">
            <a:spAutoFit/>
          </a:bodyPr>
          <a:lstStyle/>
          <a:p>
            <a:pPr marL="609600" indent="-457200">
              <a:lnSpc>
                <a:spcPct val="106000"/>
              </a:lnSpc>
              <a:spcAft>
                <a:spcPts val="800"/>
              </a:spcAft>
              <a:buAutoNum type="arabicPeriod"/>
            </a:pPr>
            <a:endParaRPr lang="en-GB" sz="2500" dirty="0">
              <a:effectLst/>
              <a:latin typeface="Quicksand" panose="020B060402020202020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A0A17906-A969-4F9D-A479-446F44D3FDD1}"/>
              </a:ext>
            </a:extLst>
          </p:cNvPr>
          <p:cNvSpPr txBox="1">
            <a:spLocks/>
          </p:cNvSpPr>
          <p:nvPr/>
        </p:nvSpPr>
        <p:spPr>
          <a:xfrm>
            <a:off x="696032" y="2925150"/>
            <a:ext cx="2808000" cy="10077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lt1"/>
              </a:buClr>
              <a:buSzPts val="4600"/>
              <a:buFont typeface="Quicksand"/>
              <a:buNone/>
              <a:defRPr sz="4600" b="1" i="0" u="none" strike="noStrike" cap="none">
                <a:solidFill>
                  <a:schemeClr val="lt1"/>
                </a:solidFill>
                <a:latin typeface="Quicksand"/>
                <a:ea typeface="Quicksand"/>
                <a:cs typeface="Quicksand"/>
                <a:sym typeface="Quicksand"/>
              </a:defRPr>
            </a:lvl1pPr>
            <a:lvl2pPr marR="0" lvl="1"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2pPr>
            <a:lvl3pPr marR="0" lvl="2"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3pPr>
            <a:lvl4pPr marR="0" lvl="3"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4pPr>
            <a:lvl5pPr marR="0" lvl="4"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5pPr>
            <a:lvl6pPr marR="0" lvl="5"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6pPr>
            <a:lvl7pPr marR="0" lvl="6"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7pPr>
            <a:lvl8pPr marR="0" lvl="7"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8pPr>
            <a:lvl9pPr marR="0" lvl="8" algn="ctr" rtl="0">
              <a:lnSpc>
                <a:spcPct val="100000"/>
              </a:lnSpc>
              <a:spcBef>
                <a:spcPts val="0"/>
              </a:spcBef>
              <a:spcAft>
                <a:spcPts val="0"/>
              </a:spcAft>
              <a:buClr>
                <a:schemeClr val="lt1"/>
              </a:buClr>
              <a:buSzPts val="4600"/>
              <a:buFont typeface="Oswald"/>
              <a:buNone/>
              <a:defRPr sz="4600" b="0" i="0" u="none" strike="noStrike" cap="none">
                <a:solidFill>
                  <a:schemeClr val="lt1"/>
                </a:solidFill>
                <a:latin typeface="Oswald"/>
                <a:ea typeface="Oswald"/>
                <a:cs typeface="Oswald"/>
                <a:sym typeface="Oswald"/>
              </a:defRPr>
            </a:lvl9pPr>
          </a:lstStyle>
          <a:p>
            <a:br>
              <a:rPr lang="en-GB" sz="2400" dirty="0">
                <a:latin typeface="Quicksand" panose="020B0604020202020204" charset="0"/>
                <a:ea typeface="Calibri" panose="020F0502020204030204" pitchFamily="34" charset="0"/>
                <a:cs typeface="Times New Roman" panose="02020603050405020304" pitchFamily="18" charset="0"/>
              </a:rPr>
            </a:br>
            <a:endParaRPr lang="en-GB" dirty="0"/>
          </a:p>
        </p:txBody>
      </p:sp>
      <p:sp>
        <p:nvSpPr>
          <p:cNvPr id="11" name="TextBox 10">
            <a:extLst>
              <a:ext uri="{FF2B5EF4-FFF2-40B4-BE49-F238E27FC236}">
                <a16:creationId xmlns:a16="http://schemas.microsoft.com/office/drawing/2014/main" id="{B469A67E-1330-4A7F-852D-0E83195550DA}"/>
              </a:ext>
            </a:extLst>
          </p:cNvPr>
          <p:cNvSpPr txBox="1"/>
          <p:nvPr/>
        </p:nvSpPr>
        <p:spPr>
          <a:xfrm>
            <a:off x="4653208" y="0"/>
            <a:ext cx="4490792" cy="4385816"/>
          </a:xfrm>
          <a:prstGeom prst="rect">
            <a:avLst/>
          </a:prstGeom>
          <a:noFill/>
        </p:spPr>
        <p:txBody>
          <a:bodyPr wrap="square">
            <a:spAutoFit/>
          </a:bodyPr>
          <a:lstStyle/>
          <a:p>
            <a:pPr algn="ctr"/>
            <a:r>
              <a:rPr lang="en-GB" sz="1550" b="0" i="0" u="none" strike="noStrike" dirty="0">
                <a:solidFill>
                  <a:schemeClr val="bg2">
                    <a:lumMod val="50000"/>
                  </a:schemeClr>
                </a:solidFill>
                <a:effectLst/>
                <a:latin typeface="Quicksand" panose="020B0604020202020204" charset="0"/>
              </a:rPr>
              <a:t>“These crafts must have been brought to the Kingdom of Benin by the Portuguese when they arrived here in the 15</a:t>
            </a:r>
            <a:r>
              <a:rPr lang="en-GB" sz="1550" b="0" i="0" u="none" strike="noStrike" baseline="30000" dirty="0">
                <a:solidFill>
                  <a:schemeClr val="bg2">
                    <a:lumMod val="50000"/>
                  </a:schemeClr>
                </a:solidFill>
                <a:effectLst/>
                <a:latin typeface="Quicksand" panose="020B0604020202020204" charset="0"/>
              </a:rPr>
              <a:t>th</a:t>
            </a:r>
            <a:r>
              <a:rPr lang="en-GB" sz="1550" b="0" i="0" u="none" strike="noStrike" dirty="0">
                <a:solidFill>
                  <a:schemeClr val="bg2">
                    <a:lumMod val="50000"/>
                  </a:schemeClr>
                </a:solidFill>
                <a:effectLst/>
                <a:latin typeface="Quicksand" panose="020B0604020202020204" charset="0"/>
              </a:rPr>
              <a:t> and 16</a:t>
            </a:r>
            <a:r>
              <a:rPr lang="en-GB" sz="1550" b="0" i="0" u="none" strike="noStrike" baseline="30000" dirty="0">
                <a:solidFill>
                  <a:schemeClr val="bg2">
                    <a:lumMod val="50000"/>
                  </a:schemeClr>
                </a:solidFill>
                <a:effectLst/>
                <a:latin typeface="Quicksand" panose="020B0604020202020204" charset="0"/>
              </a:rPr>
              <a:t>th</a:t>
            </a:r>
            <a:r>
              <a:rPr lang="en-GB" sz="1550" b="0" i="0" u="none" strike="noStrike" dirty="0">
                <a:solidFill>
                  <a:schemeClr val="bg2">
                    <a:lumMod val="50000"/>
                  </a:schemeClr>
                </a:solidFill>
                <a:effectLst/>
                <a:latin typeface="Quicksand" panose="020B0604020202020204" charset="0"/>
              </a:rPr>
              <a:t> centuries.”</a:t>
            </a:r>
            <a:br>
              <a:rPr lang="en-GB" sz="1550" b="0" dirty="0">
                <a:solidFill>
                  <a:schemeClr val="bg2">
                    <a:lumMod val="50000"/>
                  </a:schemeClr>
                </a:solidFill>
                <a:effectLst/>
                <a:latin typeface="Quicksand" panose="020B0604020202020204" charset="0"/>
              </a:rPr>
            </a:br>
            <a:br>
              <a:rPr lang="en-GB" sz="1550" b="0" dirty="0">
                <a:solidFill>
                  <a:schemeClr val="bg2">
                    <a:lumMod val="50000"/>
                  </a:schemeClr>
                </a:solidFill>
                <a:effectLst/>
                <a:latin typeface="Quicksand" panose="020B0604020202020204" charset="0"/>
              </a:rPr>
            </a:br>
            <a:r>
              <a:rPr lang="en-GB" sz="1550" b="0" dirty="0">
                <a:solidFill>
                  <a:schemeClr val="bg2">
                    <a:lumMod val="50000"/>
                  </a:schemeClr>
                </a:solidFill>
                <a:effectLst/>
                <a:latin typeface="Quicksand" panose="020B0604020202020204" charset="0"/>
              </a:rPr>
              <a:t>“</a:t>
            </a:r>
            <a:r>
              <a:rPr lang="en-GB" sz="1550" b="0" i="0" u="none" strike="noStrike" dirty="0">
                <a:solidFill>
                  <a:schemeClr val="bg2">
                    <a:lumMod val="50000"/>
                  </a:schemeClr>
                </a:solidFill>
                <a:effectLst/>
                <a:latin typeface="Quicksand" panose="020B0604020202020204" charset="0"/>
              </a:rPr>
              <a:t>These African craftspeople must have learnt their craft from European people.”</a:t>
            </a:r>
            <a:br>
              <a:rPr lang="en-GB" sz="1550" b="0" dirty="0">
                <a:solidFill>
                  <a:schemeClr val="bg2">
                    <a:lumMod val="50000"/>
                  </a:schemeClr>
                </a:solidFill>
                <a:effectLst/>
                <a:latin typeface="Quicksand" panose="020B0604020202020204" charset="0"/>
              </a:rPr>
            </a:br>
            <a:br>
              <a:rPr lang="en-GB" sz="1550" b="0" dirty="0">
                <a:solidFill>
                  <a:schemeClr val="bg2">
                    <a:lumMod val="50000"/>
                  </a:schemeClr>
                </a:solidFill>
                <a:effectLst/>
                <a:latin typeface="Quicksand" panose="020B0604020202020204" charset="0"/>
              </a:rPr>
            </a:br>
            <a:r>
              <a:rPr lang="en-GB" sz="1550" b="0" i="0" u="none" strike="noStrike" dirty="0">
                <a:solidFill>
                  <a:schemeClr val="bg2">
                    <a:lumMod val="50000"/>
                  </a:schemeClr>
                </a:solidFill>
                <a:effectLst/>
                <a:latin typeface="Quicksand" panose="020B0604020202020204" charset="0"/>
              </a:rPr>
              <a:t>“These crafts are not African. They are from another civilisation, a European one, like Atlantis.”</a:t>
            </a:r>
          </a:p>
          <a:p>
            <a:pPr algn="ctr"/>
            <a:endParaRPr lang="en-GB" sz="1550" b="0" i="0" u="none" strike="noStrike" dirty="0">
              <a:solidFill>
                <a:schemeClr val="bg2">
                  <a:lumMod val="50000"/>
                </a:schemeClr>
              </a:solidFill>
              <a:effectLst/>
              <a:latin typeface="Quicksand" panose="020B0604020202020204" charset="0"/>
            </a:endParaRPr>
          </a:p>
          <a:p>
            <a:pPr algn="ctr"/>
            <a:r>
              <a:rPr lang="en-GB" sz="1550" b="0" i="0" u="none" strike="noStrike" dirty="0">
                <a:solidFill>
                  <a:schemeClr val="bg2">
                    <a:lumMod val="50000"/>
                  </a:schemeClr>
                </a:solidFill>
                <a:effectLst/>
                <a:latin typeface="Quicksand" panose="020B0604020202020204" charset="0"/>
              </a:rPr>
              <a:t>“It need scarcely be said that at the first sight of these remarkable works of art we were at once astounded at such an unexpected find, and puzzled to account for so highly developed an art among a race so entirely barbarous.”</a:t>
            </a:r>
            <a:br>
              <a:rPr lang="en-GB" sz="1550" b="0" dirty="0">
                <a:solidFill>
                  <a:schemeClr val="bg2">
                    <a:lumMod val="50000"/>
                  </a:schemeClr>
                </a:solidFill>
                <a:effectLst/>
                <a:latin typeface="Quicksand" panose="020B0604020202020204" charset="0"/>
              </a:rPr>
            </a:br>
            <a:r>
              <a:rPr lang="en-GB" sz="1550" b="0" i="1" u="none" strike="noStrike" dirty="0">
                <a:solidFill>
                  <a:schemeClr val="bg2">
                    <a:lumMod val="50000"/>
                  </a:schemeClr>
                </a:solidFill>
                <a:effectLst/>
                <a:latin typeface="Quicksand" panose="020B0604020202020204" charset="0"/>
              </a:rPr>
              <a:t>- Read and Dalton 1898</a:t>
            </a:r>
            <a:endParaRPr lang="en-GB" sz="1550" dirty="0">
              <a:solidFill>
                <a:schemeClr val="bg2">
                  <a:lumMod val="50000"/>
                </a:schemeClr>
              </a:solidFill>
            </a:endParaRPr>
          </a:p>
        </p:txBody>
      </p:sp>
      <p:pic>
        <p:nvPicPr>
          <p:cNvPr id="1028" name="Picture 4" descr="Horniman Museum to consult Nigerian Londoners on return of looted Benin  bronzes | London Evening Standard">
            <a:extLst>
              <a:ext uri="{FF2B5EF4-FFF2-40B4-BE49-F238E27FC236}">
                <a16:creationId xmlns:a16="http://schemas.microsoft.com/office/drawing/2014/main" id="{6819D51B-510B-4608-84EC-7EE85912D1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4571999" cy="304641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98CDE94E-8971-49CE-90DC-3C14CE41179E}"/>
              </a:ext>
            </a:extLst>
          </p:cNvPr>
          <p:cNvPicPr/>
          <p:nvPr/>
        </p:nvPicPr>
        <p:blipFill rotWithShape="1">
          <a:blip r:embed="rId5" cstate="print">
            <a:extLst>
              <a:ext uri="{28A0092B-C50C-407E-A947-70E740481C1C}">
                <a14:useLocalDpi xmlns:a14="http://schemas.microsoft.com/office/drawing/2010/main" val="0"/>
              </a:ext>
            </a:extLst>
          </a:blip>
          <a:srcRect l="26494" t="13987" r="41947" b="26023"/>
          <a:stretch/>
        </p:blipFill>
        <p:spPr>
          <a:xfrm>
            <a:off x="4571015" y="4466897"/>
            <a:ext cx="2024994" cy="239110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83955-B038-4B2D-9E14-DC522D6D57DE}"/>
              </a:ext>
            </a:extLst>
          </p:cNvPr>
          <p:cNvSpPr>
            <a:spLocks noGrp="1"/>
          </p:cNvSpPr>
          <p:nvPr>
            <p:ph type="title"/>
          </p:nvPr>
        </p:nvSpPr>
        <p:spPr>
          <a:xfrm>
            <a:off x="76375" y="121902"/>
            <a:ext cx="6929541" cy="503850"/>
          </a:xfrm>
        </p:spPr>
        <p:txBody>
          <a:bodyPr/>
          <a:lstStyle/>
          <a:p>
            <a:r>
              <a:rPr lang="en-GB" sz="2400" b="1" u="none" strike="noStrike" dirty="0">
                <a:effectLst/>
                <a:latin typeface="Quicksand" panose="020B0604020202020204" charset="0"/>
                <a:ea typeface="Calibri" panose="020F0502020204030204" pitchFamily="34" charset="0"/>
                <a:cs typeface="Calibri" panose="020F0502020204030204" pitchFamily="34" charset="0"/>
              </a:rPr>
              <a:t> </a:t>
            </a:r>
            <a:r>
              <a:rPr lang="en-GB" sz="2400" b="1" u="sng" dirty="0">
                <a:effectLst/>
                <a:latin typeface="Quicksand" panose="020B0604020202020204" charset="0"/>
                <a:ea typeface="Calibri" panose="020F0502020204030204" pitchFamily="34" charset="0"/>
                <a:cs typeface="Calibri" panose="020F0502020204030204" pitchFamily="34" charset="0"/>
              </a:rPr>
              <a:t> Africa Before Transatlantic Slavery </a:t>
            </a:r>
            <a:endParaRPr lang="en-GB" dirty="0">
              <a:latin typeface="Quicksand" panose="020B0604020202020204" charset="0"/>
            </a:endParaRPr>
          </a:p>
        </p:txBody>
      </p:sp>
      <p:sp>
        <p:nvSpPr>
          <p:cNvPr id="3" name="Text Placeholder 2">
            <a:extLst>
              <a:ext uri="{FF2B5EF4-FFF2-40B4-BE49-F238E27FC236}">
                <a16:creationId xmlns:a16="http://schemas.microsoft.com/office/drawing/2014/main" id="{718A831C-60C2-4906-93A3-D72C396E3D09}"/>
              </a:ext>
            </a:extLst>
          </p:cNvPr>
          <p:cNvSpPr>
            <a:spLocks noGrp="1"/>
          </p:cNvSpPr>
          <p:nvPr>
            <p:ph type="body" idx="1"/>
          </p:nvPr>
        </p:nvSpPr>
        <p:spPr>
          <a:xfrm>
            <a:off x="742005" y="1082952"/>
            <a:ext cx="8012029" cy="2238472"/>
          </a:xfrm>
        </p:spPr>
        <p:txBody>
          <a:bodyPr/>
          <a:lstStyle/>
          <a:p>
            <a:pPr marL="152400" indent="0">
              <a:buNone/>
            </a:pPr>
            <a:r>
              <a:rPr lang="en-GB" sz="2000" b="1" u="sng"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Activity 1: read the text and fill in the blanks</a:t>
            </a:r>
            <a:br>
              <a:rPr lang="en-GB" sz="20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lang="en-GB" sz="2000" b="1" u="sng"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br>
            <a:r>
              <a:rPr lang="en-US" sz="2000" i="1" dirty="0">
                <a:solidFill>
                  <a:schemeClr val="bg2">
                    <a:lumMod val="50000"/>
                  </a:schemeClr>
                </a:solidFill>
                <a:effectLst/>
                <a:latin typeface="Quicksand" panose="020B0604020202020204" charset="0"/>
                <a:ea typeface="Arial" panose="020B0604020202020204" pitchFamily="34" charset="0"/>
                <a:cs typeface="Calibri" panose="020F0502020204030204" pitchFamily="34" charset="0"/>
              </a:rPr>
              <a:t>Slavery  	</a:t>
            </a:r>
            <a:r>
              <a:rPr lang="en-GB" sz="2000" i="1"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gold		 men 		kingdoms 	civilized 	crime 		 years	 traded</a:t>
            </a:r>
          </a:p>
          <a:p>
            <a:pPr marL="152400" indent="0">
              <a:buNone/>
            </a:pPr>
            <a:endParaRPr lang="en-GB" sz="2000" i="1" dirty="0">
              <a:solidFill>
                <a:schemeClr val="bg2">
                  <a:lumMod val="50000"/>
                </a:schemeClr>
              </a:solidFill>
              <a:latin typeface="Quicksand" panose="020B0604020202020204" charset="0"/>
              <a:ea typeface="Calibri" panose="020F0502020204030204" pitchFamily="34" charset="0"/>
              <a:cs typeface="Calibri" panose="020F0502020204030204" pitchFamily="34" charset="0"/>
            </a:endParaRPr>
          </a:p>
          <a:p>
            <a:pPr marL="152400" indent="0">
              <a:buNone/>
            </a:pPr>
            <a:br>
              <a:rPr lang="en-GB" sz="20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lang="en-GB" sz="20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lang="en-GB" sz="20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br>
              <a:rPr lang="en-GB" sz="2000"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r>
              <a:rPr lang="en-GB" sz="2000" b="1" u="sng" dirty="0">
                <a:solidFill>
                  <a:schemeClr val="bg2">
                    <a:lumMod val="50000"/>
                  </a:schemeClr>
                </a:solidFill>
                <a:latin typeface="Quicksand" panose="020B0604020202020204" charset="0"/>
                <a:ea typeface="Calibri" panose="020F0502020204030204" pitchFamily="34" charset="0"/>
                <a:cs typeface="Times New Roman" panose="02020603050405020304" pitchFamily="18" charset="0"/>
              </a:rPr>
              <a:t>Discussion:</a:t>
            </a:r>
            <a:r>
              <a:rPr lang="en-GB" sz="20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t> </a:t>
            </a:r>
            <a:r>
              <a:rPr lang="en-GB" sz="2000" b="1" u="sng" dirty="0">
                <a:solidFill>
                  <a:schemeClr val="bg2">
                    <a:lumMod val="50000"/>
                  </a:schemeClr>
                </a:solidFill>
                <a:effectLst/>
                <a:latin typeface="Quicksand" panose="020B0604020202020204" charset="0"/>
                <a:ea typeface="Calibri" panose="020F0502020204030204" pitchFamily="34" charset="0"/>
                <a:cs typeface="Calibri" panose="020F0502020204030204" pitchFamily="34" charset="0"/>
              </a:rPr>
              <a:t>Why is it important to learn about Africa before the arrival of Europeans?</a:t>
            </a:r>
            <a:br>
              <a:rPr lang="en-GB" sz="1100" b="1" u="sng" dirty="0">
                <a:solidFill>
                  <a:schemeClr val="bg2">
                    <a:lumMod val="50000"/>
                  </a:schemeClr>
                </a:solidFill>
                <a:effectLst/>
                <a:latin typeface="Quicksand" panose="020B0604020202020204" charset="0"/>
                <a:ea typeface="Calibri" panose="020F0502020204030204" pitchFamily="34" charset="0"/>
                <a:cs typeface="Times New Roman" panose="02020603050405020304" pitchFamily="18" charset="0"/>
              </a:rPr>
            </a:br>
            <a:endParaRPr lang="en-GB" sz="1100" b="1" u="sng" dirty="0">
              <a:solidFill>
                <a:schemeClr val="bg2">
                  <a:lumMod val="50000"/>
                </a:schemeClr>
              </a:solidFill>
              <a:latin typeface="Quicksand" panose="020B0604020202020204" charset="0"/>
            </a:endParaRPr>
          </a:p>
        </p:txBody>
      </p:sp>
      <p:sp>
        <p:nvSpPr>
          <p:cNvPr id="5" name="TextBox 4">
            <a:extLst>
              <a:ext uri="{FF2B5EF4-FFF2-40B4-BE49-F238E27FC236}">
                <a16:creationId xmlns:a16="http://schemas.microsoft.com/office/drawing/2014/main" id="{E75C38F2-7BFD-4376-A451-3DF187551135}"/>
              </a:ext>
            </a:extLst>
          </p:cNvPr>
          <p:cNvSpPr txBox="1"/>
          <p:nvPr/>
        </p:nvSpPr>
        <p:spPr>
          <a:xfrm>
            <a:off x="860612" y="3167244"/>
            <a:ext cx="7590864" cy="707886"/>
          </a:xfrm>
          <a:prstGeom prst="rect">
            <a:avLst/>
          </a:prstGeom>
          <a:solidFill>
            <a:schemeClr val="accent6">
              <a:lumMod val="20000"/>
              <a:lumOff val="80000"/>
            </a:schemeClr>
          </a:solidFill>
        </p:spPr>
        <p:txBody>
          <a:bodyPr wrap="square">
            <a:spAutoFit/>
          </a:bodyPr>
          <a:lstStyle/>
          <a:p>
            <a:r>
              <a:rPr lang="en-GB" sz="2000" b="1" i="1" dirty="0">
                <a:effectLst/>
                <a:latin typeface="Quicksand" panose="020B0604020202020204" charset="0"/>
                <a:ea typeface="Calibri" panose="020F0502020204030204" pitchFamily="34" charset="0"/>
                <a:cs typeface="Calibri" panose="020F0502020204030204" pitchFamily="34" charset="0"/>
              </a:rPr>
              <a:t>Challenge: </a:t>
            </a:r>
            <a:r>
              <a:rPr lang="en-GB" sz="2000" i="1" dirty="0">
                <a:effectLst/>
                <a:latin typeface="Quicksand" panose="020B0604020202020204" charset="0"/>
                <a:ea typeface="Calibri" panose="020F0502020204030204" pitchFamily="34" charset="0"/>
                <a:cs typeface="Calibri" panose="020F0502020204030204" pitchFamily="34" charset="0"/>
              </a:rPr>
              <a:t>In your books: Describe two African kingdoms that existed before the arrival of Europeans. (use specific examples</a:t>
            </a:r>
            <a:r>
              <a:rPr lang="en-GB" sz="2000" u="sng" dirty="0">
                <a:effectLst/>
                <a:latin typeface="Quicksand" panose="020B0604020202020204" charset="0"/>
                <a:ea typeface="Calibri" panose="020F0502020204030204" pitchFamily="34" charset="0"/>
                <a:cs typeface="Calibri" panose="020F0502020204030204" pitchFamily="34" charset="0"/>
              </a:rPr>
              <a:t>)</a:t>
            </a:r>
            <a:endParaRPr lang="en-GB" sz="2000" dirty="0"/>
          </a:p>
        </p:txBody>
      </p:sp>
    </p:spTree>
    <p:extLst>
      <p:ext uri="{BB962C8B-B14F-4D97-AF65-F5344CB8AC3E}">
        <p14:creationId xmlns:p14="http://schemas.microsoft.com/office/powerpoint/2010/main" val="3684384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11913-04DF-4A57-8249-28984BD90302}"/>
              </a:ext>
            </a:extLst>
          </p:cNvPr>
          <p:cNvSpPr>
            <a:spLocks noGrp="1"/>
          </p:cNvSpPr>
          <p:nvPr>
            <p:ph type="title"/>
          </p:nvPr>
        </p:nvSpPr>
        <p:spPr/>
        <p:txBody>
          <a:bodyPr/>
          <a:lstStyle/>
          <a:p>
            <a:r>
              <a:rPr lang="en-GB" dirty="0"/>
              <a:t>Answers</a:t>
            </a:r>
          </a:p>
        </p:txBody>
      </p:sp>
      <p:sp>
        <p:nvSpPr>
          <p:cNvPr id="3" name="Text Placeholder 2">
            <a:extLst>
              <a:ext uri="{FF2B5EF4-FFF2-40B4-BE49-F238E27FC236}">
                <a16:creationId xmlns:a16="http://schemas.microsoft.com/office/drawing/2014/main" id="{EC86AF41-6C3F-45FA-8F41-BFF9718214D3}"/>
              </a:ext>
            </a:extLst>
          </p:cNvPr>
          <p:cNvSpPr>
            <a:spLocks noGrp="1"/>
          </p:cNvSpPr>
          <p:nvPr>
            <p:ph type="body" idx="1"/>
          </p:nvPr>
        </p:nvSpPr>
        <p:spPr>
          <a:xfrm>
            <a:off x="311699" y="1560425"/>
            <a:ext cx="7756535" cy="3934500"/>
          </a:xfrm>
        </p:spPr>
        <p:txBody>
          <a:bodyPr/>
          <a:lstStyle/>
          <a:p>
            <a:r>
              <a:rPr lang="en-GB" sz="1500" dirty="0">
                <a:effectLst/>
                <a:latin typeface="Quicksand" panose="020B0604020202020204" charset="0"/>
                <a:ea typeface="Calibri" panose="020F0502020204030204" pitchFamily="34" charset="0"/>
                <a:cs typeface="Calibri" panose="020F0502020204030204" pitchFamily="34" charset="0"/>
              </a:rPr>
              <a:t>Many Europeans thought that Africa's history was not important. They argued that Africans were inferior to Europeans and they used this to help justify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slavery</a:t>
            </a:r>
            <a:r>
              <a:rPr lang="en-GB" sz="1500" dirty="0">
                <a:effectLst/>
                <a:latin typeface="Quicksand" panose="020B0604020202020204" charset="0"/>
                <a:ea typeface="Calibri" panose="020F0502020204030204" pitchFamily="34" charset="0"/>
                <a:cs typeface="Calibri" panose="020F0502020204030204" pitchFamily="34" charset="0"/>
              </a:rPr>
              <a:t>. . However, the reality was very different. A study of African history shows that Africa was by no means inferior to Europe. The people who suffered the most from the Transatlantic Slave Trade were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civilised, </a:t>
            </a:r>
            <a:r>
              <a:rPr lang="en-GB" sz="1500" dirty="0">
                <a:effectLst/>
                <a:latin typeface="Quicksand" panose="020B0604020202020204" charset="0"/>
                <a:ea typeface="Calibri" panose="020F0502020204030204" pitchFamily="34" charset="0"/>
                <a:cs typeface="Calibri" panose="020F0502020204030204" pitchFamily="34" charset="0"/>
              </a:rPr>
              <a:t>organised and technologically advanced peoples, long before the arrival of European slavers, trying to suggest they were backward peoples.</a:t>
            </a:r>
            <a:endParaRPr lang="en-GB" sz="1500" dirty="0">
              <a:effectLst/>
              <a:latin typeface="Quicksand" panose="020B0604020202020204" charset="0"/>
              <a:ea typeface="Calibri" panose="020F0502020204030204" pitchFamily="34" charset="0"/>
              <a:cs typeface="Times New Roman" panose="02020603050405020304" pitchFamily="18" charset="0"/>
            </a:endParaRPr>
          </a:p>
          <a:p>
            <a:r>
              <a:rPr lang="en-GB" sz="1500" dirty="0">
                <a:effectLst/>
                <a:latin typeface="Quicksand" panose="020B0604020202020204" charset="0"/>
                <a:ea typeface="Calibri" panose="020F0502020204030204" pitchFamily="34" charset="0"/>
                <a:cs typeface="Calibri" panose="020F0502020204030204" pitchFamily="34" charset="0"/>
              </a:rPr>
              <a:t>Egypt was the first of many great African civilisations. It lasted thousands of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years</a:t>
            </a:r>
            <a:r>
              <a:rPr lang="en-GB" sz="1500" dirty="0">
                <a:effectLst/>
                <a:latin typeface="Quicksand" panose="020B0604020202020204" charset="0"/>
                <a:ea typeface="Calibri" panose="020F0502020204030204" pitchFamily="34" charset="0"/>
                <a:cs typeface="Calibri" panose="020F0502020204030204" pitchFamily="34" charset="0"/>
              </a:rPr>
              <a:t> and achieved many magnificent and incredible things in the fields of science, mathematics, medicine, technology and the arts. Egyptian civilisation was already over 2000 years old by the time the city of Rome was built.</a:t>
            </a:r>
            <a:endParaRPr lang="en-GB" sz="1500" dirty="0">
              <a:effectLst/>
              <a:latin typeface="Quicksand" panose="020B0604020202020204" charset="0"/>
              <a:ea typeface="Calibri" panose="020F0502020204030204" pitchFamily="34" charset="0"/>
              <a:cs typeface="Times New Roman" panose="02020603050405020304" pitchFamily="18" charset="0"/>
            </a:endParaRPr>
          </a:p>
          <a:p>
            <a:r>
              <a:rPr lang="en-GB" sz="1500" dirty="0">
                <a:effectLst/>
                <a:latin typeface="Quicksand" panose="020B0604020202020204" charset="0"/>
                <a:ea typeface="Calibri" panose="020F0502020204030204" pitchFamily="34" charset="0"/>
                <a:cs typeface="Calibri" panose="020F0502020204030204" pitchFamily="34" charset="0"/>
              </a:rPr>
              <a:t>In the west of Africa, the kingdom of Ghana was a vast Empire that spread across an area the size of Western Europe. Between the ninth and thirteenth centuries, it traded in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gold, </a:t>
            </a:r>
            <a:r>
              <a:rPr lang="en-GB" sz="1500" dirty="0">
                <a:effectLst/>
                <a:latin typeface="Quicksand" panose="020B0604020202020204" charset="0"/>
                <a:ea typeface="Calibri" panose="020F0502020204030204" pitchFamily="34" charset="0"/>
                <a:cs typeface="Calibri" panose="020F0502020204030204" pitchFamily="34" charset="0"/>
              </a:rPr>
              <a:t>salt and copper. It was like a medieval European empire, with a collection of powerful local rulers, controlled by one king or emperor. Ghana was highly advanced and prosperous. It is said that the Ghanaian ruler had an army of 200,000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men. </a:t>
            </a:r>
            <a:endParaRPr lang="en-GB" sz="15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152400" indent="0">
              <a:buNone/>
            </a:pPr>
            <a:endParaRPr lang="en-GB" sz="1500" dirty="0">
              <a:latin typeface="Quicksand" panose="020B0604020202020204" charset="0"/>
            </a:endParaRPr>
          </a:p>
          <a:p>
            <a:endParaRPr lang="en-GB" sz="1500" dirty="0">
              <a:latin typeface="Quicksand" panose="020B0604020202020204" charset="0"/>
            </a:endParaRPr>
          </a:p>
        </p:txBody>
      </p:sp>
    </p:spTree>
    <p:extLst>
      <p:ext uri="{BB962C8B-B14F-4D97-AF65-F5344CB8AC3E}">
        <p14:creationId xmlns:p14="http://schemas.microsoft.com/office/powerpoint/2010/main" val="1637586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76D7E-2B73-40AC-881C-FBE7B701D564}"/>
              </a:ext>
            </a:extLst>
          </p:cNvPr>
          <p:cNvSpPr>
            <a:spLocks noGrp="1"/>
          </p:cNvSpPr>
          <p:nvPr>
            <p:ph type="title"/>
          </p:nvPr>
        </p:nvSpPr>
        <p:spPr>
          <a:xfrm>
            <a:off x="244465" y="41219"/>
            <a:ext cx="2808000" cy="1007700"/>
          </a:xfrm>
        </p:spPr>
        <p:txBody>
          <a:bodyPr/>
          <a:lstStyle/>
          <a:p>
            <a:r>
              <a:rPr lang="en-GB" dirty="0"/>
              <a:t>Answers</a:t>
            </a:r>
          </a:p>
        </p:txBody>
      </p:sp>
      <p:sp>
        <p:nvSpPr>
          <p:cNvPr id="3" name="Text Placeholder 2">
            <a:extLst>
              <a:ext uri="{FF2B5EF4-FFF2-40B4-BE49-F238E27FC236}">
                <a16:creationId xmlns:a16="http://schemas.microsoft.com/office/drawing/2014/main" id="{305E91AC-3FE5-4369-B175-209972D48D8A}"/>
              </a:ext>
            </a:extLst>
          </p:cNvPr>
          <p:cNvSpPr>
            <a:spLocks noGrp="1"/>
          </p:cNvSpPr>
          <p:nvPr>
            <p:ph type="body" idx="1"/>
          </p:nvPr>
        </p:nvSpPr>
        <p:spPr>
          <a:xfrm>
            <a:off x="311699" y="1163737"/>
            <a:ext cx="8159947" cy="3934500"/>
          </a:xfrm>
        </p:spPr>
        <p:txBody>
          <a:bodyPr/>
          <a:lstStyle/>
          <a:p>
            <a:r>
              <a:rPr lang="en-GB" sz="1500" dirty="0">
                <a:effectLst/>
                <a:latin typeface="Quicksand" panose="020B0604020202020204" charset="0"/>
                <a:ea typeface="Calibri" panose="020F0502020204030204" pitchFamily="34" charset="0"/>
                <a:cs typeface="Calibri" panose="020F0502020204030204" pitchFamily="34" charset="0"/>
              </a:rPr>
              <a:t>The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kingdoms</a:t>
            </a:r>
            <a:r>
              <a:rPr lang="en-GB" sz="1500" dirty="0">
                <a:effectLst/>
                <a:latin typeface="Quicksand" panose="020B0604020202020204" charset="0"/>
                <a:ea typeface="Calibri" panose="020F0502020204030204" pitchFamily="34" charset="0"/>
                <a:cs typeface="Calibri" panose="020F0502020204030204" pitchFamily="34" charset="0"/>
              </a:rPr>
              <a:t> of Benin and Ife were led by the Yoruba people and sprang up between the 11th and 12th centuries. The Ife civilisation goes back as far as 500BC and its people made objects from bronze, brass, copper, wood and ivory. Studies of the Benin show that they were highly skilled in ivory carving, pottery, rope and gum production.</a:t>
            </a:r>
            <a:endParaRPr lang="en-GB" sz="1500" dirty="0">
              <a:effectLst/>
              <a:latin typeface="Quicksand" panose="020B0604020202020204" charset="0"/>
              <a:ea typeface="Calibri" panose="020F0502020204030204" pitchFamily="34" charset="0"/>
              <a:cs typeface="Times New Roman" panose="02020603050405020304" pitchFamily="18" charset="0"/>
            </a:endParaRPr>
          </a:p>
          <a:p>
            <a:r>
              <a:rPr lang="en-GB" sz="1500" dirty="0">
                <a:effectLst/>
                <a:latin typeface="Quicksand" panose="020B0604020202020204" charset="0"/>
                <a:ea typeface="Calibri" panose="020F0502020204030204" pitchFamily="34" charset="0"/>
                <a:cs typeface="Calibri" panose="020F0502020204030204" pitchFamily="34" charset="0"/>
              </a:rPr>
              <a:t>From the thirteenth to the fifteenth century, the kingdom of Mali spread across much of West and North-East Africa. At its largest, the kingdom was 2000 kilometres wide and there was an organised trading system, with gold dust and agricultural produce being exported north. Mali reached its height in the 14th century. Cowrie shells were used as a form of currency and gold, salt and copper were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traded.</a:t>
            </a:r>
            <a:endParaRPr lang="en-GB" sz="15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r>
              <a:rPr lang="en-GB" sz="1500" dirty="0">
                <a:effectLst/>
                <a:latin typeface="Quicksand" panose="020B0604020202020204" charset="0"/>
                <a:ea typeface="Calibri" panose="020F0502020204030204" pitchFamily="34" charset="0"/>
                <a:cs typeface="Calibri" panose="020F0502020204030204" pitchFamily="34" charset="0"/>
              </a:rPr>
              <a:t>Between 1450-1550, the Songhay kingdom grew very powerful. It had a well organised system of government, a developed currency and it imported fabrics from Europe. Timbuktu became one of the most important places in the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world. </a:t>
            </a:r>
            <a:r>
              <a:rPr lang="en-GB" sz="1500" dirty="0">
                <a:effectLst/>
                <a:latin typeface="Quicksand" panose="020B0604020202020204" charset="0"/>
                <a:ea typeface="Calibri" panose="020F0502020204030204" pitchFamily="34" charset="0"/>
                <a:cs typeface="Calibri" panose="020F0502020204030204" pitchFamily="34" charset="0"/>
              </a:rPr>
              <a:t>Libraries and universities were built and it became the meeting place for poets, scholars and artists from other parts of Africa and the Middle East.</a:t>
            </a:r>
            <a:endParaRPr lang="en-GB" sz="1500" dirty="0">
              <a:effectLst/>
              <a:latin typeface="Quicksand" panose="020B0604020202020204" charset="0"/>
              <a:ea typeface="Calibri" panose="020F0502020204030204" pitchFamily="34" charset="0"/>
              <a:cs typeface="Times New Roman" panose="02020603050405020304" pitchFamily="18" charset="0"/>
            </a:endParaRPr>
          </a:p>
          <a:p>
            <a:r>
              <a:rPr lang="en-GB" sz="1500" dirty="0">
                <a:effectLst/>
                <a:latin typeface="Quicksand" panose="020B0604020202020204" charset="0"/>
                <a:ea typeface="Calibri" panose="020F0502020204030204" pitchFamily="34" charset="0"/>
                <a:cs typeface="Calibri" panose="020F0502020204030204" pitchFamily="34" charset="0"/>
              </a:rPr>
              <a:t>Forms of slavery existed in Africa before Europeans arrived. Some countries in the African continent had their own systems of slavery. People were enslaved as punishment for a </a:t>
            </a:r>
            <a:r>
              <a:rPr lang="en-GB" sz="1500" dirty="0">
                <a:effectLst/>
                <a:highlight>
                  <a:srgbClr val="00FF00"/>
                </a:highlight>
                <a:latin typeface="Quicksand" panose="020B0604020202020204" charset="0"/>
                <a:ea typeface="Calibri" panose="020F0502020204030204" pitchFamily="34" charset="0"/>
                <a:cs typeface="Calibri" panose="020F0502020204030204" pitchFamily="34" charset="0"/>
              </a:rPr>
              <a:t>crime</a:t>
            </a:r>
            <a:r>
              <a:rPr lang="en-GB" sz="1500" dirty="0">
                <a:effectLst/>
                <a:latin typeface="Quicksand" panose="020B0604020202020204" charset="0"/>
                <a:ea typeface="Calibri" panose="020F0502020204030204" pitchFamily="34" charset="0"/>
                <a:cs typeface="Calibri" panose="020F0502020204030204" pitchFamily="34" charset="0"/>
              </a:rPr>
              <a:t>, payment for a debt or as a prisoner of war. However, African slavery was different from what was to come later.</a:t>
            </a:r>
            <a:endParaRPr lang="en-GB" sz="1500" dirty="0">
              <a:effectLst/>
              <a:latin typeface="Quicksand" panose="020B0604020202020204" charset="0"/>
              <a:ea typeface="Calibri" panose="020F0502020204030204" pitchFamily="34" charset="0"/>
              <a:cs typeface="Times New Roman" panose="02020603050405020304" pitchFamily="18" charset="0"/>
            </a:endParaRPr>
          </a:p>
          <a:p>
            <a:endParaRPr lang="en-GB" sz="1500" dirty="0">
              <a:effectLst/>
              <a:latin typeface="Quicksand" panose="020B0604020202020204" charset="0"/>
              <a:ea typeface="Calibri" panose="020F0502020204030204" pitchFamily="34" charset="0"/>
              <a:cs typeface="Times New Roman" panose="02020603050405020304" pitchFamily="18" charset="0"/>
            </a:endParaRPr>
          </a:p>
          <a:p>
            <a:endParaRPr lang="en-GB" sz="1500" dirty="0">
              <a:latin typeface="Quicksand" panose="020B0604020202020204" charset="0"/>
            </a:endParaRPr>
          </a:p>
        </p:txBody>
      </p:sp>
    </p:spTree>
    <p:extLst>
      <p:ext uri="{BB962C8B-B14F-4D97-AF65-F5344CB8AC3E}">
        <p14:creationId xmlns:p14="http://schemas.microsoft.com/office/powerpoint/2010/main" val="357206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49BD-66F9-409D-86BF-00ACA25BA799}"/>
              </a:ext>
            </a:extLst>
          </p:cNvPr>
          <p:cNvSpPr>
            <a:spLocks noGrp="1"/>
          </p:cNvSpPr>
          <p:nvPr>
            <p:ph type="title"/>
          </p:nvPr>
        </p:nvSpPr>
        <p:spPr>
          <a:xfrm>
            <a:off x="311700" y="759302"/>
            <a:ext cx="2808000" cy="1007700"/>
          </a:xfrm>
        </p:spPr>
        <p:txBody>
          <a:bodyPr/>
          <a:lstStyle/>
          <a:p>
            <a:r>
              <a:rPr lang="en-GB" dirty="0"/>
              <a:t>Activity 2a- Watch the clip and answer the questions</a:t>
            </a:r>
          </a:p>
        </p:txBody>
      </p:sp>
      <p:pic>
        <p:nvPicPr>
          <p:cNvPr id="4" name="Picture 3" descr="A map showing the location of Benin City in Africa">
            <a:extLst>
              <a:ext uri="{FF2B5EF4-FFF2-40B4-BE49-F238E27FC236}">
                <a16:creationId xmlns:a16="http://schemas.microsoft.com/office/drawing/2014/main" id="{4F780CD3-001E-440F-9D77-6AB7DBB207F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247745" y="55474"/>
            <a:ext cx="4784881" cy="3096288"/>
          </a:xfrm>
          <a:prstGeom prst="rect">
            <a:avLst/>
          </a:prstGeom>
          <a:noFill/>
          <a:ln>
            <a:noFill/>
          </a:ln>
        </p:spPr>
      </p:pic>
      <p:sp>
        <p:nvSpPr>
          <p:cNvPr id="6" name="Text Placeholder 5">
            <a:extLst>
              <a:ext uri="{FF2B5EF4-FFF2-40B4-BE49-F238E27FC236}">
                <a16:creationId xmlns:a16="http://schemas.microsoft.com/office/drawing/2014/main" id="{CF072332-36F0-46BC-BEBF-777E2BA01919}"/>
              </a:ext>
            </a:extLst>
          </p:cNvPr>
          <p:cNvSpPr>
            <a:spLocks noGrp="1"/>
          </p:cNvSpPr>
          <p:nvPr>
            <p:ph type="body" idx="1"/>
          </p:nvPr>
        </p:nvSpPr>
        <p:spPr>
          <a:xfrm>
            <a:off x="276007" y="2809660"/>
            <a:ext cx="6867313" cy="3934500"/>
          </a:xfrm>
        </p:spPr>
        <p:txBody>
          <a:bodyPr/>
          <a:lstStyle/>
          <a:p>
            <a:pPr marL="152400" indent="0">
              <a:lnSpc>
                <a:spcPct val="106000"/>
              </a:lnSpc>
              <a:spcAft>
                <a:spcPts val="800"/>
              </a:spcAft>
              <a:buNone/>
            </a:pP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152400" indent="0">
              <a:lnSpc>
                <a:spcPct val="106000"/>
              </a:lnSpc>
              <a:spcAft>
                <a:spcPts val="800"/>
              </a:spcAft>
              <a:buNone/>
            </a:pPr>
            <a:r>
              <a:rPr lang="en-US" sz="1400" b="1" u="sng" dirty="0">
                <a:solidFill>
                  <a:srgbClr val="0000FF"/>
                </a:solidFill>
                <a:effectLst/>
                <a:latin typeface="Quicksand" panose="020B0604020202020204" charset="0"/>
                <a:ea typeface="Comic Sans MS" panose="030F0702030302020204" pitchFamily="66" charset="0"/>
                <a:cs typeface="Calibri" panose="020F0502020204030204" pitchFamily="34" charset="0"/>
                <a:hlinkClick r:id="rId3"/>
              </a:rPr>
              <a:t>https://www.bbc.co.uk/programmes/p02m8908</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The Benin Civilization existed before Queen Victoria True/ False</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Where was the Benin Civilization?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Who was the leader of the Benin?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Give two examples of metals the Benin used.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Some of the goods came from as far away as which country?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Who were the first Europeans to meet the Benin?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200000"/>
              </a:lnSpc>
              <a:spcAft>
                <a:spcPts val="800"/>
              </a:spcAft>
              <a:buFont typeface="+mj-lt"/>
              <a:buAutoNum type="arabicPeriod"/>
            </a:pPr>
            <a:r>
              <a:rPr lang="en-US" sz="1400" dirty="0">
                <a:effectLst/>
                <a:latin typeface="Quicksand" panose="020B0604020202020204" charset="0"/>
                <a:ea typeface="Comic Sans MS" panose="030F0702030302020204" pitchFamily="66" charset="0"/>
                <a:cs typeface="Calibri" panose="020F0502020204030204" pitchFamily="34" charset="0"/>
              </a:rPr>
              <a:t>What spelled the end for the Benin empire?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95190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F33AB-2BEE-4583-9B92-036A5DCF0033}"/>
              </a:ext>
            </a:extLst>
          </p:cNvPr>
          <p:cNvSpPr>
            <a:spLocks noGrp="1"/>
          </p:cNvSpPr>
          <p:nvPr>
            <p:ph type="title"/>
          </p:nvPr>
        </p:nvSpPr>
        <p:spPr/>
        <p:txBody>
          <a:bodyPr/>
          <a:lstStyle/>
          <a:p>
            <a:r>
              <a:rPr lang="en-GB" dirty="0"/>
              <a:t>Answers</a:t>
            </a:r>
          </a:p>
        </p:txBody>
      </p:sp>
      <p:sp>
        <p:nvSpPr>
          <p:cNvPr id="3" name="Text Placeholder 2">
            <a:extLst>
              <a:ext uri="{FF2B5EF4-FFF2-40B4-BE49-F238E27FC236}">
                <a16:creationId xmlns:a16="http://schemas.microsoft.com/office/drawing/2014/main" id="{362E026F-C117-4091-863F-00E197BEC071}"/>
              </a:ext>
            </a:extLst>
          </p:cNvPr>
          <p:cNvSpPr>
            <a:spLocks noGrp="1"/>
          </p:cNvSpPr>
          <p:nvPr>
            <p:ph type="body" idx="1"/>
          </p:nvPr>
        </p:nvSpPr>
        <p:spPr>
          <a:xfrm>
            <a:off x="311699" y="1560425"/>
            <a:ext cx="6329049" cy="3934500"/>
          </a:xfrm>
        </p:spPr>
        <p:txBody>
          <a:bodyPr/>
          <a:lstStyle/>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The Benin Civilization existed before Queen Victoria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True</a:t>
            </a:r>
            <a:r>
              <a:rPr lang="en-US" sz="1800" dirty="0">
                <a:effectLst/>
                <a:latin typeface="Quicksand" panose="020B0604020202020204" charset="0"/>
                <a:ea typeface="Comic Sans MS" panose="030F0702030302020204" pitchFamily="66" charset="0"/>
                <a:cs typeface="Calibri" panose="020F0502020204030204" pitchFamily="34" charset="0"/>
              </a:rPr>
              <a:t>/ False</a:t>
            </a:r>
            <a:endParaRPr lang="en-GB" sz="1800" dirty="0">
              <a:effectLs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Where was the Benin Civilization?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Modern day Nigeria</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Who was the leader of the Benin?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The Oba</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Give two examples of metals the Benin used.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Tin and copper. </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Some of the goods came from as far away as which country?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India</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Who were the first Europeans to meet the Benin?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The Portuguese.</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pPr marL="342900" lvl="0" indent="-342900">
              <a:lnSpc>
                <a:spcPct val="106000"/>
              </a:lnSpc>
              <a:spcAft>
                <a:spcPts val="800"/>
              </a:spcAft>
              <a:buFont typeface="+mj-lt"/>
              <a:buAutoNum type="arabicPeriod"/>
            </a:pPr>
            <a:r>
              <a:rPr lang="en-US" sz="1800" dirty="0">
                <a:effectLst/>
                <a:latin typeface="Quicksand" panose="020B0604020202020204" charset="0"/>
                <a:ea typeface="Comic Sans MS" panose="030F0702030302020204" pitchFamily="66" charset="0"/>
                <a:cs typeface="Calibri" panose="020F0502020204030204" pitchFamily="34" charset="0"/>
              </a:rPr>
              <a:t>What spelled the end for the Benin empire? </a:t>
            </a:r>
            <a:r>
              <a:rPr lang="en-US" sz="1800" dirty="0">
                <a:effectLst/>
                <a:highlight>
                  <a:srgbClr val="00FF00"/>
                </a:highlight>
                <a:latin typeface="Quicksand" panose="020B0604020202020204" charset="0"/>
                <a:ea typeface="Comic Sans MS" panose="030F0702030302020204" pitchFamily="66" charset="0"/>
                <a:cs typeface="Calibri" panose="020F0502020204030204" pitchFamily="34" charset="0"/>
              </a:rPr>
              <a:t>The British invaded</a:t>
            </a:r>
            <a:endParaRPr lang="en-GB" sz="1800" dirty="0">
              <a:effectLst/>
              <a:highlight>
                <a:srgbClr val="00FF00"/>
              </a:highlight>
              <a:latin typeface="Quicksand" panose="020B060402020202020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854400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A7488-5D3B-402F-AC31-AC014A9E75B9}"/>
              </a:ext>
            </a:extLst>
          </p:cNvPr>
          <p:cNvSpPr>
            <a:spLocks noGrp="1"/>
          </p:cNvSpPr>
          <p:nvPr>
            <p:ph type="title"/>
          </p:nvPr>
        </p:nvSpPr>
        <p:spPr>
          <a:xfrm>
            <a:off x="188483" y="223451"/>
            <a:ext cx="4824504" cy="784154"/>
          </a:xfrm>
        </p:spPr>
        <p:txBody>
          <a:bodyPr/>
          <a:lstStyle/>
          <a:p>
            <a:r>
              <a:rPr lang="en-US" sz="1800" u="sng" dirty="0">
                <a:effectLst/>
                <a:latin typeface="Quicksand" panose="020B0604020202020204" charset="0"/>
                <a:ea typeface="Comic Sans MS" panose="030F0702030302020204" pitchFamily="66" charset="0"/>
                <a:cs typeface="Comic Sans MS" panose="030F0702030302020204" pitchFamily="66" charset="0"/>
              </a:rPr>
              <a:t>Activity 3: Read/ look at Sources A-D. Fill in the table</a:t>
            </a:r>
            <a:endParaRPr lang="en-GB" u="sng" dirty="0">
              <a:latin typeface="Quicksand" panose="020B0604020202020204" charset="0"/>
            </a:endParaRPr>
          </a:p>
        </p:txBody>
      </p:sp>
      <p:sp>
        <p:nvSpPr>
          <p:cNvPr id="3" name="Text Placeholder 2">
            <a:extLst>
              <a:ext uri="{FF2B5EF4-FFF2-40B4-BE49-F238E27FC236}">
                <a16:creationId xmlns:a16="http://schemas.microsoft.com/office/drawing/2014/main" id="{D8904153-1F68-4A66-8106-7A335D10891B}"/>
              </a:ext>
            </a:extLst>
          </p:cNvPr>
          <p:cNvSpPr>
            <a:spLocks noGrp="1"/>
          </p:cNvSpPr>
          <p:nvPr>
            <p:ph type="body" idx="1"/>
          </p:nvPr>
        </p:nvSpPr>
        <p:spPr/>
        <p:txBody>
          <a:bodyPr/>
          <a:lstStyle/>
          <a:p>
            <a:endParaRPr lang="en-GB"/>
          </a:p>
        </p:txBody>
      </p:sp>
      <p:pic>
        <p:nvPicPr>
          <p:cNvPr id="9" name="Picture 8">
            <a:extLst>
              <a:ext uri="{FF2B5EF4-FFF2-40B4-BE49-F238E27FC236}">
                <a16:creationId xmlns:a16="http://schemas.microsoft.com/office/drawing/2014/main" id="{1412F9F3-4B8A-4910-85AF-8DB2832DFE25}"/>
              </a:ext>
            </a:extLst>
          </p:cNvPr>
          <p:cNvPicPr>
            <a:picLocks noChangeAspect="1"/>
          </p:cNvPicPr>
          <p:nvPr/>
        </p:nvPicPr>
        <p:blipFill>
          <a:blip r:embed="rId2"/>
          <a:stretch>
            <a:fillRect/>
          </a:stretch>
        </p:blipFill>
        <p:spPr>
          <a:xfrm>
            <a:off x="279688" y="1102885"/>
            <a:ext cx="8760550" cy="5677093"/>
          </a:xfrm>
          <a:prstGeom prst="rect">
            <a:avLst/>
          </a:prstGeom>
        </p:spPr>
      </p:pic>
      <p:sp>
        <p:nvSpPr>
          <p:cNvPr id="11" name="TextBox 10">
            <a:extLst>
              <a:ext uri="{FF2B5EF4-FFF2-40B4-BE49-F238E27FC236}">
                <a16:creationId xmlns:a16="http://schemas.microsoft.com/office/drawing/2014/main" id="{55541CC8-2E2F-4CE9-87F3-5C2D921964D7}"/>
              </a:ext>
            </a:extLst>
          </p:cNvPr>
          <p:cNvSpPr txBox="1"/>
          <p:nvPr/>
        </p:nvSpPr>
        <p:spPr>
          <a:xfrm>
            <a:off x="5136204" y="223451"/>
            <a:ext cx="3904034" cy="738664"/>
          </a:xfrm>
          <a:prstGeom prst="rect">
            <a:avLst/>
          </a:prstGeom>
          <a:solidFill>
            <a:schemeClr val="accent6">
              <a:lumMod val="20000"/>
              <a:lumOff val="80000"/>
            </a:schemeClr>
          </a:solidFill>
        </p:spPr>
        <p:txBody>
          <a:bodyPr wrap="square">
            <a:spAutoFit/>
          </a:bodyPr>
          <a:lstStyle/>
          <a:p>
            <a:r>
              <a:rPr lang="en-GB" b="1" i="1" dirty="0">
                <a:effectLst/>
                <a:latin typeface="Quicksand" panose="020B0604020202020204" charset="0"/>
                <a:ea typeface="Calibri" panose="020F0502020204030204" pitchFamily="34" charset="0"/>
                <a:cs typeface="Calibri" panose="020F0502020204030204" pitchFamily="34" charset="0"/>
              </a:rPr>
              <a:t>Challenge: </a:t>
            </a:r>
            <a:r>
              <a:rPr lang="en-US" dirty="0">
                <a:effectLst/>
                <a:latin typeface="Quicksand" panose="020B0604020202020204" charset="0"/>
                <a:ea typeface="Comic Sans MS" panose="030F0702030302020204" pitchFamily="66" charset="0"/>
              </a:rPr>
              <a:t>What can you learn from the source about the relationship with Europeans in the 16</a:t>
            </a:r>
            <a:r>
              <a:rPr lang="en-US" baseline="30000" dirty="0">
                <a:effectLst/>
                <a:latin typeface="Quicksand" panose="020B0604020202020204" charset="0"/>
                <a:ea typeface="Comic Sans MS" panose="030F0702030302020204" pitchFamily="66" charset="0"/>
              </a:rPr>
              <a:t>th</a:t>
            </a:r>
            <a:r>
              <a:rPr lang="en-US" dirty="0">
                <a:effectLst/>
                <a:latin typeface="Quicksand" panose="020B0604020202020204" charset="0"/>
                <a:ea typeface="Comic Sans MS" panose="030F0702030302020204" pitchFamily="66" charset="0"/>
              </a:rPr>
              <a:t> and 17</a:t>
            </a:r>
            <a:r>
              <a:rPr lang="en-US" baseline="30000" dirty="0">
                <a:effectLst/>
                <a:latin typeface="Quicksand" panose="020B0604020202020204" charset="0"/>
                <a:ea typeface="Comic Sans MS" panose="030F0702030302020204" pitchFamily="66" charset="0"/>
              </a:rPr>
              <a:t>th</a:t>
            </a:r>
            <a:r>
              <a:rPr lang="en-US" dirty="0">
                <a:effectLst/>
                <a:latin typeface="Quicksand" panose="020B0604020202020204" charset="0"/>
                <a:ea typeface="Comic Sans MS" panose="030F0702030302020204" pitchFamily="66" charset="0"/>
              </a:rPr>
              <a:t> centuries?</a:t>
            </a:r>
            <a:endParaRPr lang="en-GB" dirty="0">
              <a:latin typeface="Quicksand" panose="020B0604020202020204" charset="0"/>
            </a:endParaRPr>
          </a:p>
        </p:txBody>
      </p:sp>
      <p:sp>
        <p:nvSpPr>
          <p:cNvPr id="13" name="TextBox 12">
            <a:extLst>
              <a:ext uri="{FF2B5EF4-FFF2-40B4-BE49-F238E27FC236}">
                <a16:creationId xmlns:a16="http://schemas.microsoft.com/office/drawing/2014/main" id="{C7AA6320-828B-4D18-AD8C-88D6E3D8E73B}"/>
              </a:ext>
            </a:extLst>
          </p:cNvPr>
          <p:cNvSpPr txBox="1"/>
          <p:nvPr/>
        </p:nvSpPr>
        <p:spPr>
          <a:xfrm>
            <a:off x="5710136" y="5213741"/>
            <a:ext cx="3239311" cy="1169551"/>
          </a:xfrm>
          <a:prstGeom prst="rect">
            <a:avLst/>
          </a:prstGeom>
          <a:solidFill>
            <a:schemeClr val="accent5">
              <a:lumMod val="20000"/>
              <a:lumOff val="80000"/>
            </a:schemeClr>
          </a:solidFill>
        </p:spPr>
        <p:txBody>
          <a:bodyPr wrap="square">
            <a:spAutoFit/>
          </a:bodyPr>
          <a:lstStyle/>
          <a:p>
            <a:r>
              <a:rPr lang="en-GB" b="1" i="1" dirty="0">
                <a:effectLst/>
                <a:latin typeface="Quicksand" panose="020B0604020202020204" charset="0"/>
                <a:ea typeface="Calibri" panose="020F0502020204030204" pitchFamily="34" charset="0"/>
                <a:cs typeface="Calibri" panose="020F0502020204030204" pitchFamily="34" charset="0"/>
              </a:rPr>
              <a:t>Extension: </a:t>
            </a:r>
            <a:r>
              <a:rPr lang="en-US" dirty="0">
                <a:effectLst/>
                <a:latin typeface="Quicksand" panose="020B0604020202020204" charset="0"/>
                <a:ea typeface="Comic Sans MS" panose="030F0702030302020204" pitchFamily="66" charset="0"/>
              </a:rPr>
              <a:t>Which source is the most useful for learning about the relationship with the Europeans  16</a:t>
            </a:r>
            <a:r>
              <a:rPr lang="en-US" baseline="30000" dirty="0">
                <a:effectLst/>
                <a:latin typeface="Quicksand" panose="020B0604020202020204" charset="0"/>
                <a:ea typeface="Comic Sans MS" panose="030F0702030302020204" pitchFamily="66" charset="0"/>
              </a:rPr>
              <a:t>th</a:t>
            </a:r>
            <a:r>
              <a:rPr lang="en-US" dirty="0">
                <a:effectLst/>
                <a:latin typeface="Quicksand" panose="020B0604020202020204" charset="0"/>
                <a:ea typeface="Comic Sans MS" panose="030F0702030302020204" pitchFamily="66" charset="0"/>
              </a:rPr>
              <a:t>- 17</a:t>
            </a:r>
            <a:r>
              <a:rPr lang="en-US" baseline="30000" dirty="0">
                <a:effectLst/>
                <a:latin typeface="Quicksand" panose="020B0604020202020204" charset="0"/>
                <a:ea typeface="Comic Sans MS" panose="030F0702030302020204" pitchFamily="66" charset="0"/>
              </a:rPr>
              <a:t>th</a:t>
            </a:r>
            <a:r>
              <a:rPr lang="en-US" dirty="0">
                <a:effectLst/>
                <a:latin typeface="Quicksand" panose="020B0604020202020204" charset="0"/>
                <a:ea typeface="Comic Sans MS" panose="030F0702030302020204" pitchFamily="66" charset="0"/>
              </a:rPr>
              <a:t> century. Explain your answer in your books</a:t>
            </a:r>
            <a:endParaRPr lang="en-GB" dirty="0">
              <a:latin typeface="Quicksand" panose="020B0604020202020204" charset="0"/>
            </a:endParaRPr>
          </a:p>
        </p:txBody>
      </p:sp>
    </p:spTree>
    <p:extLst>
      <p:ext uri="{BB962C8B-B14F-4D97-AF65-F5344CB8AC3E}">
        <p14:creationId xmlns:p14="http://schemas.microsoft.com/office/powerpoint/2010/main" val="1257425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B8C-27BD-4EC2-949E-269925B64CED}"/>
              </a:ext>
            </a:extLst>
          </p:cNvPr>
          <p:cNvSpPr>
            <a:spLocks noGrp="1"/>
          </p:cNvSpPr>
          <p:nvPr>
            <p:ph type="title"/>
          </p:nvPr>
        </p:nvSpPr>
        <p:spPr>
          <a:xfrm>
            <a:off x="123631" y="301829"/>
            <a:ext cx="4117628" cy="433958"/>
          </a:xfrm>
        </p:spPr>
        <p:txBody>
          <a:bodyPr/>
          <a:lstStyle/>
          <a:p>
            <a:r>
              <a:rPr lang="en-GB" dirty="0"/>
              <a:t>Answers to the first row</a:t>
            </a:r>
          </a:p>
        </p:txBody>
      </p:sp>
      <p:graphicFrame>
        <p:nvGraphicFramePr>
          <p:cNvPr id="4" name="Table 3">
            <a:extLst>
              <a:ext uri="{FF2B5EF4-FFF2-40B4-BE49-F238E27FC236}">
                <a16:creationId xmlns:a16="http://schemas.microsoft.com/office/drawing/2014/main" id="{E9E0E40C-F458-429D-AD33-4EA4FF8AB3ED}"/>
              </a:ext>
            </a:extLst>
          </p:cNvPr>
          <p:cNvGraphicFramePr>
            <a:graphicFrameLocks noGrp="1"/>
          </p:cNvGraphicFramePr>
          <p:nvPr>
            <p:extLst>
              <p:ext uri="{D42A27DB-BD31-4B8C-83A1-F6EECF244321}">
                <p14:modId xmlns:p14="http://schemas.microsoft.com/office/powerpoint/2010/main" val="1707726179"/>
              </p:ext>
            </p:extLst>
          </p:nvPr>
        </p:nvGraphicFramePr>
        <p:xfrm>
          <a:off x="356681" y="1140313"/>
          <a:ext cx="8437122" cy="3685731"/>
        </p:xfrm>
        <a:graphic>
          <a:graphicData uri="http://schemas.openxmlformats.org/drawingml/2006/table">
            <a:tbl>
              <a:tblPr firstRow="1" firstCol="1" bandRow="1">
                <a:tableStyleId>{5C22544A-7EE6-4342-B048-85BDC9FD1C3A}</a:tableStyleId>
              </a:tblPr>
              <a:tblGrid>
                <a:gridCol w="780266">
                  <a:extLst>
                    <a:ext uri="{9D8B030D-6E8A-4147-A177-3AD203B41FA5}">
                      <a16:colId xmlns:a16="http://schemas.microsoft.com/office/drawing/2014/main" val="2170679565"/>
                    </a:ext>
                  </a:extLst>
                </a:gridCol>
                <a:gridCol w="1451318">
                  <a:extLst>
                    <a:ext uri="{9D8B030D-6E8A-4147-A177-3AD203B41FA5}">
                      <a16:colId xmlns:a16="http://schemas.microsoft.com/office/drawing/2014/main" val="2763726141"/>
                    </a:ext>
                  </a:extLst>
                </a:gridCol>
                <a:gridCol w="3718932">
                  <a:extLst>
                    <a:ext uri="{9D8B030D-6E8A-4147-A177-3AD203B41FA5}">
                      <a16:colId xmlns:a16="http://schemas.microsoft.com/office/drawing/2014/main" val="1253971736"/>
                    </a:ext>
                  </a:extLst>
                </a:gridCol>
                <a:gridCol w="2486606">
                  <a:extLst>
                    <a:ext uri="{9D8B030D-6E8A-4147-A177-3AD203B41FA5}">
                      <a16:colId xmlns:a16="http://schemas.microsoft.com/office/drawing/2014/main" val="3740635573"/>
                    </a:ext>
                  </a:extLst>
                </a:gridCol>
              </a:tblGrid>
              <a:tr h="410186">
                <a:tc>
                  <a:txBody>
                    <a:bodyPr/>
                    <a:lstStyle/>
                    <a:p>
                      <a:pPr>
                        <a:lnSpc>
                          <a:spcPct val="106000"/>
                        </a:lnSpc>
                        <a:spcAft>
                          <a:spcPts val="800"/>
                        </a:spcAft>
                      </a:pPr>
                      <a:r>
                        <a:rPr lang="en-US" sz="1200">
                          <a:effectLst/>
                          <a:latin typeface="Quicksand" panose="020B0604020202020204" charset="0"/>
                        </a:rPr>
                        <a:t>Source</a:t>
                      </a:r>
                      <a:endParaRPr lang="en-GB" sz="120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b="1" i="0" u="none" strike="noStrike" cap="none" dirty="0">
                          <a:solidFill>
                            <a:schemeClr val="lt1"/>
                          </a:solidFill>
                          <a:effectLst/>
                          <a:latin typeface="Quicksand" panose="020B0604020202020204" charset="0"/>
                          <a:ea typeface="+mn-ea"/>
                          <a:cs typeface="+mn-cs"/>
                          <a:sym typeface="Arial"/>
                        </a:rPr>
                        <a:t>Nature and Origin- what is the source? When was it made?</a:t>
                      </a:r>
                      <a:endParaRPr lang="en-GB" sz="1200" b="1"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200" dirty="0">
                          <a:effectLst/>
                          <a:latin typeface="Quicksand" panose="020B0604020202020204" charset="0"/>
                        </a:rPr>
                        <a:t>What can you infer from the source about the Kingdom of Benin?</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200" dirty="0">
                          <a:effectLst/>
                          <a:latin typeface="Quicksand" panose="020B0604020202020204" charset="0"/>
                        </a:rPr>
                        <a:t>What can you infer from the source about the relationship with Europeans in the 16</a:t>
                      </a:r>
                      <a:r>
                        <a:rPr lang="en-US" sz="1200" baseline="30000" dirty="0">
                          <a:effectLst/>
                          <a:latin typeface="Quicksand" panose="020B0604020202020204" charset="0"/>
                        </a:rPr>
                        <a:t>th</a:t>
                      </a:r>
                      <a:r>
                        <a:rPr lang="en-US" sz="1200" dirty="0">
                          <a:effectLst/>
                          <a:latin typeface="Quicksand" panose="020B0604020202020204" charset="0"/>
                        </a:rPr>
                        <a:t> and 17</a:t>
                      </a:r>
                      <a:r>
                        <a:rPr lang="en-US" sz="1200" baseline="30000" dirty="0">
                          <a:effectLst/>
                          <a:latin typeface="Quicksand" panose="020B0604020202020204" charset="0"/>
                        </a:rPr>
                        <a:t>th</a:t>
                      </a:r>
                      <a:r>
                        <a:rPr lang="en-US" sz="1200" dirty="0">
                          <a:effectLst/>
                          <a:latin typeface="Quicksand" panose="020B0604020202020204" charset="0"/>
                        </a:rPr>
                        <a:t> centuries?</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extLst>
                  <a:ext uri="{0D108BD9-81ED-4DB2-BD59-A6C34878D82A}">
                    <a16:rowId xmlns:a16="http://schemas.microsoft.com/office/drawing/2014/main" val="29950493"/>
                  </a:ext>
                </a:extLst>
              </a:tr>
              <a:tr h="920386">
                <a:tc>
                  <a:txBody>
                    <a:bodyPr/>
                    <a:lstStyle/>
                    <a:p>
                      <a:pPr>
                        <a:lnSpc>
                          <a:spcPct val="106000"/>
                        </a:lnSpc>
                        <a:spcAft>
                          <a:spcPts val="800"/>
                        </a:spcAft>
                      </a:pPr>
                      <a:r>
                        <a:rPr lang="en-US" sz="1100" b="0">
                          <a:effectLst/>
                        </a:rPr>
                        <a:t>Source A</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GB" sz="1600" b="0" i="0" u="none" strike="noStrike" cap="none" dirty="0">
                          <a:solidFill>
                            <a:schemeClr val="dk1"/>
                          </a:solidFill>
                          <a:effectLst/>
                          <a:latin typeface="Quicksand" panose="020B0604020202020204" charset="0"/>
                          <a:ea typeface="+mn-ea"/>
                          <a:cs typeface="+mn-cs"/>
                          <a:sym typeface="Arial"/>
                        </a:rPr>
                        <a:t>In the year 1668 a Dutch writer called Olfert Dapper put together some merchants’ descriptions of their travels. </a:t>
                      </a:r>
                      <a:endParaRPr lang="en-GB" sz="1600" b="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600" dirty="0">
                          <a:effectLst/>
                          <a:latin typeface="Quicksand" panose="020B0604020202020204" charset="0"/>
                        </a:rPr>
                        <a:t> I can infer that the Benin Kingdom was very sophisticated. It had an advanced culture and large and organized cities.</a:t>
                      </a:r>
                    </a:p>
                    <a:p>
                      <a:pPr>
                        <a:lnSpc>
                          <a:spcPct val="106000"/>
                        </a:lnSpc>
                        <a:spcAft>
                          <a:spcPts val="800"/>
                        </a:spcAft>
                      </a:pPr>
                      <a:r>
                        <a:rPr lang="en-US" sz="1600" dirty="0">
                          <a:effectLst/>
                          <a:latin typeface="Quicksand" panose="020B0604020202020204" charset="0"/>
                          <a:ea typeface="Calibri" panose="020F0502020204030204" pitchFamily="34" charset="0"/>
                          <a:cs typeface="Times New Roman" panose="02020603050405020304" pitchFamily="18" charset="0"/>
                        </a:rPr>
                        <a:t>I can infer the Oba was very powerful and respected by the people. Benin had an organized political system</a:t>
                      </a:r>
                      <a:endParaRPr lang="en-GB" sz="16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600" dirty="0">
                          <a:effectLst/>
                          <a:latin typeface="Quicksand" panose="020B0604020202020204" charset="0"/>
                        </a:rPr>
                        <a:t> The Europeans sound very impressed by what they see. </a:t>
                      </a:r>
                    </a:p>
                  </a:txBody>
                  <a:tcPr marL="47583" marR="47583" marT="0" marB="0"/>
                </a:tc>
                <a:extLst>
                  <a:ext uri="{0D108BD9-81ED-4DB2-BD59-A6C34878D82A}">
                    <a16:rowId xmlns:a16="http://schemas.microsoft.com/office/drawing/2014/main" val="2846948838"/>
                  </a:ext>
                </a:extLst>
              </a:tr>
            </a:tbl>
          </a:graphicData>
        </a:graphic>
      </p:graphicFrame>
    </p:spTree>
    <p:extLst>
      <p:ext uri="{BB962C8B-B14F-4D97-AF65-F5344CB8AC3E}">
        <p14:creationId xmlns:p14="http://schemas.microsoft.com/office/powerpoint/2010/main" val="652647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C5B8C-27BD-4EC2-949E-269925B64CED}"/>
              </a:ext>
            </a:extLst>
          </p:cNvPr>
          <p:cNvSpPr>
            <a:spLocks noGrp="1"/>
          </p:cNvSpPr>
          <p:nvPr>
            <p:ph type="title"/>
          </p:nvPr>
        </p:nvSpPr>
        <p:spPr>
          <a:xfrm>
            <a:off x="71751" y="84850"/>
            <a:ext cx="2808000" cy="433958"/>
          </a:xfrm>
        </p:spPr>
        <p:txBody>
          <a:bodyPr/>
          <a:lstStyle/>
          <a:p>
            <a:r>
              <a:rPr lang="en-GB" dirty="0"/>
              <a:t>Answers</a:t>
            </a:r>
          </a:p>
        </p:txBody>
      </p:sp>
      <p:graphicFrame>
        <p:nvGraphicFramePr>
          <p:cNvPr id="4" name="Table 3">
            <a:extLst>
              <a:ext uri="{FF2B5EF4-FFF2-40B4-BE49-F238E27FC236}">
                <a16:creationId xmlns:a16="http://schemas.microsoft.com/office/drawing/2014/main" id="{E9E0E40C-F458-429D-AD33-4EA4FF8AB3ED}"/>
              </a:ext>
            </a:extLst>
          </p:cNvPr>
          <p:cNvGraphicFramePr>
            <a:graphicFrameLocks noGrp="1"/>
          </p:cNvGraphicFramePr>
          <p:nvPr>
            <p:extLst>
              <p:ext uri="{D42A27DB-BD31-4B8C-83A1-F6EECF244321}">
                <p14:modId xmlns:p14="http://schemas.microsoft.com/office/powerpoint/2010/main" val="30777339"/>
              </p:ext>
            </p:extLst>
          </p:nvPr>
        </p:nvGraphicFramePr>
        <p:xfrm>
          <a:off x="435312" y="0"/>
          <a:ext cx="8437122" cy="6914237"/>
        </p:xfrm>
        <a:graphic>
          <a:graphicData uri="http://schemas.openxmlformats.org/drawingml/2006/table">
            <a:tbl>
              <a:tblPr firstRow="1" firstCol="1" bandRow="1">
                <a:tableStyleId>{5C22544A-7EE6-4342-B048-85BDC9FD1C3A}</a:tableStyleId>
              </a:tblPr>
              <a:tblGrid>
                <a:gridCol w="780266">
                  <a:extLst>
                    <a:ext uri="{9D8B030D-6E8A-4147-A177-3AD203B41FA5}">
                      <a16:colId xmlns:a16="http://schemas.microsoft.com/office/drawing/2014/main" val="2170679565"/>
                    </a:ext>
                  </a:extLst>
                </a:gridCol>
                <a:gridCol w="1451318">
                  <a:extLst>
                    <a:ext uri="{9D8B030D-6E8A-4147-A177-3AD203B41FA5}">
                      <a16:colId xmlns:a16="http://schemas.microsoft.com/office/drawing/2014/main" val="2763726141"/>
                    </a:ext>
                  </a:extLst>
                </a:gridCol>
                <a:gridCol w="3718932">
                  <a:extLst>
                    <a:ext uri="{9D8B030D-6E8A-4147-A177-3AD203B41FA5}">
                      <a16:colId xmlns:a16="http://schemas.microsoft.com/office/drawing/2014/main" val="1253971736"/>
                    </a:ext>
                  </a:extLst>
                </a:gridCol>
                <a:gridCol w="2486606">
                  <a:extLst>
                    <a:ext uri="{9D8B030D-6E8A-4147-A177-3AD203B41FA5}">
                      <a16:colId xmlns:a16="http://schemas.microsoft.com/office/drawing/2014/main" val="3740635573"/>
                    </a:ext>
                  </a:extLst>
                </a:gridCol>
              </a:tblGrid>
              <a:tr h="410186">
                <a:tc>
                  <a:txBody>
                    <a:bodyPr/>
                    <a:lstStyle/>
                    <a:p>
                      <a:pPr>
                        <a:lnSpc>
                          <a:spcPct val="106000"/>
                        </a:lnSpc>
                        <a:spcAft>
                          <a:spcPts val="800"/>
                        </a:spcAft>
                      </a:pPr>
                      <a:r>
                        <a:rPr lang="en-US" sz="800">
                          <a:effectLst/>
                        </a:rPr>
                        <a:t>Source</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800" dirty="0">
                          <a:effectLst/>
                        </a:rPr>
                        <a:t>Origin- what is the source?</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800">
                          <a:effectLst/>
                        </a:rPr>
                        <a:t>What can you infer from the source about the Kingdom of Benin?</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800" dirty="0">
                          <a:effectLst/>
                        </a:rPr>
                        <a:t>What can you infer from the source about the relationship with Europeans in the 16</a:t>
                      </a:r>
                      <a:r>
                        <a:rPr lang="en-US" sz="800" baseline="30000" dirty="0">
                          <a:effectLst/>
                        </a:rPr>
                        <a:t>th</a:t>
                      </a:r>
                      <a:r>
                        <a:rPr lang="en-US" sz="800" dirty="0">
                          <a:effectLst/>
                        </a:rPr>
                        <a:t> and 17</a:t>
                      </a:r>
                      <a:r>
                        <a:rPr lang="en-US" sz="800" baseline="30000" dirty="0">
                          <a:effectLst/>
                        </a:rPr>
                        <a:t>th</a:t>
                      </a:r>
                      <a:r>
                        <a:rPr lang="en-US" sz="800" dirty="0">
                          <a:effectLst/>
                        </a:rPr>
                        <a:t> centuries?</a:t>
                      </a:r>
                      <a:endParaRPr lang="en-GB"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extLst>
                  <a:ext uri="{0D108BD9-81ED-4DB2-BD59-A6C34878D82A}">
                    <a16:rowId xmlns:a16="http://schemas.microsoft.com/office/drawing/2014/main" val="29950493"/>
                  </a:ext>
                </a:extLst>
              </a:tr>
              <a:tr h="920386">
                <a:tc>
                  <a:txBody>
                    <a:bodyPr/>
                    <a:lstStyle/>
                    <a:p>
                      <a:pPr>
                        <a:lnSpc>
                          <a:spcPct val="106000"/>
                        </a:lnSpc>
                        <a:spcAft>
                          <a:spcPts val="800"/>
                        </a:spcAft>
                      </a:pPr>
                      <a:r>
                        <a:rPr lang="en-US" sz="1100" b="0">
                          <a:effectLst/>
                        </a:rPr>
                        <a:t>Source A</a:t>
                      </a:r>
                      <a:endParaRPr lang="en-GB" sz="1100" b="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GB" sz="1100" b="0" i="0" u="none" strike="noStrike" cap="none" dirty="0">
                          <a:solidFill>
                            <a:schemeClr val="dk1"/>
                          </a:solidFill>
                          <a:effectLst/>
                          <a:latin typeface="Quicksand" panose="020B0604020202020204" charset="0"/>
                          <a:ea typeface="+mn-ea"/>
                          <a:cs typeface="+mn-cs"/>
                          <a:sym typeface="Arial"/>
                        </a:rPr>
                        <a:t>In the year 1668 a Dutch writer called Olfert Dapper put together some merchants’ descriptions of their travels. </a:t>
                      </a:r>
                      <a:endParaRPr lang="en-GB" sz="1100" b="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dirty="0">
                          <a:effectLst/>
                          <a:latin typeface="Quicksand" panose="020B0604020202020204" charset="0"/>
                        </a:rPr>
                        <a:t> I can infer that the Benin Kingdom was very sophisticated. It had an advanced culture and large and organized cities.</a:t>
                      </a:r>
                    </a:p>
                    <a:p>
                      <a:pPr>
                        <a:lnSpc>
                          <a:spcPct val="106000"/>
                        </a:lnSpc>
                        <a:spcAft>
                          <a:spcPts val="800"/>
                        </a:spcAft>
                      </a:pPr>
                      <a:r>
                        <a:rPr lang="en-US" sz="1400" dirty="0">
                          <a:effectLst/>
                          <a:latin typeface="Quicksand" panose="020B0604020202020204" charset="0"/>
                          <a:ea typeface="Calibri" panose="020F0502020204030204" pitchFamily="34" charset="0"/>
                          <a:cs typeface="Times New Roman" panose="02020603050405020304" pitchFamily="18" charset="0"/>
                        </a:rPr>
                        <a:t>I can infer the Oba was very powerful and respected by the people. Benin had an organized political system</a:t>
                      </a:r>
                      <a:endParaRPr lang="en-GB" sz="14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500" dirty="0">
                          <a:effectLst/>
                          <a:latin typeface="Quicksand" panose="020B0604020202020204" charset="0"/>
                        </a:rPr>
                        <a:t> The Europeans sound very impressed by what they see. </a:t>
                      </a:r>
                    </a:p>
                  </a:txBody>
                  <a:tcPr marL="47583" marR="47583" marT="0" marB="0"/>
                </a:tc>
                <a:extLst>
                  <a:ext uri="{0D108BD9-81ED-4DB2-BD59-A6C34878D82A}">
                    <a16:rowId xmlns:a16="http://schemas.microsoft.com/office/drawing/2014/main" val="2846948838"/>
                  </a:ext>
                </a:extLst>
              </a:tr>
              <a:tr h="814457">
                <a:tc>
                  <a:txBody>
                    <a:bodyPr/>
                    <a:lstStyle/>
                    <a:p>
                      <a:pPr>
                        <a:lnSpc>
                          <a:spcPct val="106000"/>
                        </a:lnSpc>
                        <a:spcAft>
                          <a:spcPts val="800"/>
                        </a:spcAft>
                      </a:pPr>
                      <a:r>
                        <a:rPr lang="en-US" sz="800">
                          <a:effectLst/>
                        </a:rPr>
                        <a:t>Source B</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800" dirty="0">
                          <a:effectLst/>
                          <a:latin typeface="Quicksand" panose="020B0604020202020204" charset="0"/>
                        </a:rPr>
                        <a:t> </a:t>
                      </a:r>
                      <a:r>
                        <a:rPr lang="en-US" sz="1400" b="0" i="0" u="none" strike="noStrike" cap="none" dirty="0">
                          <a:solidFill>
                            <a:schemeClr val="dk1"/>
                          </a:solidFill>
                          <a:effectLst/>
                          <a:latin typeface="Quicksand" panose="020B0604020202020204" charset="0"/>
                          <a:ea typeface="+mn-ea"/>
                          <a:cs typeface="+mn-cs"/>
                          <a:sym typeface="Arial"/>
                        </a:rPr>
                        <a:t>Ivory Salt cellar showing European traders and their ship. Benin, Nigeria 17</a:t>
                      </a:r>
                      <a:r>
                        <a:rPr lang="en-US" sz="1400" b="0" i="0" u="none" strike="noStrike" cap="none" baseline="30000" dirty="0">
                          <a:solidFill>
                            <a:schemeClr val="dk1"/>
                          </a:solidFill>
                          <a:effectLst/>
                          <a:latin typeface="Quicksand" panose="020B0604020202020204" charset="0"/>
                          <a:ea typeface="+mn-ea"/>
                          <a:cs typeface="+mn-cs"/>
                          <a:sym typeface="Arial"/>
                        </a:rPr>
                        <a:t>th</a:t>
                      </a:r>
                      <a:r>
                        <a:rPr lang="en-US" sz="1400" b="0" i="0" u="none" strike="noStrike" cap="none" dirty="0">
                          <a:solidFill>
                            <a:schemeClr val="dk1"/>
                          </a:solidFill>
                          <a:effectLst/>
                          <a:latin typeface="Quicksand" panose="020B0604020202020204" charset="0"/>
                          <a:ea typeface="+mn-ea"/>
                          <a:cs typeface="+mn-cs"/>
                          <a:sym typeface="Arial"/>
                        </a:rPr>
                        <a:t> century</a:t>
                      </a:r>
                      <a:endParaRPr lang="en-GB" sz="8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dirty="0">
                          <a:effectLst/>
                          <a:latin typeface="Quicksand" panose="020B0604020202020204" charset="0"/>
                        </a:rPr>
                        <a:t> I can infer that the Benin were extremely skilled and able to create incredible sculpture.</a:t>
                      </a:r>
                    </a:p>
                    <a:p>
                      <a:pPr>
                        <a:lnSpc>
                          <a:spcPct val="106000"/>
                        </a:lnSpc>
                        <a:spcAft>
                          <a:spcPts val="800"/>
                        </a:spcAft>
                      </a:pPr>
                      <a:r>
                        <a:rPr lang="en-US" sz="1400" dirty="0">
                          <a:effectLst/>
                          <a:latin typeface="Quicksand" panose="020B0604020202020204" charset="0"/>
                          <a:ea typeface="Calibri" panose="020F0502020204030204" pitchFamily="34" charset="0"/>
                          <a:cs typeface="Times New Roman" panose="02020603050405020304" pitchFamily="18" charset="0"/>
                        </a:rPr>
                        <a:t>I can infer that Benin knew how to create sculpture from ivory.</a:t>
                      </a:r>
                    </a:p>
                    <a:p>
                      <a:pPr>
                        <a:lnSpc>
                          <a:spcPct val="106000"/>
                        </a:lnSpc>
                        <a:spcAft>
                          <a:spcPts val="800"/>
                        </a:spcAft>
                      </a:pPr>
                      <a:r>
                        <a:rPr lang="en-US" sz="1400" dirty="0">
                          <a:effectLst/>
                          <a:latin typeface="Quicksand" panose="020B0604020202020204" charset="0"/>
                          <a:ea typeface="Calibri" panose="020F0502020204030204" pitchFamily="34" charset="0"/>
                          <a:cs typeface="Times New Roman" panose="02020603050405020304" pitchFamily="18" charset="0"/>
                        </a:rPr>
                        <a:t>I can infer that the Benin were very interested in the Portuguese who arrived. </a:t>
                      </a:r>
                    </a:p>
                  </a:txBody>
                  <a:tcPr marL="47583" marR="47583" marT="0" marB="0"/>
                </a:tc>
                <a:tc>
                  <a:txBody>
                    <a:bodyPr/>
                    <a:lstStyle/>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defRPr/>
                      </a:pPr>
                      <a:r>
                        <a:rPr lang="en-US" sz="1400" dirty="0">
                          <a:effectLst/>
                          <a:latin typeface="Quicksand" panose="020B0604020202020204" charset="0"/>
                        </a:rPr>
                        <a:t> </a:t>
                      </a:r>
                      <a:r>
                        <a:rPr lang="en-US" sz="1400" dirty="0">
                          <a:effectLst/>
                          <a:latin typeface="Quicksand" panose="020B0604020202020204" charset="0"/>
                          <a:ea typeface="Calibri" panose="020F0502020204030204" pitchFamily="34" charset="0"/>
                          <a:cs typeface="Times New Roman" panose="02020603050405020304" pitchFamily="18" charset="0"/>
                        </a:rPr>
                        <a:t>I can infer that the Portuguese brought their ideas about Christianity.</a:t>
                      </a: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defRPr/>
                      </a:pPr>
                      <a:endParaRPr lang="en-US" sz="1400" dirty="0">
                        <a:effectLst/>
                        <a:latin typeface="Quicksand" panose="020B060402020202020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6000"/>
                        </a:lnSpc>
                        <a:spcBef>
                          <a:spcPts val="0"/>
                        </a:spcBef>
                        <a:spcAft>
                          <a:spcPts val="800"/>
                        </a:spcAft>
                        <a:buClr>
                          <a:srgbClr val="000000"/>
                        </a:buClr>
                        <a:buSzTx/>
                        <a:buFont typeface="Arial"/>
                        <a:buNone/>
                        <a:tabLst/>
                        <a:defRPr/>
                      </a:pPr>
                      <a:r>
                        <a:rPr lang="en-US" sz="1400" dirty="0">
                          <a:effectLst/>
                          <a:latin typeface="Quicksand" panose="020B0604020202020204" charset="0"/>
                          <a:ea typeface="Calibri" panose="020F0502020204030204" pitchFamily="34" charset="0"/>
                          <a:cs typeface="Times New Roman" panose="02020603050405020304" pitchFamily="18" charset="0"/>
                        </a:rPr>
                        <a:t>I can infer that the Portuguese brought their ship design. </a:t>
                      </a:r>
                      <a:endParaRPr lang="en-GB" sz="1400" dirty="0">
                        <a:effectLst/>
                        <a:latin typeface="Quicksand" panose="020B0604020202020204" charset="0"/>
                        <a:ea typeface="Calibri" panose="020F0502020204030204" pitchFamily="34" charset="0"/>
                        <a:cs typeface="Times New Roman" panose="02020603050405020304" pitchFamily="18" charset="0"/>
                      </a:endParaRPr>
                    </a:p>
                    <a:p>
                      <a:pPr>
                        <a:lnSpc>
                          <a:spcPct val="106000"/>
                        </a:lnSpc>
                        <a:spcAft>
                          <a:spcPts val="800"/>
                        </a:spcAft>
                      </a:pPr>
                      <a:endParaRPr lang="en-GB" sz="14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extLst>
                  <a:ext uri="{0D108BD9-81ED-4DB2-BD59-A6C34878D82A}">
                    <a16:rowId xmlns:a16="http://schemas.microsoft.com/office/drawing/2014/main" val="727153566"/>
                  </a:ext>
                </a:extLst>
              </a:tr>
              <a:tr h="920386">
                <a:tc>
                  <a:txBody>
                    <a:bodyPr/>
                    <a:lstStyle/>
                    <a:p>
                      <a:pPr>
                        <a:lnSpc>
                          <a:spcPct val="106000"/>
                        </a:lnSpc>
                        <a:spcAft>
                          <a:spcPts val="800"/>
                        </a:spcAft>
                      </a:pPr>
                      <a:r>
                        <a:rPr lang="en-US" sz="1400">
                          <a:effectLst/>
                          <a:latin typeface="Quicksand" panose="020B0604020202020204" charset="0"/>
                        </a:rPr>
                        <a:t>Source C</a:t>
                      </a:r>
                      <a:endParaRPr lang="en-GB" sz="140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dirty="0">
                          <a:effectLst/>
                          <a:latin typeface="Quicksand" panose="020B0604020202020204" charset="0"/>
                        </a:rPr>
                        <a:t> </a:t>
                      </a:r>
                      <a:r>
                        <a:rPr lang="en-GB" sz="1400" b="0" i="0" u="none" strike="noStrike" cap="none" dirty="0">
                          <a:solidFill>
                            <a:schemeClr val="dk1"/>
                          </a:solidFill>
                          <a:effectLst/>
                          <a:latin typeface="Quicksand" panose="020B0604020202020204" charset="0"/>
                          <a:ea typeface="+mn-ea"/>
                          <a:cs typeface="+mn-cs"/>
                          <a:sym typeface="Arial"/>
                        </a:rPr>
                        <a:t> </a:t>
                      </a:r>
                      <a:r>
                        <a:rPr lang="en-US" sz="1400" b="0" i="0" u="none" strike="noStrike" cap="none" dirty="0">
                          <a:solidFill>
                            <a:schemeClr val="dk1"/>
                          </a:solidFill>
                          <a:effectLst/>
                          <a:latin typeface="Quicksand" panose="020B0604020202020204" charset="0"/>
                          <a:ea typeface="+mn-ea"/>
                          <a:cs typeface="+mn-cs"/>
                          <a:sym typeface="Arial"/>
                        </a:rPr>
                        <a:t>Brass figure of a Portuguese soldier holding a musket Benin, Nigeria 17</a:t>
                      </a:r>
                      <a:r>
                        <a:rPr lang="en-US" sz="1400" b="0" i="0" u="none" strike="noStrike" cap="none" baseline="30000" dirty="0">
                          <a:solidFill>
                            <a:schemeClr val="dk1"/>
                          </a:solidFill>
                          <a:effectLst/>
                          <a:latin typeface="Quicksand" panose="020B0604020202020204" charset="0"/>
                          <a:ea typeface="+mn-ea"/>
                          <a:cs typeface="+mn-cs"/>
                          <a:sym typeface="Arial"/>
                        </a:rPr>
                        <a:t>th</a:t>
                      </a:r>
                      <a:r>
                        <a:rPr lang="en-US" sz="1400" b="0" i="0" u="none" strike="noStrike" cap="none" dirty="0">
                          <a:solidFill>
                            <a:schemeClr val="dk1"/>
                          </a:solidFill>
                          <a:effectLst/>
                          <a:latin typeface="Quicksand" panose="020B0604020202020204" charset="0"/>
                          <a:ea typeface="+mn-ea"/>
                          <a:cs typeface="+mn-cs"/>
                          <a:sym typeface="Arial"/>
                        </a:rPr>
                        <a:t> Century </a:t>
                      </a:r>
                      <a:endParaRPr lang="en-GB" sz="14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dirty="0">
                          <a:effectLst/>
                          <a:latin typeface="Quicksand" panose="020B0604020202020204" charset="0"/>
                        </a:rPr>
                        <a:t> I can infer that the Benin were skilled in making sculptures from Brass.</a:t>
                      </a:r>
                    </a:p>
                    <a:p>
                      <a:pPr>
                        <a:lnSpc>
                          <a:spcPct val="106000"/>
                        </a:lnSpc>
                        <a:spcAft>
                          <a:spcPts val="800"/>
                        </a:spcAft>
                      </a:pPr>
                      <a:r>
                        <a:rPr lang="en-GB" sz="1400" dirty="0">
                          <a:effectLst/>
                          <a:latin typeface="Quicksand" panose="020B0604020202020204" charset="0"/>
                          <a:ea typeface="Calibri" panose="020F0502020204030204" pitchFamily="34" charset="0"/>
                          <a:cs typeface="Times New Roman" panose="02020603050405020304" pitchFamily="18" charset="0"/>
                        </a:rPr>
                        <a:t>I can infer that the Benin were interested in the Portuguese use of guns. </a:t>
                      </a:r>
                      <a:endParaRPr lang="en-US" sz="14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400" dirty="0">
                          <a:effectLst/>
                          <a:latin typeface="Quicksand" panose="020B0604020202020204" charset="0"/>
                        </a:rPr>
                        <a:t> I can infer that the Portuguese brought guns with them to Benin.</a:t>
                      </a:r>
                    </a:p>
                    <a:p>
                      <a:pPr>
                        <a:lnSpc>
                          <a:spcPct val="106000"/>
                        </a:lnSpc>
                        <a:spcAft>
                          <a:spcPts val="800"/>
                        </a:spcAft>
                      </a:pPr>
                      <a:r>
                        <a:rPr lang="en-US" sz="1400" dirty="0">
                          <a:effectLst/>
                          <a:latin typeface="Quicksand" panose="020B0604020202020204" charset="0"/>
                          <a:ea typeface="Calibri" panose="020F0502020204030204" pitchFamily="34" charset="0"/>
                          <a:cs typeface="Times New Roman" panose="02020603050405020304" pitchFamily="18" charset="0"/>
                        </a:rPr>
                        <a:t>Perhaps this means they traded with the Benin</a:t>
                      </a:r>
                      <a:endParaRPr lang="en-GB" sz="14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extLst>
                  <a:ext uri="{0D108BD9-81ED-4DB2-BD59-A6C34878D82A}">
                    <a16:rowId xmlns:a16="http://schemas.microsoft.com/office/drawing/2014/main" val="1028310081"/>
                  </a:ext>
                </a:extLst>
              </a:tr>
              <a:tr h="920386">
                <a:tc>
                  <a:txBody>
                    <a:bodyPr/>
                    <a:lstStyle/>
                    <a:p>
                      <a:pPr>
                        <a:lnSpc>
                          <a:spcPct val="106000"/>
                        </a:lnSpc>
                        <a:spcAft>
                          <a:spcPts val="800"/>
                        </a:spcAft>
                      </a:pPr>
                      <a:r>
                        <a:rPr lang="en-US" sz="800">
                          <a:effectLst/>
                        </a:rPr>
                        <a:t>Source D</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47583" marR="47583" marT="0" marB="0"/>
                </a:tc>
                <a:tc>
                  <a:txBody>
                    <a:bodyPr/>
                    <a:lstStyle/>
                    <a:p>
                      <a:pPr>
                        <a:lnSpc>
                          <a:spcPct val="106000"/>
                        </a:lnSpc>
                        <a:spcAft>
                          <a:spcPts val="800"/>
                        </a:spcAft>
                      </a:pPr>
                      <a:r>
                        <a:rPr lang="en-US" sz="1200" dirty="0">
                          <a:effectLst/>
                          <a:latin typeface="Quicksand" panose="020B0604020202020204" charset="0"/>
                        </a:rPr>
                        <a:t> B</a:t>
                      </a:r>
                      <a:r>
                        <a:rPr lang="en-US" sz="1200" b="0" i="0" u="none" strike="noStrike" cap="none" dirty="0">
                          <a:solidFill>
                            <a:schemeClr val="dk1"/>
                          </a:solidFill>
                          <a:effectLst/>
                          <a:latin typeface="Quicksand" panose="020B0604020202020204" charset="0"/>
                          <a:ea typeface="+mn-ea"/>
                          <a:cs typeface="+mn-cs"/>
                          <a:sym typeface="Arial"/>
                        </a:rPr>
                        <a:t>rass plague of a European, Benin, Nigeria 16</a:t>
                      </a:r>
                      <a:r>
                        <a:rPr lang="en-US" sz="1200" b="0" i="0" u="none" strike="noStrike" cap="none" baseline="30000" dirty="0">
                          <a:solidFill>
                            <a:schemeClr val="dk1"/>
                          </a:solidFill>
                          <a:effectLst/>
                          <a:latin typeface="Quicksand" panose="020B0604020202020204" charset="0"/>
                          <a:ea typeface="+mn-ea"/>
                          <a:cs typeface="+mn-cs"/>
                          <a:sym typeface="Arial"/>
                        </a:rPr>
                        <a:t>th</a:t>
                      </a:r>
                      <a:r>
                        <a:rPr lang="en-US" sz="1200" b="0" i="0" u="none" strike="noStrike" cap="none" dirty="0">
                          <a:solidFill>
                            <a:schemeClr val="dk1"/>
                          </a:solidFill>
                          <a:effectLst/>
                          <a:latin typeface="Quicksand" panose="020B0604020202020204" charset="0"/>
                          <a:ea typeface="+mn-ea"/>
                          <a:cs typeface="+mn-cs"/>
                          <a:sym typeface="Arial"/>
                        </a:rPr>
                        <a:t> Century. This was decoration in the Oba’s palace.</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tc>
                  <a:txBody>
                    <a:bodyPr/>
                    <a:lstStyle/>
                    <a:p>
                      <a:pPr fontAlgn="base">
                        <a:lnSpc>
                          <a:spcPct val="107000"/>
                        </a:lnSpc>
                        <a:spcAft>
                          <a:spcPts val="800"/>
                        </a:spcAft>
                      </a:pPr>
                      <a:r>
                        <a:rPr lang="en-GB" sz="1200" dirty="0">
                          <a:effectLst/>
                          <a:latin typeface="Quicksand" panose="020B0604020202020204" charset="0"/>
                          <a:ea typeface="Times New Roman" panose="02020603050405020304" pitchFamily="18" charset="0"/>
                          <a:cs typeface="Times New Roman" panose="02020603050405020304" pitchFamily="18" charset="0"/>
                        </a:rPr>
                        <a:t>Their presence on the decorations of the king’s</a:t>
                      </a:r>
                      <a:endParaRPr lang="en-GB" sz="1200" dirty="0">
                        <a:effectLst/>
                        <a:latin typeface="Quicksand" panose="020B060402020202020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200" dirty="0">
                          <a:effectLst/>
                          <a:latin typeface="Quicksand" panose="020B0604020202020204" charset="0"/>
                          <a:ea typeface="Times New Roman" panose="02020603050405020304" pitchFamily="18" charset="0"/>
                          <a:cs typeface="Times New Roman" panose="02020603050405020304" pitchFamily="18" charset="0"/>
                        </a:rPr>
                        <a:t>palace shows how the Portuguese were</a:t>
                      </a:r>
                      <a:endParaRPr lang="en-GB" sz="1200" dirty="0">
                        <a:effectLst/>
                        <a:latin typeface="Quicksand" panose="020B060402020202020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200" dirty="0">
                          <a:effectLst/>
                          <a:latin typeface="Quicksand" panose="020B0604020202020204" charset="0"/>
                          <a:ea typeface="Times New Roman" panose="02020603050405020304" pitchFamily="18" charset="0"/>
                          <a:cs typeface="Times New Roman" panose="02020603050405020304" pitchFamily="18" charset="0"/>
                        </a:rPr>
                        <a:t>regarded as symbols of the king’s wealth and</a:t>
                      </a:r>
                      <a:endParaRPr lang="en-GB" sz="1200" dirty="0">
                        <a:effectLst/>
                        <a:latin typeface="Quicksand" panose="020B060402020202020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200" dirty="0">
                          <a:effectLst/>
                          <a:latin typeface="Quicksand" panose="020B0604020202020204" charset="0"/>
                          <a:ea typeface="Times New Roman" panose="02020603050405020304" pitchFamily="18" charset="0"/>
                          <a:cs typeface="Times New Roman" panose="02020603050405020304" pitchFamily="18" charset="0"/>
                        </a:rPr>
                        <a:t>power, to which their trade contributed so</a:t>
                      </a:r>
                      <a:endParaRPr lang="en-GB" sz="1200" dirty="0">
                        <a:effectLst/>
                        <a:latin typeface="Quicksand" panose="020B0604020202020204" charset="0"/>
                        <a:ea typeface="Calibri" panose="020F0502020204030204" pitchFamily="34" charset="0"/>
                        <a:cs typeface="Times New Roman" panose="02020603050405020304" pitchFamily="18" charset="0"/>
                      </a:endParaRPr>
                    </a:p>
                    <a:p>
                      <a:pPr fontAlgn="base">
                        <a:lnSpc>
                          <a:spcPct val="107000"/>
                        </a:lnSpc>
                        <a:spcAft>
                          <a:spcPts val="800"/>
                        </a:spcAft>
                      </a:pPr>
                      <a:r>
                        <a:rPr lang="en-GB" sz="1200" dirty="0">
                          <a:effectLst/>
                          <a:latin typeface="Quicksand" panose="020B0604020202020204" charset="0"/>
                          <a:ea typeface="Times New Roman" panose="02020603050405020304" pitchFamily="18" charset="0"/>
                          <a:cs typeface="Times New Roman" panose="02020603050405020304" pitchFamily="18" charset="0"/>
                        </a:rPr>
                        <a:t>much.</a:t>
                      </a:r>
                      <a:endParaRPr lang="en-GB" sz="1200" dirty="0">
                        <a:effectLst/>
                        <a:latin typeface="Quicksand" panose="020B0604020202020204" charset="0"/>
                        <a:ea typeface="Calibri" panose="020F0502020204030204" pitchFamily="34" charset="0"/>
                        <a:cs typeface="Times New Roman" panose="02020603050405020304" pitchFamily="18" charset="0"/>
                      </a:endParaRPr>
                    </a:p>
                  </a:txBody>
                  <a:tcPr marL="0" marR="0" marT="0" marB="0"/>
                </a:tc>
                <a:tc>
                  <a:txBody>
                    <a:bodyPr/>
                    <a:lstStyle/>
                    <a:p>
                      <a:r>
                        <a:rPr lang="en-US" sz="1400" b="0" i="0" u="none" strike="noStrike" cap="none" dirty="0">
                          <a:solidFill>
                            <a:schemeClr val="dk1"/>
                          </a:solidFill>
                          <a:effectLst/>
                          <a:latin typeface="+mn-lt"/>
                          <a:ea typeface="+mn-ea"/>
                          <a:cs typeface="+mn-cs"/>
                          <a:sym typeface="Arial"/>
                        </a:rPr>
                        <a:t> </a:t>
                      </a:r>
                      <a:r>
                        <a:rPr lang="en-GB" sz="1400" b="0" i="0" u="none" strike="noStrike" cap="none" dirty="0">
                          <a:solidFill>
                            <a:schemeClr val="dk1"/>
                          </a:solidFill>
                          <a:effectLst/>
                          <a:latin typeface="Quicksand" panose="020B0604020202020204" charset="0"/>
                          <a:ea typeface="+mn-ea"/>
                          <a:cs typeface="+mn-cs"/>
                          <a:sym typeface="Arial"/>
                        </a:rPr>
                        <a:t>The plaques show how the people of Benin saw the Portuguese traders and their soldiers, with their pointed noses, thin faces</a:t>
                      </a:r>
                    </a:p>
                    <a:p>
                      <a:r>
                        <a:rPr lang="en-GB" sz="1400" b="0" i="0" u="none" strike="noStrike" cap="none" dirty="0">
                          <a:solidFill>
                            <a:schemeClr val="dk1"/>
                          </a:solidFill>
                          <a:effectLst/>
                          <a:latin typeface="Quicksand" panose="020B0604020202020204" charset="0"/>
                          <a:ea typeface="+mn-ea"/>
                          <a:cs typeface="+mn-cs"/>
                          <a:sym typeface="Arial"/>
                        </a:rPr>
                        <a:t>and beards and strange clothes. </a:t>
                      </a:r>
                    </a:p>
                    <a:p>
                      <a:pPr>
                        <a:lnSpc>
                          <a:spcPct val="100000"/>
                        </a:lnSpc>
                        <a:spcAft>
                          <a:spcPts val="800"/>
                        </a:spcAft>
                      </a:pPr>
                      <a:endParaRPr lang="en-GB" sz="800" dirty="0">
                        <a:effectLst/>
                        <a:latin typeface="Quicksand" panose="020B0604020202020204" charset="0"/>
                        <a:ea typeface="Calibri" panose="020F0502020204030204" pitchFamily="34" charset="0"/>
                        <a:cs typeface="Times New Roman" panose="02020603050405020304" pitchFamily="18" charset="0"/>
                      </a:endParaRPr>
                    </a:p>
                  </a:txBody>
                  <a:tcPr marL="47583" marR="47583" marT="0" marB="0"/>
                </a:tc>
                <a:extLst>
                  <a:ext uri="{0D108BD9-81ED-4DB2-BD59-A6C34878D82A}">
                    <a16:rowId xmlns:a16="http://schemas.microsoft.com/office/drawing/2014/main" val="3417791375"/>
                  </a:ext>
                </a:extLst>
              </a:tr>
            </a:tbl>
          </a:graphicData>
        </a:graphic>
      </p:graphicFrame>
    </p:spTree>
    <p:extLst>
      <p:ext uri="{BB962C8B-B14F-4D97-AF65-F5344CB8AC3E}">
        <p14:creationId xmlns:p14="http://schemas.microsoft.com/office/powerpoint/2010/main" val="1373542383"/>
      </p:ext>
    </p:extLst>
  </p:cSld>
  <p:clrMapOvr>
    <a:masterClrMapping/>
  </p:clrMapOvr>
</p:sld>
</file>

<file path=ppt/theme/theme1.xml><?xml version="1.0" encoding="utf-8"?>
<a:theme xmlns:a="http://schemas.openxmlformats.org/drawingml/2006/main" name="CPD presentation template 2015-16">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240169A74EF54D8A076EF6C4FDBB55" ma:contentTypeVersion="14" ma:contentTypeDescription="Create a new document." ma:contentTypeScope="" ma:versionID="117b83f04f5ec7eee41da1d0777bd08a">
  <xsd:schema xmlns:xsd="http://www.w3.org/2001/XMLSchema" xmlns:xs="http://www.w3.org/2001/XMLSchema" xmlns:p="http://schemas.microsoft.com/office/2006/metadata/properties" xmlns:ns2="b18fd106-5d4e-4355-b32f-bd604eda3e1d" xmlns:ns3="bbe72c3a-4102-4f21-8896-2fb097555d67" targetNamespace="http://schemas.microsoft.com/office/2006/metadata/properties" ma:root="true" ma:fieldsID="861e7d9a0286f84fbe8859bcbd332a56" ns2:_="" ns3:_="">
    <xsd:import namespace="b18fd106-5d4e-4355-b32f-bd604eda3e1d"/>
    <xsd:import namespace="bbe72c3a-4102-4f21-8896-2fb097555d67"/>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8fd106-5d4e-4355-b32f-bd604eda3e1d"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be72c3a-4102-4f21-8896-2fb097555d67"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B53A36-E10B-4DF0-9911-1B5081A0417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B55EB58-943E-46C2-ADF2-4F2C2172698D}">
  <ds:schemaRefs>
    <ds:schemaRef ds:uri="http://schemas.microsoft.com/sharepoint/v3/contenttype/forms"/>
  </ds:schemaRefs>
</ds:datastoreItem>
</file>

<file path=customXml/itemProps3.xml><?xml version="1.0" encoding="utf-8"?>
<ds:datastoreItem xmlns:ds="http://schemas.openxmlformats.org/officeDocument/2006/customXml" ds:itemID="{57559C2E-FD62-4590-BEFD-C64F098A9E6D}"/>
</file>

<file path=docProps/app.xml><?xml version="1.0" encoding="utf-8"?>
<Properties xmlns="http://schemas.openxmlformats.org/officeDocument/2006/extended-properties" xmlns:vt="http://schemas.openxmlformats.org/officeDocument/2006/docPropsVTypes">
  <TotalTime>3304</TotalTime>
  <Words>1520</Words>
  <Application>Microsoft Office PowerPoint</Application>
  <PresentationFormat>On-screen Show (4:3)</PresentationFormat>
  <Paragraphs>86</Paragraphs>
  <Slides>10</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Oswald</vt:lpstr>
      <vt:lpstr>Arial</vt:lpstr>
      <vt:lpstr>Quicksand</vt:lpstr>
      <vt:lpstr>Calibri</vt:lpstr>
      <vt:lpstr>CPD presentation template 2015-16</vt:lpstr>
      <vt:lpstr>Exploration, exploitation, and resistance: how did Europeans make connections in Africa and the America’s 1500-1900?</vt:lpstr>
      <vt:lpstr>  Africa Before Transatlantic Slavery </vt:lpstr>
      <vt:lpstr>Answers</vt:lpstr>
      <vt:lpstr>Answers</vt:lpstr>
      <vt:lpstr>Activity 2a- Watch the clip and answer the questions</vt:lpstr>
      <vt:lpstr>Answers</vt:lpstr>
      <vt:lpstr>Activity 3: Read/ look at Sources A-D. Fill in the table</vt:lpstr>
      <vt:lpstr>Answers to the first row</vt:lpstr>
      <vt:lpstr>Answers</vt:lpstr>
      <vt:lpstr>Final thoughts… When the Victorians first “found” the Benin Bronzes they were surprised by the quality. Many did not believe they were genuine.  Read the quotes from Victorian people: what can we learn about Victorian attitudes towards the Benin Kingdom? Challenge: explain the threshold concept.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Elizabethan England 1558-88</dc:title>
  <dc:creator>Camilla Evans</dc:creator>
  <cp:lastModifiedBy>Florence Pennant</cp:lastModifiedBy>
  <cp:revision>129</cp:revision>
  <dcterms:modified xsi:type="dcterms:W3CDTF">2020-12-10T12:18:30Z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0x010100C9240169A74EF54D8A076EF6C4FDBB55</vt:lpwstr>
  </property>
</Properties>
</file>