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4"/>
  </p:sldMasterIdLst>
  <p:notesMasterIdLst>
    <p:notesMasterId r:id="rId21"/>
  </p:notesMasterIdLst>
  <p:sldIdLst>
    <p:sldId id="256" r:id="rId5"/>
    <p:sldId id="326" r:id="rId6"/>
    <p:sldId id="324" r:id="rId7"/>
    <p:sldId id="322" r:id="rId8"/>
    <p:sldId id="323" r:id="rId9"/>
    <p:sldId id="325" r:id="rId10"/>
    <p:sldId id="328" r:id="rId11"/>
    <p:sldId id="329" r:id="rId12"/>
    <p:sldId id="334" r:id="rId13"/>
    <p:sldId id="335" r:id="rId14"/>
    <p:sldId id="331" r:id="rId15"/>
    <p:sldId id="327" r:id="rId16"/>
    <p:sldId id="332" r:id="rId17"/>
    <p:sldId id="260" r:id="rId18"/>
    <p:sldId id="336" r:id="rId19"/>
    <p:sldId id="337"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Oswald" panose="020B0604020202020204" charset="0"/>
      <p:regular r:id="rId26"/>
      <p:bold r:id="rId27"/>
    </p:embeddedFont>
    <p:embeddedFont>
      <p:font typeface="Quicksand"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53"/>
    <p:restoredTop sz="91436" autoAdjust="0"/>
  </p:normalViewPr>
  <p:slideViewPr>
    <p:cSldViewPr snapToGrid="0" snapToObjects="1">
      <p:cViewPr varScale="1">
        <p:scale>
          <a:sx n="114" d="100"/>
          <a:sy n="114" d="100"/>
        </p:scale>
        <p:origin x="169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39700" indent="0">
              <a:buNone/>
            </a:pPr>
            <a:r>
              <a:rPr lang="en-GB" dirty="0"/>
              <a:t>Information reference: University of Alberta: Faculty of Native Affairs</a:t>
            </a:r>
          </a:p>
        </p:txBody>
      </p:sp>
    </p:spTree>
    <p:extLst>
      <p:ext uri="{BB962C8B-B14F-4D97-AF65-F5344CB8AC3E}">
        <p14:creationId xmlns:p14="http://schemas.microsoft.com/office/powerpoint/2010/main" val="2731539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Information reference: University of Alberta: Faculty of Native Affairs</a:t>
            </a:r>
          </a:p>
          <a:p>
            <a:endParaRPr lang="en-GB" dirty="0"/>
          </a:p>
        </p:txBody>
      </p:sp>
    </p:spTree>
    <p:extLst>
      <p:ext uri="{BB962C8B-B14F-4D97-AF65-F5344CB8AC3E}">
        <p14:creationId xmlns:p14="http://schemas.microsoft.com/office/powerpoint/2010/main" val="179985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GB" dirty="0"/>
              <a:t>Indigenous people lived across modern day country/ state boarders.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GB" dirty="0"/>
              <a:t>Important to remember that some may have defected because early settlements often died of disease and starvation. However perhaps more importantly the indigenous offered an alternative lifestyle, and knowledge that Europeans had forgotten or neglected. </a:t>
            </a:r>
          </a:p>
          <a:p>
            <a:pPr marL="0" lvl="0" indent="0" algn="l" rtl="0">
              <a:lnSpc>
                <a:spcPct val="100000"/>
              </a:lnSpc>
              <a:spcBef>
                <a:spcPts val="0"/>
              </a:spcBef>
              <a:spcAft>
                <a:spcPts val="0"/>
              </a:spcAft>
              <a:buSzPts val="1400"/>
              <a:buNone/>
            </a:pPr>
            <a:r>
              <a:rPr lang="en-GB" dirty="0"/>
              <a:t>Sources as quoted in ‘Feral’ George </a:t>
            </a:r>
            <a:r>
              <a:rPr lang="en-GB" dirty="0" err="1"/>
              <a:t>Monibiot</a:t>
            </a:r>
            <a:r>
              <a:rPr lang="en-GB" dirty="0"/>
              <a:t>. </a:t>
            </a:r>
          </a:p>
          <a:p>
            <a:pPr marL="0" lvl="0" indent="0" algn="l" rtl="0">
              <a:lnSpc>
                <a:spcPct val="100000"/>
              </a:lnSpc>
              <a:spcBef>
                <a:spcPts val="0"/>
              </a:spcBef>
              <a:spcAft>
                <a:spcPts val="0"/>
              </a:spcAft>
              <a:buSzPts val="1400"/>
              <a:buNone/>
            </a:pPr>
            <a:endParaRPr lang="en-GB" dirty="0"/>
          </a:p>
        </p:txBody>
      </p:sp>
    </p:spTree>
    <p:extLst>
      <p:ext uri="{BB962C8B-B14F-4D97-AF65-F5344CB8AC3E}">
        <p14:creationId xmlns:p14="http://schemas.microsoft.com/office/powerpoint/2010/main" val="2995398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 Template 2018-19 (Original)" type="title">
  <p:cSld name="TITLE">
    <p:bg>
      <p:bgPr>
        <a:solidFill>
          <a:srgbClr val="D0E0E3"/>
        </a:solidFill>
        <a:effectLst/>
      </p:bgPr>
    </p:bg>
    <p:spTree>
      <p:nvGrpSpPr>
        <p:cNvPr id="1" name="Shape 9"/>
        <p:cNvGrpSpPr/>
        <p:nvPr/>
      </p:nvGrpSpPr>
      <p:grpSpPr>
        <a:xfrm>
          <a:off x="0" y="0"/>
          <a:ext cx="0" cy="0"/>
          <a:chOff x="0" y="0"/>
          <a:chExt cx="0" cy="0"/>
        </a:xfrm>
      </p:grpSpPr>
      <p:sp>
        <p:nvSpPr>
          <p:cNvPr id="10" name="Google Shape;10;p2"/>
          <p:cNvSpPr/>
          <p:nvPr/>
        </p:nvSpPr>
        <p:spPr>
          <a:xfrm rot="10800000">
            <a:off x="4226100" y="2389800"/>
            <a:ext cx="691800" cy="717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a:off x="0" y="0"/>
            <a:ext cx="9144000" cy="25890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ctrTitle"/>
          </p:nvPr>
        </p:nvSpPr>
        <p:spPr>
          <a:xfrm>
            <a:off x="411175" y="387448"/>
            <a:ext cx="8282400" cy="2002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6000"/>
              <a:buNone/>
              <a:defRPr sz="6000" b="1">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11175" y="2588550"/>
            <a:ext cx="8282400" cy="2002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Quicksand"/>
              <a:buNone/>
              <a:defRPr sz="3600">
                <a:latin typeface="Quicksand"/>
                <a:ea typeface="Quicksand"/>
                <a:cs typeface="Quicksand"/>
                <a:sym typeface="Quicksan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pic>
        <p:nvPicPr>
          <p:cNvPr id="14" name="Google Shape;14;p2"/>
          <p:cNvPicPr preferRelativeResize="0"/>
          <p:nvPr/>
        </p:nvPicPr>
        <p:blipFill rotWithShape="1">
          <a:blip r:embed="rId2">
            <a:alphaModFix amt="41000"/>
          </a:blip>
          <a:srcRect l="1826" t="66387" r="1516" b="6409"/>
          <a:stretch/>
        </p:blipFill>
        <p:spPr>
          <a:xfrm>
            <a:off x="0" y="0"/>
            <a:ext cx="9144000" cy="2589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D0E0E3"/>
        </a:solid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357225"/>
            <a:ext cx="2808000" cy="100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3" name="Google Shape;23;p5"/>
          <p:cNvSpPr txBox="1">
            <a:spLocks noGrp="1"/>
          </p:cNvSpPr>
          <p:nvPr>
            <p:ph type="body" idx="1"/>
          </p:nvPr>
        </p:nvSpPr>
        <p:spPr>
          <a:xfrm>
            <a:off x="311700" y="1560425"/>
            <a:ext cx="3968100" cy="3934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PD Presentations 2017-18 (Original)">
  <p:cSld name="SECTION_TITLE_AND_DESCRIPTION">
    <p:bg>
      <p:bgPr>
        <a:solidFill>
          <a:schemeClr val="accent5"/>
        </a:solidFill>
        <a:effectLst/>
      </p:bgPr>
    </p:bg>
    <p:spTree>
      <p:nvGrpSpPr>
        <p:cNvPr id="1" name="Shape 24"/>
        <p:cNvGrpSpPr/>
        <p:nvPr/>
      </p:nvGrpSpPr>
      <p:grpSpPr>
        <a:xfrm>
          <a:off x="0" y="0"/>
          <a:ext cx="0" cy="0"/>
          <a:chOff x="0" y="0"/>
          <a:chExt cx="0" cy="0"/>
        </a:xfrm>
      </p:grpSpPr>
      <p:sp>
        <p:nvSpPr>
          <p:cNvPr id="25" name="Google Shape;25;p6"/>
          <p:cNvSpPr/>
          <p:nvPr/>
        </p:nvSpPr>
        <p:spPr>
          <a:xfrm>
            <a:off x="4572000" y="233"/>
            <a:ext cx="4572000" cy="6858000"/>
          </a:xfrm>
          <a:prstGeom prst="rect">
            <a:avLst/>
          </a:prstGeom>
          <a:solidFill>
            <a:srgbClr val="D0E0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6"/>
          <p:cNvSpPr txBox="1">
            <a:spLocks noGrp="1"/>
          </p:cNvSpPr>
          <p:nvPr>
            <p:ph type="title"/>
          </p:nvPr>
        </p:nvSpPr>
        <p:spPr>
          <a:xfrm>
            <a:off x="265500" y="1438333"/>
            <a:ext cx="4045200" cy="2385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4600"/>
              <a:buNone/>
              <a:defRPr sz="4600">
                <a:solidFill>
                  <a:schemeClr val="lt1"/>
                </a:solidFill>
              </a:defRPr>
            </a:lvl1pPr>
            <a:lvl2pPr lvl="1" algn="ctr">
              <a:lnSpc>
                <a:spcPct val="100000"/>
              </a:lnSpc>
              <a:spcBef>
                <a:spcPts val="0"/>
              </a:spcBef>
              <a:spcAft>
                <a:spcPts val="0"/>
              </a:spcAft>
              <a:buClr>
                <a:schemeClr val="lt1"/>
              </a:buClr>
              <a:buSzPts val="4600"/>
              <a:buNone/>
              <a:defRPr sz="4600">
                <a:solidFill>
                  <a:schemeClr val="lt1"/>
                </a:solidFill>
              </a:defRPr>
            </a:lvl2pPr>
            <a:lvl3pPr lvl="2" algn="ctr">
              <a:lnSpc>
                <a:spcPct val="100000"/>
              </a:lnSpc>
              <a:spcBef>
                <a:spcPts val="0"/>
              </a:spcBef>
              <a:spcAft>
                <a:spcPts val="0"/>
              </a:spcAft>
              <a:buClr>
                <a:schemeClr val="lt1"/>
              </a:buClr>
              <a:buSzPts val="4600"/>
              <a:buNone/>
              <a:defRPr sz="4600">
                <a:solidFill>
                  <a:schemeClr val="lt1"/>
                </a:solidFill>
              </a:defRPr>
            </a:lvl3pPr>
            <a:lvl4pPr lvl="3" algn="ctr">
              <a:lnSpc>
                <a:spcPct val="100000"/>
              </a:lnSpc>
              <a:spcBef>
                <a:spcPts val="0"/>
              </a:spcBef>
              <a:spcAft>
                <a:spcPts val="0"/>
              </a:spcAft>
              <a:buClr>
                <a:schemeClr val="lt1"/>
              </a:buClr>
              <a:buSzPts val="4600"/>
              <a:buNone/>
              <a:defRPr sz="4600">
                <a:solidFill>
                  <a:schemeClr val="lt1"/>
                </a:solidFill>
              </a:defRPr>
            </a:lvl4pPr>
            <a:lvl5pPr lvl="4" algn="ctr">
              <a:lnSpc>
                <a:spcPct val="100000"/>
              </a:lnSpc>
              <a:spcBef>
                <a:spcPts val="0"/>
              </a:spcBef>
              <a:spcAft>
                <a:spcPts val="0"/>
              </a:spcAft>
              <a:buClr>
                <a:schemeClr val="lt1"/>
              </a:buClr>
              <a:buSzPts val="4600"/>
              <a:buNone/>
              <a:defRPr sz="4600">
                <a:solidFill>
                  <a:schemeClr val="lt1"/>
                </a:solidFill>
              </a:defRPr>
            </a:lvl5pPr>
            <a:lvl6pPr lvl="5" algn="ctr">
              <a:lnSpc>
                <a:spcPct val="100000"/>
              </a:lnSpc>
              <a:spcBef>
                <a:spcPts val="0"/>
              </a:spcBef>
              <a:spcAft>
                <a:spcPts val="0"/>
              </a:spcAft>
              <a:buClr>
                <a:schemeClr val="lt1"/>
              </a:buClr>
              <a:buSzPts val="4600"/>
              <a:buNone/>
              <a:defRPr sz="4600">
                <a:solidFill>
                  <a:schemeClr val="lt1"/>
                </a:solidFill>
              </a:defRPr>
            </a:lvl6pPr>
            <a:lvl7pPr lvl="6" algn="ctr">
              <a:lnSpc>
                <a:spcPct val="100000"/>
              </a:lnSpc>
              <a:spcBef>
                <a:spcPts val="0"/>
              </a:spcBef>
              <a:spcAft>
                <a:spcPts val="0"/>
              </a:spcAft>
              <a:buClr>
                <a:schemeClr val="lt1"/>
              </a:buClr>
              <a:buSzPts val="4600"/>
              <a:buNone/>
              <a:defRPr sz="4600">
                <a:solidFill>
                  <a:schemeClr val="lt1"/>
                </a:solidFill>
              </a:defRPr>
            </a:lvl7pPr>
            <a:lvl8pPr lvl="7" algn="ctr">
              <a:lnSpc>
                <a:spcPct val="100000"/>
              </a:lnSpc>
              <a:spcBef>
                <a:spcPts val="0"/>
              </a:spcBef>
              <a:spcAft>
                <a:spcPts val="0"/>
              </a:spcAft>
              <a:buClr>
                <a:schemeClr val="lt1"/>
              </a:buClr>
              <a:buSzPts val="4600"/>
              <a:buNone/>
              <a:defRPr sz="4600">
                <a:solidFill>
                  <a:schemeClr val="lt1"/>
                </a:solidFill>
              </a:defRPr>
            </a:lvl8pPr>
            <a:lvl9pPr lvl="8" algn="ctr">
              <a:lnSpc>
                <a:spcPct val="100000"/>
              </a:lnSpc>
              <a:spcBef>
                <a:spcPts val="0"/>
              </a:spcBef>
              <a:spcAft>
                <a:spcPts val="0"/>
              </a:spcAft>
              <a:buClr>
                <a:schemeClr val="lt1"/>
              </a:buClr>
              <a:buSzPts val="4600"/>
              <a:buNone/>
              <a:defRPr sz="4600">
                <a:solidFill>
                  <a:schemeClr val="lt1"/>
                </a:solidFill>
              </a:defRPr>
            </a:lvl9pPr>
          </a:lstStyle>
          <a:p>
            <a:endParaRPr/>
          </a:p>
        </p:txBody>
      </p:sp>
      <p:sp>
        <p:nvSpPr>
          <p:cNvPr id="27" name="Google Shape;27;p6"/>
          <p:cNvSpPr txBox="1">
            <a:spLocks noGrp="1"/>
          </p:cNvSpPr>
          <p:nvPr>
            <p:ph type="subTitle" idx="1"/>
          </p:nvPr>
        </p:nvSpPr>
        <p:spPr>
          <a:xfrm>
            <a:off x="265500" y="3895201"/>
            <a:ext cx="4045200" cy="179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800"/>
              <a:buFont typeface="Quicksand"/>
              <a:buNone/>
              <a:defRPr>
                <a:solidFill>
                  <a:schemeClr val="lt1"/>
                </a:solidFill>
                <a:latin typeface="Quicksand"/>
                <a:ea typeface="Quicksand"/>
                <a:cs typeface="Quicksand"/>
                <a:sym typeface="Quicksand"/>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28" name="Google Shape;28;p6"/>
          <p:cNvSpPr txBox="1">
            <a:spLocks noGrp="1"/>
          </p:cNvSpPr>
          <p:nvPr>
            <p:ph type="body" idx="2"/>
          </p:nvPr>
        </p:nvSpPr>
        <p:spPr>
          <a:xfrm>
            <a:off x="4939500" y="965600"/>
            <a:ext cx="3837000" cy="49269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9" name="Google Shape;29;p6"/>
          <p:cNvSpPr/>
          <p:nvPr/>
        </p:nvSpPr>
        <p:spPr>
          <a:xfrm>
            <a:off x="200425" y="6274150"/>
            <a:ext cx="3799500" cy="4881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72350" y="199925"/>
            <a:ext cx="8036700" cy="978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3000"/>
              <a:buFont typeface="Quicksand"/>
              <a:buNone/>
              <a:defRPr sz="3000" b="1" i="0" u="none" strike="noStrike" cap="none">
                <a:solidFill>
                  <a:schemeClr val="dk2"/>
                </a:solidFill>
                <a:latin typeface="Quicksand"/>
                <a:ea typeface="Quicksand"/>
                <a:cs typeface="Quicksand"/>
                <a:sym typeface="Quicksand"/>
              </a:defRPr>
            </a:lvl1pPr>
            <a:lvl2pPr marR="0" lvl="1"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631233"/>
            <a:ext cx="8520600" cy="4133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pic>
        <p:nvPicPr>
          <p:cNvPr id="8" name="Google Shape;8;p1"/>
          <p:cNvPicPr preferRelativeResize="0"/>
          <p:nvPr/>
        </p:nvPicPr>
        <p:blipFill rotWithShape="1">
          <a:blip r:embed="rId5">
            <a:alphaModFix/>
          </a:blip>
          <a:srcRect l="5152" r="7950" b="42973"/>
          <a:stretch/>
        </p:blipFill>
        <p:spPr>
          <a:xfrm>
            <a:off x="7674050" y="5884025"/>
            <a:ext cx="1320375" cy="8717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CISeEFTsgD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GD3dgiDreGc&amp;t=287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7"/>
          <p:cNvSpPr txBox="1">
            <a:spLocks noGrp="1"/>
          </p:cNvSpPr>
          <p:nvPr>
            <p:ph type="ctrTitle"/>
          </p:nvPr>
        </p:nvSpPr>
        <p:spPr>
          <a:xfrm>
            <a:off x="411175" y="387448"/>
            <a:ext cx="8282400" cy="2002500"/>
          </a:xfrm>
          <a:prstGeom prst="rect">
            <a:avLst/>
          </a:prstGeom>
          <a:noFill/>
          <a:ln>
            <a:noFill/>
          </a:ln>
        </p:spPr>
        <p:txBody>
          <a:bodyPr spcFirstLastPara="1" wrap="square" lIns="91425" tIns="91425" rIns="91425" bIns="91425" anchor="b" anchorCtr="0">
            <a:noAutofit/>
          </a:bodyPr>
          <a:lstStyle/>
          <a:p>
            <a:r>
              <a:rPr lang="en-GB" sz="3500" b="1" dirty="0">
                <a:effectLst/>
                <a:latin typeface="Quicksand" panose="020B0604020202020204" charset="0"/>
                <a:ea typeface="Calibri" panose="020F0502020204030204" pitchFamily="34" charset="0"/>
                <a:cs typeface="Calibri" panose="020F0502020204030204" pitchFamily="34" charset="0"/>
              </a:rPr>
              <a:t>Exploration, exploitation, and resistance: how did Europeans make connections in Africa and the America’s 1500-1900?</a:t>
            </a:r>
            <a:endParaRPr sz="3500" b="0" dirty="0">
              <a:sym typeface="Quicksand"/>
            </a:endParaRPr>
          </a:p>
        </p:txBody>
      </p:sp>
      <p:sp>
        <p:nvSpPr>
          <p:cNvPr id="5" name="Google Shape;35;p7"/>
          <p:cNvSpPr txBox="1">
            <a:spLocks/>
          </p:cNvSpPr>
          <p:nvPr/>
        </p:nvSpPr>
        <p:spPr>
          <a:xfrm>
            <a:off x="430800" y="3502958"/>
            <a:ext cx="8282400" cy="25366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3600"/>
              <a:buFont typeface="Quicksand"/>
              <a:buNone/>
              <a:defRPr sz="3600" b="0" i="0" u="none" strike="noStrike" cap="none">
                <a:solidFill>
                  <a:schemeClr val="dk2"/>
                </a:solidFill>
                <a:latin typeface="Quicksand"/>
                <a:ea typeface="Quicksand"/>
                <a:cs typeface="Quicksand"/>
                <a:sym typeface="Quicksand"/>
              </a:defRPr>
            </a:lvl1pPr>
            <a:lvl2pPr marL="914400" marR="0" lvl="1"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2pPr>
            <a:lvl3pPr marL="1371600" marR="0" lvl="2"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3pPr>
            <a:lvl4pPr marL="1828800" marR="0" lvl="3"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4pPr>
            <a:lvl5pPr marL="2286000" marR="0" lvl="4"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5pPr>
            <a:lvl6pPr marL="2743200" marR="0" lvl="5"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6pPr>
            <a:lvl7pPr marL="3200400" marR="0" lvl="6"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7pPr>
            <a:lvl8pPr marL="3657600" marR="0" lvl="7"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8pPr>
            <a:lvl9pPr marL="4114800" marR="0" lvl="8"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9pPr>
          </a:lstStyle>
          <a:p>
            <a:pPr algn="ctr"/>
            <a:r>
              <a:rPr lang="en-GB" sz="2500" b="1" u="sng" dirty="0">
                <a:effectLst/>
                <a:latin typeface="Quicksand" panose="020B0604020202020204" charset="0"/>
                <a:ea typeface="Calibri" panose="020F0502020204030204" pitchFamily="34" charset="0"/>
                <a:cs typeface="Times New Roman" panose="02020603050405020304" pitchFamily="18" charset="0"/>
              </a:rPr>
              <a:t>Title: </a:t>
            </a:r>
            <a:r>
              <a:rPr lang="en-US" sz="2500" b="1" u="sng" dirty="0">
                <a:effectLst/>
                <a:latin typeface="Quicksand" panose="020B0604020202020204" charset="0"/>
                <a:ea typeface="Calibri" panose="020F0502020204030204" pitchFamily="34" charset="0"/>
                <a:cs typeface="Calibri" panose="020F0502020204030204" pitchFamily="34" charset="0"/>
              </a:rPr>
              <a:t>How did European relations with Indigenous people in North America change over time?</a:t>
            </a:r>
          </a:p>
          <a:p>
            <a:pPr algn="ctr"/>
            <a:endParaRPr lang="en-GB" sz="2500" dirty="0">
              <a:effectLst/>
              <a:latin typeface="Quicksand" panose="020B0604020202020204" charset="0"/>
              <a:ea typeface="Calibri" panose="020F0502020204030204" pitchFamily="34" charset="0"/>
              <a:cs typeface="Times New Roman" panose="02020603050405020304" pitchFamily="18" charset="0"/>
            </a:endParaRPr>
          </a:p>
          <a:p>
            <a:pPr marL="114300" indent="0" algn="ctr"/>
            <a:r>
              <a:rPr lang="en-GB" sz="2500" b="1" u="sng" dirty="0">
                <a:highlight>
                  <a:srgbClr val="FFFF00"/>
                </a:highlight>
                <a:latin typeface="Quicksand" panose="020B0604020202020204" charset="0"/>
                <a:ea typeface="Calibri" panose="020F0502020204030204" pitchFamily="34" charset="0"/>
                <a:cs typeface="Times New Roman" panose="02020603050405020304" pitchFamily="18" charset="0"/>
              </a:rPr>
              <a:t>Starter: </a:t>
            </a:r>
            <a:r>
              <a:rPr lang="en-GB" sz="2500" dirty="0">
                <a:latin typeface="Quicksand" panose="020B0604020202020204" charset="0"/>
                <a:ea typeface="Calibri" panose="020F0502020204030204" pitchFamily="34" charset="0"/>
                <a:cs typeface="Times New Roman" panose="02020603050405020304" pitchFamily="18" charset="0"/>
              </a:rPr>
              <a:t>In many places in America today there is a celebration on ‘Columbus Day’, to mark the day the Christopher Columbus supposedly arrived in the Americas. Many people don’t think this should be a celebration. Why might this be?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975D-0BF7-4E5C-86B5-8F958F5A1BBF}"/>
              </a:ext>
            </a:extLst>
          </p:cNvPr>
          <p:cNvSpPr>
            <a:spLocks noGrp="1"/>
          </p:cNvSpPr>
          <p:nvPr>
            <p:ph type="title"/>
          </p:nvPr>
        </p:nvSpPr>
        <p:spPr>
          <a:xfrm>
            <a:off x="311699" y="357225"/>
            <a:ext cx="5440589" cy="1007700"/>
          </a:xfrm>
        </p:spPr>
        <p:txBody>
          <a:bodyPr/>
          <a:lstStyle/>
          <a:p>
            <a:br>
              <a:rPr lang="en-GB" dirty="0">
                <a:latin typeface="Quicksand" panose="020B0604020202020204" charset="0"/>
              </a:rPr>
            </a:br>
            <a:r>
              <a:rPr lang="en-GB" dirty="0">
                <a:latin typeface="Quicksand" panose="020B0604020202020204" charset="0"/>
              </a:rPr>
              <a:t>What did some indigenous first think of the Europeans?</a:t>
            </a:r>
            <a:br>
              <a:rPr lang="en-GB" dirty="0">
                <a:latin typeface="Quicksand" panose="020B0604020202020204" charset="0"/>
              </a:rPr>
            </a:br>
            <a:endParaRPr lang="en-GB" dirty="0"/>
          </a:p>
        </p:txBody>
      </p:sp>
      <p:sp>
        <p:nvSpPr>
          <p:cNvPr id="3" name="Text Placeholder 2">
            <a:extLst>
              <a:ext uri="{FF2B5EF4-FFF2-40B4-BE49-F238E27FC236}">
                <a16:creationId xmlns:a16="http://schemas.microsoft.com/office/drawing/2014/main" id="{B720E758-525B-43EC-9611-F0E522093FEB}"/>
              </a:ext>
            </a:extLst>
          </p:cNvPr>
          <p:cNvSpPr>
            <a:spLocks noGrp="1"/>
          </p:cNvSpPr>
          <p:nvPr>
            <p:ph type="body" idx="1"/>
          </p:nvPr>
        </p:nvSpPr>
        <p:spPr>
          <a:xfrm>
            <a:off x="311699" y="1560425"/>
            <a:ext cx="8436710" cy="3934500"/>
          </a:xfrm>
        </p:spPr>
        <p:txBody>
          <a:bodyPr/>
          <a:lstStyle/>
          <a:p>
            <a:pPr marL="152400" indent="0">
              <a:buNone/>
            </a:pPr>
            <a:r>
              <a:rPr lang="en-GB" sz="1800" b="1" u="sng" dirty="0">
                <a:latin typeface="Quicksand" panose="020B0604020202020204" charset="0"/>
              </a:rPr>
              <a:t>Answer</a:t>
            </a:r>
          </a:p>
          <a:p>
            <a:pPr marL="152400" indent="0">
              <a:buNone/>
            </a:pPr>
            <a:r>
              <a:rPr lang="en-GB" sz="1800" dirty="0">
                <a:latin typeface="Quicksand" panose="020B0604020202020204" charset="0"/>
              </a:rPr>
              <a:t>1.	What can you infer (work out) from Source 1 about how some indigenous people first saw the English?</a:t>
            </a:r>
          </a:p>
          <a:p>
            <a:pPr marL="495300" indent="-342900">
              <a:buAutoNum type="alphaLcPeriod"/>
            </a:pPr>
            <a:r>
              <a:rPr lang="en-GB" sz="1800" i="1" dirty="0">
                <a:highlight>
                  <a:srgbClr val="00FF00"/>
                </a:highlight>
                <a:latin typeface="Quicksand" panose="020B0604020202020204" charset="0"/>
              </a:rPr>
              <a:t>From Source 1 I can infer that the indigenous </a:t>
            </a:r>
            <a:r>
              <a:rPr lang="en-US" sz="1800" dirty="0">
                <a:effectLst/>
                <a:highlight>
                  <a:srgbClr val="00FF00"/>
                </a:highlight>
                <a:latin typeface="Quicksand" panose="020B0604020202020204" charset="0"/>
                <a:ea typeface="Calibri" panose="020F0502020204030204" pitchFamily="34" charset="0"/>
                <a:cs typeface="Times New Roman" panose="02020603050405020304" pitchFamily="18" charset="0"/>
              </a:rPr>
              <a:t>Montagnais trading captain was amazed at the value placed upon the beaver pelt by Europeans. Trade in beaver pelts in the seventeenth and eighteenth centuries would have been impossible without the cooperation and enthusiasm of Indigenous peoples to consume European merchandise and products.</a:t>
            </a:r>
            <a:endParaRPr lang="en-GB" sz="1800" dirty="0">
              <a:highlight>
                <a:srgbClr val="00FF00"/>
              </a:highlight>
              <a:latin typeface="Quicksand" panose="020B0604020202020204" charset="0"/>
            </a:endParaRPr>
          </a:p>
          <a:p>
            <a:pPr marL="495300" indent="-342900">
              <a:buAutoNum type="alphaLcPeriod"/>
            </a:pPr>
            <a:endParaRPr lang="en-GB" sz="1800" i="1" dirty="0">
              <a:latin typeface="Quicksand" panose="020B0604020202020204" charset="0"/>
            </a:endParaRPr>
          </a:p>
          <a:p>
            <a:pPr marL="152400" indent="0">
              <a:buNone/>
            </a:pPr>
            <a:endParaRPr lang="en-GB" sz="1800" dirty="0"/>
          </a:p>
        </p:txBody>
      </p:sp>
    </p:spTree>
    <p:extLst>
      <p:ext uri="{BB962C8B-B14F-4D97-AF65-F5344CB8AC3E}">
        <p14:creationId xmlns:p14="http://schemas.microsoft.com/office/powerpoint/2010/main" val="3830454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45A-5C38-4239-A3E0-98627C5CF42F}"/>
              </a:ext>
            </a:extLst>
          </p:cNvPr>
          <p:cNvSpPr>
            <a:spLocks noGrp="1"/>
          </p:cNvSpPr>
          <p:nvPr>
            <p:ph type="title"/>
          </p:nvPr>
        </p:nvSpPr>
        <p:spPr>
          <a:xfrm>
            <a:off x="465936" y="1833485"/>
            <a:ext cx="8479760" cy="1007700"/>
          </a:xfrm>
        </p:spPr>
        <p:txBody>
          <a:bodyPr/>
          <a:lstStyle/>
          <a:p>
            <a:r>
              <a:rPr lang="en-GB" sz="3000" b="1" u="sng" dirty="0">
                <a:effectLst/>
                <a:latin typeface="Quicksand" panose="020B0604020202020204" charset="0"/>
                <a:ea typeface="Calibri" panose="020F0502020204030204" pitchFamily="34" charset="0"/>
                <a:cs typeface="Calibri" panose="020F0502020204030204" pitchFamily="34" charset="0"/>
              </a:rPr>
              <a:t>Activity 2b: Highlight the positive and negative impacts of the fur trade on Indigenous people.</a:t>
            </a:r>
            <a:br>
              <a:rPr lang="en-GB" sz="3000" dirty="0">
                <a:effectLst/>
                <a:latin typeface="Calibri" panose="020F0502020204030204" pitchFamily="34" charset="0"/>
                <a:ea typeface="Calibri" panose="020F0502020204030204" pitchFamily="34" charset="0"/>
                <a:cs typeface="Times New Roman" panose="02020603050405020304" pitchFamily="18" charset="0"/>
              </a:rPr>
            </a:br>
            <a:endParaRPr lang="en-GB" sz="3000" dirty="0"/>
          </a:p>
        </p:txBody>
      </p:sp>
      <p:sp>
        <p:nvSpPr>
          <p:cNvPr id="3" name="Text Placeholder 2">
            <a:extLst>
              <a:ext uri="{FF2B5EF4-FFF2-40B4-BE49-F238E27FC236}">
                <a16:creationId xmlns:a16="http://schemas.microsoft.com/office/drawing/2014/main" id="{3FE934BC-E213-4F06-BA1D-35D0AB10AE88}"/>
              </a:ext>
            </a:extLst>
          </p:cNvPr>
          <p:cNvSpPr>
            <a:spLocks noGrp="1"/>
          </p:cNvSpPr>
          <p:nvPr>
            <p:ph type="body" idx="1"/>
          </p:nvPr>
        </p:nvSpPr>
        <p:spPr>
          <a:xfrm>
            <a:off x="465936" y="2604587"/>
            <a:ext cx="4684288" cy="3742423"/>
          </a:xfrm>
          <a:solidFill>
            <a:schemeClr val="accent6">
              <a:lumMod val="20000"/>
              <a:lumOff val="80000"/>
            </a:schemeClr>
          </a:solidFill>
        </p:spPr>
        <p:txBody>
          <a:bodyPr/>
          <a:lstStyle/>
          <a:p>
            <a:pPr marL="152400" indent="0">
              <a:buNone/>
            </a:pPr>
            <a:r>
              <a:rPr lang="en-GB" sz="2200" b="1" i="1" u="sng" dirty="0">
                <a:effectLst/>
                <a:latin typeface="Quicksand" panose="020B0604020202020204" charset="0"/>
                <a:ea typeface="Calibri" panose="020F0502020204030204" pitchFamily="34" charset="0"/>
                <a:cs typeface="Calibri" panose="020F0502020204030204" pitchFamily="34" charset="0"/>
              </a:rPr>
              <a:t>Challenge:</a:t>
            </a:r>
          </a:p>
          <a:p>
            <a:pPr marL="152400" indent="0">
              <a:buNone/>
            </a:pPr>
            <a:r>
              <a:rPr lang="en-GB" sz="1800" dirty="0">
                <a:effectLst/>
                <a:latin typeface="Quicksand" panose="020B0604020202020204" charset="0"/>
                <a:ea typeface="Calibri" panose="020F0502020204030204" pitchFamily="34" charset="0"/>
                <a:cs typeface="Calibri" panose="020F0502020204030204" pitchFamily="34" charset="0"/>
              </a:rPr>
              <a:t>Explain two consequences of European connections with Indigenous people during the dur trade.</a:t>
            </a:r>
            <a:endParaRPr lang="en-GB" sz="1800" dirty="0">
              <a:effectLst/>
              <a:latin typeface="Quicksand" panose="020B0604020202020204" charset="0"/>
              <a:ea typeface="Calibri" panose="020F0502020204030204" pitchFamily="34" charset="0"/>
              <a:cs typeface="Times New Roman" panose="02020603050405020304" pitchFamily="18" charset="0"/>
            </a:endParaRPr>
          </a:p>
          <a:p>
            <a:pPr marL="152400" indent="0">
              <a:buNone/>
            </a:pPr>
            <a:r>
              <a:rPr lang="en-GB" sz="1800" i="1" dirty="0">
                <a:effectLst/>
                <a:latin typeface="Quicksand" panose="020B0604020202020204" charset="0"/>
                <a:ea typeface="Calibri" panose="020F0502020204030204" pitchFamily="34" charset="0"/>
                <a:cs typeface="Calibri" panose="020F0502020204030204" pitchFamily="34" charset="0"/>
              </a:rPr>
              <a:t>One consequence of European connections with Indigenous people during the fur trade was…</a:t>
            </a:r>
            <a:endParaRPr lang="en-GB" sz="1800" dirty="0">
              <a:effectLst/>
              <a:latin typeface="Quicksand" panose="020B0604020202020204" charset="0"/>
              <a:ea typeface="Calibri" panose="020F0502020204030204" pitchFamily="34" charset="0"/>
              <a:cs typeface="Times New Roman" panose="02020603050405020304" pitchFamily="18" charset="0"/>
            </a:endParaRPr>
          </a:p>
          <a:p>
            <a:pPr marL="152400" indent="0">
              <a:buNone/>
            </a:pPr>
            <a:r>
              <a:rPr lang="en-GB" sz="1800" b="1" u="none" strike="noStrike" dirty="0">
                <a:effectLst/>
                <a:latin typeface="Quicksand" panose="020B0604020202020204" charset="0"/>
                <a:ea typeface="Calibri" panose="020F0502020204030204" pitchFamily="34" charset="0"/>
                <a:cs typeface="Calibri" panose="020F0502020204030204" pitchFamily="34" charset="0"/>
              </a:rPr>
              <a:t> </a:t>
            </a:r>
            <a:endParaRPr lang="en-GB" sz="1800" dirty="0">
              <a:effectLst/>
              <a:latin typeface="Quicksand" panose="020B0604020202020204" charset="0"/>
              <a:ea typeface="Calibri" panose="020F0502020204030204" pitchFamily="34" charset="0"/>
              <a:cs typeface="Times New Roman" panose="02020603050405020304" pitchFamily="18" charset="0"/>
            </a:endParaRPr>
          </a:p>
          <a:p>
            <a:pPr marL="152400" indent="0">
              <a:buNone/>
            </a:pPr>
            <a:r>
              <a:rPr lang="en-GB" sz="1800" i="1" dirty="0">
                <a:effectLst/>
                <a:latin typeface="Quicksand" panose="020B0604020202020204" charset="0"/>
                <a:ea typeface="Calibri" panose="020F0502020204030204" pitchFamily="34" charset="0"/>
                <a:cs typeface="Calibri" panose="020F0502020204030204" pitchFamily="34" charset="0"/>
              </a:rPr>
              <a:t>Another consequence of European connections with Indigenous people during the fur trade was…</a:t>
            </a:r>
            <a:endParaRPr lang="en-GB" sz="1800" dirty="0">
              <a:effectLst/>
              <a:latin typeface="Quicksand" panose="020B0604020202020204" charset="0"/>
              <a:ea typeface="Calibri" panose="020F0502020204030204" pitchFamily="34" charset="0"/>
              <a:cs typeface="Times New Roman" panose="02020603050405020304" pitchFamily="18" charset="0"/>
            </a:endParaRPr>
          </a:p>
          <a:p>
            <a:pPr marL="152400" indent="0">
              <a:buNone/>
            </a:pPr>
            <a:br>
              <a:rPr lang="en-GB" sz="2200" dirty="0">
                <a:effectLst/>
                <a:latin typeface="Quicksand" panose="020B0604020202020204" charset="0"/>
                <a:ea typeface="Calibri" panose="020F0502020204030204" pitchFamily="34" charset="0"/>
                <a:cs typeface="Times New Roman" panose="02020603050405020304" pitchFamily="18" charset="0"/>
              </a:rPr>
            </a:br>
            <a:endParaRPr lang="en-GB" sz="2200" dirty="0">
              <a:latin typeface="Quicksand" panose="020B0604020202020204" charset="0"/>
            </a:endParaRPr>
          </a:p>
        </p:txBody>
      </p:sp>
    </p:spTree>
    <p:extLst>
      <p:ext uri="{BB962C8B-B14F-4D97-AF65-F5344CB8AC3E}">
        <p14:creationId xmlns:p14="http://schemas.microsoft.com/office/powerpoint/2010/main" val="120719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20F7B-36F4-4F8E-B078-A57DB3312759}"/>
              </a:ext>
            </a:extLst>
          </p:cNvPr>
          <p:cNvSpPr>
            <a:spLocks noGrp="1"/>
          </p:cNvSpPr>
          <p:nvPr>
            <p:ph type="title"/>
          </p:nvPr>
        </p:nvSpPr>
        <p:spPr>
          <a:xfrm>
            <a:off x="311700" y="357225"/>
            <a:ext cx="2808000" cy="469040"/>
          </a:xfrm>
        </p:spPr>
        <p:txBody>
          <a:bodyPr/>
          <a:lstStyle/>
          <a:p>
            <a:r>
              <a:rPr lang="en-GB" dirty="0"/>
              <a:t>Answers</a:t>
            </a:r>
          </a:p>
        </p:txBody>
      </p:sp>
      <p:graphicFrame>
        <p:nvGraphicFramePr>
          <p:cNvPr id="4" name="Table 3">
            <a:extLst>
              <a:ext uri="{FF2B5EF4-FFF2-40B4-BE49-F238E27FC236}">
                <a16:creationId xmlns:a16="http://schemas.microsoft.com/office/drawing/2014/main" id="{7A186A97-479F-46FC-9A6A-A610304F21AF}"/>
              </a:ext>
            </a:extLst>
          </p:cNvPr>
          <p:cNvGraphicFramePr>
            <a:graphicFrameLocks noGrp="1"/>
          </p:cNvGraphicFramePr>
          <p:nvPr>
            <p:extLst>
              <p:ext uri="{D42A27DB-BD31-4B8C-83A1-F6EECF244321}">
                <p14:modId xmlns:p14="http://schemas.microsoft.com/office/powerpoint/2010/main" val="973632554"/>
              </p:ext>
            </p:extLst>
          </p:nvPr>
        </p:nvGraphicFramePr>
        <p:xfrm>
          <a:off x="231354" y="799849"/>
          <a:ext cx="8912646" cy="5447538"/>
        </p:xfrm>
        <a:graphic>
          <a:graphicData uri="http://schemas.openxmlformats.org/drawingml/2006/table">
            <a:tbl>
              <a:tblPr firstRow="1" firstCol="1" bandRow="1">
                <a:tableStyleId>{5940675A-B579-460E-94D1-54222C63F5DA}</a:tableStyleId>
              </a:tblPr>
              <a:tblGrid>
                <a:gridCol w="2970577">
                  <a:extLst>
                    <a:ext uri="{9D8B030D-6E8A-4147-A177-3AD203B41FA5}">
                      <a16:colId xmlns:a16="http://schemas.microsoft.com/office/drawing/2014/main" val="233803321"/>
                    </a:ext>
                  </a:extLst>
                </a:gridCol>
                <a:gridCol w="2970577">
                  <a:extLst>
                    <a:ext uri="{9D8B030D-6E8A-4147-A177-3AD203B41FA5}">
                      <a16:colId xmlns:a16="http://schemas.microsoft.com/office/drawing/2014/main" val="3905658863"/>
                    </a:ext>
                  </a:extLst>
                </a:gridCol>
                <a:gridCol w="2971492">
                  <a:extLst>
                    <a:ext uri="{9D8B030D-6E8A-4147-A177-3AD203B41FA5}">
                      <a16:colId xmlns:a16="http://schemas.microsoft.com/office/drawing/2014/main" val="3388190116"/>
                    </a:ext>
                  </a:extLst>
                </a:gridCol>
              </a:tblGrid>
              <a:tr h="1331282">
                <a:tc>
                  <a:txBody>
                    <a:bodyPr/>
                    <a:lstStyle/>
                    <a:p>
                      <a:r>
                        <a:rPr lang="en-GB" sz="1500" dirty="0">
                          <a:solidFill>
                            <a:schemeClr val="bg2">
                              <a:lumMod val="50000"/>
                            </a:schemeClr>
                          </a:solidFill>
                          <a:effectLst/>
                          <a:highlight>
                            <a:srgbClr val="00FF00"/>
                          </a:highlight>
                          <a:latin typeface="Quicksand" panose="020B0604020202020204" charset="0"/>
                        </a:rPr>
                        <a:t>The fur trade offered Indigenous peoples new access to various useful material technologies of Europeans, particularly metal.</a:t>
                      </a:r>
                      <a:endParaRPr lang="en-GB" sz="1500" dirty="0">
                        <a:solidFill>
                          <a:schemeClr val="bg2">
                            <a:lumMod val="50000"/>
                          </a:schemeClr>
                        </a:solidFill>
                        <a:effectLst/>
                        <a:highlight>
                          <a:srgbClr val="00FF00"/>
                        </a:highlight>
                        <a:latin typeface="Quicksand" panose="020B0604020202020204" charset="0"/>
                        <a:ea typeface="Calibri" panose="020F0502020204030204" pitchFamily="34" charset="0"/>
                        <a:cs typeface="Times New Roman" panose="02020603050405020304" pitchFamily="18" charset="0"/>
                      </a:endParaRPr>
                    </a:p>
                  </a:txBody>
                  <a:tcPr marL="64151" marR="64151" marT="0" marB="0"/>
                </a:tc>
                <a:tc>
                  <a:txBody>
                    <a:bodyPr/>
                    <a:lstStyle/>
                    <a:p>
                      <a:pPr>
                        <a:lnSpc>
                          <a:spcPct val="106000"/>
                        </a:lnSpc>
                        <a:spcAft>
                          <a:spcPts val="800"/>
                        </a:spcAft>
                      </a:pPr>
                      <a:r>
                        <a:rPr lang="en-US" sz="1500" dirty="0">
                          <a:solidFill>
                            <a:schemeClr val="bg2">
                              <a:lumMod val="50000"/>
                            </a:schemeClr>
                          </a:solidFill>
                          <a:effectLst/>
                          <a:highlight>
                            <a:srgbClr val="00FF00"/>
                          </a:highlight>
                          <a:latin typeface="Quicksand" panose="020B0604020202020204" charset="0"/>
                        </a:rPr>
                        <a:t>Trading old clothing (used furs) gave them access to metal objects such as knives, pots and axes, as well as needles, kettles, ice chisels, hatchets, and projectile points. Other goods were traded were guns, bullets, beads, linens for fishing nets, and mirrors. </a:t>
                      </a:r>
                      <a:endParaRPr lang="en-GB" sz="1500" dirty="0">
                        <a:solidFill>
                          <a:schemeClr val="bg2">
                            <a:lumMod val="50000"/>
                          </a:schemeClr>
                        </a:solidFill>
                        <a:effectLst/>
                        <a:highlight>
                          <a:srgbClr val="00FF00"/>
                        </a:highlight>
                        <a:latin typeface="Quicksand" panose="020B0604020202020204" charset="0"/>
                        <a:ea typeface="Calibri" panose="020F0502020204030204" pitchFamily="34" charset="0"/>
                        <a:cs typeface="Times New Roman" panose="02020603050405020304" pitchFamily="18" charset="0"/>
                      </a:endParaRPr>
                    </a:p>
                  </a:txBody>
                  <a:tcPr marL="64151" marR="64151" marT="0" marB="0"/>
                </a:tc>
                <a:tc>
                  <a:txBody>
                    <a:bodyPr/>
                    <a:lstStyle/>
                    <a:p>
                      <a:r>
                        <a:rPr lang="en-GB" sz="1500" dirty="0">
                          <a:solidFill>
                            <a:schemeClr val="bg2">
                              <a:lumMod val="50000"/>
                            </a:schemeClr>
                          </a:solidFill>
                          <a:effectLst/>
                          <a:highlight>
                            <a:srgbClr val="00FF00"/>
                          </a:highlight>
                          <a:latin typeface="Quicksand" panose="020B0604020202020204" charset="0"/>
                        </a:rPr>
                        <a:t>Indigenous women began to marry and have long term relationships with the newcomers.</a:t>
                      </a:r>
                      <a:endParaRPr lang="en-GB" sz="1500" dirty="0">
                        <a:solidFill>
                          <a:schemeClr val="bg2">
                            <a:lumMod val="50000"/>
                          </a:schemeClr>
                        </a:solidFill>
                        <a:effectLst/>
                        <a:highlight>
                          <a:srgbClr val="00FF00"/>
                        </a:highlight>
                        <a:latin typeface="Quicksand" panose="020B0604020202020204" charset="0"/>
                        <a:ea typeface="Calibri" panose="020F0502020204030204" pitchFamily="34" charset="0"/>
                        <a:cs typeface="Times New Roman" panose="02020603050405020304" pitchFamily="18" charset="0"/>
                      </a:endParaRPr>
                    </a:p>
                  </a:txBody>
                  <a:tcPr marL="64151" marR="64151" marT="0" marB="0"/>
                </a:tc>
                <a:extLst>
                  <a:ext uri="{0D108BD9-81ED-4DB2-BD59-A6C34878D82A}">
                    <a16:rowId xmlns:a16="http://schemas.microsoft.com/office/drawing/2014/main" val="4292327449"/>
                  </a:ext>
                </a:extLst>
              </a:tr>
              <a:tr h="1133074">
                <a:tc>
                  <a:txBody>
                    <a:bodyPr/>
                    <a:lstStyle/>
                    <a:p>
                      <a:pPr>
                        <a:lnSpc>
                          <a:spcPct val="106000"/>
                        </a:lnSpc>
                        <a:spcAft>
                          <a:spcPts val="800"/>
                        </a:spcAft>
                      </a:pPr>
                      <a:r>
                        <a:rPr lang="en-US" sz="1500" dirty="0">
                          <a:solidFill>
                            <a:schemeClr val="bg2">
                              <a:lumMod val="50000"/>
                            </a:schemeClr>
                          </a:solidFill>
                          <a:effectLst/>
                          <a:highlight>
                            <a:srgbClr val="00FF00"/>
                          </a:highlight>
                          <a:latin typeface="Quicksand" panose="020B0604020202020204" charset="0"/>
                        </a:rPr>
                        <a:t>Indigenous peoples contributed not only their skills in hunting, but also their extensive knowledge of the land and ecosystems to the development of the hybrid economy known as fur trade </a:t>
                      </a:r>
                      <a:endParaRPr lang="en-GB" sz="1500" dirty="0">
                        <a:solidFill>
                          <a:schemeClr val="bg2">
                            <a:lumMod val="50000"/>
                          </a:schemeClr>
                        </a:solidFill>
                        <a:effectLst/>
                        <a:highlight>
                          <a:srgbClr val="00FF00"/>
                        </a:highlight>
                        <a:latin typeface="Quicksand" panose="020B0604020202020204" charset="0"/>
                        <a:ea typeface="Calibri" panose="020F0502020204030204" pitchFamily="34" charset="0"/>
                        <a:cs typeface="Times New Roman" panose="02020603050405020304" pitchFamily="18" charset="0"/>
                      </a:endParaRPr>
                    </a:p>
                  </a:txBody>
                  <a:tcPr marL="64151" marR="64151" marT="0" marB="0"/>
                </a:tc>
                <a:tc>
                  <a:txBody>
                    <a:bodyPr/>
                    <a:lstStyle/>
                    <a:p>
                      <a:r>
                        <a:rPr lang="en-GB" sz="1500" dirty="0">
                          <a:solidFill>
                            <a:schemeClr val="bg2">
                              <a:lumMod val="50000"/>
                            </a:schemeClr>
                          </a:solidFill>
                          <a:effectLst/>
                          <a:highlight>
                            <a:srgbClr val="FF0000"/>
                          </a:highlight>
                          <a:latin typeface="Quicksand" panose="020B0604020202020204" charset="0"/>
                        </a:rPr>
                        <a:t>Most damaging for Indigenous communities was a dependency on European goods. Use of these goods meant the indigenous people had to trade or work for wages.</a:t>
                      </a:r>
                      <a:endParaRPr lang="en-GB" sz="1500" dirty="0">
                        <a:solidFill>
                          <a:schemeClr val="bg2">
                            <a:lumMod val="50000"/>
                          </a:schemeClr>
                        </a:solidFill>
                        <a:effectLst/>
                        <a:highlight>
                          <a:srgbClr val="FF0000"/>
                        </a:highlight>
                        <a:latin typeface="Quicksand" panose="020B0604020202020204" charset="0"/>
                        <a:ea typeface="Calibri" panose="020F0502020204030204" pitchFamily="34" charset="0"/>
                        <a:cs typeface="Times New Roman" panose="02020603050405020304" pitchFamily="18" charset="0"/>
                      </a:endParaRPr>
                    </a:p>
                  </a:txBody>
                  <a:tcPr marL="64151" marR="64151" marT="0" marB="0"/>
                </a:tc>
                <a:tc>
                  <a:txBody>
                    <a:bodyPr/>
                    <a:lstStyle/>
                    <a:p>
                      <a:r>
                        <a:rPr lang="en-GB" sz="1500" dirty="0">
                          <a:solidFill>
                            <a:schemeClr val="bg2">
                              <a:lumMod val="50000"/>
                            </a:schemeClr>
                          </a:solidFill>
                          <a:effectLst/>
                          <a:highlight>
                            <a:srgbClr val="FF0000"/>
                          </a:highlight>
                          <a:latin typeface="Quicksand" panose="020B0604020202020204" charset="0"/>
                        </a:rPr>
                        <a:t>The children of the relationships between Europeans and indigenous became known as “</a:t>
                      </a:r>
                      <a:r>
                        <a:rPr lang="en-GB" sz="1500" dirty="0" err="1">
                          <a:solidFill>
                            <a:schemeClr val="bg2">
                              <a:lumMod val="50000"/>
                            </a:schemeClr>
                          </a:solidFill>
                          <a:effectLst/>
                          <a:highlight>
                            <a:srgbClr val="FF0000"/>
                          </a:highlight>
                          <a:latin typeface="Quicksand" panose="020B0604020202020204" charset="0"/>
                        </a:rPr>
                        <a:t>halfbreeds</a:t>
                      </a:r>
                      <a:r>
                        <a:rPr lang="en-GB" sz="1500" dirty="0">
                          <a:solidFill>
                            <a:schemeClr val="bg2">
                              <a:lumMod val="50000"/>
                            </a:schemeClr>
                          </a:solidFill>
                          <a:effectLst/>
                          <a:highlight>
                            <a:srgbClr val="FF0000"/>
                          </a:highlight>
                          <a:latin typeface="Quicksand" panose="020B0604020202020204" charset="0"/>
                        </a:rPr>
                        <a:t>” or “mixed-bloods”, while the French called their children “</a:t>
                      </a:r>
                      <a:r>
                        <a:rPr lang="en-GB" sz="1500" dirty="0" err="1">
                          <a:solidFill>
                            <a:schemeClr val="bg2">
                              <a:lumMod val="50000"/>
                            </a:schemeClr>
                          </a:solidFill>
                          <a:effectLst/>
                          <a:highlight>
                            <a:srgbClr val="FF0000"/>
                          </a:highlight>
                          <a:latin typeface="Quicksand" panose="020B0604020202020204" charset="0"/>
                        </a:rPr>
                        <a:t>boisbrûlés</a:t>
                      </a:r>
                      <a:r>
                        <a:rPr lang="en-GB" sz="1500" dirty="0">
                          <a:solidFill>
                            <a:schemeClr val="bg2">
                              <a:lumMod val="50000"/>
                            </a:schemeClr>
                          </a:solidFill>
                          <a:effectLst/>
                          <a:highlight>
                            <a:srgbClr val="FF0000"/>
                          </a:highlight>
                          <a:latin typeface="Quicksand" panose="020B0604020202020204" charset="0"/>
                        </a:rPr>
                        <a:t>” or Métis.</a:t>
                      </a:r>
                      <a:endParaRPr lang="en-GB" sz="1500" dirty="0">
                        <a:solidFill>
                          <a:schemeClr val="bg2">
                            <a:lumMod val="50000"/>
                          </a:schemeClr>
                        </a:solidFill>
                        <a:effectLst/>
                        <a:highlight>
                          <a:srgbClr val="FF0000"/>
                        </a:highlight>
                        <a:latin typeface="Quicksand" panose="020B0604020202020204" charset="0"/>
                        <a:ea typeface="Calibri" panose="020F0502020204030204" pitchFamily="34" charset="0"/>
                        <a:cs typeface="Times New Roman" panose="02020603050405020304" pitchFamily="18" charset="0"/>
                      </a:endParaRPr>
                    </a:p>
                  </a:txBody>
                  <a:tcPr marL="64151" marR="64151" marT="0" marB="0"/>
                </a:tc>
                <a:extLst>
                  <a:ext uri="{0D108BD9-81ED-4DB2-BD59-A6C34878D82A}">
                    <a16:rowId xmlns:a16="http://schemas.microsoft.com/office/drawing/2014/main" val="1002653167"/>
                  </a:ext>
                </a:extLst>
              </a:tr>
              <a:tr h="1579761">
                <a:tc>
                  <a:txBody>
                    <a:bodyPr/>
                    <a:lstStyle/>
                    <a:p>
                      <a:r>
                        <a:rPr lang="en-GB" sz="1500" dirty="0">
                          <a:solidFill>
                            <a:schemeClr val="bg2">
                              <a:lumMod val="50000"/>
                            </a:schemeClr>
                          </a:solidFill>
                          <a:effectLst/>
                          <a:highlight>
                            <a:srgbClr val="00FF00"/>
                          </a:highlight>
                          <a:latin typeface="Quicksand" panose="020B0604020202020204" charset="0"/>
                        </a:rPr>
                        <a:t>Little could have anyone predicted that, these relationships between the Europeans and indigenous would create a new Nation, the Métis people.</a:t>
                      </a:r>
                      <a:endParaRPr lang="en-GB" sz="1500" dirty="0">
                        <a:solidFill>
                          <a:schemeClr val="bg2">
                            <a:lumMod val="50000"/>
                          </a:schemeClr>
                        </a:solidFill>
                        <a:effectLst/>
                        <a:highlight>
                          <a:srgbClr val="00FF00"/>
                        </a:highlight>
                        <a:latin typeface="Quicksand" panose="020B0604020202020204" charset="0"/>
                        <a:ea typeface="Calibri" panose="020F0502020204030204" pitchFamily="34" charset="0"/>
                        <a:cs typeface="Times New Roman" panose="02020603050405020304" pitchFamily="18" charset="0"/>
                      </a:endParaRPr>
                    </a:p>
                  </a:txBody>
                  <a:tcPr marL="64151" marR="64151" marT="0" marB="0"/>
                </a:tc>
                <a:tc>
                  <a:txBody>
                    <a:bodyPr/>
                    <a:lstStyle/>
                    <a:p>
                      <a:r>
                        <a:rPr lang="en-GB" sz="1500" dirty="0">
                          <a:solidFill>
                            <a:schemeClr val="bg2">
                              <a:lumMod val="50000"/>
                            </a:schemeClr>
                          </a:solidFill>
                          <a:effectLst/>
                          <a:highlight>
                            <a:srgbClr val="FF0000"/>
                          </a:highlight>
                          <a:latin typeface="Quicksand" panose="020B0604020202020204" charset="0"/>
                        </a:rPr>
                        <a:t>This dependency on Europeans weakened many aspects of traditional Indigenous life, and eventually European interests won. They gained the upper hand both economically and politically.</a:t>
                      </a:r>
                      <a:endParaRPr lang="en-GB" sz="1500" dirty="0">
                        <a:solidFill>
                          <a:schemeClr val="bg2">
                            <a:lumMod val="50000"/>
                          </a:schemeClr>
                        </a:solidFill>
                        <a:effectLst/>
                        <a:highlight>
                          <a:srgbClr val="FF0000"/>
                        </a:highlight>
                        <a:latin typeface="Quicksand" panose="020B0604020202020204" charset="0"/>
                        <a:ea typeface="Calibri" panose="020F0502020204030204" pitchFamily="34" charset="0"/>
                        <a:cs typeface="Times New Roman" panose="02020603050405020304" pitchFamily="18" charset="0"/>
                      </a:endParaRPr>
                    </a:p>
                  </a:txBody>
                  <a:tcPr marL="64151" marR="64151" marT="0" marB="0"/>
                </a:tc>
                <a:tc>
                  <a:txBody>
                    <a:bodyPr/>
                    <a:lstStyle/>
                    <a:p>
                      <a:pPr>
                        <a:lnSpc>
                          <a:spcPct val="106000"/>
                        </a:lnSpc>
                        <a:spcAft>
                          <a:spcPts val="800"/>
                        </a:spcAft>
                      </a:pPr>
                      <a:r>
                        <a:rPr lang="en-US" sz="1500" dirty="0">
                          <a:solidFill>
                            <a:schemeClr val="bg2">
                              <a:lumMod val="50000"/>
                            </a:schemeClr>
                          </a:solidFill>
                          <a:effectLst/>
                          <a:highlight>
                            <a:srgbClr val="FF0000"/>
                          </a:highlight>
                          <a:latin typeface="Quicksand" panose="020B0604020202020204" charset="0"/>
                        </a:rPr>
                        <a:t>By the 1800s beavers were almost hunted to extinction in many parts of Canada, and by the late 1800s, the fur trade crashed.</a:t>
                      </a:r>
                      <a:endParaRPr lang="en-GB" sz="1500" dirty="0">
                        <a:solidFill>
                          <a:schemeClr val="bg2">
                            <a:lumMod val="50000"/>
                          </a:schemeClr>
                        </a:solidFill>
                        <a:effectLst/>
                        <a:highlight>
                          <a:srgbClr val="FF0000"/>
                        </a:highlight>
                        <a:latin typeface="Quicksand" panose="020B0604020202020204" charset="0"/>
                      </a:endParaRPr>
                    </a:p>
                    <a:p>
                      <a:r>
                        <a:rPr lang="en-GB" sz="1500" u="none" strike="noStrike" dirty="0">
                          <a:solidFill>
                            <a:schemeClr val="bg2">
                              <a:lumMod val="50000"/>
                            </a:schemeClr>
                          </a:solidFill>
                          <a:effectLst/>
                          <a:latin typeface="Quicksand" panose="020B0604020202020204" charset="0"/>
                        </a:rPr>
                        <a:t> </a:t>
                      </a:r>
                      <a:endParaRPr lang="en-GB" sz="1500"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txBody>
                  <a:tcPr marL="64151" marR="64151" marT="0" marB="0"/>
                </a:tc>
                <a:extLst>
                  <a:ext uri="{0D108BD9-81ED-4DB2-BD59-A6C34878D82A}">
                    <a16:rowId xmlns:a16="http://schemas.microsoft.com/office/drawing/2014/main" val="3074018720"/>
                  </a:ext>
                </a:extLst>
              </a:tr>
            </a:tbl>
          </a:graphicData>
        </a:graphic>
      </p:graphicFrame>
    </p:spTree>
    <p:extLst>
      <p:ext uri="{BB962C8B-B14F-4D97-AF65-F5344CB8AC3E}">
        <p14:creationId xmlns:p14="http://schemas.microsoft.com/office/powerpoint/2010/main" val="2698467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1B386-8FDF-4BE2-BAF3-1070268F7BA0}"/>
              </a:ext>
            </a:extLst>
          </p:cNvPr>
          <p:cNvSpPr>
            <a:spLocks noGrp="1"/>
          </p:cNvSpPr>
          <p:nvPr>
            <p:ph type="title"/>
          </p:nvPr>
        </p:nvSpPr>
        <p:spPr>
          <a:xfrm>
            <a:off x="170506" y="60511"/>
            <a:ext cx="5181424" cy="604240"/>
          </a:xfrm>
        </p:spPr>
        <p:txBody>
          <a:bodyPr/>
          <a:lstStyle/>
          <a:p>
            <a:r>
              <a:rPr lang="en-GB" dirty="0">
                <a:latin typeface="Quicksand" panose="020B0604020202020204" charset="0"/>
              </a:rPr>
              <a:t>Further information: The Métis</a:t>
            </a:r>
            <a:endParaRPr lang="en-GB" dirty="0"/>
          </a:p>
        </p:txBody>
      </p:sp>
      <p:sp>
        <p:nvSpPr>
          <p:cNvPr id="3" name="Text Placeholder 2">
            <a:extLst>
              <a:ext uri="{FF2B5EF4-FFF2-40B4-BE49-F238E27FC236}">
                <a16:creationId xmlns:a16="http://schemas.microsoft.com/office/drawing/2014/main" id="{19F67CA4-6BAD-43E4-ACD4-9BBE12EC09FB}"/>
              </a:ext>
            </a:extLst>
          </p:cNvPr>
          <p:cNvSpPr>
            <a:spLocks noGrp="1"/>
          </p:cNvSpPr>
          <p:nvPr>
            <p:ph type="body" idx="1"/>
          </p:nvPr>
        </p:nvSpPr>
        <p:spPr>
          <a:xfrm>
            <a:off x="150335" y="759807"/>
            <a:ext cx="4065318" cy="3934500"/>
          </a:xfrm>
        </p:spPr>
        <p:txBody>
          <a:bodyPr/>
          <a:lstStyle/>
          <a:p>
            <a:pPr marL="152400" indent="0">
              <a:buNone/>
            </a:pPr>
            <a:r>
              <a:rPr lang="en-GB" sz="1500" dirty="0">
                <a:latin typeface="Quicksand" panose="020B0604020202020204" charset="0"/>
              </a:rPr>
              <a:t>As the trading networks grew, some French men adopted the trading practices of the Indigenous population. Securing the economic bonds and loyalty that came with kinship ties, Indigenous women and their kin would secure trading privileges through marriages and long term relationships with the newcomers. </a:t>
            </a:r>
          </a:p>
          <a:p>
            <a:pPr marL="152400" indent="0">
              <a:buNone/>
            </a:pPr>
            <a:endParaRPr lang="en-GB" sz="1500" dirty="0">
              <a:latin typeface="Quicksand" panose="020B0604020202020204" charset="0"/>
            </a:endParaRPr>
          </a:p>
          <a:p>
            <a:pPr marL="152400" indent="0">
              <a:buNone/>
            </a:pPr>
            <a:r>
              <a:rPr lang="en-GB" sz="1500" dirty="0">
                <a:latin typeface="Quicksand" panose="020B0604020202020204" charset="0"/>
              </a:rPr>
              <a:t>These bonds were often called “marriage à la </a:t>
            </a:r>
            <a:r>
              <a:rPr lang="en-GB" sz="1500" dirty="0" err="1">
                <a:latin typeface="Quicksand" panose="020B0604020202020204" charset="0"/>
              </a:rPr>
              <a:t>façon</a:t>
            </a:r>
            <a:r>
              <a:rPr lang="en-GB" sz="1500" dirty="0">
                <a:latin typeface="Quicksand" panose="020B0604020202020204" charset="0"/>
              </a:rPr>
              <a:t> du pays”, and, while mutually beneficial, were not always permanent. The children of these relationships became known to some as “</a:t>
            </a:r>
            <a:r>
              <a:rPr lang="en-GB" sz="1500" dirty="0" err="1">
                <a:latin typeface="Quicksand" panose="020B0604020202020204" charset="0"/>
              </a:rPr>
              <a:t>halfbreeds</a:t>
            </a:r>
            <a:r>
              <a:rPr lang="en-GB" sz="1500" dirty="0">
                <a:latin typeface="Quicksand" panose="020B0604020202020204" charset="0"/>
              </a:rPr>
              <a:t>” or “mixed-bloods”, while the French called their children “</a:t>
            </a:r>
            <a:r>
              <a:rPr lang="en-GB" sz="1500" dirty="0" err="1">
                <a:latin typeface="Quicksand" panose="020B0604020202020204" charset="0"/>
              </a:rPr>
              <a:t>boisbrûlés</a:t>
            </a:r>
            <a:r>
              <a:rPr lang="en-GB" sz="1500" dirty="0">
                <a:latin typeface="Quicksand" panose="020B0604020202020204" charset="0"/>
              </a:rPr>
              <a:t>” or Métis. Little could have anyone predicted that through a series of unforeseen circumstances, time, and human nature, these relationships would create a new Nation, the Métis people.</a:t>
            </a:r>
          </a:p>
        </p:txBody>
      </p:sp>
      <p:pic>
        <p:nvPicPr>
          <p:cNvPr id="4" name="Picture 3">
            <a:extLst>
              <a:ext uri="{FF2B5EF4-FFF2-40B4-BE49-F238E27FC236}">
                <a16:creationId xmlns:a16="http://schemas.microsoft.com/office/drawing/2014/main" id="{CAAC674F-90B9-4A79-96C0-0B74B757AC4F}"/>
              </a:ext>
            </a:extLst>
          </p:cNvPr>
          <p:cNvPicPr/>
          <p:nvPr/>
        </p:nvPicPr>
        <p:blipFill>
          <a:blip r:embed="rId2">
            <a:extLst>
              <a:ext uri="{28A0092B-C50C-407E-A947-70E740481C1C}">
                <a14:useLocalDpi xmlns:a14="http://schemas.microsoft.com/office/drawing/2010/main" val="0"/>
              </a:ext>
            </a:extLst>
          </a:blip>
          <a:stretch>
            <a:fillRect/>
          </a:stretch>
        </p:blipFill>
        <p:spPr>
          <a:xfrm>
            <a:off x="6665435" y="60511"/>
            <a:ext cx="2397882" cy="3294529"/>
          </a:xfrm>
          <a:prstGeom prst="rect">
            <a:avLst/>
          </a:prstGeom>
        </p:spPr>
      </p:pic>
      <p:pic>
        <p:nvPicPr>
          <p:cNvPr id="6" name="Picture 5">
            <a:extLst>
              <a:ext uri="{FF2B5EF4-FFF2-40B4-BE49-F238E27FC236}">
                <a16:creationId xmlns:a16="http://schemas.microsoft.com/office/drawing/2014/main" id="{0064B222-754A-414C-A39A-C924CB14A70E}"/>
              </a:ext>
            </a:extLst>
          </p:cNvPr>
          <p:cNvPicPr>
            <a:picLocks noChangeAspect="1"/>
          </p:cNvPicPr>
          <p:nvPr/>
        </p:nvPicPr>
        <p:blipFill rotWithShape="1">
          <a:blip r:embed="rId3"/>
          <a:srcRect r="2669"/>
          <a:stretch/>
        </p:blipFill>
        <p:spPr>
          <a:xfrm>
            <a:off x="4405600" y="3368489"/>
            <a:ext cx="4657717" cy="3429000"/>
          </a:xfrm>
          <a:prstGeom prst="rect">
            <a:avLst/>
          </a:prstGeom>
        </p:spPr>
      </p:pic>
    </p:spTree>
    <p:extLst>
      <p:ext uri="{BB962C8B-B14F-4D97-AF65-F5344CB8AC3E}">
        <p14:creationId xmlns:p14="http://schemas.microsoft.com/office/powerpoint/2010/main" val="3434740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265500" y="373627"/>
            <a:ext cx="4045200" cy="2722114"/>
          </a:xfrm>
          <a:prstGeom prst="rect">
            <a:avLst/>
          </a:prstGeom>
          <a:noFill/>
          <a:ln>
            <a:noFill/>
          </a:ln>
        </p:spPr>
        <p:txBody>
          <a:bodyPr spcFirstLastPara="1" wrap="square" lIns="91425" tIns="91425" rIns="91425" bIns="91425" anchor="b" anchorCtr="0">
            <a:noAutofit/>
          </a:bodyPr>
          <a:lstStyle/>
          <a:p>
            <a:pPr>
              <a:spcAft>
                <a:spcPts val="600"/>
              </a:spcAft>
              <a:tabLst>
                <a:tab pos="180340" algn="l"/>
              </a:tabLst>
            </a:pPr>
            <a:r>
              <a:rPr lang="en-GB" sz="4000" b="0" u="sng" dirty="0"/>
              <a:t>Final thoughts…</a:t>
            </a:r>
            <a:br>
              <a:rPr lang="en-GB" sz="6000" b="0" u="sng" dirty="0">
                <a:latin typeface="Quicksand" panose="020B0604020202020204" charset="0"/>
              </a:rPr>
            </a:br>
            <a:br>
              <a:rPr lang="en-GB" sz="2400" dirty="0">
                <a:effectLst/>
                <a:highlight>
                  <a:srgbClr val="FFFF00"/>
                </a:highlight>
                <a:latin typeface="Quicksand" panose="020B060402020202020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3200" b="0" dirty="0">
                <a:effectLst/>
                <a:latin typeface="Quicksand" panose="020B0604020202020204" charset="0"/>
                <a:ea typeface="Calibri" panose="020F0502020204030204" pitchFamily="34" charset="0"/>
                <a:cs typeface="Times New Roman" panose="02020603050405020304" pitchFamily="18" charset="0"/>
              </a:rPr>
            </a:br>
            <a:endParaRPr lang="en-GB" sz="2400" b="0" dirty="0">
              <a:latin typeface="Quicksand" panose="020B0604020202020204" charset="0"/>
            </a:endParaRPr>
          </a:p>
        </p:txBody>
      </p:sp>
      <p:sp>
        <p:nvSpPr>
          <p:cNvPr id="5" name="TextBox 4">
            <a:extLst>
              <a:ext uri="{FF2B5EF4-FFF2-40B4-BE49-F238E27FC236}">
                <a16:creationId xmlns:a16="http://schemas.microsoft.com/office/drawing/2014/main" id="{1F1719AA-5275-4E26-8323-79E10598786D}"/>
              </a:ext>
            </a:extLst>
          </p:cNvPr>
          <p:cNvSpPr txBox="1"/>
          <p:nvPr/>
        </p:nvSpPr>
        <p:spPr>
          <a:xfrm>
            <a:off x="4833300" y="234969"/>
            <a:ext cx="4045200" cy="475130"/>
          </a:xfrm>
          <a:prstGeom prst="rect">
            <a:avLst/>
          </a:prstGeom>
          <a:noFill/>
        </p:spPr>
        <p:txBody>
          <a:bodyPr wrap="square">
            <a:spAutoFit/>
          </a:bodyPr>
          <a:lstStyle/>
          <a:p>
            <a:pPr marL="609600" indent="-457200">
              <a:lnSpc>
                <a:spcPct val="106000"/>
              </a:lnSpc>
              <a:spcAft>
                <a:spcPts val="800"/>
              </a:spcAft>
              <a:buAutoNum type="arabicPeriod"/>
            </a:pPr>
            <a:endParaRPr lang="en-GB" sz="2500" dirty="0">
              <a:effectLst/>
              <a:latin typeface="Quicksand" panose="020B0604020202020204"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A0A17906-A969-4F9D-A479-446F44D3FDD1}"/>
              </a:ext>
            </a:extLst>
          </p:cNvPr>
          <p:cNvSpPr txBox="1">
            <a:spLocks/>
          </p:cNvSpPr>
          <p:nvPr/>
        </p:nvSpPr>
        <p:spPr>
          <a:xfrm>
            <a:off x="322729" y="3240045"/>
            <a:ext cx="3369371" cy="1007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4600"/>
              <a:buFont typeface="Quicksand"/>
              <a:buNone/>
              <a:defRPr sz="4600" b="1" i="0" u="none" strike="noStrike" cap="none">
                <a:solidFill>
                  <a:schemeClr val="lt1"/>
                </a:solidFill>
                <a:latin typeface="Quicksand"/>
                <a:ea typeface="Quicksand"/>
                <a:cs typeface="Quicksand"/>
                <a:sym typeface="Quicksand"/>
              </a:defRPr>
            </a:lvl1pPr>
            <a:lvl2pPr marR="0" lvl="1" algn="ctr" rtl="0">
              <a:lnSpc>
                <a:spcPct val="100000"/>
              </a:lnSpc>
              <a:spcBef>
                <a:spcPts val="0"/>
              </a:spcBef>
              <a:spcAft>
                <a:spcPts val="0"/>
              </a:spcAft>
              <a:buClr>
                <a:schemeClr val="lt1"/>
              </a:buClr>
              <a:buSzPts val="4600"/>
              <a:buFont typeface="Oswald"/>
              <a:buNone/>
              <a:defRPr sz="4600" b="0" i="0" u="none" strike="noStrike" cap="none">
                <a:solidFill>
                  <a:schemeClr val="lt1"/>
                </a:solidFill>
                <a:latin typeface="Oswald"/>
                <a:ea typeface="Oswald"/>
                <a:cs typeface="Oswald"/>
                <a:sym typeface="Oswald"/>
              </a:defRPr>
            </a:lvl2pPr>
            <a:lvl3pPr marR="0" lvl="2" algn="ctr" rtl="0">
              <a:lnSpc>
                <a:spcPct val="100000"/>
              </a:lnSpc>
              <a:spcBef>
                <a:spcPts val="0"/>
              </a:spcBef>
              <a:spcAft>
                <a:spcPts val="0"/>
              </a:spcAft>
              <a:buClr>
                <a:schemeClr val="lt1"/>
              </a:buClr>
              <a:buSzPts val="4600"/>
              <a:buFont typeface="Oswald"/>
              <a:buNone/>
              <a:defRPr sz="4600" b="0" i="0" u="none" strike="noStrike" cap="none">
                <a:solidFill>
                  <a:schemeClr val="lt1"/>
                </a:solidFill>
                <a:latin typeface="Oswald"/>
                <a:ea typeface="Oswald"/>
                <a:cs typeface="Oswald"/>
                <a:sym typeface="Oswald"/>
              </a:defRPr>
            </a:lvl3pPr>
            <a:lvl4pPr marR="0" lvl="3" algn="ctr" rtl="0">
              <a:lnSpc>
                <a:spcPct val="100000"/>
              </a:lnSpc>
              <a:spcBef>
                <a:spcPts val="0"/>
              </a:spcBef>
              <a:spcAft>
                <a:spcPts val="0"/>
              </a:spcAft>
              <a:buClr>
                <a:schemeClr val="lt1"/>
              </a:buClr>
              <a:buSzPts val="4600"/>
              <a:buFont typeface="Oswald"/>
              <a:buNone/>
              <a:defRPr sz="4600" b="0" i="0" u="none" strike="noStrike" cap="none">
                <a:solidFill>
                  <a:schemeClr val="lt1"/>
                </a:solidFill>
                <a:latin typeface="Oswald"/>
                <a:ea typeface="Oswald"/>
                <a:cs typeface="Oswald"/>
                <a:sym typeface="Oswald"/>
              </a:defRPr>
            </a:lvl4pPr>
            <a:lvl5pPr marR="0" lvl="4" algn="ctr" rtl="0">
              <a:lnSpc>
                <a:spcPct val="100000"/>
              </a:lnSpc>
              <a:spcBef>
                <a:spcPts val="0"/>
              </a:spcBef>
              <a:spcAft>
                <a:spcPts val="0"/>
              </a:spcAft>
              <a:buClr>
                <a:schemeClr val="lt1"/>
              </a:buClr>
              <a:buSzPts val="4600"/>
              <a:buFont typeface="Oswald"/>
              <a:buNone/>
              <a:defRPr sz="4600" b="0" i="0" u="none" strike="noStrike" cap="none">
                <a:solidFill>
                  <a:schemeClr val="lt1"/>
                </a:solidFill>
                <a:latin typeface="Oswald"/>
                <a:ea typeface="Oswald"/>
                <a:cs typeface="Oswald"/>
                <a:sym typeface="Oswald"/>
              </a:defRPr>
            </a:lvl5pPr>
            <a:lvl6pPr marR="0" lvl="5" algn="ctr" rtl="0">
              <a:lnSpc>
                <a:spcPct val="100000"/>
              </a:lnSpc>
              <a:spcBef>
                <a:spcPts val="0"/>
              </a:spcBef>
              <a:spcAft>
                <a:spcPts val="0"/>
              </a:spcAft>
              <a:buClr>
                <a:schemeClr val="lt1"/>
              </a:buClr>
              <a:buSzPts val="4600"/>
              <a:buFont typeface="Oswald"/>
              <a:buNone/>
              <a:defRPr sz="4600" b="0" i="0" u="none" strike="noStrike" cap="none">
                <a:solidFill>
                  <a:schemeClr val="lt1"/>
                </a:solidFill>
                <a:latin typeface="Oswald"/>
                <a:ea typeface="Oswald"/>
                <a:cs typeface="Oswald"/>
                <a:sym typeface="Oswald"/>
              </a:defRPr>
            </a:lvl6pPr>
            <a:lvl7pPr marR="0" lvl="6" algn="ctr" rtl="0">
              <a:lnSpc>
                <a:spcPct val="100000"/>
              </a:lnSpc>
              <a:spcBef>
                <a:spcPts val="0"/>
              </a:spcBef>
              <a:spcAft>
                <a:spcPts val="0"/>
              </a:spcAft>
              <a:buClr>
                <a:schemeClr val="lt1"/>
              </a:buClr>
              <a:buSzPts val="4600"/>
              <a:buFont typeface="Oswald"/>
              <a:buNone/>
              <a:defRPr sz="4600" b="0" i="0" u="none" strike="noStrike" cap="none">
                <a:solidFill>
                  <a:schemeClr val="lt1"/>
                </a:solidFill>
                <a:latin typeface="Oswald"/>
                <a:ea typeface="Oswald"/>
                <a:cs typeface="Oswald"/>
                <a:sym typeface="Oswald"/>
              </a:defRPr>
            </a:lvl7pPr>
            <a:lvl8pPr marR="0" lvl="7" algn="ctr" rtl="0">
              <a:lnSpc>
                <a:spcPct val="100000"/>
              </a:lnSpc>
              <a:spcBef>
                <a:spcPts val="0"/>
              </a:spcBef>
              <a:spcAft>
                <a:spcPts val="0"/>
              </a:spcAft>
              <a:buClr>
                <a:schemeClr val="lt1"/>
              </a:buClr>
              <a:buSzPts val="4600"/>
              <a:buFont typeface="Oswald"/>
              <a:buNone/>
              <a:defRPr sz="4600" b="0" i="0" u="none" strike="noStrike" cap="none">
                <a:solidFill>
                  <a:schemeClr val="lt1"/>
                </a:solidFill>
                <a:latin typeface="Oswald"/>
                <a:ea typeface="Oswald"/>
                <a:cs typeface="Oswald"/>
                <a:sym typeface="Oswald"/>
              </a:defRPr>
            </a:lvl8pPr>
            <a:lvl9pPr marR="0" lvl="8" algn="ctr" rtl="0">
              <a:lnSpc>
                <a:spcPct val="100000"/>
              </a:lnSpc>
              <a:spcBef>
                <a:spcPts val="0"/>
              </a:spcBef>
              <a:spcAft>
                <a:spcPts val="0"/>
              </a:spcAft>
              <a:buClr>
                <a:schemeClr val="lt1"/>
              </a:buClr>
              <a:buSzPts val="4600"/>
              <a:buFont typeface="Oswald"/>
              <a:buNone/>
              <a:defRPr sz="4600" b="0" i="0" u="none" strike="noStrike" cap="none">
                <a:solidFill>
                  <a:schemeClr val="lt1"/>
                </a:solidFill>
                <a:latin typeface="Oswald"/>
                <a:ea typeface="Oswald"/>
                <a:cs typeface="Oswald"/>
                <a:sym typeface="Oswald"/>
              </a:defRPr>
            </a:lvl9pPr>
          </a:lstStyle>
          <a:p>
            <a:r>
              <a:rPr lang="en-GB" sz="2400" dirty="0">
                <a:latin typeface="Quicksand" panose="020B0604020202020204" charset="0"/>
                <a:ea typeface="Calibri" panose="020F0502020204030204" pitchFamily="34" charset="0"/>
                <a:cs typeface="Calibri" panose="020F0502020204030204" pitchFamily="34" charset="0"/>
              </a:rPr>
              <a:t>Look at the maps:</a:t>
            </a:r>
          </a:p>
          <a:p>
            <a:r>
              <a:rPr lang="en-GB" sz="2400" dirty="0">
                <a:latin typeface="Quicksand" panose="020B0604020202020204" charset="0"/>
                <a:ea typeface="Calibri" panose="020F0502020204030204" pitchFamily="34" charset="0"/>
                <a:cs typeface="Calibri" panose="020F0502020204030204" pitchFamily="34" charset="0"/>
              </a:rPr>
              <a:t>What do you notice about the differences?</a:t>
            </a:r>
            <a:br>
              <a:rPr lang="en-GB" sz="2400" dirty="0">
                <a:latin typeface="Quicksand" panose="020B0604020202020204" charset="0"/>
                <a:ea typeface="Calibri" panose="020F0502020204030204" pitchFamily="34" charset="0"/>
                <a:cs typeface="Times New Roman" panose="02020603050405020304" pitchFamily="18" charset="0"/>
              </a:rPr>
            </a:br>
            <a:endParaRPr lang="en-GB" dirty="0"/>
          </a:p>
        </p:txBody>
      </p:sp>
      <p:pic>
        <p:nvPicPr>
          <p:cNvPr id="6" name="Picture 5">
            <a:extLst>
              <a:ext uri="{FF2B5EF4-FFF2-40B4-BE49-F238E27FC236}">
                <a16:creationId xmlns:a16="http://schemas.microsoft.com/office/drawing/2014/main" id="{0D9FEF6F-581F-4493-9CE5-EDD7F126944A}"/>
              </a:ext>
            </a:extLst>
          </p:cNvPr>
          <p:cNvPicPr/>
          <p:nvPr/>
        </p:nvPicPr>
        <p:blipFill rotWithShape="1">
          <a:blip r:embed="rId3" cstate="print">
            <a:extLst>
              <a:ext uri="{28A0092B-C50C-407E-A947-70E740481C1C}">
                <a14:useLocalDpi xmlns:a14="http://schemas.microsoft.com/office/drawing/2010/main" val="0"/>
              </a:ext>
            </a:extLst>
          </a:blip>
          <a:srcRect t="18061"/>
          <a:stretch/>
        </p:blipFill>
        <p:spPr>
          <a:xfrm>
            <a:off x="4123413" y="143219"/>
            <a:ext cx="5020587" cy="4425243"/>
          </a:xfrm>
          <a:prstGeom prst="rect">
            <a:avLst/>
          </a:prstGeom>
        </p:spPr>
      </p:pic>
      <p:pic>
        <p:nvPicPr>
          <p:cNvPr id="7" name="Picture 2" descr="Map of U.S.-Canada border region. The United States is in green and... |  Download Scientific Diagram">
            <a:extLst>
              <a:ext uri="{FF2B5EF4-FFF2-40B4-BE49-F238E27FC236}">
                <a16:creationId xmlns:a16="http://schemas.microsoft.com/office/drawing/2014/main" id="{318F2884-9D13-4DB1-9B91-49A1037A4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68462"/>
            <a:ext cx="6588087" cy="2271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17EF6EA-2940-4ABF-A691-E94B558BACC8}"/>
              </a:ext>
            </a:extLst>
          </p:cNvPr>
          <p:cNvSpPr txBox="1"/>
          <p:nvPr/>
        </p:nvSpPr>
        <p:spPr>
          <a:xfrm>
            <a:off x="0" y="5835616"/>
            <a:ext cx="1482618" cy="954107"/>
          </a:xfrm>
          <a:prstGeom prst="rect">
            <a:avLst/>
          </a:prstGeom>
          <a:noFill/>
        </p:spPr>
        <p:txBody>
          <a:bodyPr wrap="square" rtlCol="0">
            <a:spAutoFit/>
          </a:bodyPr>
          <a:lstStyle/>
          <a:p>
            <a:r>
              <a:rPr lang="en-GB" b="1" dirty="0">
                <a:solidFill>
                  <a:schemeClr val="tx1"/>
                </a:solidFill>
                <a:latin typeface="Quicksand" panose="020B0604020202020204" charset="0"/>
              </a:rPr>
              <a:t>Modern day Canada/ American state borders</a:t>
            </a:r>
          </a:p>
        </p:txBody>
      </p:sp>
      <p:sp>
        <p:nvSpPr>
          <p:cNvPr id="8" name="TextBox 7">
            <a:extLst>
              <a:ext uri="{FF2B5EF4-FFF2-40B4-BE49-F238E27FC236}">
                <a16:creationId xmlns:a16="http://schemas.microsoft.com/office/drawing/2014/main" id="{16B75A83-A048-4E9F-8B14-2A384DD9C95F}"/>
              </a:ext>
            </a:extLst>
          </p:cNvPr>
          <p:cNvSpPr txBox="1"/>
          <p:nvPr/>
        </p:nvSpPr>
        <p:spPr>
          <a:xfrm>
            <a:off x="7469841" y="143219"/>
            <a:ext cx="1674158" cy="954107"/>
          </a:xfrm>
          <a:prstGeom prst="rect">
            <a:avLst/>
          </a:prstGeom>
          <a:solidFill>
            <a:schemeClr val="bg1"/>
          </a:solidFill>
        </p:spPr>
        <p:txBody>
          <a:bodyPr wrap="square" rtlCol="0">
            <a:spAutoFit/>
          </a:bodyPr>
          <a:lstStyle/>
          <a:p>
            <a:pPr algn="r"/>
            <a:r>
              <a:rPr lang="en-GB" b="1" dirty="0">
                <a:solidFill>
                  <a:schemeClr val="tx1"/>
                </a:solidFill>
                <a:latin typeface="Quicksand" panose="020B0604020202020204" charset="0"/>
              </a:rPr>
              <a:t>Indigenous peoples before the arrival of the Europeans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3076" name="Picture 4" descr="Journey To Jamestown Map | Jamestown, Jamestown map, Teaching">
            <a:extLst>
              <a:ext uri="{FF2B5EF4-FFF2-40B4-BE49-F238E27FC236}">
                <a16:creationId xmlns:a16="http://schemas.microsoft.com/office/drawing/2014/main" id="{11528D3C-A940-4719-9AE4-838BF999DD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89"/>
            <a:ext cx="6940159" cy="4147226"/>
          </a:xfrm>
          <a:prstGeom prst="rect">
            <a:avLst/>
          </a:prstGeom>
          <a:noFill/>
          <a:extLst>
            <a:ext uri="{909E8E84-426E-40DD-AFC4-6F175D3DCCD1}">
              <a14:hiddenFill xmlns:a14="http://schemas.microsoft.com/office/drawing/2010/main">
                <a:solidFill>
                  <a:srgbClr val="FFFFFF"/>
                </a:solidFill>
              </a14:hiddenFill>
            </a:ext>
          </a:extLst>
        </p:spPr>
      </p:pic>
      <p:sp>
        <p:nvSpPr>
          <p:cNvPr id="59" name="Google Shape;59;p11"/>
          <p:cNvSpPr txBox="1">
            <a:spLocks noGrp="1"/>
          </p:cNvSpPr>
          <p:nvPr>
            <p:ph type="title"/>
          </p:nvPr>
        </p:nvSpPr>
        <p:spPr>
          <a:xfrm>
            <a:off x="602725" y="75748"/>
            <a:ext cx="6894057" cy="1656211"/>
          </a:xfrm>
          <a:prstGeom prst="rect">
            <a:avLst/>
          </a:prstGeom>
          <a:noFill/>
          <a:ln>
            <a:noFill/>
          </a:ln>
        </p:spPr>
        <p:txBody>
          <a:bodyPr spcFirstLastPara="1" wrap="square" lIns="91425" tIns="91425" rIns="91425" bIns="91425" anchor="b" anchorCtr="0">
            <a:noAutofit/>
          </a:bodyPr>
          <a:lstStyle/>
          <a:p>
            <a:pPr>
              <a:spcAft>
                <a:spcPts val="600"/>
              </a:spcAft>
              <a:tabLst>
                <a:tab pos="180340" algn="l"/>
              </a:tabLst>
            </a:pPr>
            <a:r>
              <a:rPr lang="en-GB" sz="2000" u="sng" dirty="0"/>
              <a:t>Final, final thoughts…</a:t>
            </a:r>
            <a:br>
              <a:rPr lang="en-GB" sz="2000" u="sng" dirty="0">
                <a:latin typeface="Quicksand" panose="020B0604020202020204" charset="0"/>
              </a:rPr>
            </a:br>
            <a:br>
              <a:rPr lang="en-GB" sz="2000" dirty="0">
                <a:effectLst/>
                <a:highlight>
                  <a:srgbClr val="FFFF00"/>
                </a:highlight>
                <a:latin typeface="Quicksand" panose="020B0604020202020204" charset="0"/>
                <a:ea typeface="Calibri" panose="020F0502020204030204" pitchFamily="34" charset="0"/>
                <a:cs typeface="Times New Roman" panose="02020603050405020304" pitchFamily="18" charset="0"/>
              </a:rPr>
            </a:br>
            <a:br>
              <a:rPr lang="en-GB" sz="2000" dirty="0">
                <a:effectLst/>
                <a:latin typeface="Calibri" panose="020F0502020204030204" pitchFamily="34" charset="0"/>
                <a:ea typeface="Calibri" panose="020F0502020204030204" pitchFamily="34" charset="0"/>
                <a:cs typeface="Times New Roman" panose="02020603050405020304" pitchFamily="18" charset="0"/>
              </a:rPr>
            </a:br>
            <a:br>
              <a:rPr lang="en-GB" sz="2000" dirty="0">
                <a:effectLst/>
                <a:latin typeface="Quicksand" panose="020B0604020202020204" charset="0"/>
                <a:ea typeface="Calibri" panose="020F0502020204030204" pitchFamily="34" charset="0"/>
                <a:cs typeface="Times New Roman" panose="02020603050405020304" pitchFamily="18" charset="0"/>
              </a:rPr>
            </a:br>
            <a:endParaRPr lang="en-GB" sz="2000" dirty="0">
              <a:latin typeface="Quicksand" panose="020B0604020202020204" charset="0"/>
            </a:endParaRPr>
          </a:p>
        </p:txBody>
      </p:sp>
      <p:sp>
        <p:nvSpPr>
          <p:cNvPr id="5" name="TextBox 4">
            <a:extLst>
              <a:ext uri="{FF2B5EF4-FFF2-40B4-BE49-F238E27FC236}">
                <a16:creationId xmlns:a16="http://schemas.microsoft.com/office/drawing/2014/main" id="{1F1719AA-5275-4E26-8323-79E10598786D}"/>
              </a:ext>
            </a:extLst>
          </p:cNvPr>
          <p:cNvSpPr txBox="1"/>
          <p:nvPr/>
        </p:nvSpPr>
        <p:spPr>
          <a:xfrm>
            <a:off x="6940159" y="102533"/>
            <a:ext cx="2110002" cy="2921954"/>
          </a:xfrm>
          <a:prstGeom prst="rect">
            <a:avLst/>
          </a:prstGeom>
          <a:noFill/>
        </p:spPr>
        <p:txBody>
          <a:bodyPr wrap="square">
            <a:spAutoFit/>
          </a:bodyPr>
          <a:lstStyle/>
          <a:p>
            <a:pPr marL="152400" algn="ctr">
              <a:lnSpc>
                <a:spcPct val="106000"/>
              </a:lnSpc>
              <a:spcAft>
                <a:spcPts val="800"/>
              </a:spcAft>
            </a:pPr>
            <a:r>
              <a:rPr lang="en-GB" sz="2500" dirty="0">
                <a:solidFill>
                  <a:schemeClr val="tx1"/>
                </a:solidFill>
                <a:effectLst/>
                <a:latin typeface="Quicksand" panose="020B0604020202020204" charset="0"/>
                <a:ea typeface="Calibri" panose="020F0502020204030204" pitchFamily="34" charset="0"/>
                <a:cs typeface="Times New Roman" panose="02020603050405020304" pitchFamily="18" charset="0"/>
              </a:rPr>
              <a:t>Why do you think so many Europeans wanted to join the Indigenous?</a:t>
            </a:r>
          </a:p>
        </p:txBody>
      </p:sp>
      <p:sp>
        <p:nvSpPr>
          <p:cNvPr id="4" name="Title 1">
            <a:extLst>
              <a:ext uri="{FF2B5EF4-FFF2-40B4-BE49-F238E27FC236}">
                <a16:creationId xmlns:a16="http://schemas.microsoft.com/office/drawing/2014/main" id="{A0A17906-A969-4F9D-A479-446F44D3FDD1}"/>
              </a:ext>
            </a:extLst>
          </p:cNvPr>
          <p:cNvSpPr txBox="1">
            <a:spLocks/>
          </p:cNvSpPr>
          <p:nvPr/>
        </p:nvSpPr>
        <p:spPr>
          <a:xfrm>
            <a:off x="773853" y="5224488"/>
            <a:ext cx="2808000" cy="1007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4600"/>
              <a:buFont typeface="Quicksand"/>
              <a:buNone/>
              <a:defRPr sz="4600" b="1" i="0" u="none" strike="noStrike" cap="none">
                <a:solidFill>
                  <a:schemeClr val="lt1"/>
                </a:solidFill>
                <a:latin typeface="Quicksand"/>
                <a:ea typeface="Quicksand"/>
                <a:cs typeface="Quicksand"/>
                <a:sym typeface="Quicksand"/>
              </a:defRPr>
            </a:lvl1pPr>
            <a:lvl2pPr marR="0" lvl="1" algn="ctr" rtl="0">
              <a:lnSpc>
                <a:spcPct val="100000"/>
              </a:lnSpc>
              <a:spcBef>
                <a:spcPts val="0"/>
              </a:spcBef>
              <a:spcAft>
                <a:spcPts val="0"/>
              </a:spcAft>
              <a:buClr>
                <a:schemeClr val="lt1"/>
              </a:buClr>
              <a:buSzPts val="4600"/>
              <a:buFont typeface="Oswald"/>
              <a:buNone/>
              <a:defRPr sz="4600" b="0" i="0" u="none" strike="noStrike" cap="none">
                <a:solidFill>
                  <a:schemeClr val="lt1"/>
                </a:solidFill>
                <a:latin typeface="Oswald"/>
                <a:ea typeface="Oswald"/>
                <a:cs typeface="Oswald"/>
                <a:sym typeface="Oswald"/>
              </a:defRPr>
            </a:lvl2pPr>
            <a:lvl3pPr marR="0" lvl="2" algn="ctr" rtl="0">
              <a:lnSpc>
                <a:spcPct val="100000"/>
              </a:lnSpc>
              <a:spcBef>
                <a:spcPts val="0"/>
              </a:spcBef>
              <a:spcAft>
                <a:spcPts val="0"/>
              </a:spcAft>
              <a:buClr>
                <a:schemeClr val="lt1"/>
              </a:buClr>
              <a:buSzPts val="4600"/>
              <a:buFont typeface="Oswald"/>
              <a:buNone/>
              <a:defRPr sz="4600" b="0" i="0" u="none" strike="noStrike" cap="none">
                <a:solidFill>
                  <a:schemeClr val="lt1"/>
                </a:solidFill>
                <a:latin typeface="Oswald"/>
                <a:ea typeface="Oswald"/>
                <a:cs typeface="Oswald"/>
                <a:sym typeface="Oswald"/>
              </a:defRPr>
            </a:lvl3pPr>
            <a:lvl4pPr marR="0" lvl="3" algn="ctr" rtl="0">
              <a:lnSpc>
                <a:spcPct val="100000"/>
              </a:lnSpc>
              <a:spcBef>
                <a:spcPts val="0"/>
              </a:spcBef>
              <a:spcAft>
                <a:spcPts val="0"/>
              </a:spcAft>
              <a:buClr>
                <a:schemeClr val="lt1"/>
              </a:buClr>
              <a:buSzPts val="4600"/>
              <a:buFont typeface="Oswald"/>
              <a:buNone/>
              <a:defRPr sz="4600" b="0" i="0" u="none" strike="noStrike" cap="none">
                <a:solidFill>
                  <a:schemeClr val="lt1"/>
                </a:solidFill>
                <a:latin typeface="Oswald"/>
                <a:ea typeface="Oswald"/>
                <a:cs typeface="Oswald"/>
                <a:sym typeface="Oswald"/>
              </a:defRPr>
            </a:lvl4pPr>
            <a:lvl5pPr marR="0" lvl="4" algn="ctr" rtl="0">
              <a:lnSpc>
                <a:spcPct val="100000"/>
              </a:lnSpc>
              <a:spcBef>
                <a:spcPts val="0"/>
              </a:spcBef>
              <a:spcAft>
                <a:spcPts val="0"/>
              </a:spcAft>
              <a:buClr>
                <a:schemeClr val="lt1"/>
              </a:buClr>
              <a:buSzPts val="4600"/>
              <a:buFont typeface="Oswald"/>
              <a:buNone/>
              <a:defRPr sz="4600" b="0" i="0" u="none" strike="noStrike" cap="none">
                <a:solidFill>
                  <a:schemeClr val="lt1"/>
                </a:solidFill>
                <a:latin typeface="Oswald"/>
                <a:ea typeface="Oswald"/>
                <a:cs typeface="Oswald"/>
                <a:sym typeface="Oswald"/>
              </a:defRPr>
            </a:lvl5pPr>
            <a:lvl6pPr marR="0" lvl="5" algn="ctr" rtl="0">
              <a:lnSpc>
                <a:spcPct val="100000"/>
              </a:lnSpc>
              <a:spcBef>
                <a:spcPts val="0"/>
              </a:spcBef>
              <a:spcAft>
                <a:spcPts val="0"/>
              </a:spcAft>
              <a:buClr>
                <a:schemeClr val="lt1"/>
              </a:buClr>
              <a:buSzPts val="4600"/>
              <a:buFont typeface="Oswald"/>
              <a:buNone/>
              <a:defRPr sz="4600" b="0" i="0" u="none" strike="noStrike" cap="none">
                <a:solidFill>
                  <a:schemeClr val="lt1"/>
                </a:solidFill>
                <a:latin typeface="Oswald"/>
                <a:ea typeface="Oswald"/>
                <a:cs typeface="Oswald"/>
                <a:sym typeface="Oswald"/>
              </a:defRPr>
            </a:lvl6pPr>
            <a:lvl7pPr marR="0" lvl="6" algn="ctr" rtl="0">
              <a:lnSpc>
                <a:spcPct val="100000"/>
              </a:lnSpc>
              <a:spcBef>
                <a:spcPts val="0"/>
              </a:spcBef>
              <a:spcAft>
                <a:spcPts val="0"/>
              </a:spcAft>
              <a:buClr>
                <a:schemeClr val="lt1"/>
              </a:buClr>
              <a:buSzPts val="4600"/>
              <a:buFont typeface="Oswald"/>
              <a:buNone/>
              <a:defRPr sz="4600" b="0" i="0" u="none" strike="noStrike" cap="none">
                <a:solidFill>
                  <a:schemeClr val="lt1"/>
                </a:solidFill>
                <a:latin typeface="Oswald"/>
                <a:ea typeface="Oswald"/>
                <a:cs typeface="Oswald"/>
                <a:sym typeface="Oswald"/>
              </a:defRPr>
            </a:lvl7pPr>
            <a:lvl8pPr marR="0" lvl="7" algn="ctr" rtl="0">
              <a:lnSpc>
                <a:spcPct val="100000"/>
              </a:lnSpc>
              <a:spcBef>
                <a:spcPts val="0"/>
              </a:spcBef>
              <a:spcAft>
                <a:spcPts val="0"/>
              </a:spcAft>
              <a:buClr>
                <a:schemeClr val="lt1"/>
              </a:buClr>
              <a:buSzPts val="4600"/>
              <a:buFont typeface="Oswald"/>
              <a:buNone/>
              <a:defRPr sz="4600" b="0" i="0" u="none" strike="noStrike" cap="none">
                <a:solidFill>
                  <a:schemeClr val="lt1"/>
                </a:solidFill>
                <a:latin typeface="Oswald"/>
                <a:ea typeface="Oswald"/>
                <a:cs typeface="Oswald"/>
                <a:sym typeface="Oswald"/>
              </a:defRPr>
            </a:lvl8pPr>
            <a:lvl9pPr marR="0" lvl="8" algn="ctr" rtl="0">
              <a:lnSpc>
                <a:spcPct val="100000"/>
              </a:lnSpc>
              <a:spcBef>
                <a:spcPts val="0"/>
              </a:spcBef>
              <a:spcAft>
                <a:spcPts val="0"/>
              </a:spcAft>
              <a:buClr>
                <a:schemeClr val="lt1"/>
              </a:buClr>
              <a:buSzPts val="4600"/>
              <a:buFont typeface="Oswald"/>
              <a:buNone/>
              <a:defRPr sz="4600" b="0" i="0" u="none" strike="noStrike" cap="none">
                <a:solidFill>
                  <a:schemeClr val="lt1"/>
                </a:solidFill>
                <a:latin typeface="Oswald"/>
                <a:ea typeface="Oswald"/>
                <a:cs typeface="Oswald"/>
                <a:sym typeface="Oswald"/>
              </a:defRPr>
            </a:lvl9pPr>
          </a:lstStyle>
          <a:p>
            <a:endParaRPr lang="en-GB" sz="1600" dirty="0"/>
          </a:p>
        </p:txBody>
      </p:sp>
      <p:sp>
        <p:nvSpPr>
          <p:cNvPr id="8" name="TextBox 7">
            <a:extLst>
              <a:ext uri="{FF2B5EF4-FFF2-40B4-BE49-F238E27FC236}">
                <a16:creationId xmlns:a16="http://schemas.microsoft.com/office/drawing/2014/main" id="{2035A620-88FE-4880-A0E8-47781488137A}"/>
              </a:ext>
            </a:extLst>
          </p:cNvPr>
          <p:cNvSpPr txBox="1"/>
          <p:nvPr/>
        </p:nvSpPr>
        <p:spPr>
          <a:xfrm>
            <a:off x="4661639" y="4180934"/>
            <a:ext cx="4388521" cy="2831544"/>
          </a:xfrm>
          <a:prstGeom prst="rect">
            <a:avLst/>
          </a:prstGeom>
          <a:noFill/>
        </p:spPr>
        <p:txBody>
          <a:bodyPr wrap="square">
            <a:spAutoFit/>
          </a:bodyPr>
          <a:lstStyle/>
          <a:p>
            <a:pPr algn="ctr"/>
            <a:endParaRPr lang="en-GB" dirty="0">
              <a:latin typeface="Quicksand" panose="020B0604020202020204" charset="0"/>
              <a:ea typeface="Calibri" panose="020F0502020204030204" pitchFamily="34" charset="0"/>
              <a:cs typeface="Calibri" panose="020F0502020204030204" pitchFamily="34" charset="0"/>
            </a:endParaRPr>
          </a:p>
          <a:p>
            <a:pPr algn="ctr"/>
            <a:r>
              <a:rPr lang="en-GB" sz="1500" dirty="0">
                <a:latin typeface="Quicksand" panose="020B0604020202020204" charset="0"/>
                <a:ea typeface="Calibri" panose="020F0502020204030204" pitchFamily="34" charset="0"/>
                <a:cs typeface="Calibri" panose="020F0502020204030204" pitchFamily="34" charset="0"/>
              </a:rPr>
              <a:t>In 1785, a French/American writer, Hector de Crevecoeur noticed that when Europeans tried to collect their children who had been kidnapped in times of war with the Indigenous, the children ‘resolutely refused to go with them, and ran to their adopted [indigenous] parents for protection… I have heard of thousands of examples of this but we have no examples of kidnapped Indigenous choosing to stay living as Europeans’</a:t>
            </a:r>
            <a:br>
              <a:rPr lang="en-GB" dirty="0">
                <a:latin typeface="Quicksand" panose="020B0604020202020204" charset="0"/>
                <a:ea typeface="Calibri" panose="020F0502020204030204" pitchFamily="34" charset="0"/>
                <a:cs typeface="Times New Roman" panose="02020603050405020304" pitchFamily="18" charset="0"/>
              </a:rPr>
            </a:br>
            <a:endParaRPr lang="en-GB" dirty="0"/>
          </a:p>
        </p:txBody>
      </p:sp>
      <p:sp>
        <p:nvSpPr>
          <p:cNvPr id="12" name="TextBox 11">
            <a:extLst>
              <a:ext uri="{FF2B5EF4-FFF2-40B4-BE49-F238E27FC236}">
                <a16:creationId xmlns:a16="http://schemas.microsoft.com/office/drawing/2014/main" id="{B5AC57B4-EDA9-4DC7-BF2B-981544E2590B}"/>
              </a:ext>
            </a:extLst>
          </p:cNvPr>
          <p:cNvSpPr txBox="1"/>
          <p:nvPr/>
        </p:nvSpPr>
        <p:spPr>
          <a:xfrm>
            <a:off x="-89638" y="4218713"/>
            <a:ext cx="4572000" cy="2554545"/>
          </a:xfrm>
          <a:prstGeom prst="rect">
            <a:avLst/>
          </a:prstGeom>
          <a:noFill/>
        </p:spPr>
        <p:txBody>
          <a:bodyPr wrap="square">
            <a:spAutoFit/>
          </a:bodyPr>
          <a:lstStyle/>
          <a:p>
            <a:pPr algn="ctr"/>
            <a:r>
              <a:rPr lang="en-GB" sz="2000" dirty="0">
                <a:solidFill>
                  <a:schemeClr val="bg1"/>
                </a:solidFill>
                <a:latin typeface="Quicksand" panose="020B0604020202020204" charset="0"/>
                <a:ea typeface="Calibri" panose="020F0502020204030204" pitchFamily="34" charset="0"/>
                <a:cs typeface="Calibri" panose="020F0502020204030204" pitchFamily="34" charset="0"/>
              </a:rPr>
              <a:t>In 1612 in Jamestown, so many European men were leaving the European settlements to live with the Indigenous that the governor brought in strict punishments:</a:t>
            </a:r>
          </a:p>
          <a:p>
            <a:pPr algn="ctr"/>
            <a:r>
              <a:rPr lang="en-GB" sz="2000" dirty="0">
                <a:solidFill>
                  <a:schemeClr val="bg1"/>
                </a:solidFill>
                <a:latin typeface="Quicksand" panose="020B0604020202020204" charset="0"/>
                <a:ea typeface="Calibri" panose="020F0502020204030204" pitchFamily="34" charset="0"/>
                <a:cs typeface="Calibri" panose="020F0502020204030204" pitchFamily="34" charset="0"/>
              </a:rPr>
              <a:t>‘hanged, some burned. Some to be broken on wheels, others to be shot to death’</a:t>
            </a:r>
          </a:p>
        </p:txBody>
      </p:sp>
    </p:spTree>
    <p:extLst>
      <p:ext uri="{BB962C8B-B14F-4D97-AF65-F5344CB8AC3E}">
        <p14:creationId xmlns:p14="http://schemas.microsoft.com/office/powerpoint/2010/main" val="92665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7C355-73D5-4D5D-8FE5-8D294FD0BF37}"/>
              </a:ext>
            </a:extLst>
          </p:cNvPr>
          <p:cNvSpPr>
            <a:spLocks noGrp="1"/>
          </p:cNvSpPr>
          <p:nvPr>
            <p:ph type="title"/>
          </p:nvPr>
        </p:nvSpPr>
        <p:spPr/>
        <p:txBody>
          <a:bodyPr/>
          <a:lstStyle/>
          <a:p>
            <a:endParaRPr lang="en-GB"/>
          </a:p>
        </p:txBody>
      </p:sp>
      <p:sp>
        <p:nvSpPr>
          <p:cNvPr id="3" name="Subtitle 2">
            <a:extLst>
              <a:ext uri="{FF2B5EF4-FFF2-40B4-BE49-F238E27FC236}">
                <a16:creationId xmlns:a16="http://schemas.microsoft.com/office/drawing/2014/main" id="{8FE8BCF8-7D2E-40FF-A53F-A2504140E01C}"/>
              </a:ext>
            </a:extLst>
          </p:cNvPr>
          <p:cNvSpPr>
            <a:spLocks noGrp="1"/>
          </p:cNvSpPr>
          <p:nvPr>
            <p:ph type="subTitle" idx="1"/>
          </p:nvPr>
        </p:nvSpPr>
        <p:spPr/>
        <p:txBody>
          <a:bodyPr/>
          <a:lstStyle/>
          <a:p>
            <a:endParaRPr lang="en-GB"/>
          </a:p>
        </p:txBody>
      </p:sp>
      <p:sp>
        <p:nvSpPr>
          <p:cNvPr id="4" name="Text Placeholder 3">
            <a:extLst>
              <a:ext uri="{FF2B5EF4-FFF2-40B4-BE49-F238E27FC236}">
                <a16:creationId xmlns:a16="http://schemas.microsoft.com/office/drawing/2014/main" id="{B21A6872-BE5C-45EC-8321-876E3515EA6F}"/>
              </a:ext>
            </a:extLst>
          </p:cNvPr>
          <p:cNvSpPr>
            <a:spLocks noGrp="1"/>
          </p:cNvSpPr>
          <p:nvPr>
            <p:ph type="body" idx="2"/>
          </p:nvPr>
        </p:nvSpPr>
        <p:spPr/>
        <p:txBody>
          <a:bodyPr/>
          <a:lstStyle/>
          <a:p>
            <a:endParaRPr lang="en-GB"/>
          </a:p>
        </p:txBody>
      </p:sp>
      <p:pic>
        <p:nvPicPr>
          <p:cNvPr id="6" name="Picture 5">
            <a:extLst>
              <a:ext uri="{FF2B5EF4-FFF2-40B4-BE49-F238E27FC236}">
                <a16:creationId xmlns:a16="http://schemas.microsoft.com/office/drawing/2014/main" id="{F3005B7E-49FD-4B16-B01F-B59E2ED2D977}"/>
              </a:ext>
            </a:extLst>
          </p:cNvPr>
          <p:cNvPicPr>
            <a:picLocks noChangeAspect="1"/>
          </p:cNvPicPr>
          <p:nvPr/>
        </p:nvPicPr>
        <p:blipFill>
          <a:blip r:embed="rId2"/>
          <a:stretch>
            <a:fillRect/>
          </a:stretch>
        </p:blipFill>
        <p:spPr>
          <a:xfrm>
            <a:off x="0" y="687216"/>
            <a:ext cx="9144000" cy="5205284"/>
          </a:xfrm>
          <a:prstGeom prst="rect">
            <a:avLst/>
          </a:prstGeom>
        </p:spPr>
      </p:pic>
    </p:spTree>
    <p:extLst>
      <p:ext uri="{BB962C8B-B14F-4D97-AF65-F5344CB8AC3E}">
        <p14:creationId xmlns:p14="http://schemas.microsoft.com/office/powerpoint/2010/main" val="290361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D82D01-8522-4EBB-8FE0-419A2934B0F6}"/>
              </a:ext>
            </a:extLst>
          </p:cNvPr>
          <p:cNvSpPr>
            <a:spLocks noGrp="1"/>
          </p:cNvSpPr>
          <p:nvPr>
            <p:ph type="body" idx="1"/>
          </p:nvPr>
        </p:nvSpPr>
        <p:spPr>
          <a:xfrm>
            <a:off x="387199" y="370360"/>
            <a:ext cx="7645393" cy="3934500"/>
          </a:xfrm>
        </p:spPr>
        <p:txBody>
          <a:bodyPr/>
          <a:lstStyle/>
          <a:p>
            <a:pPr marL="152400" indent="0">
              <a:buNone/>
            </a:pPr>
            <a:r>
              <a:rPr lang="en-GB" sz="2500" b="1" u="sng" dirty="0">
                <a:effectLst/>
                <a:latin typeface="Quicksand" panose="020B0604020202020204" charset="0"/>
                <a:ea typeface="Calibri" panose="020F0502020204030204" pitchFamily="34" charset="0"/>
                <a:cs typeface="Calibri" panose="020F0502020204030204" pitchFamily="34" charset="0"/>
              </a:rPr>
              <a:t>Activity 1a: watch the video and write a definition for the word ‘indigenous’.</a:t>
            </a:r>
            <a:endParaRPr lang="en-GB" sz="2500" dirty="0">
              <a:effectLst/>
              <a:latin typeface="Quicksand" panose="020B0604020202020204" charset="0"/>
              <a:ea typeface="Calibri" panose="020F0502020204030204" pitchFamily="34" charset="0"/>
              <a:cs typeface="Times New Roman" panose="02020603050405020304" pitchFamily="18" charset="0"/>
            </a:endParaRPr>
          </a:p>
          <a:p>
            <a:pPr marL="152400" indent="0">
              <a:buNone/>
            </a:pPr>
            <a:endParaRPr lang="en-GB" sz="2500" b="1" u="sng" dirty="0">
              <a:latin typeface="Quicksand" panose="020B0604020202020204" charset="0"/>
              <a:ea typeface="Calibri" panose="020F0502020204030204" pitchFamily="34" charset="0"/>
              <a:cs typeface="Calibri" panose="020F0502020204030204" pitchFamily="34" charset="0"/>
            </a:endParaRPr>
          </a:p>
          <a:p>
            <a:pPr marL="152400" indent="0">
              <a:buNone/>
            </a:pPr>
            <a:r>
              <a:rPr lang="en-GB" sz="2500" b="1" dirty="0">
                <a:effectLst/>
                <a:latin typeface="Quicksand" panose="020B0604020202020204" charset="0"/>
                <a:ea typeface="Calibri" panose="020F0502020204030204" pitchFamily="34" charset="0"/>
                <a:cs typeface="Calibri" panose="020F0502020204030204" pitchFamily="34" charset="0"/>
              </a:rPr>
              <a:t>What does the word indigenous mean?</a:t>
            </a:r>
            <a:endParaRPr lang="en-GB" sz="2500" dirty="0">
              <a:effectLst/>
              <a:latin typeface="Quicksand" panose="020B0604020202020204" charset="0"/>
              <a:ea typeface="Calibri" panose="020F0502020204030204" pitchFamily="34" charset="0"/>
              <a:cs typeface="Times New Roman" panose="02020603050405020304" pitchFamily="18" charset="0"/>
            </a:endParaRPr>
          </a:p>
          <a:p>
            <a:pPr marL="152400" indent="0">
              <a:buNone/>
            </a:pPr>
            <a:endParaRPr lang="en-GB" sz="2500" dirty="0">
              <a:latin typeface="Quicksand" panose="020B0604020202020204" charset="0"/>
              <a:hlinkClick r:id="rId2"/>
            </a:endParaRPr>
          </a:p>
          <a:p>
            <a:pPr marL="152400" indent="0">
              <a:buNone/>
            </a:pPr>
            <a:r>
              <a:rPr lang="en-GB" sz="2500" dirty="0">
                <a:latin typeface="Quicksand" panose="020B0604020202020204" charset="0"/>
                <a:hlinkClick r:id="rId2"/>
              </a:rPr>
              <a:t>https://www.youtube.com/watch?v=CISeEFTsgDA</a:t>
            </a:r>
            <a:endParaRPr lang="en-GB" sz="2500" dirty="0">
              <a:latin typeface="Quicksand" panose="020B0604020202020204" charset="0"/>
            </a:endParaRPr>
          </a:p>
          <a:p>
            <a:pPr marL="152400" indent="0">
              <a:buNone/>
            </a:pPr>
            <a:endParaRPr lang="en-GB" sz="2500" dirty="0">
              <a:latin typeface="Quicksand" panose="020B0604020202020204" charset="0"/>
            </a:endParaRPr>
          </a:p>
          <a:p>
            <a:pPr marL="152400" indent="0">
              <a:buNone/>
            </a:pPr>
            <a:endParaRPr lang="en-GB" sz="2500" dirty="0">
              <a:latin typeface="Quicksand" panose="020B0604020202020204" charset="0"/>
            </a:endParaRPr>
          </a:p>
        </p:txBody>
      </p:sp>
    </p:spTree>
    <p:extLst>
      <p:ext uri="{BB962C8B-B14F-4D97-AF65-F5344CB8AC3E}">
        <p14:creationId xmlns:p14="http://schemas.microsoft.com/office/powerpoint/2010/main" val="577161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D82D01-8522-4EBB-8FE0-419A2934B0F6}"/>
              </a:ext>
            </a:extLst>
          </p:cNvPr>
          <p:cNvSpPr>
            <a:spLocks noGrp="1"/>
          </p:cNvSpPr>
          <p:nvPr>
            <p:ph type="body" idx="1"/>
          </p:nvPr>
        </p:nvSpPr>
        <p:spPr>
          <a:xfrm>
            <a:off x="311700" y="1560425"/>
            <a:ext cx="8633996" cy="3934500"/>
          </a:xfrm>
        </p:spPr>
        <p:txBody>
          <a:bodyPr/>
          <a:lstStyle/>
          <a:p>
            <a:pPr marL="152400" indent="0">
              <a:buNone/>
            </a:pPr>
            <a:r>
              <a:rPr lang="en-GB" sz="3000" b="1" dirty="0">
                <a:effectLst/>
                <a:latin typeface="Quicksand" panose="020B0604020202020204" charset="0"/>
                <a:ea typeface="Calibri" panose="020F0502020204030204" pitchFamily="34" charset="0"/>
                <a:cs typeface="Calibri" panose="020F0502020204030204" pitchFamily="34" charset="0"/>
              </a:rPr>
              <a:t>What does the word indigenous mean?</a:t>
            </a:r>
            <a:endParaRPr lang="en-GB" sz="3000" dirty="0">
              <a:effectLst/>
              <a:latin typeface="Quicksand" panose="020B0604020202020204" charset="0"/>
              <a:ea typeface="Calibri" panose="020F0502020204030204" pitchFamily="34" charset="0"/>
              <a:cs typeface="Times New Roman" panose="02020603050405020304" pitchFamily="18" charset="0"/>
            </a:endParaRPr>
          </a:p>
          <a:p>
            <a:pPr marL="152400" indent="0">
              <a:buNone/>
            </a:pPr>
            <a:endParaRPr lang="en-GB" sz="3000" dirty="0">
              <a:latin typeface="Quicksand" panose="020B0604020202020204" charset="0"/>
            </a:endParaRPr>
          </a:p>
          <a:p>
            <a:pPr marL="152400" indent="0">
              <a:buNone/>
            </a:pPr>
            <a:r>
              <a:rPr lang="en-GB" sz="3000" b="0" i="0" dirty="0">
                <a:solidFill>
                  <a:srgbClr val="030303"/>
                </a:solidFill>
                <a:effectLst/>
                <a:highlight>
                  <a:srgbClr val="00FF00"/>
                </a:highlight>
                <a:latin typeface="Quicksand" panose="020B0604020202020204" charset="0"/>
              </a:rPr>
              <a:t>Indigenous people are the first people to live in a place.</a:t>
            </a:r>
            <a:endParaRPr lang="en-GB" sz="3000" dirty="0">
              <a:highlight>
                <a:srgbClr val="00FF00"/>
              </a:highlight>
              <a:latin typeface="Quicksand" panose="020B0604020202020204" charset="0"/>
            </a:endParaRPr>
          </a:p>
        </p:txBody>
      </p:sp>
    </p:spTree>
    <p:extLst>
      <p:ext uri="{BB962C8B-B14F-4D97-AF65-F5344CB8AC3E}">
        <p14:creationId xmlns:p14="http://schemas.microsoft.com/office/powerpoint/2010/main" val="320145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5FC80-3B5F-4B6C-8BFB-9257C31C3D9B}"/>
              </a:ext>
            </a:extLst>
          </p:cNvPr>
          <p:cNvSpPr>
            <a:spLocks noGrp="1"/>
          </p:cNvSpPr>
          <p:nvPr>
            <p:ph type="title"/>
          </p:nvPr>
        </p:nvSpPr>
        <p:spPr>
          <a:xfrm>
            <a:off x="0" y="0"/>
            <a:ext cx="6918512" cy="725263"/>
          </a:xfrm>
        </p:spPr>
        <p:txBody>
          <a:bodyPr/>
          <a:lstStyle/>
          <a:p>
            <a:r>
              <a:rPr lang="en-GB" sz="1600" u="sng" dirty="0">
                <a:effectLst/>
                <a:latin typeface="Quicksand" panose="020B0604020202020204" charset="0"/>
                <a:ea typeface="Calibri" panose="020F0502020204030204" pitchFamily="34" charset="0"/>
                <a:cs typeface="Times New Roman" panose="02020603050405020304" pitchFamily="18" charset="0"/>
              </a:rPr>
              <a:t>The interpretations of Christopher Columbus</a:t>
            </a:r>
            <a:br>
              <a:rPr lang="en-GB" sz="1600" dirty="0">
                <a:effectLst/>
                <a:latin typeface="Quicksand" panose="020B0604020202020204" charset="0"/>
                <a:ea typeface="Calibri" panose="020F0502020204030204" pitchFamily="34" charset="0"/>
                <a:cs typeface="Times New Roman" panose="02020603050405020304" pitchFamily="18" charset="0"/>
              </a:rPr>
            </a:br>
            <a:endParaRPr lang="en-GB" sz="1600" dirty="0"/>
          </a:p>
        </p:txBody>
      </p:sp>
      <p:sp>
        <p:nvSpPr>
          <p:cNvPr id="3" name="Text Placeholder 2">
            <a:extLst>
              <a:ext uri="{FF2B5EF4-FFF2-40B4-BE49-F238E27FC236}">
                <a16:creationId xmlns:a16="http://schemas.microsoft.com/office/drawing/2014/main" id="{0F6AE7C9-2690-4CF8-9129-1DB1635F8C89}"/>
              </a:ext>
            </a:extLst>
          </p:cNvPr>
          <p:cNvSpPr>
            <a:spLocks noGrp="1"/>
          </p:cNvSpPr>
          <p:nvPr>
            <p:ph type="body" idx="1"/>
          </p:nvPr>
        </p:nvSpPr>
        <p:spPr>
          <a:xfrm>
            <a:off x="102248" y="553182"/>
            <a:ext cx="4830989" cy="3934500"/>
          </a:xfrm>
        </p:spPr>
        <p:txBody>
          <a:bodyPr/>
          <a:lstStyle/>
          <a:p>
            <a:pPr marL="152400" indent="0">
              <a:buNone/>
            </a:pPr>
            <a:r>
              <a:rPr lang="en-GB" sz="1800" b="1" u="sng" dirty="0">
                <a:effectLst/>
                <a:latin typeface="Quicksand" panose="020B0604020202020204" charset="0"/>
                <a:ea typeface="Calibri" panose="020F0502020204030204" pitchFamily="34" charset="0"/>
                <a:cs typeface="Times New Roman" panose="02020603050405020304" pitchFamily="18" charset="0"/>
              </a:rPr>
              <a:t>Activity 1a: Watch the video and answer the questions </a:t>
            </a:r>
            <a:r>
              <a:rPr lang="en-GB" sz="1800" u="sng" dirty="0">
                <a:solidFill>
                  <a:srgbClr val="0000FF"/>
                </a:solidFill>
                <a:effectLst/>
                <a:latin typeface="Quicksand" panose="020B0604020202020204" charset="0"/>
                <a:ea typeface="Calibri" panose="020F0502020204030204" pitchFamily="34" charset="0"/>
                <a:cs typeface="Times New Roman" panose="02020603050405020304" pitchFamily="18" charset="0"/>
                <a:hlinkClick r:id="rId2"/>
              </a:rPr>
              <a:t>https://www.youtube.com/watch?v=GD3dgiDreGc&amp;t=287s</a:t>
            </a:r>
            <a:endParaRPr lang="en-GB" sz="1800" dirty="0">
              <a:effectLst/>
              <a:latin typeface="Quicksand" panose="020B060402020202020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eriod"/>
            </a:pPr>
            <a:r>
              <a:rPr lang="en-US" sz="1800" dirty="0">
                <a:solidFill>
                  <a:srgbClr val="545454"/>
                </a:solidFill>
                <a:effectLst/>
                <a:latin typeface="Quicksand" panose="020B0604020202020204" charset="0"/>
                <a:ea typeface="Calibri" panose="020F0502020204030204" pitchFamily="34" charset="0"/>
                <a:cs typeface="Times New Roman" panose="02020603050405020304" pitchFamily="18" charset="0"/>
              </a:rPr>
              <a:t>Who were the first Europeans to visit the Americas?</a:t>
            </a:r>
          </a:p>
          <a:p>
            <a:pPr marL="0" indent="0">
              <a:lnSpc>
                <a:spcPct val="100000"/>
              </a:lnSpc>
              <a:buNone/>
            </a:pPr>
            <a:r>
              <a:rPr lang="en-US" sz="1800" dirty="0">
                <a:effectLst/>
                <a:latin typeface="Quicksand" panose="020B0604020202020204" charset="0"/>
                <a:ea typeface="Calibri" panose="020F0502020204030204" pitchFamily="34" charset="0"/>
                <a:cs typeface="Times New Roman" panose="02020603050405020304" pitchFamily="18" charset="0"/>
              </a:rPr>
              <a:t>Italians </a:t>
            </a:r>
            <a:endParaRPr lang="en-GB" sz="1800" dirty="0">
              <a:effectLst/>
              <a:latin typeface="Quicksand" panose="020B0604020202020204" charset="0"/>
              <a:ea typeface="Calibri" panose="020F0502020204030204" pitchFamily="34" charset="0"/>
              <a:cs typeface="Times New Roman" panose="02020603050405020304" pitchFamily="18" charset="0"/>
            </a:endParaRPr>
          </a:p>
          <a:p>
            <a:pPr marL="0" indent="0">
              <a:lnSpc>
                <a:spcPct val="100000"/>
              </a:lnSpc>
              <a:buNone/>
            </a:pPr>
            <a:r>
              <a:rPr lang="en-US" sz="1800" dirty="0">
                <a:effectLst/>
                <a:latin typeface="Quicksand" panose="020B0604020202020204" charset="0"/>
                <a:ea typeface="Calibri" panose="020F0502020204030204" pitchFamily="34" charset="0"/>
                <a:cs typeface="Times New Roman" panose="02020603050405020304" pitchFamily="18" charset="0"/>
              </a:rPr>
              <a:t>Spanish</a:t>
            </a:r>
            <a:endParaRPr lang="en-GB" sz="1800" dirty="0">
              <a:effectLst/>
              <a:latin typeface="Quicksand" panose="020B0604020202020204" charset="0"/>
              <a:ea typeface="Calibri" panose="020F0502020204030204" pitchFamily="34" charset="0"/>
              <a:cs typeface="Times New Roman" panose="02020603050405020304" pitchFamily="18" charset="0"/>
            </a:endParaRPr>
          </a:p>
          <a:p>
            <a:pPr marL="0" indent="0">
              <a:lnSpc>
                <a:spcPct val="100000"/>
              </a:lnSpc>
              <a:buNone/>
            </a:pPr>
            <a:r>
              <a:rPr lang="en-US" sz="1800" dirty="0">
                <a:effectLst/>
                <a:latin typeface="Quicksand" panose="020B0604020202020204" charset="0"/>
                <a:ea typeface="Calibri" panose="020F0502020204030204" pitchFamily="34" charset="0"/>
                <a:cs typeface="Times New Roman" panose="02020603050405020304" pitchFamily="18" charset="0"/>
              </a:rPr>
              <a:t>Norse</a:t>
            </a:r>
            <a:endParaRPr lang="en-GB" sz="1800" dirty="0">
              <a:effectLst/>
              <a:latin typeface="Quicksand" panose="020B0604020202020204" charset="0"/>
              <a:ea typeface="Calibri" panose="020F0502020204030204" pitchFamily="34" charset="0"/>
              <a:cs typeface="Times New Roman" panose="02020603050405020304" pitchFamily="18" charset="0"/>
            </a:endParaRPr>
          </a:p>
          <a:p>
            <a:pPr marL="0" indent="0">
              <a:lnSpc>
                <a:spcPct val="100000"/>
              </a:lnSpc>
              <a:spcBef>
                <a:spcPts val="750"/>
              </a:spcBef>
              <a:spcAft>
                <a:spcPts val="750"/>
              </a:spcAft>
              <a:buNone/>
            </a:pPr>
            <a:r>
              <a:rPr lang="en-US" sz="1800" dirty="0">
                <a:solidFill>
                  <a:srgbClr val="545454"/>
                </a:solidFill>
                <a:effectLst/>
                <a:latin typeface="Quicksand" panose="020B0604020202020204" charset="0"/>
                <a:ea typeface="Times New Roman" panose="02020603050405020304" pitchFamily="18" charset="0"/>
                <a:cs typeface="Times New Roman" panose="02020603050405020304" pitchFamily="18" charset="0"/>
              </a:rPr>
              <a:t>2. How were the European practices of slavery and warfare from those that Native Americans had engaged in among themselves?</a:t>
            </a:r>
            <a:endParaRPr lang="en-US" sz="1800" dirty="0">
              <a:solidFill>
                <a:srgbClr val="545454"/>
              </a:solidFill>
              <a:latin typeface="Quicksand" panose="020B0604020202020204" charset="0"/>
              <a:ea typeface="Times New Roman" panose="02020603050405020304" pitchFamily="18" charset="0"/>
              <a:cs typeface="Times New Roman" panose="02020603050405020304" pitchFamily="18" charset="0"/>
            </a:endParaRPr>
          </a:p>
          <a:p>
            <a:pPr marL="0" indent="0">
              <a:lnSpc>
                <a:spcPct val="100000"/>
              </a:lnSpc>
              <a:spcBef>
                <a:spcPts val="750"/>
              </a:spcBef>
              <a:spcAft>
                <a:spcPts val="750"/>
              </a:spcAft>
              <a:buNone/>
            </a:pPr>
            <a:r>
              <a:rPr lang="en-US" sz="1800" dirty="0">
                <a:solidFill>
                  <a:srgbClr val="545454"/>
                </a:solidFill>
                <a:effectLst/>
                <a:latin typeface="Quicksand" panose="020B0604020202020204" charset="0"/>
                <a:ea typeface="Times New Roman" panose="02020603050405020304" pitchFamily="18" charset="0"/>
                <a:cs typeface="Times New Roman" panose="02020603050405020304" pitchFamily="18" charset="0"/>
              </a:rPr>
              <a:t>3.</a:t>
            </a:r>
            <a:r>
              <a:rPr lang="en-GB" sz="1800" dirty="0">
                <a:solidFill>
                  <a:srgbClr val="545454"/>
                </a:solidFill>
                <a:effectLst/>
                <a:latin typeface="Quicksand" panose="020B0604020202020204" charset="0"/>
                <a:ea typeface="Times New Roman" panose="02020603050405020304" pitchFamily="18" charset="0"/>
                <a:cs typeface="Times New Roman" panose="02020603050405020304" pitchFamily="18" charset="0"/>
              </a:rPr>
              <a:t> </a:t>
            </a:r>
            <a:r>
              <a:rPr lang="en-US" sz="1800" dirty="0">
                <a:solidFill>
                  <a:srgbClr val="545454"/>
                </a:solidFill>
                <a:effectLst/>
                <a:latin typeface="Quicksand" panose="020B0604020202020204" charset="0"/>
                <a:ea typeface="Calibri" panose="020F0502020204030204" pitchFamily="34" charset="0"/>
                <a:cs typeface="Times New Roman" panose="02020603050405020304" pitchFamily="18" charset="0"/>
              </a:rPr>
              <a:t>Why might Native Americans living today be uncomfortable with Columbus Day as it has been celebrated through most of the 20th century?</a:t>
            </a:r>
            <a:endParaRPr lang="en-GB" sz="1800" dirty="0">
              <a:effectLst/>
              <a:latin typeface="Quicksand" panose="020B0604020202020204" charset="0"/>
              <a:ea typeface="Calibri" panose="020F0502020204030204" pitchFamily="34" charset="0"/>
              <a:cs typeface="Times New Roman" panose="02020603050405020304" pitchFamily="18" charset="0"/>
            </a:endParaRPr>
          </a:p>
          <a:p>
            <a:pPr marL="0" indent="0">
              <a:lnSpc>
                <a:spcPct val="100000"/>
              </a:lnSpc>
              <a:buNone/>
            </a:pPr>
            <a:r>
              <a:rPr lang="en-US" sz="1800" dirty="0">
                <a:solidFill>
                  <a:srgbClr val="545454"/>
                </a:solidFill>
                <a:latin typeface="Quicksand" panose="020B0604020202020204" charset="0"/>
                <a:ea typeface="Calibri" panose="020F0502020204030204" pitchFamily="34" charset="0"/>
                <a:cs typeface="Times New Roman" panose="02020603050405020304" pitchFamily="18" charset="0"/>
              </a:rPr>
              <a:t>4. </a:t>
            </a:r>
            <a:r>
              <a:rPr lang="en-US" sz="1800" dirty="0">
                <a:solidFill>
                  <a:srgbClr val="545454"/>
                </a:solidFill>
                <a:effectLst/>
                <a:latin typeface="Quicksand" panose="020B0604020202020204" charset="0"/>
                <a:ea typeface="Calibri" panose="020F0502020204030204" pitchFamily="34" charset="0"/>
                <a:cs typeface="Times New Roman" panose="02020603050405020304" pitchFamily="18" charset="0"/>
              </a:rPr>
              <a:t>What do some Latin American countries celebrate on holidays like Día de la Raza?</a:t>
            </a:r>
          </a:p>
          <a:p>
            <a:pPr marL="0" indent="0">
              <a:lnSpc>
                <a:spcPct val="100000"/>
              </a:lnSpc>
              <a:buNone/>
            </a:pPr>
            <a:endParaRPr lang="en-US" sz="1800" dirty="0">
              <a:solidFill>
                <a:srgbClr val="545454"/>
              </a:solidFill>
              <a:latin typeface="Quicksand" panose="020B0604020202020204" charset="0"/>
              <a:ea typeface="Calibri" panose="020F0502020204030204" pitchFamily="34" charset="0"/>
              <a:cs typeface="Times New Roman" panose="02020603050405020304" pitchFamily="18" charset="0"/>
            </a:endParaRPr>
          </a:p>
          <a:p>
            <a:pPr marL="0" indent="0">
              <a:lnSpc>
                <a:spcPct val="100000"/>
              </a:lnSpc>
              <a:buNone/>
            </a:pPr>
            <a:endParaRPr lang="en-GB" sz="1800" dirty="0">
              <a:effectLst/>
              <a:latin typeface="Quicksand" panose="020B0604020202020204" charset="0"/>
              <a:ea typeface="Calibri" panose="020F0502020204030204" pitchFamily="34" charset="0"/>
              <a:cs typeface="Times New Roman" panose="02020603050405020304" pitchFamily="18" charset="0"/>
            </a:endParaRPr>
          </a:p>
          <a:p>
            <a:pPr marL="152400" indent="0">
              <a:lnSpc>
                <a:spcPct val="100000"/>
              </a:lnSpc>
              <a:buNone/>
            </a:pPr>
            <a:endParaRPr lang="en-GB" sz="1800" dirty="0">
              <a:latin typeface="Quicksand" panose="020B0604020202020204" charset="0"/>
            </a:endParaRPr>
          </a:p>
        </p:txBody>
      </p:sp>
      <p:pic>
        <p:nvPicPr>
          <p:cNvPr id="5" name="Picture 4">
            <a:extLst>
              <a:ext uri="{FF2B5EF4-FFF2-40B4-BE49-F238E27FC236}">
                <a16:creationId xmlns:a16="http://schemas.microsoft.com/office/drawing/2014/main" id="{B667ED3C-79AC-4541-AB98-B9C20779A255}"/>
              </a:ext>
            </a:extLst>
          </p:cNvPr>
          <p:cNvPicPr>
            <a:picLocks noChangeAspect="1"/>
          </p:cNvPicPr>
          <p:nvPr/>
        </p:nvPicPr>
        <p:blipFill rotWithShape="1">
          <a:blip r:embed="rId3"/>
          <a:srcRect l="26494" t="13987" r="41947" b="26023"/>
          <a:stretch/>
        </p:blipFill>
        <p:spPr>
          <a:xfrm>
            <a:off x="5259421" y="111454"/>
            <a:ext cx="3721819" cy="3979563"/>
          </a:xfrm>
          <a:prstGeom prst="rect">
            <a:avLst/>
          </a:prstGeom>
        </p:spPr>
      </p:pic>
      <p:sp>
        <p:nvSpPr>
          <p:cNvPr id="4" name="TextBox 3">
            <a:extLst>
              <a:ext uri="{FF2B5EF4-FFF2-40B4-BE49-F238E27FC236}">
                <a16:creationId xmlns:a16="http://schemas.microsoft.com/office/drawing/2014/main" id="{6BE666F7-4896-4F4A-906A-DD23B3A4927A}"/>
              </a:ext>
            </a:extLst>
          </p:cNvPr>
          <p:cNvSpPr txBox="1"/>
          <p:nvPr/>
        </p:nvSpPr>
        <p:spPr>
          <a:xfrm>
            <a:off x="5351125" y="4419700"/>
            <a:ext cx="3538410" cy="1169551"/>
          </a:xfrm>
          <a:prstGeom prst="rect">
            <a:avLst/>
          </a:prstGeom>
          <a:solidFill>
            <a:schemeClr val="accent6">
              <a:lumMod val="20000"/>
              <a:lumOff val="80000"/>
            </a:schemeClr>
          </a:solidFill>
        </p:spPr>
        <p:txBody>
          <a:bodyPr wrap="square" rtlCol="0">
            <a:spAutoFit/>
          </a:bodyPr>
          <a:lstStyle/>
          <a:p>
            <a:r>
              <a:rPr lang="en-US" sz="1400" b="1" i="1" dirty="0">
                <a:solidFill>
                  <a:srgbClr val="545454"/>
                </a:solidFill>
                <a:latin typeface="Quicksand" panose="020B0604020202020204" charset="0"/>
                <a:ea typeface="Calibri" panose="020F0502020204030204" pitchFamily="34" charset="0"/>
                <a:cs typeface="Times New Roman" panose="02020603050405020304" pitchFamily="18" charset="0"/>
              </a:rPr>
              <a:t>Challenge</a:t>
            </a:r>
            <a:r>
              <a:rPr lang="en-US" sz="1400" i="1" dirty="0">
                <a:solidFill>
                  <a:srgbClr val="545454"/>
                </a:solidFill>
                <a:latin typeface="Quicksand" panose="020B0604020202020204" charset="0"/>
                <a:ea typeface="Calibri" panose="020F0502020204030204" pitchFamily="34" charset="0"/>
                <a:cs typeface="Times New Roman" panose="02020603050405020304" pitchFamily="18" charset="0"/>
              </a:rPr>
              <a:t>:</a:t>
            </a:r>
            <a:r>
              <a:rPr lang="en-US" sz="1400" i="1" dirty="0">
                <a:solidFill>
                  <a:srgbClr val="545454"/>
                </a:solidFill>
                <a:effectLst/>
                <a:latin typeface="Quicksand" panose="020B0604020202020204" charset="0"/>
                <a:ea typeface="Calibri" panose="020F0502020204030204" pitchFamily="34" charset="0"/>
                <a:cs typeface="Times New Roman" panose="02020603050405020304" pitchFamily="18" charset="0"/>
              </a:rPr>
              <a:t> Do humanity’s moral standards change with time, or are there certain things that would shock people in any era?</a:t>
            </a:r>
          </a:p>
          <a:p>
            <a:endParaRPr lang="en-GB" dirty="0"/>
          </a:p>
        </p:txBody>
      </p:sp>
    </p:spTree>
    <p:extLst>
      <p:ext uri="{BB962C8B-B14F-4D97-AF65-F5344CB8AC3E}">
        <p14:creationId xmlns:p14="http://schemas.microsoft.com/office/powerpoint/2010/main" val="709364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5FC80-3B5F-4B6C-8BFB-9257C31C3D9B}"/>
              </a:ext>
            </a:extLst>
          </p:cNvPr>
          <p:cNvSpPr>
            <a:spLocks noGrp="1"/>
          </p:cNvSpPr>
          <p:nvPr>
            <p:ph type="title"/>
          </p:nvPr>
        </p:nvSpPr>
        <p:spPr>
          <a:xfrm>
            <a:off x="311699" y="357225"/>
            <a:ext cx="4260299" cy="1007700"/>
          </a:xfrm>
        </p:spPr>
        <p:txBody>
          <a:bodyPr/>
          <a:lstStyle/>
          <a:p>
            <a:r>
              <a:rPr lang="en-GB" sz="2400" u="sng" dirty="0">
                <a:effectLst/>
                <a:latin typeface="Quicksand" panose="020B0604020202020204" charset="0"/>
                <a:ea typeface="Calibri" panose="020F0502020204030204" pitchFamily="34" charset="0"/>
                <a:cs typeface="Times New Roman" panose="02020603050405020304" pitchFamily="18" charset="0"/>
              </a:rPr>
              <a:t>The interpretation of Christopher Columbus</a:t>
            </a:r>
            <a:br>
              <a:rPr lang="en-GB" sz="2400" dirty="0">
                <a:effectLst/>
                <a:latin typeface="Quicksand" panose="020B0604020202020204" charset="0"/>
                <a:ea typeface="Calibri" panose="020F0502020204030204" pitchFamily="34" charset="0"/>
                <a:cs typeface="Times New Roman" panose="02020603050405020304" pitchFamily="18" charset="0"/>
              </a:rPr>
            </a:br>
            <a:endParaRPr lang="en-GB" dirty="0"/>
          </a:p>
        </p:txBody>
      </p:sp>
      <p:sp>
        <p:nvSpPr>
          <p:cNvPr id="3" name="Text Placeholder 2">
            <a:extLst>
              <a:ext uri="{FF2B5EF4-FFF2-40B4-BE49-F238E27FC236}">
                <a16:creationId xmlns:a16="http://schemas.microsoft.com/office/drawing/2014/main" id="{0F6AE7C9-2690-4CF8-9129-1DB1635F8C89}"/>
              </a:ext>
            </a:extLst>
          </p:cNvPr>
          <p:cNvSpPr>
            <a:spLocks noGrp="1"/>
          </p:cNvSpPr>
          <p:nvPr>
            <p:ph type="body" idx="1"/>
          </p:nvPr>
        </p:nvSpPr>
        <p:spPr>
          <a:xfrm>
            <a:off x="162760" y="976765"/>
            <a:ext cx="7738067" cy="3934500"/>
          </a:xfrm>
        </p:spPr>
        <p:txBody>
          <a:bodyPr/>
          <a:lstStyle/>
          <a:p>
            <a:pPr marL="152400" indent="0">
              <a:lnSpc>
                <a:spcPct val="100000"/>
              </a:lnSpc>
              <a:spcAft>
                <a:spcPts val="800"/>
              </a:spcAft>
              <a:buNone/>
            </a:pPr>
            <a:r>
              <a:rPr lang="en-GB" sz="1600" u="sng" dirty="0">
                <a:solidFill>
                  <a:srgbClr val="0563C1"/>
                </a:solidFill>
                <a:effectLst/>
                <a:highlight>
                  <a:srgbClr val="00FF00"/>
                </a:highlight>
                <a:latin typeface="Quicksand" panose="020B0604020202020204" charset="0"/>
                <a:ea typeface="Calibri" panose="020F0502020204030204" pitchFamily="34" charset="0"/>
                <a:cs typeface="Times New Roman" panose="02020603050405020304" pitchFamily="18" charset="0"/>
              </a:rPr>
              <a:t>Answers</a:t>
            </a:r>
            <a:endParaRPr lang="en-GB" sz="1600" dirty="0">
              <a:effectLst/>
              <a:highlight>
                <a:srgbClr val="00FF00"/>
              </a:highlight>
              <a:latin typeface="Quicksand" panose="020B0604020202020204" charset="0"/>
              <a:ea typeface="Calibri" panose="020F0502020204030204" pitchFamily="34" charset="0"/>
              <a:cs typeface="Times New Roman" panose="02020603050405020304" pitchFamily="18" charset="0"/>
            </a:endParaRPr>
          </a:p>
          <a:p>
            <a:pPr marL="228600" indent="-228600">
              <a:lnSpc>
                <a:spcPct val="100000"/>
              </a:lnSpc>
              <a:buFont typeface="+mj-lt"/>
              <a:buAutoNum type="arabicPeriod"/>
            </a:pPr>
            <a:r>
              <a:rPr lang="en-US" sz="1600" dirty="0">
                <a:solidFill>
                  <a:srgbClr val="545454"/>
                </a:solidFill>
                <a:effectLst/>
                <a:latin typeface="Quicksand" panose="020B0604020202020204" charset="0"/>
                <a:ea typeface="Calibri" panose="020F0502020204030204" pitchFamily="34" charset="0"/>
                <a:cs typeface="Times New Roman" panose="02020603050405020304" pitchFamily="18" charset="0"/>
              </a:rPr>
              <a:t>Who were the first Europeans to visit the Americas?</a:t>
            </a:r>
          </a:p>
          <a:p>
            <a:pPr marL="228600" indent="-228600">
              <a:lnSpc>
                <a:spcPct val="100000"/>
              </a:lnSpc>
            </a:pPr>
            <a:r>
              <a:rPr lang="en-US" sz="1600" dirty="0">
                <a:effectLst/>
                <a:latin typeface="Quicksand" panose="020B0604020202020204" charset="0"/>
                <a:ea typeface="Calibri" panose="020F0502020204030204" pitchFamily="34" charset="0"/>
                <a:cs typeface="Times New Roman" panose="02020603050405020304" pitchFamily="18" charset="0"/>
              </a:rPr>
              <a:t>Italians </a:t>
            </a:r>
            <a:endParaRPr lang="en-GB" sz="1600" dirty="0">
              <a:effectLst/>
              <a:latin typeface="Quicksand" panose="020B0604020202020204" charset="0"/>
              <a:ea typeface="Calibri" panose="020F0502020204030204" pitchFamily="34" charset="0"/>
              <a:cs typeface="Times New Roman" panose="02020603050405020304" pitchFamily="18" charset="0"/>
            </a:endParaRPr>
          </a:p>
          <a:p>
            <a:pPr marL="228600" indent="-228600">
              <a:lnSpc>
                <a:spcPct val="100000"/>
              </a:lnSpc>
            </a:pPr>
            <a:r>
              <a:rPr lang="en-US" sz="1600" dirty="0">
                <a:effectLst/>
                <a:latin typeface="Quicksand" panose="020B0604020202020204" charset="0"/>
                <a:ea typeface="Calibri" panose="020F0502020204030204" pitchFamily="34" charset="0"/>
                <a:cs typeface="Times New Roman" panose="02020603050405020304" pitchFamily="18" charset="0"/>
              </a:rPr>
              <a:t>Spanish</a:t>
            </a:r>
            <a:endParaRPr lang="en-GB" sz="1600" dirty="0">
              <a:effectLst/>
              <a:latin typeface="Quicksand" panose="020B0604020202020204" charset="0"/>
              <a:ea typeface="Calibri" panose="020F0502020204030204" pitchFamily="34" charset="0"/>
              <a:cs typeface="Times New Roman" panose="02020603050405020304" pitchFamily="18" charset="0"/>
            </a:endParaRPr>
          </a:p>
          <a:p>
            <a:pPr marL="228600" indent="-228600">
              <a:lnSpc>
                <a:spcPct val="100000"/>
              </a:lnSpc>
            </a:pPr>
            <a:r>
              <a:rPr lang="en-US" sz="1600" dirty="0">
                <a:effectLst/>
                <a:highlight>
                  <a:srgbClr val="00FF00"/>
                </a:highlight>
                <a:latin typeface="Quicksand" panose="020B0604020202020204" charset="0"/>
                <a:ea typeface="Calibri" panose="020F0502020204030204" pitchFamily="34" charset="0"/>
                <a:cs typeface="Times New Roman" panose="02020603050405020304" pitchFamily="18" charset="0"/>
              </a:rPr>
              <a:t>Norse</a:t>
            </a:r>
            <a:endParaRPr lang="en-GB" sz="1600" dirty="0">
              <a:highlight>
                <a:srgbClr val="00FF00"/>
              </a:highlight>
              <a:latin typeface="Quicksand" panose="020B0604020202020204" charset="0"/>
              <a:ea typeface="Calibri" panose="020F0502020204030204" pitchFamily="34" charset="0"/>
              <a:cs typeface="Times New Roman" panose="02020603050405020304" pitchFamily="18" charset="0"/>
            </a:endParaRPr>
          </a:p>
          <a:p>
            <a:pPr marL="0" indent="0">
              <a:lnSpc>
                <a:spcPct val="100000"/>
              </a:lnSpc>
              <a:buNone/>
            </a:pPr>
            <a:r>
              <a:rPr lang="en-GB" sz="1600" dirty="0">
                <a:solidFill>
                  <a:srgbClr val="545454"/>
                </a:solidFill>
                <a:effectLst/>
                <a:latin typeface="Quicksand" panose="020B0604020202020204" charset="0"/>
                <a:ea typeface="Times New Roman" panose="02020603050405020304" pitchFamily="18" charset="0"/>
                <a:cs typeface="Times New Roman" panose="02020603050405020304" pitchFamily="18" charset="0"/>
              </a:rPr>
              <a:t>2. </a:t>
            </a:r>
            <a:r>
              <a:rPr lang="en-US" sz="1600" dirty="0">
                <a:solidFill>
                  <a:srgbClr val="545454"/>
                </a:solidFill>
                <a:effectLst/>
                <a:latin typeface="Quicksand" panose="020B0604020202020204" charset="0"/>
                <a:ea typeface="Times New Roman" panose="02020603050405020304" pitchFamily="18" charset="0"/>
                <a:cs typeface="Times New Roman" panose="02020603050405020304" pitchFamily="18" charset="0"/>
              </a:rPr>
              <a:t>How were the European practices of slavery and warfare from those that Native Americans had engaged in among themselves? </a:t>
            </a:r>
            <a:r>
              <a:rPr lang="en-US" sz="1600" dirty="0">
                <a:solidFill>
                  <a:srgbClr val="545454"/>
                </a:solidFill>
                <a:effectLst/>
                <a:highlight>
                  <a:srgbClr val="00FF00"/>
                </a:highlight>
                <a:latin typeface="Quicksand" panose="020B0604020202020204" charset="0"/>
                <a:ea typeface="Times New Roman" panose="02020603050405020304" pitchFamily="18" charset="0"/>
                <a:cs typeface="Times New Roman" panose="02020603050405020304" pitchFamily="18" charset="0"/>
              </a:rPr>
              <a:t>It was sporadic and limited</a:t>
            </a:r>
            <a:endParaRPr lang="en-US" sz="1600" dirty="0">
              <a:solidFill>
                <a:srgbClr val="545454"/>
              </a:solidFill>
              <a:highlight>
                <a:srgbClr val="00FF00"/>
              </a:highlight>
              <a:latin typeface="Quicksand" panose="020B0604020202020204" charset="0"/>
              <a:ea typeface="Times New Roman" panose="02020603050405020304" pitchFamily="18" charset="0"/>
              <a:cs typeface="Times New Roman" panose="02020603050405020304" pitchFamily="18" charset="0"/>
            </a:endParaRPr>
          </a:p>
          <a:p>
            <a:pPr marL="0" indent="0">
              <a:lnSpc>
                <a:spcPct val="100000"/>
              </a:lnSpc>
              <a:buNone/>
            </a:pPr>
            <a:r>
              <a:rPr lang="en-US" sz="1600" dirty="0">
                <a:solidFill>
                  <a:srgbClr val="545454"/>
                </a:solidFill>
                <a:effectLst/>
                <a:latin typeface="Quicksand" panose="020B0604020202020204" charset="0"/>
                <a:ea typeface="Times New Roman" panose="02020603050405020304" pitchFamily="18" charset="0"/>
                <a:cs typeface="Times New Roman" panose="02020603050405020304" pitchFamily="18" charset="0"/>
              </a:rPr>
              <a:t>3.</a:t>
            </a:r>
            <a:r>
              <a:rPr lang="en-GB" sz="1600" dirty="0">
                <a:solidFill>
                  <a:srgbClr val="545454"/>
                </a:solidFill>
                <a:effectLst/>
                <a:latin typeface="Quicksand" panose="020B0604020202020204" charset="0"/>
                <a:ea typeface="Times New Roman" panose="02020603050405020304" pitchFamily="18" charset="0"/>
                <a:cs typeface="Times New Roman" panose="02020603050405020304" pitchFamily="18" charset="0"/>
              </a:rPr>
              <a:t> </a:t>
            </a:r>
            <a:r>
              <a:rPr lang="en-US" sz="1600" dirty="0">
                <a:solidFill>
                  <a:srgbClr val="545454"/>
                </a:solidFill>
                <a:effectLst/>
                <a:latin typeface="Quicksand" panose="020B0604020202020204" charset="0"/>
                <a:ea typeface="Calibri" panose="020F0502020204030204" pitchFamily="34" charset="0"/>
                <a:cs typeface="Times New Roman" panose="02020603050405020304" pitchFamily="18" charset="0"/>
              </a:rPr>
              <a:t>Why might Native Americans living today be uncomfortable with Columbus Day as it has been celebrated through most of the 20th century? </a:t>
            </a:r>
            <a:r>
              <a:rPr lang="en-US" sz="1600" dirty="0">
                <a:solidFill>
                  <a:srgbClr val="545454"/>
                </a:solidFill>
                <a:effectLst/>
                <a:highlight>
                  <a:srgbClr val="00FF00"/>
                </a:highlight>
                <a:latin typeface="Quicksand" panose="020B0604020202020204" charset="0"/>
                <a:ea typeface="Calibri" panose="020F0502020204030204" pitchFamily="34" charset="0"/>
                <a:cs typeface="Times New Roman" panose="02020603050405020304" pitchFamily="18" charset="0"/>
              </a:rPr>
              <a:t>It wiped out large numbers of the population, descendants were forced onto reservations</a:t>
            </a:r>
            <a:endParaRPr lang="en-GB" sz="1600" dirty="0">
              <a:effectLst/>
              <a:highlight>
                <a:srgbClr val="00FF00"/>
              </a:highlight>
              <a:latin typeface="Quicksand" panose="020B0604020202020204" charset="0"/>
              <a:ea typeface="Calibri" panose="020F0502020204030204" pitchFamily="34" charset="0"/>
              <a:cs typeface="Times New Roman" panose="02020603050405020304" pitchFamily="18" charset="0"/>
            </a:endParaRPr>
          </a:p>
          <a:p>
            <a:pPr marL="228600" indent="-228600">
              <a:lnSpc>
                <a:spcPct val="100000"/>
              </a:lnSpc>
              <a:buFont typeface="+mj-lt"/>
              <a:buAutoNum type="arabicPeriod"/>
            </a:pPr>
            <a:endParaRPr lang="en-US" sz="1600" dirty="0">
              <a:solidFill>
                <a:srgbClr val="545454"/>
              </a:solidFill>
              <a:effectLst/>
              <a:latin typeface="Quicksand" panose="020B0604020202020204"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en-US" sz="1600" dirty="0">
                <a:solidFill>
                  <a:srgbClr val="545454"/>
                </a:solidFill>
                <a:effectLst/>
                <a:latin typeface="Quicksand" panose="020B0604020202020204" charset="0"/>
                <a:ea typeface="Calibri" panose="020F0502020204030204" pitchFamily="34" charset="0"/>
                <a:cs typeface="Times New Roman" panose="02020603050405020304" pitchFamily="18" charset="0"/>
              </a:rPr>
              <a:t>4. What do some Latin American countries celebrate on holidays like Día de la Raza? </a:t>
            </a:r>
            <a:r>
              <a:rPr lang="en-US" sz="1600" dirty="0">
                <a:solidFill>
                  <a:srgbClr val="545454"/>
                </a:solidFill>
                <a:highlight>
                  <a:srgbClr val="00FF00"/>
                </a:highlight>
                <a:latin typeface="Quicksand" panose="020B0604020202020204" charset="0"/>
                <a:ea typeface="Calibri" panose="020F0502020204030204" pitchFamily="34" charset="0"/>
                <a:cs typeface="Times New Roman" panose="02020603050405020304" pitchFamily="18" charset="0"/>
              </a:rPr>
              <a:t>A celebration of native or mixed cultures that survived </a:t>
            </a:r>
            <a:r>
              <a:rPr lang="en-US" sz="1600" dirty="0" err="1">
                <a:solidFill>
                  <a:srgbClr val="545454"/>
                </a:solidFill>
                <a:highlight>
                  <a:srgbClr val="00FF00"/>
                </a:highlight>
                <a:latin typeface="Quicksand" panose="020B0604020202020204" charset="0"/>
                <a:ea typeface="Calibri" panose="020F0502020204030204" pitchFamily="34" charset="0"/>
                <a:cs typeface="Times New Roman" panose="02020603050405020304" pitchFamily="18" charset="0"/>
              </a:rPr>
              <a:t>colonisation</a:t>
            </a:r>
            <a:endParaRPr lang="en-US" sz="1600" dirty="0">
              <a:solidFill>
                <a:srgbClr val="545454"/>
              </a:solidFill>
              <a:effectLst/>
              <a:highlight>
                <a:srgbClr val="00FF00"/>
              </a:highlight>
              <a:latin typeface="Quicksand" panose="020B0604020202020204" charset="0"/>
              <a:ea typeface="Calibri" panose="020F0502020204030204" pitchFamily="34" charset="0"/>
              <a:cs typeface="Times New Roman" panose="02020603050405020304" pitchFamily="18" charset="0"/>
            </a:endParaRPr>
          </a:p>
          <a:p>
            <a:pPr marL="0" indent="0">
              <a:lnSpc>
                <a:spcPct val="100000"/>
              </a:lnSpc>
              <a:spcAft>
                <a:spcPts val="1000"/>
              </a:spcAft>
              <a:buNone/>
            </a:pPr>
            <a:endParaRPr lang="en-US" sz="1600" dirty="0">
              <a:solidFill>
                <a:srgbClr val="545454"/>
              </a:solidFill>
              <a:latin typeface="Quicksand" panose="020B0604020202020204"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en-US" sz="1600" b="1" i="1" dirty="0">
                <a:solidFill>
                  <a:srgbClr val="545454"/>
                </a:solidFill>
                <a:latin typeface="Quicksand" panose="020B0604020202020204" charset="0"/>
                <a:ea typeface="Calibri" panose="020F0502020204030204" pitchFamily="34" charset="0"/>
                <a:cs typeface="Times New Roman" panose="02020603050405020304" pitchFamily="18" charset="0"/>
              </a:rPr>
              <a:t>Challenge</a:t>
            </a:r>
            <a:r>
              <a:rPr lang="en-US" sz="1600" i="1" dirty="0">
                <a:solidFill>
                  <a:srgbClr val="545454"/>
                </a:solidFill>
                <a:latin typeface="Quicksand" panose="020B0604020202020204" charset="0"/>
                <a:ea typeface="Calibri" panose="020F0502020204030204" pitchFamily="34" charset="0"/>
                <a:cs typeface="Times New Roman" panose="02020603050405020304" pitchFamily="18" charset="0"/>
              </a:rPr>
              <a:t>:</a:t>
            </a:r>
            <a:r>
              <a:rPr lang="en-US" sz="1600" i="1" dirty="0">
                <a:solidFill>
                  <a:srgbClr val="545454"/>
                </a:solidFill>
                <a:effectLst/>
                <a:latin typeface="Quicksand" panose="020B0604020202020204" charset="0"/>
                <a:ea typeface="Calibri" panose="020F0502020204030204" pitchFamily="34" charset="0"/>
                <a:cs typeface="Times New Roman" panose="02020603050405020304" pitchFamily="18" charset="0"/>
              </a:rPr>
              <a:t> Do humanity’s moral standards change with time, or are there certain things that would shock people in any era?</a:t>
            </a:r>
          </a:p>
          <a:p>
            <a:pPr marL="0" indent="0">
              <a:lnSpc>
                <a:spcPct val="100000"/>
              </a:lnSpc>
              <a:spcAft>
                <a:spcPts val="1000"/>
              </a:spcAft>
              <a:buNone/>
            </a:pPr>
            <a:endParaRPr lang="en-GB" sz="1600" dirty="0">
              <a:effectLst/>
              <a:latin typeface="Quicksand" panose="020B0604020202020204" charset="0"/>
              <a:ea typeface="Calibri" panose="020F0502020204030204" pitchFamily="34" charset="0"/>
              <a:cs typeface="Times New Roman" panose="02020603050405020304" pitchFamily="18" charset="0"/>
            </a:endParaRPr>
          </a:p>
          <a:p>
            <a:pPr marL="152400" indent="0">
              <a:lnSpc>
                <a:spcPct val="100000"/>
              </a:lnSpc>
              <a:buNone/>
            </a:pPr>
            <a:endParaRPr lang="en-GB" sz="1600" dirty="0">
              <a:latin typeface="Quicksand" panose="020B0604020202020204" charset="0"/>
            </a:endParaRPr>
          </a:p>
        </p:txBody>
      </p:sp>
    </p:spTree>
    <p:extLst>
      <p:ext uri="{BB962C8B-B14F-4D97-AF65-F5344CB8AC3E}">
        <p14:creationId xmlns:p14="http://schemas.microsoft.com/office/powerpoint/2010/main" val="3248096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EC913-A24C-4B13-AF70-AADC72430782}"/>
              </a:ext>
            </a:extLst>
          </p:cNvPr>
          <p:cNvSpPr>
            <a:spLocks noGrp="1"/>
          </p:cNvSpPr>
          <p:nvPr>
            <p:ph type="title"/>
          </p:nvPr>
        </p:nvSpPr>
        <p:spPr>
          <a:xfrm>
            <a:off x="311699" y="720296"/>
            <a:ext cx="4392783" cy="1007700"/>
          </a:xfrm>
        </p:spPr>
        <p:txBody>
          <a:bodyPr/>
          <a:lstStyle/>
          <a:p>
            <a:r>
              <a:rPr kumimoji="0" lang="en-GB" altLang="en-US" sz="2400" b="1" i="0" u="sng"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Activity 1b - look at the image of the threshold concept.</a:t>
            </a:r>
            <a:br>
              <a:rPr kumimoji="0" lang="en-GB" altLang="en-US" sz="2400" b="1" i="0" u="sng" strike="noStrike" cap="none" normalizeH="0" baseline="0" dirty="0">
                <a:ln>
                  <a:noFill/>
                </a:ln>
                <a:solidFill>
                  <a:schemeClr val="bg2">
                    <a:lumMod val="50000"/>
                  </a:schemeClr>
                </a:solidFill>
                <a:effectLst/>
                <a:highlight>
                  <a:srgbClr val="FFFF00"/>
                </a:highlight>
                <a:latin typeface="Quicksand" panose="020B0604020202020204" charset="0"/>
                <a:ea typeface="Calibri" panose="020F0502020204030204" pitchFamily="34" charset="0"/>
                <a:cs typeface="Times New Roman" panose="02020603050405020304" pitchFamily="18" charset="0"/>
              </a:rPr>
            </a:br>
            <a:endParaRPr lang="en-GB" dirty="0">
              <a:highlight>
                <a:srgbClr val="FFFF00"/>
              </a:highlight>
            </a:endParaRPr>
          </a:p>
        </p:txBody>
      </p:sp>
      <p:sp>
        <p:nvSpPr>
          <p:cNvPr id="3" name="Text Placeholder 2">
            <a:extLst>
              <a:ext uri="{FF2B5EF4-FFF2-40B4-BE49-F238E27FC236}">
                <a16:creationId xmlns:a16="http://schemas.microsoft.com/office/drawing/2014/main" id="{595E5B7E-AD13-4780-BA14-686C05D8C344}"/>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500" b="0" i="0" u="none" strike="noStrike" cap="none" normalizeH="0" baseline="0" dirty="0">
              <a:ln>
                <a:noFill/>
              </a:ln>
              <a:solidFill>
                <a:schemeClr val="bg2">
                  <a:lumMod val="50000"/>
                </a:schemeClr>
              </a:solidFill>
              <a:effectLst/>
              <a:latin typeface="Quicksand"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500" b="1" i="0" u="none"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What can you see?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500" b="0" i="0" u="none" strike="noStrike" cap="none" normalizeH="0" baseline="0" dirty="0">
              <a:ln>
                <a:noFill/>
              </a:ln>
              <a:solidFill>
                <a:schemeClr val="bg2">
                  <a:lumMod val="50000"/>
                </a:schemeClr>
              </a:solidFill>
              <a:effectLst/>
              <a:latin typeface="Quicksand"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500" dirty="0">
              <a:solidFill>
                <a:schemeClr val="bg2">
                  <a:lumMod val="50000"/>
                </a:schemeClr>
              </a:solidFill>
              <a:latin typeface="Quicksand"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500" b="0" i="0" u="none" strike="noStrike" cap="none" normalizeH="0" baseline="0" dirty="0">
              <a:ln>
                <a:noFill/>
              </a:ln>
              <a:solidFill>
                <a:schemeClr val="bg2">
                  <a:lumMod val="50000"/>
                </a:schemeClr>
              </a:solidFill>
              <a:effectLst/>
              <a:latin typeface="Quicksand"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500" b="1" i="0" u="none"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How do you think this links with the video you have just watched?</a:t>
            </a:r>
            <a:endParaRPr kumimoji="0" lang="en-GB" altLang="en-US" sz="2500" b="0" i="0" u="none" strike="noStrike" cap="none" normalizeH="0" baseline="0" dirty="0">
              <a:ln>
                <a:noFill/>
              </a:ln>
              <a:solidFill>
                <a:schemeClr val="bg2">
                  <a:lumMod val="50000"/>
                </a:schemeClr>
              </a:solidFill>
              <a:effectLst/>
              <a:latin typeface="Quicksand"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500" b="0" i="0" u="none" strike="noStrike" cap="none" normalizeH="0" baseline="0" dirty="0">
              <a:ln>
                <a:noFill/>
              </a:ln>
              <a:solidFill>
                <a:schemeClr val="bg2">
                  <a:lumMod val="50000"/>
                </a:schemeClr>
              </a:solidFill>
              <a:effectLst/>
              <a:latin typeface="Quicksand" panose="020B0604020202020204" charset="0"/>
            </a:endParaRPr>
          </a:p>
          <a:p>
            <a:endParaRPr lang="en-GB" sz="2500" dirty="0">
              <a:solidFill>
                <a:schemeClr val="bg2">
                  <a:lumMod val="50000"/>
                </a:schemeClr>
              </a:solidFill>
              <a:latin typeface="Quicksand" panose="020B0604020202020204" charset="0"/>
            </a:endParaRPr>
          </a:p>
        </p:txBody>
      </p:sp>
      <p:sp>
        <p:nvSpPr>
          <p:cNvPr id="4" name="Rectangle 2">
            <a:extLst>
              <a:ext uri="{FF2B5EF4-FFF2-40B4-BE49-F238E27FC236}">
                <a16:creationId xmlns:a16="http://schemas.microsoft.com/office/drawing/2014/main" id="{44754A9B-C558-43E5-ACAD-9457CEF921D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9" name="Picture 4">
            <a:extLst>
              <a:ext uri="{FF2B5EF4-FFF2-40B4-BE49-F238E27FC236}">
                <a16:creationId xmlns:a16="http://schemas.microsoft.com/office/drawing/2014/main" id="{E418F96D-7F87-4B31-9993-615C63B96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494" t="13988" r="41946" b="26022"/>
          <a:stretch>
            <a:fillRect/>
          </a:stretch>
        </p:blipFill>
        <p:spPr bwMode="auto">
          <a:xfrm>
            <a:off x="4704483" y="151482"/>
            <a:ext cx="4257088" cy="455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460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4A54-D816-47AC-9653-5676D0E17149}"/>
              </a:ext>
            </a:extLst>
          </p:cNvPr>
          <p:cNvSpPr>
            <a:spLocks noGrp="1"/>
          </p:cNvSpPr>
          <p:nvPr>
            <p:ph type="title"/>
          </p:nvPr>
        </p:nvSpPr>
        <p:spPr>
          <a:xfrm>
            <a:off x="311699" y="451691"/>
            <a:ext cx="3676407" cy="913233"/>
          </a:xfrm>
        </p:spPr>
        <p:txBody>
          <a:bodyPr/>
          <a:lstStyle/>
          <a:p>
            <a:r>
              <a:rPr lang="en-GB" sz="2400" b="1" u="sng" dirty="0">
                <a:effectLst/>
                <a:latin typeface="Quicksand" panose="020B0604020202020204" charset="0"/>
                <a:ea typeface="Calibri" panose="020F0502020204030204" pitchFamily="34" charset="0"/>
                <a:cs typeface="Times New Roman" panose="02020603050405020304" pitchFamily="18" charset="0"/>
              </a:rPr>
              <a:t>Case study: What was the Fur Trade? </a:t>
            </a:r>
            <a:br>
              <a:rPr lang="en-GB" sz="2400" dirty="0">
                <a:effectLst/>
                <a:latin typeface="Quicksand" panose="020B0604020202020204" charset="0"/>
                <a:ea typeface="Calibri" panose="020F0502020204030204" pitchFamily="34" charset="0"/>
                <a:cs typeface="Times New Roman" panose="02020603050405020304" pitchFamily="18" charset="0"/>
              </a:rPr>
            </a:br>
            <a:endParaRPr lang="en-GB" dirty="0"/>
          </a:p>
        </p:txBody>
      </p:sp>
      <p:pic>
        <p:nvPicPr>
          <p:cNvPr id="11" name="Picture 10">
            <a:extLst>
              <a:ext uri="{FF2B5EF4-FFF2-40B4-BE49-F238E27FC236}">
                <a16:creationId xmlns:a16="http://schemas.microsoft.com/office/drawing/2014/main" id="{534CD6D4-A4F1-446C-9F7C-1DB88E08890C}"/>
              </a:ext>
            </a:extLst>
          </p:cNvPr>
          <p:cNvPicPr>
            <a:picLocks noChangeAspect="1"/>
          </p:cNvPicPr>
          <p:nvPr/>
        </p:nvPicPr>
        <p:blipFill>
          <a:blip r:embed="rId2"/>
          <a:stretch>
            <a:fillRect/>
          </a:stretch>
        </p:blipFill>
        <p:spPr>
          <a:xfrm>
            <a:off x="0" y="1155436"/>
            <a:ext cx="9144000" cy="4216622"/>
          </a:xfrm>
          <a:prstGeom prst="rect">
            <a:avLst/>
          </a:prstGeom>
        </p:spPr>
      </p:pic>
    </p:spTree>
    <p:extLst>
      <p:ext uri="{BB962C8B-B14F-4D97-AF65-F5344CB8AC3E}">
        <p14:creationId xmlns:p14="http://schemas.microsoft.com/office/powerpoint/2010/main" val="2451245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19F0B-7632-4DB5-986A-FA04F9C0E98B}"/>
              </a:ext>
            </a:extLst>
          </p:cNvPr>
          <p:cNvSpPr>
            <a:spLocks noGrp="1"/>
          </p:cNvSpPr>
          <p:nvPr>
            <p:ph type="title"/>
          </p:nvPr>
        </p:nvSpPr>
        <p:spPr>
          <a:xfrm>
            <a:off x="311699" y="357225"/>
            <a:ext cx="4403519" cy="656327"/>
          </a:xfrm>
        </p:spPr>
        <p:txBody>
          <a:bodyPr/>
          <a:lstStyle/>
          <a:p>
            <a:r>
              <a:rPr lang="en-GB" dirty="0"/>
              <a:t>What was the fur trade?</a:t>
            </a:r>
          </a:p>
        </p:txBody>
      </p:sp>
      <p:sp>
        <p:nvSpPr>
          <p:cNvPr id="3" name="Text Placeholder 2">
            <a:extLst>
              <a:ext uri="{FF2B5EF4-FFF2-40B4-BE49-F238E27FC236}">
                <a16:creationId xmlns:a16="http://schemas.microsoft.com/office/drawing/2014/main" id="{4197CB13-2260-47E5-8692-5C82C6B48602}"/>
              </a:ext>
            </a:extLst>
          </p:cNvPr>
          <p:cNvSpPr>
            <a:spLocks noGrp="1"/>
          </p:cNvSpPr>
          <p:nvPr>
            <p:ph type="body" idx="1"/>
          </p:nvPr>
        </p:nvSpPr>
        <p:spPr>
          <a:xfrm>
            <a:off x="45682" y="1028213"/>
            <a:ext cx="4266914" cy="3934500"/>
          </a:xfrm>
        </p:spPr>
        <p:txBody>
          <a:bodyPr/>
          <a:lstStyle/>
          <a:p>
            <a:pPr marL="152400" indent="0">
              <a:buNone/>
            </a:pPr>
            <a:r>
              <a:rPr lang="en-GB" sz="1700" dirty="0">
                <a:effectLst/>
                <a:latin typeface="Quicksand" panose="020B0604020202020204" charset="0"/>
                <a:ea typeface="Calibri" panose="020F0502020204030204" pitchFamily="34" charset="0"/>
                <a:cs typeface="Times New Roman" panose="02020603050405020304" pitchFamily="18" charset="0"/>
              </a:rPr>
              <a:t>Indigenous peoples had been trading amongst each other across far distances for thousands of years. Trade relationships were a large part of the connections between Indigenous nations across North America. The fur trade covered a period of about 250 years, and this module only scratches the surface of that history. The fur trade does not only describe exchanges between First Nations and Europeans. Trading also took place between Indigenous groups, as European goods would travel in one direction and furs in the other. Many Indigenous peoples came into contact with European trade goods before they met Europeans themselves </a:t>
            </a:r>
          </a:p>
          <a:p>
            <a:endParaRPr lang="en-GB" sz="1700" dirty="0"/>
          </a:p>
        </p:txBody>
      </p:sp>
      <p:pic>
        <p:nvPicPr>
          <p:cNvPr id="1026" name="Picture 2" descr="Great Lakes Indigenous People and the French | Snake River Fur Post | MNHS">
            <a:extLst>
              <a:ext uri="{FF2B5EF4-FFF2-40B4-BE49-F238E27FC236}">
                <a16:creationId xmlns:a16="http://schemas.microsoft.com/office/drawing/2014/main" id="{23C5C0D5-523F-41A5-9A47-0EA87584A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116" y="260013"/>
            <a:ext cx="4529916" cy="30415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1C06310-06EF-4538-A25F-A834070FA240}"/>
              </a:ext>
            </a:extLst>
          </p:cNvPr>
          <p:cNvPicPr>
            <a:picLocks noChangeAspect="1"/>
          </p:cNvPicPr>
          <p:nvPr/>
        </p:nvPicPr>
        <p:blipFill>
          <a:blip r:embed="rId4"/>
          <a:stretch>
            <a:fillRect/>
          </a:stretch>
        </p:blipFill>
        <p:spPr>
          <a:xfrm>
            <a:off x="5097157" y="3556472"/>
            <a:ext cx="3952875" cy="3143250"/>
          </a:xfrm>
          <a:prstGeom prst="rect">
            <a:avLst/>
          </a:prstGeom>
        </p:spPr>
      </p:pic>
    </p:spTree>
    <p:extLst>
      <p:ext uri="{BB962C8B-B14F-4D97-AF65-F5344CB8AC3E}">
        <p14:creationId xmlns:p14="http://schemas.microsoft.com/office/powerpoint/2010/main" val="360669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975D-0BF7-4E5C-86B5-8F958F5A1BBF}"/>
              </a:ext>
            </a:extLst>
          </p:cNvPr>
          <p:cNvSpPr>
            <a:spLocks noGrp="1"/>
          </p:cNvSpPr>
          <p:nvPr>
            <p:ph type="title"/>
          </p:nvPr>
        </p:nvSpPr>
        <p:spPr>
          <a:xfrm>
            <a:off x="311699" y="256373"/>
            <a:ext cx="8549913" cy="1007700"/>
          </a:xfrm>
        </p:spPr>
        <p:txBody>
          <a:bodyPr/>
          <a:lstStyle/>
          <a:p>
            <a:br>
              <a:rPr lang="en-GB" u="sng" dirty="0">
                <a:latin typeface="Quicksand" panose="020B0604020202020204" charset="0"/>
              </a:rPr>
            </a:br>
            <a:r>
              <a:rPr lang="en-GB" u="sng" dirty="0">
                <a:latin typeface="Quicksand" panose="020B0604020202020204" charset="0"/>
              </a:rPr>
              <a:t>What did some indigenous first think of the Europeans?</a:t>
            </a:r>
            <a:br>
              <a:rPr lang="en-GB" u="sng" dirty="0">
                <a:latin typeface="Quicksand" panose="020B0604020202020204" charset="0"/>
              </a:rPr>
            </a:br>
            <a:endParaRPr lang="en-GB" u="sng" dirty="0"/>
          </a:p>
        </p:txBody>
      </p:sp>
      <p:sp>
        <p:nvSpPr>
          <p:cNvPr id="3" name="Text Placeholder 2">
            <a:extLst>
              <a:ext uri="{FF2B5EF4-FFF2-40B4-BE49-F238E27FC236}">
                <a16:creationId xmlns:a16="http://schemas.microsoft.com/office/drawing/2014/main" id="{B720E758-525B-43EC-9611-F0E522093FEB}"/>
              </a:ext>
            </a:extLst>
          </p:cNvPr>
          <p:cNvSpPr>
            <a:spLocks noGrp="1"/>
          </p:cNvSpPr>
          <p:nvPr>
            <p:ph type="body" idx="1"/>
          </p:nvPr>
        </p:nvSpPr>
        <p:spPr>
          <a:xfrm>
            <a:off x="170506" y="1136844"/>
            <a:ext cx="4646164" cy="3934500"/>
          </a:xfrm>
        </p:spPr>
        <p:txBody>
          <a:bodyPr/>
          <a:lstStyle/>
          <a:p>
            <a:pPr marL="152400" indent="0">
              <a:buNone/>
            </a:pPr>
            <a:r>
              <a:rPr lang="en-GB" sz="1800" b="1" u="sng" dirty="0">
                <a:latin typeface="Quicksand" panose="020B0604020202020204" charset="0"/>
              </a:rPr>
              <a:t>Activity 2a: Answer the following questions in your exercise book using the sentence starters to help you:</a:t>
            </a:r>
          </a:p>
          <a:p>
            <a:pPr marL="152400" indent="0">
              <a:buNone/>
            </a:pPr>
            <a:r>
              <a:rPr lang="en-GB" sz="1800" dirty="0">
                <a:latin typeface="Quicksand" panose="020B0604020202020204" charset="0"/>
              </a:rPr>
              <a:t>1.	What can you infer (work out) from Source 1 about how some indigenous people first saw the English?</a:t>
            </a:r>
          </a:p>
          <a:p>
            <a:pPr marL="152400" indent="0">
              <a:buNone/>
            </a:pPr>
            <a:r>
              <a:rPr lang="en-GB" sz="1800" i="1" dirty="0">
                <a:latin typeface="Quicksand" panose="020B0604020202020204" charset="0"/>
              </a:rPr>
              <a:t>a.	From Source 1 I can infer that the indigenous…</a:t>
            </a:r>
          </a:p>
          <a:p>
            <a:pPr marL="152400" indent="0">
              <a:buNone/>
            </a:pPr>
            <a:endParaRPr lang="en-GB" sz="1800" dirty="0"/>
          </a:p>
        </p:txBody>
      </p:sp>
      <p:sp>
        <p:nvSpPr>
          <p:cNvPr id="9" name="TextBox 8">
            <a:extLst>
              <a:ext uri="{FF2B5EF4-FFF2-40B4-BE49-F238E27FC236}">
                <a16:creationId xmlns:a16="http://schemas.microsoft.com/office/drawing/2014/main" id="{F1B4C5AA-4D95-4459-91AE-9032A1EC23E9}"/>
              </a:ext>
            </a:extLst>
          </p:cNvPr>
          <p:cNvSpPr txBox="1"/>
          <p:nvPr/>
        </p:nvSpPr>
        <p:spPr>
          <a:xfrm>
            <a:off x="385863" y="4174190"/>
            <a:ext cx="4572000" cy="2246769"/>
          </a:xfrm>
          <a:prstGeom prst="rect">
            <a:avLst/>
          </a:prstGeom>
          <a:solidFill>
            <a:schemeClr val="accent6">
              <a:lumMod val="20000"/>
              <a:lumOff val="80000"/>
            </a:schemeClr>
          </a:solidFill>
        </p:spPr>
        <p:txBody>
          <a:bodyPr wrap="square">
            <a:spAutoFit/>
          </a:bodyPr>
          <a:lstStyle/>
          <a:p>
            <a:r>
              <a:rPr lang="en-GB" b="1" i="1" dirty="0">
                <a:latin typeface="Quicksand" panose="020B0604020202020204" charset="0"/>
              </a:rPr>
              <a:t>Challenge: </a:t>
            </a:r>
          </a:p>
          <a:p>
            <a:r>
              <a:rPr lang="en-GB" dirty="0">
                <a:latin typeface="Quicksand" panose="020B0604020202020204" charset="0"/>
              </a:rPr>
              <a:t>If you had to follow up one of the sources to find out more, which one would you pick and why? Explain your answer in your exercise book using the sentence starters below.</a:t>
            </a:r>
          </a:p>
          <a:p>
            <a:endParaRPr lang="en-GB" dirty="0">
              <a:latin typeface="Quicksand" panose="020B0604020202020204" charset="0"/>
            </a:endParaRPr>
          </a:p>
          <a:p>
            <a:r>
              <a:rPr lang="en-GB" i="1" dirty="0">
                <a:latin typeface="Quicksand" panose="020B0604020202020204" charset="0"/>
              </a:rPr>
              <a:t>I would follow up Source ___.</a:t>
            </a:r>
          </a:p>
          <a:p>
            <a:r>
              <a:rPr lang="en-GB" i="1" dirty="0">
                <a:latin typeface="Quicksand" panose="020B0604020202020204" charset="0"/>
              </a:rPr>
              <a:t>I would like to follow up the detail ‘…’ because… </a:t>
            </a:r>
            <a:r>
              <a:rPr lang="en-GB" dirty="0">
                <a:latin typeface="Quicksand" panose="020B0604020202020204" charset="0"/>
              </a:rPr>
              <a:t>(choose a detail you want to know more about and explain why!)</a:t>
            </a:r>
          </a:p>
        </p:txBody>
      </p:sp>
      <p:sp>
        <p:nvSpPr>
          <p:cNvPr id="10" name="Text Box 2">
            <a:extLst>
              <a:ext uri="{FF2B5EF4-FFF2-40B4-BE49-F238E27FC236}">
                <a16:creationId xmlns:a16="http://schemas.microsoft.com/office/drawing/2014/main" id="{D3F5102D-68D8-4800-A3F0-DF9127CC4964}"/>
              </a:ext>
            </a:extLst>
          </p:cNvPr>
          <p:cNvSpPr txBox="1">
            <a:spLocks noChangeArrowheads="1"/>
          </p:cNvSpPr>
          <p:nvPr/>
        </p:nvSpPr>
        <p:spPr bwMode="auto">
          <a:xfrm>
            <a:off x="5287317" y="1297091"/>
            <a:ext cx="3486889" cy="2340337"/>
          </a:xfrm>
          <a:prstGeom prst="rect">
            <a:avLst/>
          </a:prstGeom>
          <a:noFill/>
          <a:ln w="9525">
            <a:solidFill>
              <a:srgbClr val="000000"/>
            </a:solidFill>
            <a:miter lim="800000"/>
            <a:headEnd/>
            <a:tailEnd/>
          </a:ln>
        </p:spPr>
        <p:txBody>
          <a:bodyPr rot="0" vert="horz" wrap="square" lIns="91440" tIns="45720" rIns="91440" bIns="45720" anchor="t" anchorCtr="0">
            <a:noAutofit/>
          </a:bodyPr>
          <a:lstStyle/>
          <a:p>
            <a:r>
              <a:rPr lang="en-GB" sz="1700" b="1" dirty="0">
                <a:effectLst/>
                <a:latin typeface="Quicksand" panose="020B0604020202020204" charset="0"/>
                <a:ea typeface="Calibri" panose="020F0502020204030204" pitchFamily="34" charset="0"/>
                <a:cs typeface="Times New Roman" panose="02020603050405020304" pitchFamily="18" charset="0"/>
              </a:rPr>
              <a:t>Source One Alex “</a:t>
            </a:r>
            <a:r>
              <a:rPr lang="en-GB" sz="1700" b="1" dirty="0" err="1">
                <a:effectLst/>
                <a:latin typeface="Quicksand" panose="020B0604020202020204" charset="0"/>
                <a:ea typeface="Calibri" panose="020F0502020204030204" pitchFamily="34" charset="0"/>
                <a:cs typeface="Times New Roman" panose="02020603050405020304" pitchFamily="18" charset="0"/>
              </a:rPr>
              <a:t>Skud</a:t>
            </a:r>
            <a:r>
              <a:rPr lang="en-GB" sz="1700" b="1" dirty="0">
                <a:effectLst/>
                <a:latin typeface="Quicksand" panose="020B0604020202020204" charset="0"/>
                <a:ea typeface="Calibri" panose="020F0502020204030204" pitchFamily="34" charset="0"/>
                <a:cs typeface="Times New Roman" panose="02020603050405020304" pitchFamily="18" charset="0"/>
              </a:rPr>
              <a:t>” Bayley The Montagnais (Innu) trading captain who mentioned that the beaver:</a:t>
            </a:r>
            <a:endParaRPr lang="en-GB" sz="1700" dirty="0">
              <a:effectLst/>
              <a:latin typeface="Quicksand" panose="020B0604020202020204" charset="0"/>
              <a:ea typeface="Calibri" panose="020F0502020204030204" pitchFamily="34" charset="0"/>
              <a:cs typeface="Times New Roman" panose="02020603050405020304" pitchFamily="18" charset="0"/>
            </a:endParaRPr>
          </a:p>
          <a:p>
            <a:r>
              <a:rPr lang="en-GB" sz="1700" dirty="0">
                <a:effectLst/>
                <a:latin typeface="Quicksand" panose="020B0604020202020204" charset="0"/>
                <a:ea typeface="Calibri" panose="020F0502020204030204" pitchFamily="34" charset="0"/>
                <a:cs typeface="Times New Roman" panose="02020603050405020304" pitchFamily="18" charset="0"/>
              </a:rPr>
              <a:t> “does everything” also went on to say, “The English have no sense; they give us twenty knives like this for one beaver skin”  </a:t>
            </a:r>
          </a:p>
          <a:p>
            <a:pPr>
              <a:lnSpc>
                <a:spcPct val="106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0878089"/>
      </p:ext>
    </p:extLst>
  </p:cSld>
  <p:clrMapOvr>
    <a:masterClrMapping/>
  </p:clrMapOvr>
</p:sld>
</file>

<file path=ppt/theme/theme1.xml><?xml version="1.0" encoding="utf-8"?>
<a:theme xmlns:a="http://schemas.openxmlformats.org/drawingml/2006/main" name="CPD presentation template 2015-16">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240169A74EF54D8A076EF6C4FDBB55" ma:contentTypeVersion="14" ma:contentTypeDescription="Create a new document." ma:contentTypeScope="" ma:versionID="117b83f04f5ec7eee41da1d0777bd08a">
  <xsd:schema xmlns:xsd="http://www.w3.org/2001/XMLSchema" xmlns:xs="http://www.w3.org/2001/XMLSchema" xmlns:p="http://schemas.microsoft.com/office/2006/metadata/properties" xmlns:ns2="b18fd106-5d4e-4355-b32f-bd604eda3e1d" xmlns:ns3="bbe72c3a-4102-4f21-8896-2fb097555d67" targetNamespace="http://schemas.microsoft.com/office/2006/metadata/properties" ma:root="true" ma:fieldsID="861e7d9a0286f84fbe8859bcbd332a56" ns2:_="" ns3:_="">
    <xsd:import namespace="b18fd106-5d4e-4355-b32f-bd604eda3e1d"/>
    <xsd:import namespace="bbe72c3a-4102-4f21-8896-2fb097555d67"/>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8fd106-5d4e-4355-b32f-bd604eda3e1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be72c3a-4102-4f21-8896-2fb097555d67"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BD01DA-9FD0-4223-9C7D-F00DC690F0E9}"/>
</file>

<file path=customXml/itemProps2.xml><?xml version="1.0" encoding="utf-8"?>
<ds:datastoreItem xmlns:ds="http://schemas.openxmlformats.org/officeDocument/2006/customXml" ds:itemID="{2B55EB58-943E-46C2-ADF2-4F2C2172698D}">
  <ds:schemaRefs>
    <ds:schemaRef ds:uri="http://schemas.microsoft.com/sharepoint/v3/contenttype/forms"/>
  </ds:schemaRefs>
</ds:datastoreItem>
</file>

<file path=customXml/itemProps3.xml><?xml version="1.0" encoding="utf-8"?>
<ds:datastoreItem xmlns:ds="http://schemas.openxmlformats.org/officeDocument/2006/customXml" ds:itemID="{C4B53A36-E10B-4DF0-9911-1B5081A0417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2738</TotalTime>
  <Words>1563</Words>
  <Application>Microsoft Office PowerPoint</Application>
  <PresentationFormat>On-screen Show (4:3)</PresentationFormat>
  <Paragraphs>99</Paragraphs>
  <Slides>16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Oswald</vt:lpstr>
      <vt:lpstr>Arial</vt:lpstr>
      <vt:lpstr>Quicksand</vt:lpstr>
      <vt:lpstr>Calibri</vt:lpstr>
      <vt:lpstr>CPD presentation template 2015-16</vt:lpstr>
      <vt:lpstr>Exploration, exploitation, and resistance: how did Europeans make connections in Africa and the America’s 1500-1900?</vt:lpstr>
      <vt:lpstr>PowerPoint Presentation</vt:lpstr>
      <vt:lpstr>PowerPoint Presentation</vt:lpstr>
      <vt:lpstr>The interpretations of Christopher Columbus </vt:lpstr>
      <vt:lpstr>The interpretation of Christopher Columbus </vt:lpstr>
      <vt:lpstr>Activity 1b - look at the image of the threshold concept. </vt:lpstr>
      <vt:lpstr>Case study: What was the Fur Trade?  </vt:lpstr>
      <vt:lpstr>What was the fur trade?</vt:lpstr>
      <vt:lpstr> What did some indigenous first think of the Europeans? </vt:lpstr>
      <vt:lpstr> What did some indigenous first think of the Europeans? </vt:lpstr>
      <vt:lpstr>Activity 2b: Highlight the positive and negative impacts of the fur trade on Indigenous people. </vt:lpstr>
      <vt:lpstr>Answers</vt:lpstr>
      <vt:lpstr>Further information: The Métis</vt:lpstr>
      <vt:lpstr>Final thoughts…    </vt:lpstr>
      <vt:lpstr>Final, final thoughts…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Elizabethan England 1558-88</dc:title>
  <dc:creator>Camilla Evans</dc:creator>
  <cp:lastModifiedBy>Florence Pennant</cp:lastModifiedBy>
  <cp:revision>119</cp:revision>
  <dcterms:modified xsi:type="dcterms:W3CDTF">2020-12-10T10:09:11Z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0x010100C9240169A74EF54D8A076EF6C4FDBB55</vt:lpwstr>
  </property>
</Properties>
</file>