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3" r:id="rId4"/>
  </p:sldMasterIdLst>
  <p:notesMasterIdLst>
    <p:notesMasterId r:id="rId23"/>
  </p:notesMasterIdLst>
  <p:sldIdLst>
    <p:sldId id="256" r:id="rId5"/>
    <p:sldId id="307" r:id="rId6"/>
    <p:sldId id="308" r:id="rId7"/>
    <p:sldId id="309" r:id="rId8"/>
    <p:sldId id="310" r:id="rId9"/>
    <p:sldId id="314" r:id="rId10"/>
    <p:sldId id="316" r:id="rId11"/>
    <p:sldId id="311" r:id="rId12"/>
    <p:sldId id="312" r:id="rId13"/>
    <p:sldId id="260" r:id="rId14"/>
    <p:sldId id="317" r:id="rId15"/>
    <p:sldId id="318" r:id="rId16"/>
    <p:sldId id="319" r:id="rId17"/>
    <p:sldId id="320" r:id="rId18"/>
    <p:sldId id="321" r:id="rId19"/>
    <p:sldId id="322" r:id="rId20"/>
    <p:sldId id="323" r:id="rId21"/>
    <p:sldId id="324" r:id="rId22"/>
  </p:sldIdLst>
  <p:sldSz cx="9144000" cy="6858000" type="screen4x3"/>
  <p:notesSz cx="6858000" cy="9144000"/>
  <p:embeddedFontLst>
    <p:embeddedFont>
      <p:font typeface="Calibri" panose="020F0502020204030204" pitchFamily="34" charset="0"/>
      <p:regular r:id="rId24"/>
      <p:bold r:id="rId25"/>
      <p:italic r:id="rId26"/>
      <p:boldItalic r:id="rId27"/>
    </p:embeddedFont>
    <p:embeddedFont>
      <p:font typeface="Oswald" panose="020B0604020202020204" charset="0"/>
      <p:regular r:id="rId28"/>
      <p:bold r:id="rId29"/>
    </p:embeddedFont>
    <p:embeddedFont>
      <p:font typeface="Quicksand" panose="020B0604020202020204" charset="0"/>
      <p:regular r:id="rId30"/>
      <p:bold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53"/>
    <p:restoredTop sz="94690"/>
  </p:normalViewPr>
  <p:slideViewPr>
    <p:cSldViewPr snapToGrid="0" snapToObjects="1">
      <p:cViewPr varScale="1">
        <p:scale>
          <a:sx n="118" d="100"/>
          <a:sy n="118" d="100"/>
        </p:scale>
        <p:origin x="1570" y="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
        <p:cNvGrpSpPr/>
        <p:nvPr/>
      </p:nvGrpSpPr>
      <p:grpSpPr>
        <a:xfrm>
          <a:off x="0" y="0"/>
          <a:ext cx="0" cy="0"/>
          <a:chOff x="0" y="0"/>
          <a:chExt cx="0" cy="0"/>
        </a:xfrm>
      </p:grpSpPr>
      <p:sp>
        <p:nvSpPr>
          <p:cNvPr id="31" name="Google Shape;31;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 name="Google Shape;3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 name="Google Shape;5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GB" dirty="0"/>
              <a:t>Covid</a:t>
            </a:r>
            <a:r>
              <a:rPr lang="en-GB" baseline="0" dirty="0"/>
              <a:t>-19 Guidance: </a:t>
            </a:r>
            <a:r>
              <a:rPr lang="en-GB" dirty="0"/>
              <a:t>Ensure students tag in booklets</a:t>
            </a:r>
            <a:r>
              <a:rPr lang="en-GB" baseline="0" dirty="0"/>
              <a:t>, put plastic covers on their books and wipe them down before leaving!</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
        <p:cNvGrpSpPr/>
        <p:nvPr/>
      </p:nvGrpSpPr>
      <p:grpSpPr>
        <a:xfrm>
          <a:off x="0" y="0"/>
          <a:ext cx="0" cy="0"/>
          <a:chOff x="0" y="0"/>
          <a:chExt cx="0" cy="0"/>
        </a:xfrm>
      </p:grpSpPr>
      <p:sp>
        <p:nvSpPr>
          <p:cNvPr id="31" name="Google Shape;31;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 name="Google Shape;3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
        <p:cNvGrpSpPr/>
        <p:nvPr/>
      </p:nvGrpSpPr>
      <p:grpSpPr>
        <a:xfrm>
          <a:off x="0" y="0"/>
          <a:ext cx="0" cy="0"/>
          <a:chOff x="0" y="0"/>
          <a:chExt cx="0" cy="0"/>
        </a:xfrm>
      </p:grpSpPr>
      <p:sp>
        <p:nvSpPr>
          <p:cNvPr id="31" name="Google Shape;31;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 name="Google Shape;3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74694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 name="Google Shape;5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GB" dirty="0"/>
              <a:t>Covid</a:t>
            </a:r>
            <a:r>
              <a:rPr lang="en-GB" baseline="0" dirty="0"/>
              <a:t>-19 Guidance: </a:t>
            </a:r>
            <a:r>
              <a:rPr lang="en-GB" dirty="0"/>
              <a:t>Ensure students tag in booklets</a:t>
            </a:r>
            <a:r>
              <a:rPr lang="en-GB" baseline="0" dirty="0"/>
              <a:t>, put plastic covers on their books and wipe them down before leaving!</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resentation Template 2018-19 (Original)" type="title">
  <p:cSld name="TITLE">
    <p:bg>
      <p:bgPr>
        <a:solidFill>
          <a:srgbClr val="D0E0E3"/>
        </a:solidFill>
        <a:effectLst/>
      </p:bgPr>
    </p:bg>
    <p:spTree>
      <p:nvGrpSpPr>
        <p:cNvPr id="1" name="Shape 9"/>
        <p:cNvGrpSpPr/>
        <p:nvPr/>
      </p:nvGrpSpPr>
      <p:grpSpPr>
        <a:xfrm>
          <a:off x="0" y="0"/>
          <a:ext cx="0" cy="0"/>
          <a:chOff x="0" y="0"/>
          <a:chExt cx="0" cy="0"/>
        </a:xfrm>
      </p:grpSpPr>
      <p:sp>
        <p:nvSpPr>
          <p:cNvPr id="10" name="Google Shape;10;p2"/>
          <p:cNvSpPr/>
          <p:nvPr/>
        </p:nvSpPr>
        <p:spPr>
          <a:xfrm rot="10800000">
            <a:off x="4226100" y="2389800"/>
            <a:ext cx="691800" cy="717300"/>
          </a:xfrm>
          <a:prstGeom prst="triangle">
            <a:avLst>
              <a:gd name="adj" fmla="val 50000"/>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2"/>
          <p:cNvSpPr/>
          <p:nvPr/>
        </p:nvSpPr>
        <p:spPr>
          <a:xfrm>
            <a:off x="0" y="0"/>
            <a:ext cx="9144000" cy="25890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2"/>
          <p:cNvSpPr txBox="1">
            <a:spLocks noGrp="1"/>
          </p:cNvSpPr>
          <p:nvPr>
            <p:ph type="ctrTitle"/>
          </p:nvPr>
        </p:nvSpPr>
        <p:spPr>
          <a:xfrm>
            <a:off x="411175" y="387448"/>
            <a:ext cx="8282400" cy="2002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lt1"/>
              </a:buClr>
              <a:buSzPts val="6000"/>
              <a:buNone/>
              <a:defRPr sz="6000" b="1">
                <a:solidFill>
                  <a:schemeClr val="lt1"/>
                </a:solidFill>
              </a:defRPr>
            </a:lvl1pPr>
            <a:lvl2pPr lvl="1" algn="ctr">
              <a:lnSpc>
                <a:spcPct val="100000"/>
              </a:lnSpc>
              <a:spcBef>
                <a:spcPts val="0"/>
              </a:spcBef>
              <a:spcAft>
                <a:spcPts val="0"/>
              </a:spcAft>
              <a:buClr>
                <a:schemeClr val="lt1"/>
              </a:buClr>
              <a:buSzPts val="6000"/>
              <a:buNone/>
              <a:defRPr sz="6000">
                <a:solidFill>
                  <a:schemeClr val="lt1"/>
                </a:solidFill>
              </a:defRPr>
            </a:lvl2pPr>
            <a:lvl3pPr lvl="2" algn="ctr">
              <a:lnSpc>
                <a:spcPct val="100000"/>
              </a:lnSpc>
              <a:spcBef>
                <a:spcPts val="0"/>
              </a:spcBef>
              <a:spcAft>
                <a:spcPts val="0"/>
              </a:spcAft>
              <a:buClr>
                <a:schemeClr val="lt1"/>
              </a:buClr>
              <a:buSzPts val="6000"/>
              <a:buNone/>
              <a:defRPr sz="6000">
                <a:solidFill>
                  <a:schemeClr val="lt1"/>
                </a:solidFill>
              </a:defRPr>
            </a:lvl3pPr>
            <a:lvl4pPr lvl="3" algn="ctr">
              <a:lnSpc>
                <a:spcPct val="100000"/>
              </a:lnSpc>
              <a:spcBef>
                <a:spcPts val="0"/>
              </a:spcBef>
              <a:spcAft>
                <a:spcPts val="0"/>
              </a:spcAft>
              <a:buClr>
                <a:schemeClr val="lt1"/>
              </a:buClr>
              <a:buSzPts val="6000"/>
              <a:buNone/>
              <a:defRPr sz="6000">
                <a:solidFill>
                  <a:schemeClr val="lt1"/>
                </a:solidFill>
              </a:defRPr>
            </a:lvl4pPr>
            <a:lvl5pPr lvl="4" algn="ctr">
              <a:lnSpc>
                <a:spcPct val="100000"/>
              </a:lnSpc>
              <a:spcBef>
                <a:spcPts val="0"/>
              </a:spcBef>
              <a:spcAft>
                <a:spcPts val="0"/>
              </a:spcAft>
              <a:buClr>
                <a:schemeClr val="lt1"/>
              </a:buClr>
              <a:buSzPts val="6000"/>
              <a:buNone/>
              <a:defRPr sz="6000">
                <a:solidFill>
                  <a:schemeClr val="lt1"/>
                </a:solidFill>
              </a:defRPr>
            </a:lvl5pPr>
            <a:lvl6pPr lvl="5" algn="ctr">
              <a:lnSpc>
                <a:spcPct val="100000"/>
              </a:lnSpc>
              <a:spcBef>
                <a:spcPts val="0"/>
              </a:spcBef>
              <a:spcAft>
                <a:spcPts val="0"/>
              </a:spcAft>
              <a:buClr>
                <a:schemeClr val="lt1"/>
              </a:buClr>
              <a:buSzPts val="6000"/>
              <a:buNone/>
              <a:defRPr sz="6000">
                <a:solidFill>
                  <a:schemeClr val="lt1"/>
                </a:solidFill>
              </a:defRPr>
            </a:lvl6pPr>
            <a:lvl7pPr lvl="6" algn="ctr">
              <a:lnSpc>
                <a:spcPct val="100000"/>
              </a:lnSpc>
              <a:spcBef>
                <a:spcPts val="0"/>
              </a:spcBef>
              <a:spcAft>
                <a:spcPts val="0"/>
              </a:spcAft>
              <a:buClr>
                <a:schemeClr val="lt1"/>
              </a:buClr>
              <a:buSzPts val="6000"/>
              <a:buNone/>
              <a:defRPr sz="6000">
                <a:solidFill>
                  <a:schemeClr val="lt1"/>
                </a:solidFill>
              </a:defRPr>
            </a:lvl7pPr>
            <a:lvl8pPr lvl="7" algn="ctr">
              <a:lnSpc>
                <a:spcPct val="100000"/>
              </a:lnSpc>
              <a:spcBef>
                <a:spcPts val="0"/>
              </a:spcBef>
              <a:spcAft>
                <a:spcPts val="0"/>
              </a:spcAft>
              <a:buClr>
                <a:schemeClr val="lt1"/>
              </a:buClr>
              <a:buSzPts val="6000"/>
              <a:buNone/>
              <a:defRPr sz="6000">
                <a:solidFill>
                  <a:schemeClr val="lt1"/>
                </a:solidFill>
              </a:defRPr>
            </a:lvl8pPr>
            <a:lvl9pPr lvl="8" algn="ctr">
              <a:lnSpc>
                <a:spcPct val="100000"/>
              </a:lnSpc>
              <a:spcBef>
                <a:spcPts val="0"/>
              </a:spcBef>
              <a:spcAft>
                <a:spcPts val="0"/>
              </a:spcAft>
              <a:buClr>
                <a:schemeClr val="lt1"/>
              </a:buClr>
              <a:buSzPts val="6000"/>
              <a:buNone/>
              <a:defRPr sz="6000">
                <a:solidFill>
                  <a:schemeClr val="lt1"/>
                </a:solidFill>
              </a:defRPr>
            </a:lvl9pPr>
          </a:lstStyle>
          <a:p>
            <a:endParaRPr/>
          </a:p>
        </p:txBody>
      </p:sp>
      <p:sp>
        <p:nvSpPr>
          <p:cNvPr id="13" name="Google Shape;13;p2"/>
          <p:cNvSpPr txBox="1">
            <a:spLocks noGrp="1"/>
          </p:cNvSpPr>
          <p:nvPr>
            <p:ph type="subTitle" idx="1"/>
          </p:nvPr>
        </p:nvSpPr>
        <p:spPr>
          <a:xfrm>
            <a:off x="411175" y="2588550"/>
            <a:ext cx="8282400" cy="20025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Font typeface="Quicksand"/>
              <a:buNone/>
              <a:defRPr sz="3600">
                <a:latin typeface="Quicksand"/>
                <a:ea typeface="Quicksand"/>
                <a:cs typeface="Quicksand"/>
                <a:sym typeface="Quicksand"/>
              </a:defRPr>
            </a:lvl1pPr>
            <a:lvl2pPr lvl="1" algn="ctr">
              <a:lnSpc>
                <a:spcPct val="100000"/>
              </a:lnSpc>
              <a:spcBef>
                <a:spcPts val="0"/>
              </a:spcBef>
              <a:spcAft>
                <a:spcPts val="0"/>
              </a:spcAft>
              <a:buSzPts val="3600"/>
              <a:buFont typeface="Oswald"/>
              <a:buNone/>
              <a:defRPr sz="3600">
                <a:latin typeface="Oswald"/>
                <a:ea typeface="Oswald"/>
                <a:cs typeface="Oswald"/>
                <a:sym typeface="Oswald"/>
              </a:defRPr>
            </a:lvl2pPr>
            <a:lvl3pPr lvl="2" algn="ctr">
              <a:lnSpc>
                <a:spcPct val="100000"/>
              </a:lnSpc>
              <a:spcBef>
                <a:spcPts val="0"/>
              </a:spcBef>
              <a:spcAft>
                <a:spcPts val="0"/>
              </a:spcAft>
              <a:buSzPts val="3600"/>
              <a:buFont typeface="Oswald"/>
              <a:buNone/>
              <a:defRPr sz="3600">
                <a:latin typeface="Oswald"/>
                <a:ea typeface="Oswald"/>
                <a:cs typeface="Oswald"/>
                <a:sym typeface="Oswald"/>
              </a:defRPr>
            </a:lvl3pPr>
            <a:lvl4pPr lvl="3" algn="ctr">
              <a:lnSpc>
                <a:spcPct val="100000"/>
              </a:lnSpc>
              <a:spcBef>
                <a:spcPts val="0"/>
              </a:spcBef>
              <a:spcAft>
                <a:spcPts val="0"/>
              </a:spcAft>
              <a:buSzPts val="3600"/>
              <a:buFont typeface="Oswald"/>
              <a:buNone/>
              <a:defRPr sz="3600">
                <a:latin typeface="Oswald"/>
                <a:ea typeface="Oswald"/>
                <a:cs typeface="Oswald"/>
                <a:sym typeface="Oswald"/>
              </a:defRPr>
            </a:lvl4pPr>
            <a:lvl5pPr lvl="4" algn="ctr">
              <a:lnSpc>
                <a:spcPct val="100000"/>
              </a:lnSpc>
              <a:spcBef>
                <a:spcPts val="0"/>
              </a:spcBef>
              <a:spcAft>
                <a:spcPts val="0"/>
              </a:spcAft>
              <a:buSzPts val="3600"/>
              <a:buFont typeface="Oswald"/>
              <a:buNone/>
              <a:defRPr sz="3600">
                <a:latin typeface="Oswald"/>
                <a:ea typeface="Oswald"/>
                <a:cs typeface="Oswald"/>
                <a:sym typeface="Oswald"/>
              </a:defRPr>
            </a:lvl5pPr>
            <a:lvl6pPr lvl="5" algn="ctr">
              <a:lnSpc>
                <a:spcPct val="100000"/>
              </a:lnSpc>
              <a:spcBef>
                <a:spcPts val="0"/>
              </a:spcBef>
              <a:spcAft>
                <a:spcPts val="0"/>
              </a:spcAft>
              <a:buSzPts val="3600"/>
              <a:buFont typeface="Oswald"/>
              <a:buNone/>
              <a:defRPr sz="3600">
                <a:latin typeface="Oswald"/>
                <a:ea typeface="Oswald"/>
                <a:cs typeface="Oswald"/>
                <a:sym typeface="Oswald"/>
              </a:defRPr>
            </a:lvl6pPr>
            <a:lvl7pPr lvl="6" algn="ctr">
              <a:lnSpc>
                <a:spcPct val="100000"/>
              </a:lnSpc>
              <a:spcBef>
                <a:spcPts val="0"/>
              </a:spcBef>
              <a:spcAft>
                <a:spcPts val="0"/>
              </a:spcAft>
              <a:buSzPts val="3600"/>
              <a:buFont typeface="Oswald"/>
              <a:buNone/>
              <a:defRPr sz="3600">
                <a:latin typeface="Oswald"/>
                <a:ea typeface="Oswald"/>
                <a:cs typeface="Oswald"/>
                <a:sym typeface="Oswald"/>
              </a:defRPr>
            </a:lvl7pPr>
            <a:lvl8pPr lvl="7" algn="ctr">
              <a:lnSpc>
                <a:spcPct val="100000"/>
              </a:lnSpc>
              <a:spcBef>
                <a:spcPts val="0"/>
              </a:spcBef>
              <a:spcAft>
                <a:spcPts val="0"/>
              </a:spcAft>
              <a:buSzPts val="3600"/>
              <a:buFont typeface="Oswald"/>
              <a:buNone/>
              <a:defRPr sz="3600">
                <a:latin typeface="Oswald"/>
                <a:ea typeface="Oswald"/>
                <a:cs typeface="Oswald"/>
                <a:sym typeface="Oswald"/>
              </a:defRPr>
            </a:lvl8pPr>
            <a:lvl9pPr lvl="8" algn="ctr">
              <a:lnSpc>
                <a:spcPct val="100000"/>
              </a:lnSpc>
              <a:spcBef>
                <a:spcPts val="0"/>
              </a:spcBef>
              <a:spcAft>
                <a:spcPts val="0"/>
              </a:spcAft>
              <a:buSzPts val="3600"/>
              <a:buFont typeface="Oswald"/>
              <a:buNone/>
              <a:defRPr sz="3600">
                <a:latin typeface="Oswald"/>
                <a:ea typeface="Oswald"/>
                <a:cs typeface="Oswald"/>
                <a:sym typeface="Oswald"/>
              </a:defRPr>
            </a:lvl9pPr>
          </a:lstStyle>
          <a:p>
            <a:endParaRPr/>
          </a:p>
        </p:txBody>
      </p:sp>
      <p:pic>
        <p:nvPicPr>
          <p:cNvPr id="14" name="Google Shape;14;p2"/>
          <p:cNvPicPr preferRelativeResize="0"/>
          <p:nvPr/>
        </p:nvPicPr>
        <p:blipFill rotWithShape="1">
          <a:blip r:embed="rId2">
            <a:alphaModFix amt="41000"/>
          </a:blip>
          <a:srcRect l="1826" t="66387" r="1516" b="6409"/>
          <a:stretch/>
        </p:blipFill>
        <p:spPr>
          <a:xfrm>
            <a:off x="0" y="0"/>
            <a:ext cx="9144000" cy="25890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rgbClr val="D0E0E3"/>
        </a:solidFill>
        <a:effectLst/>
      </p:bgPr>
    </p:bg>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357225"/>
            <a:ext cx="2808000" cy="1007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23" name="Google Shape;23;p5"/>
          <p:cNvSpPr txBox="1">
            <a:spLocks noGrp="1"/>
          </p:cNvSpPr>
          <p:nvPr>
            <p:ph type="body" idx="1"/>
          </p:nvPr>
        </p:nvSpPr>
        <p:spPr>
          <a:xfrm>
            <a:off x="311700" y="1560425"/>
            <a:ext cx="3968100" cy="39345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PD Presentations 2017-18 (Original)">
  <p:cSld name="SECTION_TITLE_AND_DESCRIPTION">
    <p:bg>
      <p:bgPr>
        <a:solidFill>
          <a:schemeClr val="accent5"/>
        </a:solidFill>
        <a:effectLst/>
      </p:bgPr>
    </p:bg>
    <p:spTree>
      <p:nvGrpSpPr>
        <p:cNvPr id="1" name="Shape 24"/>
        <p:cNvGrpSpPr/>
        <p:nvPr/>
      </p:nvGrpSpPr>
      <p:grpSpPr>
        <a:xfrm>
          <a:off x="0" y="0"/>
          <a:ext cx="0" cy="0"/>
          <a:chOff x="0" y="0"/>
          <a:chExt cx="0" cy="0"/>
        </a:xfrm>
      </p:grpSpPr>
      <p:sp>
        <p:nvSpPr>
          <p:cNvPr id="25" name="Google Shape;25;p6"/>
          <p:cNvSpPr/>
          <p:nvPr/>
        </p:nvSpPr>
        <p:spPr>
          <a:xfrm>
            <a:off x="4572000" y="233"/>
            <a:ext cx="4572000" cy="6858000"/>
          </a:xfrm>
          <a:prstGeom prst="rect">
            <a:avLst/>
          </a:prstGeom>
          <a:solidFill>
            <a:srgbClr val="D0E0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p6"/>
          <p:cNvSpPr txBox="1">
            <a:spLocks noGrp="1"/>
          </p:cNvSpPr>
          <p:nvPr>
            <p:ph type="title"/>
          </p:nvPr>
        </p:nvSpPr>
        <p:spPr>
          <a:xfrm>
            <a:off x="265500" y="1438333"/>
            <a:ext cx="4045200" cy="2385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lt1"/>
              </a:buClr>
              <a:buSzPts val="4600"/>
              <a:buNone/>
              <a:defRPr sz="4600">
                <a:solidFill>
                  <a:schemeClr val="lt1"/>
                </a:solidFill>
              </a:defRPr>
            </a:lvl1pPr>
            <a:lvl2pPr lvl="1" algn="ctr">
              <a:lnSpc>
                <a:spcPct val="100000"/>
              </a:lnSpc>
              <a:spcBef>
                <a:spcPts val="0"/>
              </a:spcBef>
              <a:spcAft>
                <a:spcPts val="0"/>
              </a:spcAft>
              <a:buClr>
                <a:schemeClr val="lt1"/>
              </a:buClr>
              <a:buSzPts val="4600"/>
              <a:buNone/>
              <a:defRPr sz="4600">
                <a:solidFill>
                  <a:schemeClr val="lt1"/>
                </a:solidFill>
              </a:defRPr>
            </a:lvl2pPr>
            <a:lvl3pPr lvl="2" algn="ctr">
              <a:lnSpc>
                <a:spcPct val="100000"/>
              </a:lnSpc>
              <a:spcBef>
                <a:spcPts val="0"/>
              </a:spcBef>
              <a:spcAft>
                <a:spcPts val="0"/>
              </a:spcAft>
              <a:buClr>
                <a:schemeClr val="lt1"/>
              </a:buClr>
              <a:buSzPts val="4600"/>
              <a:buNone/>
              <a:defRPr sz="4600">
                <a:solidFill>
                  <a:schemeClr val="lt1"/>
                </a:solidFill>
              </a:defRPr>
            </a:lvl3pPr>
            <a:lvl4pPr lvl="3" algn="ctr">
              <a:lnSpc>
                <a:spcPct val="100000"/>
              </a:lnSpc>
              <a:spcBef>
                <a:spcPts val="0"/>
              </a:spcBef>
              <a:spcAft>
                <a:spcPts val="0"/>
              </a:spcAft>
              <a:buClr>
                <a:schemeClr val="lt1"/>
              </a:buClr>
              <a:buSzPts val="4600"/>
              <a:buNone/>
              <a:defRPr sz="4600">
                <a:solidFill>
                  <a:schemeClr val="lt1"/>
                </a:solidFill>
              </a:defRPr>
            </a:lvl4pPr>
            <a:lvl5pPr lvl="4" algn="ctr">
              <a:lnSpc>
                <a:spcPct val="100000"/>
              </a:lnSpc>
              <a:spcBef>
                <a:spcPts val="0"/>
              </a:spcBef>
              <a:spcAft>
                <a:spcPts val="0"/>
              </a:spcAft>
              <a:buClr>
                <a:schemeClr val="lt1"/>
              </a:buClr>
              <a:buSzPts val="4600"/>
              <a:buNone/>
              <a:defRPr sz="4600">
                <a:solidFill>
                  <a:schemeClr val="lt1"/>
                </a:solidFill>
              </a:defRPr>
            </a:lvl5pPr>
            <a:lvl6pPr lvl="5" algn="ctr">
              <a:lnSpc>
                <a:spcPct val="100000"/>
              </a:lnSpc>
              <a:spcBef>
                <a:spcPts val="0"/>
              </a:spcBef>
              <a:spcAft>
                <a:spcPts val="0"/>
              </a:spcAft>
              <a:buClr>
                <a:schemeClr val="lt1"/>
              </a:buClr>
              <a:buSzPts val="4600"/>
              <a:buNone/>
              <a:defRPr sz="4600">
                <a:solidFill>
                  <a:schemeClr val="lt1"/>
                </a:solidFill>
              </a:defRPr>
            </a:lvl6pPr>
            <a:lvl7pPr lvl="6" algn="ctr">
              <a:lnSpc>
                <a:spcPct val="100000"/>
              </a:lnSpc>
              <a:spcBef>
                <a:spcPts val="0"/>
              </a:spcBef>
              <a:spcAft>
                <a:spcPts val="0"/>
              </a:spcAft>
              <a:buClr>
                <a:schemeClr val="lt1"/>
              </a:buClr>
              <a:buSzPts val="4600"/>
              <a:buNone/>
              <a:defRPr sz="4600">
                <a:solidFill>
                  <a:schemeClr val="lt1"/>
                </a:solidFill>
              </a:defRPr>
            </a:lvl7pPr>
            <a:lvl8pPr lvl="7" algn="ctr">
              <a:lnSpc>
                <a:spcPct val="100000"/>
              </a:lnSpc>
              <a:spcBef>
                <a:spcPts val="0"/>
              </a:spcBef>
              <a:spcAft>
                <a:spcPts val="0"/>
              </a:spcAft>
              <a:buClr>
                <a:schemeClr val="lt1"/>
              </a:buClr>
              <a:buSzPts val="4600"/>
              <a:buNone/>
              <a:defRPr sz="4600">
                <a:solidFill>
                  <a:schemeClr val="lt1"/>
                </a:solidFill>
              </a:defRPr>
            </a:lvl8pPr>
            <a:lvl9pPr lvl="8" algn="ctr">
              <a:lnSpc>
                <a:spcPct val="100000"/>
              </a:lnSpc>
              <a:spcBef>
                <a:spcPts val="0"/>
              </a:spcBef>
              <a:spcAft>
                <a:spcPts val="0"/>
              </a:spcAft>
              <a:buClr>
                <a:schemeClr val="lt1"/>
              </a:buClr>
              <a:buSzPts val="4600"/>
              <a:buNone/>
              <a:defRPr sz="4600">
                <a:solidFill>
                  <a:schemeClr val="lt1"/>
                </a:solidFill>
              </a:defRPr>
            </a:lvl9pPr>
          </a:lstStyle>
          <a:p>
            <a:endParaRPr/>
          </a:p>
        </p:txBody>
      </p:sp>
      <p:sp>
        <p:nvSpPr>
          <p:cNvPr id="27" name="Google Shape;27;p6"/>
          <p:cNvSpPr txBox="1">
            <a:spLocks noGrp="1"/>
          </p:cNvSpPr>
          <p:nvPr>
            <p:ph type="subTitle" idx="1"/>
          </p:nvPr>
        </p:nvSpPr>
        <p:spPr>
          <a:xfrm>
            <a:off x="265500" y="3895201"/>
            <a:ext cx="4045200" cy="1794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800"/>
              <a:buFont typeface="Quicksand"/>
              <a:buNone/>
              <a:defRPr>
                <a:solidFill>
                  <a:schemeClr val="lt1"/>
                </a:solidFill>
                <a:latin typeface="Quicksand"/>
                <a:ea typeface="Quicksand"/>
                <a:cs typeface="Quicksand"/>
                <a:sym typeface="Quicksand"/>
              </a:defRPr>
            </a:lvl1pPr>
            <a:lvl2pPr lvl="1" algn="ctr">
              <a:lnSpc>
                <a:spcPct val="100000"/>
              </a:lnSpc>
              <a:spcBef>
                <a:spcPts val="0"/>
              </a:spcBef>
              <a:spcAft>
                <a:spcPts val="0"/>
              </a:spcAft>
              <a:buClr>
                <a:schemeClr val="lt1"/>
              </a:buClr>
              <a:buSzPts val="1900"/>
              <a:buNone/>
              <a:defRPr sz="1900">
                <a:solidFill>
                  <a:schemeClr val="lt1"/>
                </a:solidFill>
              </a:defRPr>
            </a:lvl2pPr>
            <a:lvl3pPr lvl="2" algn="ctr">
              <a:lnSpc>
                <a:spcPct val="100000"/>
              </a:lnSpc>
              <a:spcBef>
                <a:spcPts val="0"/>
              </a:spcBef>
              <a:spcAft>
                <a:spcPts val="0"/>
              </a:spcAft>
              <a:buClr>
                <a:schemeClr val="lt1"/>
              </a:buClr>
              <a:buSzPts val="1900"/>
              <a:buNone/>
              <a:defRPr sz="1900">
                <a:solidFill>
                  <a:schemeClr val="lt1"/>
                </a:solidFill>
              </a:defRPr>
            </a:lvl3pPr>
            <a:lvl4pPr lvl="3" algn="ctr">
              <a:lnSpc>
                <a:spcPct val="100000"/>
              </a:lnSpc>
              <a:spcBef>
                <a:spcPts val="0"/>
              </a:spcBef>
              <a:spcAft>
                <a:spcPts val="0"/>
              </a:spcAft>
              <a:buClr>
                <a:schemeClr val="lt1"/>
              </a:buClr>
              <a:buSzPts val="1900"/>
              <a:buNone/>
              <a:defRPr sz="1900">
                <a:solidFill>
                  <a:schemeClr val="lt1"/>
                </a:solidFill>
              </a:defRPr>
            </a:lvl4pPr>
            <a:lvl5pPr lvl="4" algn="ctr">
              <a:lnSpc>
                <a:spcPct val="100000"/>
              </a:lnSpc>
              <a:spcBef>
                <a:spcPts val="0"/>
              </a:spcBef>
              <a:spcAft>
                <a:spcPts val="0"/>
              </a:spcAft>
              <a:buClr>
                <a:schemeClr val="lt1"/>
              </a:buClr>
              <a:buSzPts val="1900"/>
              <a:buNone/>
              <a:defRPr sz="1900">
                <a:solidFill>
                  <a:schemeClr val="lt1"/>
                </a:solidFill>
              </a:defRPr>
            </a:lvl5pPr>
            <a:lvl6pPr lvl="5" algn="ctr">
              <a:lnSpc>
                <a:spcPct val="100000"/>
              </a:lnSpc>
              <a:spcBef>
                <a:spcPts val="0"/>
              </a:spcBef>
              <a:spcAft>
                <a:spcPts val="0"/>
              </a:spcAft>
              <a:buClr>
                <a:schemeClr val="lt1"/>
              </a:buClr>
              <a:buSzPts val="1900"/>
              <a:buNone/>
              <a:defRPr sz="1900">
                <a:solidFill>
                  <a:schemeClr val="lt1"/>
                </a:solidFill>
              </a:defRPr>
            </a:lvl6pPr>
            <a:lvl7pPr lvl="6" algn="ctr">
              <a:lnSpc>
                <a:spcPct val="100000"/>
              </a:lnSpc>
              <a:spcBef>
                <a:spcPts val="0"/>
              </a:spcBef>
              <a:spcAft>
                <a:spcPts val="0"/>
              </a:spcAft>
              <a:buClr>
                <a:schemeClr val="lt1"/>
              </a:buClr>
              <a:buSzPts val="1900"/>
              <a:buNone/>
              <a:defRPr sz="1900">
                <a:solidFill>
                  <a:schemeClr val="lt1"/>
                </a:solidFill>
              </a:defRPr>
            </a:lvl7pPr>
            <a:lvl8pPr lvl="7" algn="ctr">
              <a:lnSpc>
                <a:spcPct val="100000"/>
              </a:lnSpc>
              <a:spcBef>
                <a:spcPts val="0"/>
              </a:spcBef>
              <a:spcAft>
                <a:spcPts val="0"/>
              </a:spcAft>
              <a:buClr>
                <a:schemeClr val="lt1"/>
              </a:buClr>
              <a:buSzPts val="1900"/>
              <a:buNone/>
              <a:defRPr sz="1900">
                <a:solidFill>
                  <a:schemeClr val="lt1"/>
                </a:solidFill>
              </a:defRPr>
            </a:lvl8pPr>
            <a:lvl9pPr lvl="8" algn="ctr">
              <a:lnSpc>
                <a:spcPct val="100000"/>
              </a:lnSpc>
              <a:spcBef>
                <a:spcPts val="0"/>
              </a:spcBef>
              <a:spcAft>
                <a:spcPts val="0"/>
              </a:spcAft>
              <a:buClr>
                <a:schemeClr val="lt1"/>
              </a:buClr>
              <a:buSzPts val="1900"/>
              <a:buNone/>
              <a:defRPr sz="1900">
                <a:solidFill>
                  <a:schemeClr val="lt1"/>
                </a:solidFill>
              </a:defRPr>
            </a:lvl9pPr>
          </a:lstStyle>
          <a:p>
            <a:endParaRPr/>
          </a:p>
        </p:txBody>
      </p:sp>
      <p:sp>
        <p:nvSpPr>
          <p:cNvPr id="28" name="Google Shape;28;p6"/>
          <p:cNvSpPr txBox="1">
            <a:spLocks noGrp="1"/>
          </p:cNvSpPr>
          <p:nvPr>
            <p:ph type="body" idx="2"/>
          </p:nvPr>
        </p:nvSpPr>
        <p:spPr>
          <a:xfrm>
            <a:off x="4939500" y="965600"/>
            <a:ext cx="3837000" cy="49269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9" name="Google Shape;29;p6"/>
          <p:cNvSpPr/>
          <p:nvPr/>
        </p:nvSpPr>
        <p:spPr>
          <a:xfrm>
            <a:off x="200425" y="6274150"/>
            <a:ext cx="3799500" cy="4881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odern-writer">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72350" y="199925"/>
            <a:ext cx="8036700" cy="9780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dk2"/>
              </a:buClr>
              <a:buSzPts val="3000"/>
              <a:buFont typeface="Quicksand"/>
              <a:buNone/>
              <a:defRPr sz="3000" b="1" i="0" u="none" strike="noStrike" cap="none">
                <a:solidFill>
                  <a:schemeClr val="dk2"/>
                </a:solidFill>
                <a:latin typeface="Quicksand"/>
                <a:ea typeface="Quicksand"/>
                <a:cs typeface="Quicksand"/>
                <a:sym typeface="Quicksand"/>
              </a:defRPr>
            </a:lvl1pPr>
            <a:lvl2pPr marR="0" lvl="1" algn="l" rtl="0">
              <a:lnSpc>
                <a:spcPct val="100000"/>
              </a:lnSpc>
              <a:spcBef>
                <a:spcPts val="0"/>
              </a:spcBef>
              <a:spcAft>
                <a:spcPts val="0"/>
              </a:spcAft>
              <a:buClr>
                <a:schemeClr val="dk2"/>
              </a:buClr>
              <a:buSzPts val="3000"/>
              <a:buFont typeface="Oswald"/>
              <a:buNone/>
              <a:defRPr sz="3000" b="0" i="0" u="none" strike="noStrike" cap="none">
                <a:solidFill>
                  <a:schemeClr val="dk2"/>
                </a:solidFill>
                <a:latin typeface="Oswald"/>
                <a:ea typeface="Oswald"/>
                <a:cs typeface="Oswald"/>
                <a:sym typeface="Oswald"/>
              </a:defRPr>
            </a:lvl2pPr>
            <a:lvl3pPr marR="0" lvl="2" algn="l" rtl="0">
              <a:lnSpc>
                <a:spcPct val="100000"/>
              </a:lnSpc>
              <a:spcBef>
                <a:spcPts val="0"/>
              </a:spcBef>
              <a:spcAft>
                <a:spcPts val="0"/>
              </a:spcAft>
              <a:buClr>
                <a:schemeClr val="dk2"/>
              </a:buClr>
              <a:buSzPts val="3000"/>
              <a:buFont typeface="Oswald"/>
              <a:buNone/>
              <a:defRPr sz="3000" b="0" i="0" u="none" strike="noStrike" cap="none">
                <a:solidFill>
                  <a:schemeClr val="dk2"/>
                </a:solidFill>
                <a:latin typeface="Oswald"/>
                <a:ea typeface="Oswald"/>
                <a:cs typeface="Oswald"/>
                <a:sym typeface="Oswald"/>
              </a:defRPr>
            </a:lvl3pPr>
            <a:lvl4pPr marR="0" lvl="3" algn="l" rtl="0">
              <a:lnSpc>
                <a:spcPct val="100000"/>
              </a:lnSpc>
              <a:spcBef>
                <a:spcPts val="0"/>
              </a:spcBef>
              <a:spcAft>
                <a:spcPts val="0"/>
              </a:spcAft>
              <a:buClr>
                <a:schemeClr val="dk2"/>
              </a:buClr>
              <a:buSzPts val="3000"/>
              <a:buFont typeface="Oswald"/>
              <a:buNone/>
              <a:defRPr sz="3000" b="0" i="0" u="none" strike="noStrike" cap="none">
                <a:solidFill>
                  <a:schemeClr val="dk2"/>
                </a:solidFill>
                <a:latin typeface="Oswald"/>
                <a:ea typeface="Oswald"/>
                <a:cs typeface="Oswald"/>
                <a:sym typeface="Oswald"/>
              </a:defRPr>
            </a:lvl4pPr>
            <a:lvl5pPr marR="0" lvl="4" algn="l" rtl="0">
              <a:lnSpc>
                <a:spcPct val="100000"/>
              </a:lnSpc>
              <a:spcBef>
                <a:spcPts val="0"/>
              </a:spcBef>
              <a:spcAft>
                <a:spcPts val="0"/>
              </a:spcAft>
              <a:buClr>
                <a:schemeClr val="dk2"/>
              </a:buClr>
              <a:buSzPts val="3000"/>
              <a:buFont typeface="Oswald"/>
              <a:buNone/>
              <a:defRPr sz="3000" b="0" i="0" u="none" strike="noStrike" cap="none">
                <a:solidFill>
                  <a:schemeClr val="dk2"/>
                </a:solidFill>
                <a:latin typeface="Oswald"/>
                <a:ea typeface="Oswald"/>
                <a:cs typeface="Oswald"/>
                <a:sym typeface="Oswald"/>
              </a:defRPr>
            </a:lvl5pPr>
            <a:lvl6pPr marR="0" lvl="5" algn="l" rtl="0">
              <a:lnSpc>
                <a:spcPct val="100000"/>
              </a:lnSpc>
              <a:spcBef>
                <a:spcPts val="0"/>
              </a:spcBef>
              <a:spcAft>
                <a:spcPts val="0"/>
              </a:spcAft>
              <a:buClr>
                <a:schemeClr val="dk2"/>
              </a:buClr>
              <a:buSzPts val="3000"/>
              <a:buFont typeface="Oswald"/>
              <a:buNone/>
              <a:defRPr sz="3000" b="0" i="0" u="none" strike="noStrike" cap="none">
                <a:solidFill>
                  <a:schemeClr val="dk2"/>
                </a:solidFill>
                <a:latin typeface="Oswald"/>
                <a:ea typeface="Oswald"/>
                <a:cs typeface="Oswald"/>
                <a:sym typeface="Oswald"/>
              </a:defRPr>
            </a:lvl6pPr>
            <a:lvl7pPr marR="0" lvl="6" algn="l" rtl="0">
              <a:lnSpc>
                <a:spcPct val="100000"/>
              </a:lnSpc>
              <a:spcBef>
                <a:spcPts val="0"/>
              </a:spcBef>
              <a:spcAft>
                <a:spcPts val="0"/>
              </a:spcAft>
              <a:buClr>
                <a:schemeClr val="dk2"/>
              </a:buClr>
              <a:buSzPts val="3000"/>
              <a:buFont typeface="Oswald"/>
              <a:buNone/>
              <a:defRPr sz="3000" b="0" i="0" u="none" strike="noStrike" cap="none">
                <a:solidFill>
                  <a:schemeClr val="dk2"/>
                </a:solidFill>
                <a:latin typeface="Oswald"/>
                <a:ea typeface="Oswald"/>
                <a:cs typeface="Oswald"/>
                <a:sym typeface="Oswald"/>
              </a:defRPr>
            </a:lvl7pPr>
            <a:lvl8pPr marR="0" lvl="7" algn="l" rtl="0">
              <a:lnSpc>
                <a:spcPct val="100000"/>
              </a:lnSpc>
              <a:spcBef>
                <a:spcPts val="0"/>
              </a:spcBef>
              <a:spcAft>
                <a:spcPts val="0"/>
              </a:spcAft>
              <a:buClr>
                <a:schemeClr val="dk2"/>
              </a:buClr>
              <a:buSzPts val="3000"/>
              <a:buFont typeface="Oswald"/>
              <a:buNone/>
              <a:defRPr sz="3000" b="0" i="0" u="none" strike="noStrike" cap="none">
                <a:solidFill>
                  <a:schemeClr val="dk2"/>
                </a:solidFill>
                <a:latin typeface="Oswald"/>
                <a:ea typeface="Oswald"/>
                <a:cs typeface="Oswald"/>
                <a:sym typeface="Oswald"/>
              </a:defRPr>
            </a:lvl8pPr>
            <a:lvl9pPr marR="0" lvl="8" algn="l" rtl="0">
              <a:lnSpc>
                <a:spcPct val="100000"/>
              </a:lnSpc>
              <a:spcBef>
                <a:spcPts val="0"/>
              </a:spcBef>
              <a:spcAft>
                <a:spcPts val="0"/>
              </a:spcAft>
              <a:buClr>
                <a:schemeClr val="dk2"/>
              </a:buClr>
              <a:buSzPts val="3000"/>
              <a:buFont typeface="Oswald"/>
              <a:buNone/>
              <a:defRPr sz="3000" b="0" i="0" u="none" strike="noStrike" cap="none">
                <a:solidFill>
                  <a:schemeClr val="dk2"/>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631233"/>
            <a:ext cx="8520600" cy="41331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pic>
        <p:nvPicPr>
          <p:cNvPr id="8" name="Google Shape;8;p1"/>
          <p:cNvPicPr preferRelativeResize="0"/>
          <p:nvPr/>
        </p:nvPicPr>
        <p:blipFill rotWithShape="1">
          <a:blip r:embed="rId5">
            <a:alphaModFix/>
          </a:blip>
          <a:srcRect l="5152" r="7950" b="42973"/>
          <a:stretch/>
        </p:blipFill>
        <p:spPr>
          <a:xfrm>
            <a:off x="7674050" y="5884025"/>
            <a:ext cx="1320375" cy="8717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youtube.com/watch?v=Wp0HwCATDpY"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BZGJczLj3fU"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3"/>
        <p:cNvGrpSpPr/>
        <p:nvPr/>
      </p:nvGrpSpPr>
      <p:grpSpPr>
        <a:xfrm>
          <a:off x="0" y="0"/>
          <a:ext cx="0" cy="0"/>
          <a:chOff x="0" y="0"/>
          <a:chExt cx="0" cy="0"/>
        </a:xfrm>
      </p:grpSpPr>
      <p:sp>
        <p:nvSpPr>
          <p:cNvPr id="34" name="Google Shape;34;p7"/>
          <p:cNvSpPr txBox="1">
            <a:spLocks noGrp="1"/>
          </p:cNvSpPr>
          <p:nvPr>
            <p:ph type="ctrTitle"/>
          </p:nvPr>
        </p:nvSpPr>
        <p:spPr>
          <a:xfrm>
            <a:off x="411175" y="387448"/>
            <a:ext cx="8282400" cy="2002500"/>
          </a:xfrm>
          <a:prstGeom prst="rect">
            <a:avLst/>
          </a:prstGeom>
          <a:noFill/>
          <a:ln>
            <a:noFill/>
          </a:ln>
        </p:spPr>
        <p:txBody>
          <a:bodyPr spcFirstLastPara="1" wrap="square" lIns="91425" tIns="91425" rIns="91425" bIns="91425" anchor="b" anchorCtr="0">
            <a:noAutofit/>
          </a:bodyPr>
          <a:lstStyle/>
          <a:p>
            <a:pPr marL="180340" algn="ctr"/>
            <a:r>
              <a:rPr lang="en-GB" sz="3500" b="1" dirty="0">
                <a:effectLst/>
                <a:latin typeface="Quicksand" panose="020B0604020202020204" charset="0"/>
                <a:ea typeface="Calibri" panose="020F0502020204030204" pitchFamily="34" charset="0"/>
                <a:cs typeface="Calibri" panose="020F0502020204030204" pitchFamily="34" charset="0"/>
              </a:rPr>
              <a:t>Exploration, exploitation, and resistance: how did Europeans make connections in Africa and the America’s 1500-1900?</a:t>
            </a:r>
            <a:endParaRPr lang="en-GB" sz="3500" dirty="0">
              <a:effectLst/>
              <a:latin typeface="Quicksand" panose="020B0604020202020204" charset="0"/>
              <a:ea typeface="Calibri" panose="020F0502020204030204" pitchFamily="34" charset="0"/>
              <a:cs typeface="Times New Roman" panose="02020603050405020304" pitchFamily="18" charset="0"/>
            </a:endParaRPr>
          </a:p>
        </p:txBody>
      </p:sp>
      <p:sp>
        <p:nvSpPr>
          <p:cNvPr id="5" name="Google Shape;35;p7"/>
          <p:cNvSpPr txBox="1">
            <a:spLocks/>
          </p:cNvSpPr>
          <p:nvPr/>
        </p:nvSpPr>
        <p:spPr>
          <a:xfrm>
            <a:off x="411175" y="2920276"/>
            <a:ext cx="8282400" cy="253662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3600"/>
              <a:buFont typeface="Quicksand"/>
              <a:buNone/>
              <a:defRPr sz="3600" b="0" i="0" u="none" strike="noStrike" cap="none">
                <a:solidFill>
                  <a:schemeClr val="dk2"/>
                </a:solidFill>
                <a:latin typeface="Quicksand"/>
                <a:ea typeface="Quicksand"/>
                <a:cs typeface="Quicksand"/>
                <a:sym typeface="Quicksand"/>
              </a:defRPr>
            </a:lvl1pPr>
            <a:lvl2pPr marL="914400" marR="0" lvl="1" indent="-317500" algn="ctr" rtl="0">
              <a:lnSpc>
                <a:spcPct val="100000"/>
              </a:lnSpc>
              <a:spcBef>
                <a:spcPts val="0"/>
              </a:spcBef>
              <a:spcAft>
                <a:spcPts val="0"/>
              </a:spcAft>
              <a:buClr>
                <a:schemeClr val="dk2"/>
              </a:buClr>
              <a:buSzPts val="3600"/>
              <a:buFont typeface="Oswald"/>
              <a:buNone/>
              <a:defRPr sz="3600" b="0" i="0" u="none" strike="noStrike" cap="none">
                <a:solidFill>
                  <a:schemeClr val="dk2"/>
                </a:solidFill>
                <a:latin typeface="Oswald"/>
                <a:ea typeface="Oswald"/>
                <a:cs typeface="Oswald"/>
                <a:sym typeface="Oswald"/>
              </a:defRPr>
            </a:lvl2pPr>
            <a:lvl3pPr marL="1371600" marR="0" lvl="2" indent="-317500" algn="ctr" rtl="0">
              <a:lnSpc>
                <a:spcPct val="100000"/>
              </a:lnSpc>
              <a:spcBef>
                <a:spcPts val="0"/>
              </a:spcBef>
              <a:spcAft>
                <a:spcPts val="0"/>
              </a:spcAft>
              <a:buClr>
                <a:schemeClr val="dk2"/>
              </a:buClr>
              <a:buSzPts val="3600"/>
              <a:buFont typeface="Oswald"/>
              <a:buNone/>
              <a:defRPr sz="3600" b="0" i="0" u="none" strike="noStrike" cap="none">
                <a:solidFill>
                  <a:schemeClr val="dk2"/>
                </a:solidFill>
                <a:latin typeface="Oswald"/>
                <a:ea typeface="Oswald"/>
                <a:cs typeface="Oswald"/>
                <a:sym typeface="Oswald"/>
              </a:defRPr>
            </a:lvl3pPr>
            <a:lvl4pPr marL="1828800" marR="0" lvl="3" indent="-317500" algn="ctr" rtl="0">
              <a:lnSpc>
                <a:spcPct val="100000"/>
              </a:lnSpc>
              <a:spcBef>
                <a:spcPts val="0"/>
              </a:spcBef>
              <a:spcAft>
                <a:spcPts val="0"/>
              </a:spcAft>
              <a:buClr>
                <a:schemeClr val="dk2"/>
              </a:buClr>
              <a:buSzPts val="3600"/>
              <a:buFont typeface="Oswald"/>
              <a:buNone/>
              <a:defRPr sz="3600" b="0" i="0" u="none" strike="noStrike" cap="none">
                <a:solidFill>
                  <a:schemeClr val="dk2"/>
                </a:solidFill>
                <a:latin typeface="Oswald"/>
                <a:ea typeface="Oswald"/>
                <a:cs typeface="Oswald"/>
                <a:sym typeface="Oswald"/>
              </a:defRPr>
            </a:lvl4pPr>
            <a:lvl5pPr marL="2286000" marR="0" lvl="4" indent="-317500" algn="ctr" rtl="0">
              <a:lnSpc>
                <a:spcPct val="100000"/>
              </a:lnSpc>
              <a:spcBef>
                <a:spcPts val="0"/>
              </a:spcBef>
              <a:spcAft>
                <a:spcPts val="0"/>
              </a:spcAft>
              <a:buClr>
                <a:schemeClr val="dk2"/>
              </a:buClr>
              <a:buSzPts val="3600"/>
              <a:buFont typeface="Oswald"/>
              <a:buNone/>
              <a:defRPr sz="3600" b="0" i="0" u="none" strike="noStrike" cap="none">
                <a:solidFill>
                  <a:schemeClr val="dk2"/>
                </a:solidFill>
                <a:latin typeface="Oswald"/>
                <a:ea typeface="Oswald"/>
                <a:cs typeface="Oswald"/>
                <a:sym typeface="Oswald"/>
              </a:defRPr>
            </a:lvl5pPr>
            <a:lvl6pPr marL="2743200" marR="0" lvl="5" indent="-317500" algn="ctr" rtl="0">
              <a:lnSpc>
                <a:spcPct val="100000"/>
              </a:lnSpc>
              <a:spcBef>
                <a:spcPts val="0"/>
              </a:spcBef>
              <a:spcAft>
                <a:spcPts val="0"/>
              </a:spcAft>
              <a:buClr>
                <a:schemeClr val="dk2"/>
              </a:buClr>
              <a:buSzPts val="3600"/>
              <a:buFont typeface="Oswald"/>
              <a:buNone/>
              <a:defRPr sz="3600" b="0" i="0" u="none" strike="noStrike" cap="none">
                <a:solidFill>
                  <a:schemeClr val="dk2"/>
                </a:solidFill>
                <a:latin typeface="Oswald"/>
                <a:ea typeface="Oswald"/>
                <a:cs typeface="Oswald"/>
                <a:sym typeface="Oswald"/>
              </a:defRPr>
            </a:lvl6pPr>
            <a:lvl7pPr marL="3200400" marR="0" lvl="6" indent="-317500" algn="ctr" rtl="0">
              <a:lnSpc>
                <a:spcPct val="100000"/>
              </a:lnSpc>
              <a:spcBef>
                <a:spcPts val="0"/>
              </a:spcBef>
              <a:spcAft>
                <a:spcPts val="0"/>
              </a:spcAft>
              <a:buClr>
                <a:schemeClr val="dk2"/>
              </a:buClr>
              <a:buSzPts val="3600"/>
              <a:buFont typeface="Oswald"/>
              <a:buNone/>
              <a:defRPr sz="3600" b="0" i="0" u="none" strike="noStrike" cap="none">
                <a:solidFill>
                  <a:schemeClr val="dk2"/>
                </a:solidFill>
                <a:latin typeface="Oswald"/>
                <a:ea typeface="Oswald"/>
                <a:cs typeface="Oswald"/>
                <a:sym typeface="Oswald"/>
              </a:defRPr>
            </a:lvl7pPr>
            <a:lvl8pPr marL="3657600" marR="0" lvl="7" indent="-317500" algn="ctr" rtl="0">
              <a:lnSpc>
                <a:spcPct val="100000"/>
              </a:lnSpc>
              <a:spcBef>
                <a:spcPts val="0"/>
              </a:spcBef>
              <a:spcAft>
                <a:spcPts val="0"/>
              </a:spcAft>
              <a:buClr>
                <a:schemeClr val="dk2"/>
              </a:buClr>
              <a:buSzPts val="3600"/>
              <a:buFont typeface="Oswald"/>
              <a:buNone/>
              <a:defRPr sz="3600" b="0" i="0" u="none" strike="noStrike" cap="none">
                <a:solidFill>
                  <a:schemeClr val="dk2"/>
                </a:solidFill>
                <a:latin typeface="Oswald"/>
                <a:ea typeface="Oswald"/>
                <a:cs typeface="Oswald"/>
                <a:sym typeface="Oswald"/>
              </a:defRPr>
            </a:lvl8pPr>
            <a:lvl9pPr marL="4114800" marR="0" lvl="8" indent="-317500" algn="ctr" rtl="0">
              <a:lnSpc>
                <a:spcPct val="100000"/>
              </a:lnSpc>
              <a:spcBef>
                <a:spcPts val="0"/>
              </a:spcBef>
              <a:spcAft>
                <a:spcPts val="0"/>
              </a:spcAft>
              <a:buClr>
                <a:schemeClr val="dk2"/>
              </a:buClr>
              <a:buSzPts val="3600"/>
              <a:buFont typeface="Oswald"/>
              <a:buNone/>
              <a:defRPr sz="3600" b="0" i="0" u="none" strike="noStrike" cap="none">
                <a:solidFill>
                  <a:schemeClr val="dk2"/>
                </a:solidFill>
                <a:latin typeface="Oswald"/>
                <a:ea typeface="Oswald"/>
                <a:cs typeface="Oswald"/>
                <a:sym typeface="Oswald"/>
              </a:defRPr>
            </a:lvl9pPr>
          </a:lstStyle>
          <a:p>
            <a:pPr marL="0" indent="0"/>
            <a:r>
              <a:rPr lang="en-GB" sz="3000" b="1" dirty="0">
                <a:latin typeface="Quicksand" panose="020B0604020202020204" charset="0"/>
              </a:rPr>
              <a:t>Lesson 1:</a:t>
            </a:r>
          </a:p>
          <a:p>
            <a:pPr algn="ctr"/>
            <a:r>
              <a:rPr lang="en-GB" sz="3000" b="1" u="sng" dirty="0">
                <a:effectLst/>
                <a:latin typeface="Quicksand" panose="020B0604020202020204" charset="0"/>
                <a:ea typeface="Calibri" panose="020F0502020204030204" pitchFamily="34" charset="0"/>
                <a:cs typeface="Calibri" panose="020F0502020204030204" pitchFamily="34" charset="0"/>
              </a:rPr>
              <a:t>When and why did Europeans start exploring the seas?</a:t>
            </a:r>
            <a:endParaRPr lang="en-GB" sz="3000" dirty="0">
              <a:effectLst/>
              <a:latin typeface="Quicksand" panose="020B0604020202020204" charset="0"/>
              <a:ea typeface="Calibri" panose="020F0502020204030204" pitchFamily="34"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1"/>
          <p:cNvSpPr txBox="1">
            <a:spLocks noGrp="1"/>
          </p:cNvSpPr>
          <p:nvPr>
            <p:ph type="title"/>
          </p:nvPr>
        </p:nvSpPr>
        <p:spPr>
          <a:xfrm>
            <a:off x="265500" y="373626"/>
            <a:ext cx="4045200" cy="3874119"/>
          </a:xfrm>
          <a:prstGeom prst="rect">
            <a:avLst/>
          </a:prstGeom>
          <a:noFill/>
          <a:ln>
            <a:noFill/>
          </a:ln>
        </p:spPr>
        <p:txBody>
          <a:bodyPr spcFirstLastPara="1" wrap="square" lIns="91425" tIns="91425" rIns="91425" bIns="91425" anchor="b" anchorCtr="0">
            <a:noAutofit/>
          </a:bodyPr>
          <a:lstStyle/>
          <a:p>
            <a:pPr>
              <a:spcAft>
                <a:spcPts val="600"/>
              </a:spcAft>
              <a:tabLst>
                <a:tab pos="180340" algn="l"/>
              </a:tabLst>
            </a:pPr>
            <a:r>
              <a:rPr lang="en-GB" sz="4000" b="0" u="sng" dirty="0"/>
              <a:t>Final thoughts…</a:t>
            </a:r>
            <a:br>
              <a:rPr lang="en-GB" sz="6000" b="0" u="sng" dirty="0">
                <a:latin typeface="Quicksand" panose="020B0604020202020204" charset="0"/>
              </a:rPr>
            </a:br>
            <a:br>
              <a:rPr lang="en-GB" sz="6000" b="0" u="sng" dirty="0">
                <a:solidFill>
                  <a:schemeClr val="bg1"/>
                </a:solidFill>
                <a:latin typeface="Quicksand" panose="020B0604020202020204" charset="0"/>
              </a:rPr>
            </a:br>
            <a:r>
              <a:rPr lang="en-GB" sz="2400" b="1" dirty="0">
                <a:solidFill>
                  <a:schemeClr val="bg1"/>
                </a:solidFill>
                <a:effectLst/>
                <a:latin typeface="Quicksand" panose="020B0604020202020204" charset="0"/>
                <a:ea typeface="Calibri" panose="020F0502020204030204" pitchFamily="34" charset="0"/>
                <a:cs typeface="Times New Roman" panose="02020603050405020304" pitchFamily="18" charset="0"/>
              </a:rPr>
              <a:t>Plenary- answer questions with your partner</a:t>
            </a:r>
            <a:br>
              <a:rPr lang="en-GB" sz="2400" dirty="0">
                <a:solidFill>
                  <a:schemeClr val="bg1"/>
                </a:solidFill>
                <a:effectLst/>
                <a:latin typeface="Quicksand" panose="020B0604020202020204" charset="0"/>
                <a:ea typeface="Calibri" panose="020F0502020204030204" pitchFamily="34" charset="0"/>
                <a:cs typeface="Times New Roman" panose="02020603050405020304" pitchFamily="18" charset="0"/>
              </a:rPr>
            </a:br>
            <a:br>
              <a:rPr lang="en-GB" sz="1800" dirty="0">
                <a:effectLst/>
                <a:latin typeface="Calibri" panose="020F0502020204030204" pitchFamily="34" charset="0"/>
                <a:ea typeface="Calibri" panose="020F0502020204030204" pitchFamily="34" charset="0"/>
                <a:cs typeface="Times New Roman" panose="02020603050405020304" pitchFamily="18" charset="0"/>
              </a:rPr>
            </a:br>
            <a:br>
              <a:rPr lang="en-GB" sz="3200" b="0" dirty="0">
                <a:effectLst/>
                <a:latin typeface="Quicksand" panose="020B0604020202020204" charset="0"/>
                <a:ea typeface="Calibri" panose="020F0502020204030204" pitchFamily="34" charset="0"/>
                <a:cs typeface="Times New Roman" panose="02020603050405020304" pitchFamily="18" charset="0"/>
              </a:rPr>
            </a:br>
            <a:endParaRPr lang="en-GB" sz="2400" b="0" dirty="0">
              <a:latin typeface="Quicksand" panose="020B0604020202020204" charset="0"/>
            </a:endParaRPr>
          </a:p>
        </p:txBody>
      </p:sp>
      <p:sp>
        <p:nvSpPr>
          <p:cNvPr id="5" name="TextBox 4">
            <a:extLst>
              <a:ext uri="{FF2B5EF4-FFF2-40B4-BE49-F238E27FC236}">
                <a16:creationId xmlns:a16="http://schemas.microsoft.com/office/drawing/2014/main" id="{1F1719AA-5275-4E26-8323-79E10598786D}"/>
              </a:ext>
            </a:extLst>
          </p:cNvPr>
          <p:cNvSpPr txBox="1"/>
          <p:nvPr/>
        </p:nvSpPr>
        <p:spPr>
          <a:xfrm>
            <a:off x="4833300" y="234969"/>
            <a:ext cx="4045200" cy="5981766"/>
          </a:xfrm>
          <a:prstGeom prst="rect">
            <a:avLst/>
          </a:prstGeom>
          <a:noFill/>
        </p:spPr>
        <p:txBody>
          <a:bodyPr wrap="square">
            <a:spAutoFit/>
          </a:bodyPr>
          <a:lstStyle/>
          <a:p>
            <a:pPr marL="609600" indent="-457200">
              <a:lnSpc>
                <a:spcPct val="106000"/>
              </a:lnSpc>
              <a:spcAft>
                <a:spcPts val="800"/>
              </a:spcAft>
              <a:buAutoNum type="arabicPeriod"/>
            </a:pPr>
            <a:r>
              <a:rPr lang="en-US" sz="2500" dirty="0">
                <a:effectLst/>
                <a:latin typeface="Quicksand" panose="020B0604020202020204" charset="0"/>
                <a:ea typeface="Calibri" panose="020F0502020204030204" pitchFamily="34" charset="0"/>
                <a:cs typeface="Times New Roman" panose="02020603050405020304" pitchFamily="18" charset="0"/>
              </a:rPr>
              <a:t>Why did Portugal start sailing through what they thought would be dangerous waters?</a:t>
            </a:r>
          </a:p>
          <a:p>
            <a:pPr marL="609600" indent="-457200">
              <a:lnSpc>
                <a:spcPct val="106000"/>
              </a:lnSpc>
              <a:spcAft>
                <a:spcPts val="800"/>
              </a:spcAft>
              <a:buAutoNum type="arabicPeriod"/>
            </a:pPr>
            <a:r>
              <a:rPr lang="en-US" sz="2500" dirty="0">
                <a:effectLst/>
                <a:latin typeface="Quicksand" panose="020B0604020202020204" charset="0"/>
                <a:ea typeface="Calibri" panose="020F0502020204030204" pitchFamily="34" charset="0"/>
                <a:cs typeface="Times New Roman" panose="02020603050405020304" pitchFamily="18" charset="0"/>
              </a:rPr>
              <a:t>What three civilizations were encountered by the Spanish and what happened to them?</a:t>
            </a:r>
          </a:p>
          <a:p>
            <a:pPr marL="609600" indent="-457200">
              <a:lnSpc>
                <a:spcPct val="106000"/>
              </a:lnSpc>
              <a:spcAft>
                <a:spcPts val="800"/>
              </a:spcAft>
              <a:buAutoNum type="arabicPeriod"/>
            </a:pPr>
            <a:r>
              <a:rPr lang="en-US" sz="2500" dirty="0">
                <a:effectLst/>
                <a:latin typeface="Quicksand" panose="020B0604020202020204" charset="0"/>
                <a:ea typeface="Calibri" panose="020F0502020204030204" pitchFamily="34" charset="0"/>
                <a:cs typeface="Times New Roman" panose="02020603050405020304" pitchFamily="18" charset="0"/>
              </a:rPr>
              <a:t> What diseases were exchanged between the Spanish and the Natives?</a:t>
            </a:r>
            <a:endParaRPr lang="en-GB" sz="2500" dirty="0">
              <a:effectLst/>
              <a:latin typeface="Quicksand" panose="020B060402020202020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
        <p:cNvGrpSpPr/>
        <p:nvPr/>
      </p:nvGrpSpPr>
      <p:grpSpPr>
        <a:xfrm>
          <a:off x="0" y="0"/>
          <a:ext cx="0" cy="0"/>
          <a:chOff x="0" y="0"/>
          <a:chExt cx="0" cy="0"/>
        </a:xfrm>
      </p:grpSpPr>
      <p:sp>
        <p:nvSpPr>
          <p:cNvPr id="34" name="Google Shape;34;p7"/>
          <p:cNvSpPr txBox="1">
            <a:spLocks noGrp="1"/>
          </p:cNvSpPr>
          <p:nvPr>
            <p:ph type="ctrTitle"/>
          </p:nvPr>
        </p:nvSpPr>
        <p:spPr>
          <a:xfrm>
            <a:off x="411175" y="387448"/>
            <a:ext cx="8282400" cy="2002500"/>
          </a:xfrm>
          <a:prstGeom prst="rect">
            <a:avLst/>
          </a:prstGeom>
          <a:noFill/>
          <a:ln>
            <a:noFill/>
          </a:ln>
        </p:spPr>
        <p:txBody>
          <a:bodyPr spcFirstLastPara="1" wrap="square" lIns="91425" tIns="91425" rIns="91425" bIns="91425" anchor="b" anchorCtr="0">
            <a:noAutofit/>
          </a:bodyPr>
          <a:lstStyle/>
          <a:p>
            <a:r>
              <a:rPr lang="en-GB" sz="3500" b="1" dirty="0">
                <a:effectLst/>
                <a:latin typeface="Quicksand" panose="020B0604020202020204" charset="0"/>
                <a:ea typeface="Calibri" panose="020F0502020204030204" pitchFamily="34" charset="0"/>
                <a:cs typeface="Calibri" panose="020F0502020204030204" pitchFamily="34" charset="0"/>
              </a:rPr>
              <a:t>Exploration, exploitation, and resistance: how did Europeans make connections in Africa and the America’s 1500-1900?</a:t>
            </a:r>
            <a:endParaRPr sz="3500" b="0" dirty="0">
              <a:sym typeface="Quicksand"/>
            </a:endParaRPr>
          </a:p>
        </p:txBody>
      </p:sp>
      <p:sp>
        <p:nvSpPr>
          <p:cNvPr id="5" name="Google Shape;35;p7"/>
          <p:cNvSpPr txBox="1">
            <a:spLocks/>
          </p:cNvSpPr>
          <p:nvPr/>
        </p:nvSpPr>
        <p:spPr>
          <a:xfrm>
            <a:off x="430800" y="3429000"/>
            <a:ext cx="8282400" cy="253662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3600"/>
              <a:buFont typeface="Quicksand"/>
              <a:buNone/>
              <a:defRPr sz="3600" b="0" i="0" u="none" strike="noStrike" cap="none">
                <a:solidFill>
                  <a:schemeClr val="dk2"/>
                </a:solidFill>
                <a:latin typeface="Quicksand"/>
                <a:ea typeface="Quicksand"/>
                <a:cs typeface="Quicksand"/>
                <a:sym typeface="Quicksand"/>
              </a:defRPr>
            </a:lvl1pPr>
            <a:lvl2pPr marL="914400" marR="0" lvl="1" indent="-317500" algn="ctr" rtl="0">
              <a:lnSpc>
                <a:spcPct val="100000"/>
              </a:lnSpc>
              <a:spcBef>
                <a:spcPts val="0"/>
              </a:spcBef>
              <a:spcAft>
                <a:spcPts val="0"/>
              </a:spcAft>
              <a:buClr>
                <a:schemeClr val="dk2"/>
              </a:buClr>
              <a:buSzPts val="3600"/>
              <a:buFont typeface="Oswald"/>
              <a:buNone/>
              <a:defRPr sz="3600" b="0" i="0" u="none" strike="noStrike" cap="none">
                <a:solidFill>
                  <a:schemeClr val="dk2"/>
                </a:solidFill>
                <a:latin typeface="Oswald"/>
                <a:ea typeface="Oswald"/>
                <a:cs typeface="Oswald"/>
                <a:sym typeface="Oswald"/>
              </a:defRPr>
            </a:lvl2pPr>
            <a:lvl3pPr marL="1371600" marR="0" lvl="2" indent="-317500" algn="ctr" rtl="0">
              <a:lnSpc>
                <a:spcPct val="100000"/>
              </a:lnSpc>
              <a:spcBef>
                <a:spcPts val="0"/>
              </a:spcBef>
              <a:spcAft>
                <a:spcPts val="0"/>
              </a:spcAft>
              <a:buClr>
                <a:schemeClr val="dk2"/>
              </a:buClr>
              <a:buSzPts val="3600"/>
              <a:buFont typeface="Oswald"/>
              <a:buNone/>
              <a:defRPr sz="3600" b="0" i="0" u="none" strike="noStrike" cap="none">
                <a:solidFill>
                  <a:schemeClr val="dk2"/>
                </a:solidFill>
                <a:latin typeface="Oswald"/>
                <a:ea typeface="Oswald"/>
                <a:cs typeface="Oswald"/>
                <a:sym typeface="Oswald"/>
              </a:defRPr>
            </a:lvl3pPr>
            <a:lvl4pPr marL="1828800" marR="0" lvl="3" indent="-317500" algn="ctr" rtl="0">
              <a:lnSpc>
                <a:spcPct val="100000"/>
              </a:lnSpc>
              <a:spcBef>
                <a:spcPts val="0"/>
              </a:spcBef>
              <a:spcAft>
                <a:spcPts val="0"/>
              </a:spcAft>
              <a:buClr>
                <a:schemeClr val="dk2"/>
              </a:buClr>
              <a:buSzPts val="3600"/>
              <a:buFont typeface="Oswald"/>
              <a:buNone/>
              <a:defRPr sz="3600" b="0" i="0" u="none" strike="noStrike" cap="none">
                <a:solidFill>
                  <a:schemeClr val="dk2"/>
                </a:solidFill>
                <a:latin typeface="Oswald"/>
                <a:ea typeface="Oswald"/>
                <a:cs typeface="Oswald"/>
                <a:sym typeface="Oswald"/>
              </a:defRPr>
            </a:lvl4pPr>
            <a:lvl5pPr marL="2286000" marR="0" lvl="4" indent="-317500" algn="ctr" rtl="0">
              <a:lnSpc>
                <a:spcPct val="100000"/>
              </a:lnSpc>
              <a:spcBef>
                <a:spcPts val="0"/>
              </a:spcBef>
              <a:spcAft>
                <a:spcPts val="0"/>
              </a:spcAft>
              <a:buClr>
                <a:schemeClr val="dk2"/>
              </a:buClr>
              <a:buSzPts val="3600"/>
              <a:buFont typeface="Oswald"/>
              <a:buNone/>
              <a:defRPr sz="3600" b="0" i="0" u="none" strike="noStrike" cap="none">
                <a:solidFill>
                  <a:schemeClr val="dk2"/>
                </a:solidFill>
                <a:latin typeface="Oswald"/>
                <a:ea typeface="Oswald"/>
                <a:cs typeface="Oswald"/>
                <a:sym typeface="Oswald"/>
              </a:defRPr>
            </a:lvl5pPr>
            <a:lvl6pPr marL="2743200" marR="0" lvl="5" indent="-317500" algn="ctr" rtl="0">
              <a:lnSpc>
                <a:spcPct val="100000"/>
              </a:lnSpc>
              <a:spcBef>
                <a:spcPts val="0"/>
              </a:spcBef>
              <a:spcAft>
                <a:spcPts val="0"/>
              </a:spcAft>
              <a:buClr>
                <a:schemeClr val="dk2"/>
              </a:buClr>
              <a:buSzPts val="3600"/>
              <a:buFont typeface="Oswald"/>
              <a:buNone/>
              <a:defRPr sz="3600" b="0" i="0" u="none" strike="noStrike" cap="none">
                <a:solidFill>
                  <a:schemeClr val="dk2"/>
                </a:solidFill>
                <a:latin typeface="Oswald"/>
                <a:ea typeface="Oswald"/>
                <a:cs typeface="Oswald"/>
                <a:sym typeface="Oswald"/>
              </a:defRPr>
            </a:lvl6pPr>
            <a:lvl7pPr marL="3200400" marR="0" lvl="6" indent="-317500" algn="ctr" rtl="0">
              <a:lnSpc>
                <a:spcPct val="100000"/>
              </a:lnSpc>
              <a:spcBef>
                <a:spcPts val="0"/>
              </a:spcBef>
              <a:spcAft>
                <a:spcPts val="0"/>
              </a:spcAft>
              <a:buClr>
                <a:schemeClr val="dk2"/>
              </a:buClr>
              <a:buSzPts val="3600"/>
              <a:buFont typeface="Oswald"/>
              <a:buNone/>
              <a:defRPr sz="3600" b="0" i="0" u="none" strike="noStrike" cap="none">
                <a:solidFill>
                  <a:schemeClr val="dk2"/>
                </a:solidFill>
                <a:latin typeface="Oswald"/>
                <a:ea typeface="Oswald"/>
                <a:cs typeface="Oswald"/>
                <a:sym typeface="Oswald"/>
              </a:defRPr>
            </a:lvl7pPr>
            <a:lvl8pPr marL="3657600" marR="0" lvl="7" indent="-317500" algn="ctr" rtl="0">
              <a:lnSpc>
                <a:spcPct val="100000"/>
              </a:lnSpc>
              <a:spcBef>
                <a:spcPts val="0"/>
              </a:spcBef>
              <a:spcAft>
                <a:spcPts val="0"/>
              </a:spcAft>
              <a:buClr>
                <a:schemeClr val="dk2"/>
              </a:buClr>
              <a:buSzPts val="3600"/>
              <a:buFont typeface="Oswald"/>
              <a:buNone/>
              <a:defRPr sz="3600" b="0" i="0" u="none" strike="noStrike" cap="none">
                <a:solidFill>
                  <a:schemeClr val="dk2"/>
                </a:solidFill>
                <a:latin typeface="Oswald"/>
                <a:ea typeface="Oswald"/>
                <a:cs typeface="Oswald"/>
                <a:sym typeface="Oswald"/>
              </a:defRPr>
            </a:lvl8pPr>
            <a:lvl9pPr marL="4114800" marR="0" lvl="8" indent="-317500" algn="ctr" rtl="0">
              <a:lnSpc>
                <a:spcPct val="100000"/>
              </a:lnSpc>
              <a:spcBef>
                <a:spcPts val="0"/>
              </a:spcBef>
              <a:spcAft>
                <a:spcPts val="0"/>
              </a:spcAft>
              <a:buClr>
                <a:schemeClr val="dk2"/>
              </a:buClr>
              <a:buSzPts val="3600"/>
              <a:buFont typeface="Oswald"/>
              <a:buNone/>
              <a:defRPr sz="3600" b="0" i="0" u="none" strike="noStrike" cap="none">
                <a:solidFill>
                  <a:schemeClr val="dk2"/>
                </a:solidFill>
                <a:latin typeface="Oswald"/>
                <a:ea typeface="Oswald"/>
                <a:cs typeface="Oswald"/>
                <a:sym typeface="Oswald"/>
              </a:defRPr>
            </a:lvl9pPr>
          </a:lstStyle>
          <a:p>
            <a:pPr marL="0" indent="0"/>
            <a:r>
              <a:rPr lang="en-GB" sz="3000" b="1" dirty="0">
                <a:latin typeface="Quicksand" panose="020B0604020202020204" charset="0"/>
              </a:rPr>
              <a:t>Lesson 2?:</a:t>
            </a:r>
          </a:p>
          <a:p>
            <a:pPr algn="ctr"/>
            <a:r>
              <a:rPr lang="en-GB" sz="3000" b="1" u="sng" dirty="0">
                <a:effectLst/>
                <a:latin typeface="Quicksand" panose="020B0604020202020204" charset="0"/>
                <a:ea typeface="Calibri" panose="020F0502020204030204" pitchFamily="34" charset="0"/>
                <a:cs typeface="Calibri" panose="020F0502020204030204" pitchFamily="34" charset="0"/>
              </a:rPr>
              <a:t>Why was there an increase in British overseas exploration?</a:t>
            </a:r>
          </a:p>
          <a:p>
            <a:pPr algn="ctr"/>
            <a:r>
              <a:rPr lang="en-GB" sz="2000" dirty="0">
                <a:highlight>
                  <a:srgbClr val="FFFF00"/>
                </a:highlight>
                <a:latin typeface="Quicksand" panose="020B0604020202020204" charset="0"/>
                <a:ea typeface="Calibri" panose="020F0502020204030204" pitchFamily="34" charset="0"/>
                <a:cs typeface="Calibri" panose="020F0502020204030204" pitchFamily="34" charset="0"/>
              </a:rPr>
              <a:t>Starter: True or False</a:t>
            </a:r>
          </a:p>
          <a:p>
            <a:pPr marL="114300" indent="0" algn="ctr"/>
            <a:r>
              <a:rPr lang="en-GB" sz="1800" dirty="0">
                <a:effectLst/>
                <a:latin typeface="Quicksand" panose="020B0604020202020204" charset="0"/>
                <a:ea typeface="Calibri" panose="020F0502020204030204" pitchFamily="34" charset="0"/>
                <a:cs typeface="Calibri" panose="020F0502020204030204" pitchFamily="34" charset="0"/>
              </a:rPr>
              <a:t>1. Spain was one of the most powerful countries in the 1500</a:t>
            </a:r>
          </a:p>
          <a:p>
            <a:pPr marL="114300" indent="0" algn="ctr"/>
            <a:r>
              <a:rPr lang="en-GB" sz="1800" dirty="0">
                <a:latin typeface="Quicksand" panose="020B0604020202020204" charset="0"/>
                <a:ea typeface="Calibri" panose="020F0502020204030204" pitchFamily="34" charset="0"/>
                <a:cs typeface="Calibri" panose="020F0502020204030204" pitchFamily="34" charset="0"/>
              </a:rPr>
              <a:t>2. Europeans wiped out large number of indigenous people in North and South America</a:t>
            </a:r>
          </a:p>
          <a:p>
            <a:pPr marL="114300" indent="0" algn="ctr"/>
            <a:r>
              <a:rPr lang="en-GB" sz="1800" dirty="0">
                <a:latin typeface="Quicksand" panose="020B0604020202020204" charset="0"/>
                <a:ea typeface="Calibri" panose="020F0502020204030204" pitchFamily="34" charset="0"/>
                <a:cs typeface="Calibri" panose="020F0502020204030204" pitchFamily="34" charset="0"/>
              </a:rPr>
              <a:t>3. Portugal was one of the last countries to start exploring</a:t>
            </a:r>
          </a:p>
          <a:p>
            <a:pPr marL="571500" indent="-457200" algn="ctr">
              <a:buFont typeface="Arial" panose="020B0604020202020204" pitchFamily="34" charset="0"/>
              <a:buChar char="•"/>
            </a:pPr>
            <a:endParaRPr lang="en-GB" sz="3000" dirty="0">
              <a:effectLst/>
              <a:latin typeface="Quicksand" panose="020B0604020202020204" charset="0"/>
              <a:ea typeface="Calibri" panose="020F0502020204030204" pitchFamily="34"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
        <p:cNvGrpSpPr/>
        <p:nvPr/>
      </p:nvGrpSpPr>
      <p:grpSpPr>
        <a:xfrm>
          <a:off x="0" y="0"/>
          <a:ext cx="0" cy="0"/>
          <a:chOff x="0" y="0"/>
          <a:chExt cx="0" cy="0"/>
        </a:xfrm>
      </p:grpSpPr>
      <p:sp>
        <p:nvSpPr>
          <p:cNvPr id="34" name="Google Shape;34;p7"/>
          <p:cNvSpPr txBox="1">
            <a:spLocks noGrp="1"/>
          </p:cNvSpPr>
          <p:nvPr>
            <p:ph type="ctrTitle"/>
          </p:nvPr>
        </p:nvSpPr>
        <p:spPr>
          <a:xfrm>
            <a:off x="411175" y="387448"/>
            <a:ext cx="8282400" cy="2002500"/>
          </a:xfrm>
          <a:prstGeom prst="rect">
            <a:avLst/>
          </a:prstGeom>
          <a:noFill/>
          <a:ln>
            <a:noFill/>
          </a:ln>
        </p:spPr>
        <p:txBody>
          <a:bodyPr spcFirstLastPara="1" wrap="square" lIns="91425" tIns="91425" rIns="91425" bIns="91425" anchor="b" anchorCtr="0">
            <a:noAutofit/>
          </a:bodyPr>
          <a:lstStyle/>
          <a:p>
            <a:r>
              <a:rPr lang="en-GB" sz="3500" b="1" dirty="0">
                <a:effectLst/>
                <a:latin typeface="Quicksand" panose="020B0604020202020204" charset="0"/>
                <a:ea typeface="Calibri" panose="020F0502020204030204" pitchFamily="34" charset="0"/>
                <a:cs typeface="Calibri" panose="020F0502020204030204" pitchFamily="34" charset="0"/>
              </a:rPr>
              <a:t>Exploration, exploitation, and resistance: how did Europeans make connections in Africa and the America’s 1500-1900?</a:t>
            </a:r>
            <a:endParaRPr sz="3500" b="0" dirty="0">
              <a:sym typeface="Quicksand"/>
            </a:endParaRPr>
          </a:p>
        </p:txBody>
      </p:sp>
      <p:sp>
        <p:nvSpPr>
          <p:cNvPr id="5" name="Google Shape;35;p7"/>
          <p:cNvSpPr txBox="1">
            <a:spLocks/>
          </p:cNvSpPr>
          <p:nvPr/>
        </p:nvSpPr>
        <p:spPr>
          <a:xfrm>
            <a:off x="430800" y="3429000"/>
            <a:ext cx="8282400" cy="253662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3600"/>
              <a:buFont typeface="Quicksand"/>
              <a:buNone/>
              <a:defRPr sz="3600" b="0" i="0" u="none" strike="noStrike" cap="none">
                <a:solidFill>
                  <a:schemeClr val="dk2"/>
                </a:solidFill>
                <a:latin typeface="Quicksand"/>
                <a:ea typeface="Quicksand"/>
                <a:cs typeface="Quicksand"/>
                <a:sym typeface="Quicksand"/>
              </a:defRPr>
            </a:lvl1pPr>
            <a:lvl2pPr marL="914400" marR="0" lvl="1" indent="-317500" algn="ctr" rtl="0">
              <a:lnSpc>
                <a:spcPct val="100000"/>
              </a:lnSpc>
              <a:spcBef>
                <a:spcPts val="0"/>
              </a:spcBef>
              <a:spcAft>
                <a:spcPts val="0"/>
              </a:spcAft>
              <a:buClr>
                <a:schemeClr val="dk2"/>
              </a:buClr>
              <a:buSzPts val="3600"/>
              <a:buFont typeface="Oswald"/>
              <a:buNone/>
              <a:defRPr sz="3600" b="0" i="0" u="none" strike="noStrike" cap="none">
                <a:solidFill>
                  <a:schemeClr val="dk2"/>
                </a:solidFill>
                <a:latin typeface="Oswald"/>
                <a:ea typeface="Oswald"/>
                <a:cs typeface="Oswald"/>
                <a:sym typeface="Oswald"/>
              </a:defRPr>
            </a:lvl2pPr>
            <a:lvl3pPr marL="1371600" marR="0" lvl="2" indent="-317500" algn="ctr" rtl="0">
              <a:lnSpc>
                <a:spcPct val="100000"/>
              </a:lnSpc>
              <a:spcBef>
                <a:spcPts val="0"/>
              </a:spcBef>
              <a:spcAft>
                <a:spcPts val="0"/>
              </a:spcAft>
              <a:buClr>
                <a:schemeClr val="dk2"/>
              </a:buClr>
              <a:buSzPts val="3600"/>
              <a:buFont typeface="Oswald"/>
              <a:buNone/>
              <a:defRPr sz="3600" b="0" i="0" u="none" strike="noStrike" cap="none">
                <a:solidFill>
                  <a:schemeClr val="dk2"/>
                </a:solidFill>
                <a:latin typeface="Oswald"/>
                <a:ea typeface="Oswald"/>
                <a:cs typeface="Oswald"/>
                <a:sym typeface="Oswald"/>
              </a:defRPr>
            </a:lvl3pPr>
            <a:lvl4pPr marL="1828800" marR="0" lvl="3" indent="-317500" algn="ctr" rtl="0">
              <a:lnSpc>
                <a:spcPct val="100000"/>
              </a:lnSpc>
              <a:spcBef>
                <a:spcPts val="0"/>
              </a:spcBef>
              <a:spcAft>
                <a:spcPts val="0"/>
              </a:spcAft>
              <a:buClr>
                <a:schemeClr val="dk2"/>
              </a:buClr>
              <a:buSzPts val="3600"/>
              <a:buFont typeface="Oswald"/>
              <a:buNone/>
              <a:defRPr sz="3600" b="0" i="0" u="none" strike="noStrike" cap="none">
                <a:solidFill>
                  <a:schemeClr val="dk2"/>
                </a:solidFill>
                <a:latin typeface="Oswald"/>
                <a:ea typeface="Oswald"/>
                <a:cs typeface="Oswald"/>
                <a:sym typeface="Oswald"/>
              </a:defRPr>
            </a:lvl4pPr>
            <a:lvl5pPr marL="2286000" marR="0" lvl="4" indent="-317500" algn="ctr" rtl="0">
              <a:lnSpc>
                <a:spcPct val="100000"/>
              </a:lnSpc>
              <a:spcBef>
                <a:spcPts val="0"/>
              </a:spcBef>
              <a:spcAft>
                <a:spcPts val="0"/>
              </a:spcAft>
              <a:buClr>
                <a:schemeClr val="dk2"/>
              </a:buClr>
              <a:buSzPts val="3600"/>
              <a:buFont typeface="Oswald"/>
              <a:buNone/>
              <a:defRPr sz="3600" b="0" i="0" u="none" strike="noStrike" cap="none">
                <a:solidFill>
                  <a:schemeClr val="dk2"/>
                </a:solidFill>
                <a:latin typeface="Oswald"/>
                <a:ea typeface="Oswald"/>
                <a:cs typeface="Oswald"/>
                <a:sym typeface="Oswald"/>
              </a:defRPr>
            </a:lvl5pPr>
            <a:lvl6pPr marL="2743200" marR="0" lvl="5" indent="-317500" algn="ctr" rtl="0">
              <a:lnSpc>
                <a:spcPct val="100000"/>
              </a:lnSpc>
              <a:spcBef>
                <a:spcPts val="0"/>
              </a:spcBef>
              <a:spcAft>
                <a:spcPts val="0"/>
              </a:spcAft>
              <a:buClr>
                <a:schemeClr val="dk2"/>
              </a:buClr>
              <a:buSzPts val="3600"/>
              <a:buFont typeface="Oswald"/>
              <a:buNone/>
              <a:defRPr sz="3600" b="0" i="0" u="none" strike="noStrike" cap="none">
                <a:solidFill>
                  <a:schemeClr val="dk2"/>
                </a:solidFill>
                <a:latin typeface="Oswald"/>
                <a:ea typeface="Oswald"/>
                <a:cs typeface="Oswald"/>
                <a:sym typeface="Oswald"/>
              </a:defRPr>
            </a:lvl6pPr>
            <a:lvl7pPr marL="3200400" marR="0" lvl="6" indent="-317500" algn="ctr" rtl="0">
              <a:lnSpc>
                <a:spcPct val="100000"/>
              </a:lnSpc>
              <a:spcBef>
                <a:spcPts val="0"/>
              </a:spcBef>
              <a:spcAft>
                <a:spcPts val="0"/>
              </a:spcAft>
              <a:buClr>
                <a:schemeClr val="dk2"/>
              </a:buClr>
              <a:buSzPts val="3600"/>
              <a:buFont typeface="Oswald"/>
              <a:buNone/>
              <a:defRPr sz="3600" b="0" i="0" u="none" strike="noStrike" cap="none">
                <a:solidFill>
                  <a:schemeClr val="dk2"/>
                </a:solidFill>
                <a:latin typeface="Oswald"/>
                <a:ea typeface="Oswald"/>
                <a:cs typeface="Oswald"/>
                <a:sym typeface="Oswald"/>
              </a:defRPr>
            </a:lvl7pPr>
            <a:lvl8pPr marL="3657600" marR="0" lvl="7" indent="-317500" algn="ctr" rtl="0">
              <a:lnSpc>
                <a:spcPct val="100000"/>
              </a:lnSpc>
              <a:spcBef>
                <a:spcPts val="0"/>
              </a:spcBef>
              <a:spcAft>
                <a:spcPts val="0"/>
              </a:spcAft>
              <a:buClr>
                <a:schemeClr val="dk2"/>
              </a:buClr>
              <a:buSzPts val="3600"/>
              <a:buFont typeface="Oswald"/>
              <a:buNone/>
              <a:defRPr sz="3600" b="0" i="0" u="none" strike="noStrike" cap="none">
                <a:solidFill>
                  <a:schemeClr val="dk2"/>
                </a:solidFill>
                <a:latin typeface="Oswald"/>
                <a:ea typeface="Oswald"/>
                <a:cs typeface="Oswald"/>
                <a:sym typeface="Oswald"/>
              </a:defRPr>
            </a:lvl8pPr>
            <a:lvl9pPr marL="4114800" marR="0" lvl="8" indent="-317500" algn="ctr" rtl="0">
              <a:lnSpc>
                <a:spcPct val="100000"/>
              </a:lnSpc>
              <a:spcBef>
                <a:spcPts val="0"/>
              </a:spcBef>
              <a:spcAft>
                <a:spcPts val="0"/>
              </a:spcAft>
              <a:buClr>
                <a:schemeClr val="dk2"/>
              </a:buClr>
              <a:buSzPts val="3600"/>
              <a:buFont typeface="Oswald"/>
              <a:buNone/>
              <a:defRPr sz="3600" b="0" i="0" u="none" strike="noStrike" cap="none">
                <a:solidFill>
                  <a:schemeClr val="dk2"/>
                </a:solidFill>
                <a:latin typeface="Oswald"/>
                <a:ea typeface="Oswald"/>
                <a:cs typeface="Oswald"/>
                <a:sym typeface="Oswald"/>
              </a:defRPr>
            </a:lvl9pPr>
          </a:lstStyle>
          <a:p>
            <a:pPr marL="0" indent="0"/>
            <a:r>
              <a:rPr lang="en-GB" sz="3000" b="1" dirty="0">
                <a:latin typeface="Quicksand" panose="020B0604020202020204" charset="0"/>
              </a:rPr>
              <a:t>Lesson 2:</a:t>
            </a:r>
          </a:p>
          <a:p>
            <a:pPr algn="ctr"/>
            <a:r>
              <a:rPr lang="en-GB" sz="3000" b="1" u="sng" dirty="0">
                <a:effectLst/>
                <a:latin typeface="Quicksand" panose="020B0604020202020204" charset="0"/>
                <a:ea typeface="Calibri" panose="020F0502020204030204" pitchFamily="34" charset="0"/>
                <a:cs typeface="Calibri" panose="020F0502020204030204" pitchFamily="34" charset="0"/>
              </a:rPr>
              <a:t>Why was there an increase in British overseas exploration?</a:t>
            </a:r>
          </a:p>
          <a:p>
            <a:pPr algn="ctr"/>
            <a:r>
              <a:rPr lang="en-GB" sz="2000" dirty="0">
                <a:latin typeface="Quicksand" panose="020B0604020202020204" charset="0"/>
                <a:ea typeface="Calibri" panose="020F0502020204030204" pitchFamily="34" charset="0"/>
                <a:cs typeface="Calibri" panose="020F0502020204030204" pitchFamily="34" charset="0"/>
              </a:rPr>
              <a:t>Starter: True or False</a:t>
            </a:r>
          </a:p>
          <a:p>
            <a:pPr marL="114300" indent="0" algn="ctr"/>
            <a:r>
              <a:rPr lang="en-GB" sz="1800" dirty="0">
                <a:effectLst/>
                <a:latin typeface="Quicksand" panose="020B0604020202020204" charset="0"/>
                <a:ea typeface="Calibri" panose="020F0502020204030204" pitchFamily="34" charset="0"/>
                <a:cs typeface="Calibri" panose="020F0502020204030204" pitchFamily="34" charset="0"/>
              </a:rPr>
              <a:t>1. </a:t>
            </a:r>
            <a:r>
              <a:rPr lang="en-GB" sz="1800" dirty="0">
                <a:effectLst/>
                <a:highlight>
                  <a:srgbClr val="00FF00"/>
                </a:highlight>
                <a:latin typeface="Quicksand" panose="020B0604020202020204" charset="0"/>
                <a:ea typeface="Calibri" panose="020F0502020204030204" pitchFamily="34" charset="0"/>
                <a:cs typeface="Calibri" panose="020F0502020204030204" pitchFamily="34" charset="0"/>
              </a:rPr>
              <a:t>Spain was one of the most powerful countries in the 1500</a:t>
            </a:r>
          </a:p>
          <a:p>
            <a:pPr marL="114300" indent="0" algn="ctr"/>
            <a:r>
              <a:rPr lang="en-GB" sz="1800" dirty="0">
                <a:highlight>
                  <a:srgbClr val="00FF00"/>
                </a:highlight>
                <a:latin typeface="Quicksand" panose="020B0604020202020204" charset="0"/>
                <a:ea typeface="Calibri" panose="020F0502020204030204" pitchFamily="34" charset="0"/>
                <a:cs typeface="Calibri" panose="020F0502020204030204" pitchFamily="34" charset="0"/>
              </a:rPr>
              <a:t>2. Europeans wiped out large number of indigenous people in North and South America</a:t>
            </a:r>
          </a:p>
          <a:p>
            <a:pPr marL="114300" indent="0" algn="ctr"/>
            <a:r>
              <a:rPr lang="en-GB" sz="1800" dirty="0">
                <a:highlight>
                  <a:srgbClr val="FF0000"/>
                </a:highlight>
                <a:latin typeface="Quicksand" panose="020B0604020202020204" charset="0"/>
                <a:ea typeface="Calibri" panose="020F0502020204030204" pitchFamily="34" charset="0"/>
                <a:cs typeface="Calibri" panose="020F0502020204030204" pitchFamily="34" charset="0"/>
              </a:rPr>
              <a:t>3. Portugal was one of the last countries to start exploring</a:t>
            </a:r>
          </a:p>
          <a:p>
            <a:pPr marL="571500" indent="-457200" algn="ctr">
              <a:buFont typeface="Arial" panose="020B0604020202020204" pitchFamily="34" charset="0"/>
              <a:buChar char="•"/>
            </a:pPr>
            <a:endParaRPr lang="en-GB" sz="3000" dirty="0">
              <a:effectLst/>
              <a:latin typeface="Quicksand" panose="020B060402020202020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522335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5A9CA708-7A4F-4E86-A41A-0A4580E4CA3F}"/>
              </a:ext>
            </a:extLst>
          </p:cNvPr>
          <p:cNvSpPr>
            <a:spLocks noChangeArrowheads="1"/>
          </p:cNvSpPr>
          <p:nvPr/>
        </p:nvSpPr>
        <p:spPr bwMode="auto">
          <a:xfrm>
            <a:off x="0" y="74711"/>
            <a:ext cx="1847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solidFill>
                <a:schemeClr val="bg2">
                  <a:lumMod val="50000"/>
                </a:schemeClr>
              </a:solidFill>
            </a:endParaRPr>
          </a:p>
        </p:txBody>
      </p:sp>
      <p:sp>
        <p:nvSpPr>
          <p:cNvPr id="5" name="TextBox 4">
            <a:extLst>
              <a:ext uri="{FF2B5EF4-FFF2-40B4-BE49-F238E27FC236}">
                <a16:creationId xmlns:a16="http://schemas.microsoft.com/office/drawing/2014/main" id="{986B23A0-4954-44E5-A304-BA11AD72DFF2}"/>
              </a:ext>
            </a:extLst>
          </p:cNvPr>
          <p:cNvSpPr txBox="1"/>
          <p:nvPr/>
        </p:nvSpPr>
        <p:spPr>
          <a:xfrm>
            <a:off x="389304" y="213171"/>
            <a:ext cx="5282119" cy="4458593"/>
          </a:xfrm>
          <a:prstGeom prst="rect">
            <a:avLst/>
          </a:prstGeom>
          <a:noFill/>
        </p:spPr>
        <p:txBody>
          <a:bodyPr wrap="square">
            <a:spAutoFit/>
          </a:bodyPr>
          <a:lstStyle/>
          <a:p>
            <a:r>
              <a:rPr lang="en-GB" sz="2500" b="1" u="sng" dirty="0">
                <a:effectLst/>
                <a:latin typeface="Quicksand" panose="020B0604020202020204" charset="0"/>
                <a:ea typeface="Calibri" panose="020F0502020204030204" pitchFamily="34" charset="0"/>
                <a:cs typeface="Times New Roman" panose="02020603050405020304" pitchFamily="18" charset="0"/>
              </a:rPr>
              <a:t>Activity 1: Why was there an increase in British overseas exploration?</a:t>
            </a:r>
            <a:endParaRPr lang="en-GB" sz="2500" dirty="0">
              <a:effectLst/>
              <a:latin typeface="Quicksand" panose="020B0604020202020204" charset="0"/>
              <a:ea typeface="Calibri" panose="020F0502020204030204" pitchFamily="34" charset="0"/>
              <a:cs typeface="Times New Roman" panose="02020603050405020304" pitchFamily="18" charset="0"/>
            </a:endParaRPr>
          </a:p>
          <a:p>
            <a:r>
              <a:rPr lang="en-GB" sz="2500" dirty="0">
                <a:effectLst/>
                <a:latin typeface="Quicksand" panose="020B0604020202020204" charset="0"/>
                <a:ea typeface="Calibri" panose="020F0502020204030204" pitchFamily="34" charset="0"/>
                <a:cs typeface="Times New Roman" panose="02020603050405020304" pitchFamily="18" charset="0"/>
              </a:rPr>
              <a:t>Highlight or label the boxes in these categories:</a:t>
            </a:r>
          </a:p>
          <a:p>
            <a:pPr marL="342900" lvl="0" indent="-342900">
              <a:lnSpc>
                <a:spcPct val="107000"/>
              </a:lnSpc>
              <a:spcAft>
                <a:spcPts val="800"/>
              </a:spcAft>
              <a:buFont typeface="Arial" panose="020B0604020202020204" pitchFamily="34" charset="0"/>
              <a:buChar char="•"/>
              <a:tabLst>
                <a:tab pos="457200" algn="l"/>
                <a:tab pos="1600200" algn="l"/>
              </a:tabLst>
            </a:pPr>
            <a:r>
              <a:rPr lang="en-US" sz="2500" dirty="0">
                <a:effectLst/>
                <a:latin typeface="Quicksand" panose="020B0604020202020204" charset="0"/>
                <a:ea typeface="Calibri" panose="020F0502020204030204" pitchFamily="34" charset="0"/>
                <a:cs typeface="Times New Roman" panose="02020603050405020304" pitchFamily="18" charset="0"/>
              </a:rPr>
              <a:t>Economic (money/trade)</a:t>
            </a:r>
            <a:endParaRPr lang="en-GB" sz="2500" dirty="0">
              <a:effectLst/>
              <a:latin typeface="Quicksand" panose="020B060402020202020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 pos="1600200" algn="l"/>
              </a:tabLst>
            </a:pPr>
            <a:r>
              <a:rPr lang="en-US" sz="2500" dirty="0">
                <a:effectLst/>
                <a:latin typeface="Quicksand" panose="020B0604020202020204" charset="0"/>
                <a:ea typeface="Calibri" panose="020F0502020204030204" pitchFamily="34" charset="0"/>
                <a:cs typeface="Times New Roman" panose="02020603050405020304" pitchFamily="18" charset="0"/>
              </a:rPr>
              <a:t>Political (power)</a:t>
            </a:r>
            <a:endParaRPr lang="en-GB" sz="2500" dirty="0">
              <a:effectLst/>
              <a:latin typeface="Quicksand" panose="020B060402020202020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 pos="1600200" algn="l"/>
              </a:tabLst>
            </a:pPr>
            <a:r>
              <a:rPr lang="en-US" sz="2500" dirty="0">
                <a:effectLst/>
                <a:latin typeface="Quicksand" panose="020B0604020202020204" charset="0"/>
                <a:ea typeface="Calibri" panose="020F0502020204030204" pitchFamily="34" charset="0"/>
                <a:cs typeface="Times New Roman" panose="02020603050405020304" pitchFamily="18" charset="0"/>
              </a:rPr>
              <a:t>Science and technology</a:t>
            </a:r>
            <a:endParaRPr lang="en-GB" sz="2500" dirty="0">
              <a:effectLst/>
              <a:latin typeface="Quicksand" panose="020B060402020202020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 pos="1600200" algn="l"/>
              </a:tabLst>
            </a:pPr>
            <a:r>
              <a:rPr lang="en-GB" sz="2500" dirty="0">
                <a:effectLst/>
                <a:latin typeface="Quicksand" panose="020B0604020202020204" charset="0"/>
                <a:ea typeface="Calibri" panose="020F0502020204030204" pitchFamily="34" charset="0"/>
                <a:cs typeface="Times New Roman" panose="02020603050405020304" pitchFamily="18" charset="0"/>
              </a:rPr>
              <a:t>Communication</a:t>
            </a:r>
          </a:p>
          <a:p>
            <a:pPr lvl="0">
              <a:lnSpc>
                <a:spcPct val="107000"/>
              </a:lnSpc>
              <a:spcAft>
                <a:spcPts val="800"/>
              </a:spcAft>
              <a:tabLst>
                <a:tab pos="457200" algn="l"/>
                <a:tab pos="1600200" algn="l"/>
              </a:tabLst>
            </a:pPr>
            <a:r>
              <a:rPr lang="en-GB" sz="2500" dirty="0">
                <a:latin typeface="Quicksand" panose="020B0604020202020204" charset="0"/>
                <a:ea typeface="Calibri" panose="020F0502020204030204" pitchFamily="34" charset="0"/>
                <a:cs typeface="Times New Roman" panose="02020603050405020304" pitchFamily="18" charset="0"/>
              </a:rPr>
              <a:t>Some might be more than one.</a:t>
            </a:r>
            <a:endParaRPr lang="en-GB" sz="2500" dirty="0">
              <a:effectLst/>
              <a:latin typeface="Quicksand" panose="020B0604020202020204" charset="0"/>
              <a:ea typeface="Calibri" panose="020F0502020204030204" pitchFamily="34" charset="0"/>
              <a:cs typeface="Times New Roman" panose="02020603050405020304" pitchFamily="18" charset="0"/>
            </a:endParaRPr>
          </a:p>
        </p:txBody>
      </p:sp>
      <p:pic>
        <p:nvPicPr>
          <p:cNvPr id="6" name="Picture 5" descr="7 Ways the Printing Press Changed the World - HISTORY">
            <a:extLst>
              <a:ext uri="{FF2B5EF4-FFF2-40B4-BE49-F238E27FC236}">
                <a16:creationId xmlns:a16="http://schemas.microsoft.com/office/drawing/2014/main" id="{FD259015-A9BE-46F8-8A5E-5D30F80427D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39949" y="4772167"/>
            <a:ext cx="1952213" cy="1991799"/>
          </a:xfrm>
          <a:prstGeom prst="rect">
            <a:avLst/>
          </a:prstGeom>
          <a:noFill/>
          <a:ln>
            <a:noFill/>
          </a:ln>
        </p:spPr>
      </p:pic>
      <p:pic>
        <p:nvPicPr>
          <p:cNvPr id="8" name="Picture 7" descr="History of the caravel">
            <a:extLst>
              <a:ext uri="{FF2B5EF4-FFF2-40B4-BE49-F238E27FC236}">
                <a16:creationId xmlns:a16="http://schemas.microsoft.com/office/drawing/2014/main" id="{9FA2B527-4F59-4E37-A8CF-423BA55BDF3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314087" y="4772167"/>
            <a:ext cx="2094886" cy="1723694"/>
          </a:xfrm>
          <a:prstGeom prst="rect">
            <a:avLst/>
          </a:prstGeom>
          <a:noFill/>
          <a:ln>
            <a:noFill/>
          </a:ln>
        </p:spPr>
      </p:pic>
      <p:pic>
        <p:nvPicPr>
          <p:cNvPr id="9" name="Picture 8" descr="New Empires In The Americas - Lessons - Tes Teach">
            <a:extLst>
              <a:ext uri="{FF2B5EF4-FFF2-40B4-BE49-F238E27FC236}">
                <a16:creationId xmlns:a16="http://schemas.microsoft.com/office/drawing/2014/main" id="{A5B69EAA-0264-41C3-8B41-FC52359F321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933873" y="228599"/>
            <a:ext cx="2710774" cy="3029379"/>
          </a:xfrm>
          <a:prstGeom prst="rect">
            <a:avLst/>
          </a:prstGeom>
          <a:noFill/>
          <a:ln>
            <a:noFill/>
          </a:ln>
        </p:spPr>
      </p:pic>
      <p:pic>
        <p:nvPicPr>
          <p:cNvPr id="10" name="Picture 9">
            <a:extLst>
              <a:ext uri="{FF2B5EF4-FFF2-40B4-BE49-F238E27FC236}">
                <a16:creationId xmlns:a16="http://schemas.microsoft.com/office/drawing/2014/main" id="{0E2D35F1-8FEA-46FC-8E9D-36962D6F8862}"/>
              </a:ext>
            </a:extLst>
          </p:cNvPr>
          <p:cNvPicPr/>
          <p:nvPr/>
        </p:nvPicPr>
        <p:blipFill>
          <a:blip r:embed="rId5"/>
          <a:stretch>
            <a:fillRect/>
          </a:stretch>
        </p:blipFill>
        <p:spPr>
          <a:xfrm>
            <a:off x="5933873" y="3600022"/>
            <a:ext cx="2710774" cy="1918803"/>
          </a:xfrm>
          <a:prstGeom prst="rect">
            <a:avLst/>
          </a:prstGeom>
        </p:spPr>
      </p:pic>
    </p:spTree>
    <p:extLst>
      <p:ext uri="{BB962C8B-B14F-4D97-AF65-F5344CB8AC3E}">
        <p14:creationId xmlns:p14="http://schemas.microsoft.com/office/powerpoint/2010/main" val="2452474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86FB954C-9A70-43BB-B09B-FCF7012F269A}"/>
              </a:ext>
            </a:extLst>
          </p:cNvPr>
          <p:cNvGraphicFramePr>
            <a:graphicFrameLocks noGrp="1"/>
          </p:cNvGraphicFramePr>
          <p:nvPr/>
        </p:nvGraphicFramePr>
        <p:xfrm>
          <a:off x="240956" y="75524"/>
          <a:ext cx="8462056" cy="6455531"/>
        </p:xfrm>
        <a:graphic>
          <a:graphicData uri="http://schemas.openxmlformats.org/drawingml/2006/table">
            <a:tbl>
              <a:tblPr firstRow="1" bandRow="1">
                <a:tableStyleId>{5940675A-B579-460E-94D1-54222C63F5DA}</a:tableStyleId>
              </a:tblPr>
              <a:tblGrid>
                <a:gridCol w="2115514">
                  <a:extLst>
                    <a:ext uri="{9D8B030D-6E8A-4147-A177-3AD203B41FA5}">
                      <a16:colId xmlns:a16="http://schemas.microsoft.com/office/drawing/2014/main" val="840813572"/>
                    </a:ext>
                  </a:extLst>
                </a:gridCol>
                <a:gridCol w="2115514">
                  <a:extLst>
                    <a:ext uri="{9D8B030D-6E8A-4147-A177-3AD203B41FA5}">
                      <a16:colId xmlns:a16="http://schemas.microsoft.com/office/drawing/2014/main" val="2916973395"/>
                    </a:ext>
                  </a:extLst>
                </a:gridCol>
                <a:gridCol w="2115514">
                  <a:extLst>
                    <a:ext uri="{9D8B030D-6E8A-4147-A177-3AD203B41FA5}">
                      <a16:colId xmlns:a16="http://schemas.microsoft.com/office/drawing/2014/main" val="295596164"/>
                    </a:ext>
                  </a:extLst>
                </a:gridCol>
                <a:gridCol w="2115514">
                  <a:extLst>
                    <a:ext uri="{9D8B030D-6E8A-4147-A177-3AD203B41FA5}">
                      <a16:colId xmlns:a16="http://schemas.microsoft.com/office/drawing/2014/main" val="3940581651"/>
                    </a:ext>
                  </a:extLst>
                </a:gridCol>
              </a:tblGrid>
              <a:tr h="1958767">
                <a:tc>
                  <a:txBody>
                    <a:bodyPr/>
                    <a:lstStyle/>
                    <a:p>
                      <a:pPr algn="l">
                        <a:lnSpc>
                          <a:spcPct val="106000"/>
                        </a:lnSpc>
                        <a:spcAft>
                          <a:spcPts val="800"/>
                        </a:spcAft>
                        <a:tabLst>
                          <a:tab pos="1600200" algn="l"/>
                        </a:tabLst>
                      </a:pPr>
                      <a:r>
                        <a:rPr lang="en-US" sz="1200" dirty="0">
                          <a:solidFill>
                            <a:schemeClr val="bg2">
                              <a:lumMod val="50000"/>
                            </a:schemeClr>
                          </a:solidFill>
                          <a:effectLst/>
                          <a:latin typeface="Quicksand" panose="020B0604020202020204" charset="0"/>
                        </a:rPr>
                        <a:t>Explorers were looking for new trade routes from the East to Europe because luxury goods from the East such as silk and spices were slow and expensive to bring to Europe</a:t>
                      </a:r>
                    </a:p>
                    <a:p>
                      <a:pPr algn="l">
                        <a:lnSpc>
                          <a:spcPct val="106000"/>
                        </a:lnSpc>
                        <a:spcAft>
                          <a:spcPts val="800"/>
                        </a:spcAft>
                        <a:tabLst>
                          <a:tab pos="1600200" algn="l"/>
                        </a:tabLst>
                      </a:pPr>
                      <a:r>
                        <a:rPr lang="en-US" sz="1200" b="1" u="sng" dirty="0">
                          <a:solidFill>
                            <a:schemeClr val="bg2">
                              <a:lumMod val="50000"/>
                            </a:schemeClr>
                          </a:solidFill>
                          <a:effectLst/>
                          <a:latin typeface="Quicksand" panose="020B0604020202020204" charset="0"/>
                          <a:ea typeface="Calibri" panose="020F0502020204030204" pitchFamily="34" charset="0"/>
                          <a:cs typeface="Times New Roman" panose="02020603050405020304" pitchFamily="18" charset="0"/>
                        </a:rPr>
                        <a:t>economic</a:t>
                      </a:r>
                      <a:endParaRPr lang="en-GB" sz="1200" b="1" u="sng" dirty="0">
                        <a:solidFill>
                          <a:schemeClr val="bg2">
                            <a:lumMod val="50000"/>
                          </a:schemeClr>
                        </a:solidFill>
                        <a:effectLst/>
                        <a:latin typeface="Quicksand" panose="020B0604020202020204" charset="0"/>
                        <a:ea typeface="Calibri" panose="020F0502020204030204" pitchFamily="34" charset="0"/>
                        <a:cs typeface="Times New Roman" panose="02020603050405020304" pitchFamily="18" charset="0"/>
                      </a:endParaRPr>
                    </a:p>
                  </a:txBody>
                  <a:tcPr marL="52618" marR="52618" marT="26309" marB="26309"/>
                </a:tc>
                <a:tc>
                  <a:txBody>
                    <a:bodyPr/>
                    <a:lstStyle/>
                    <a:p>
                      <a:pPr algn="l">
                        <a:lnSpc>
                          <a:spcPct val="106000"/>
                        </a:lnSpc>
                        <a:spcAft>
                          <a:spcPts val="800"/>
                        </a:spcAft>
                        <a:tabLst>
                          <a:tab pos="1600200" algn="l"/>
                        </a:tabLst>
                      </a:pPr>
                      <a:r>
                        <a:rPr lang="en-US" sz="1200" dirty="0">
                          <a:solidFill>
                            <a:schemeClr val="bg2">
                              <a:lumMod val="50000"/>
                            </a:schemeClr>
                          </a:solidFill>
                          <a:effectLst/>
                          <a:latin typeface="Quicksand" panose="020B0604020202020204" charset="0"/>
                        </a:rPr>
                        <a:t>This was the age of the Renaissance which encouraged learning and a spirit of adventure. It was suggested that ships could sail north round Russia, or south around Africa, or west across the Atlantic in order to reach the Far East.</a:t>
                      </a:r>
                    </a:p>
                    <a:p>
                      <a:pPr algn="l">
                        <a:lnSpc>
                          <a:spcPct val="106000"/>
                        </a:lnSpc>
                        <a:spcAft>
                          <a:spcPts val="800"/>
                        </a:spcAft>
                        <a:tabLst>
                          <a:tab pos="1600200" algn="l"/>
                        </a:tabLst>
                      </a:pPr>
                      <a:r>
                        <a:rPr lang="en-US" sz="1200" b="1" u="sng" dirty="0">
                          <a:solidFill>
                            <a:schemeClr val="bg2">
                              <a:lumMod val="50000"/>
                            </a:schemeClr>
                          </a:solidFill>
                          <a:effectLst/>
                          <a:latin typeface="Quicksand" panose="020B0604020202020204" charset="0"/>
                          <a:ea typeface="Calibri" panose="020F0502020204030204" pitchFamily="34" charset="0"/>
                          <a:cs typeface="Times New Roman" panose="02020603050405020304" pitchFamily="18" charset="0"/>
                        </a:rPr>
                        <a:t>communication</a:t>
                      </a:r>
                      <a:endParaRPr lang="en-GB" sz="1200" b="1" u="sng" dirty="0">
                        <a:solidFill>
                          <a:schemeClr val="bg2">
                            <a:lumMod val="50000"/>
                          </a:schemeClr>
                        </a:solidFill>
                        <a:effectLst/>
                        <a:latin typeface="Quicksand" panose="020B0604020202020204" charset="0"/>
                        <a:ea typeface="Calibri" panose="020F0502020204030204" pitchFamily="34" charset="0"/>
                        <a:cs typeface="Times New Roman" panose="02020603050405020304" pitchFamily="18" charset="0"/>
                      </a:endParaRPr>
                    </a:p>
                  </a:txBody>
                  <a:tcPr marL="52618" marR="52618" marT="26309" marB="26309"/>
                </a:tc>
                <a:tc>
                  <a:txBody>
                    <a:bodyPr/>
                    <a:lstStyle/>
                    <a:p>
                      <a:pPr algn="l">
                        <a:lnSpc>
                          <a:spcPct val="106000"/>
                        </a:lnSpc>
                        <a:spcAft>
                          <a:spcPts val="800"/>
                        </a:spcAft>
                        <a:tabLst>
                          <a:tab pos="1600200" algn="l"/>
                        </a:tabLst>
                      </a:pPr>
                      <a:r>
                        <a:rPr lang="en-US" sz="1200" dirty="0">
                          <a:solidFill>
                            <a:schemeClr val="bg2">
                              <a:lumMod val="50000"/>
                            </a:schemeClr>
                          </a:solidFill>
                          <a:effectLst/>
                          <a:latin typeface="Quicksand" panose="020B0604020202020204" charset="0"/>
                        </a:rPr>
                        <a:t>The printing press now meant that maps were quicker and easier to get.</a:t>
                      </a:r>
                    </a:p>
                    <a:p>
                      <a:pPr marL="0" marR="0" lvl="0" indent="0" algn="l" defTabSz="914400" rtl="0" eaLnBrk="1" fontAlgn="auto" latinLnBrk="0" hangingPunct="1">
                        <a:lnSpc>
                          <a:spcPct val="106000"/>
                        </a:lnSpc>
                        <a:spcBef>
                          <a:spcPts val="0"/>
                        </a:spcBef>
                        <a:spcAft>
                          <a:spcPts val="800"/>
                        </a:spcAft>
                        <a:buClr>
                          <a:srgbClr val="000000"/>
                        </a:buClr>
                        <a:buSzTx/>
                        <a:buFont typeface="Arial"/>
                        <a:buNone/>
                        <a:tabLst>
                          <a:tab pos="1600200" algn="l"/>
                        </a:tabLst>
                        <a:defRPr/>
                      </a:pPr>
                      <a:r>
                        <a:rPr lang="en-US" sz="1200" b="1" u="sng" dirty="0">
                          <a:solidFill>
                            <a:schemeClr val="bg2">
                              <a:lumMod val="50000"/>
                            </a:schemeClr>
                          </a:solidFill>
                          <a:effectLst/>
                          <a:latin typeface="Quicksand" panose="020B0604020202020204" charset="0"/>
                          <a:ea typeface="Calibri" panose="020F0502020204030204" pitchFamily="34" charset="0"/>
                          <a:cs typeface="Times New Roman" panose="02020603050405020304" pitchFamily="18" charset="0"/>
                        </a:rPr>
                        <a:t>Science and technology/ communication</a:t>
                      </a:r>
                      <a:endParaRPr lang="en-GB" sz="1200" b="1" u="sng" dirty="0">
                        <a:solidFill>
                          <a:schemeClr val="bg2">
                            <a:lumMod val="50000"/>
                          </a:schemeClr>
                        </a:solidFill>
                        <a:effectLst/>
                        <a:latin typeface="Quicksand" panose="020B0604020202020204" charset="0"/>
                        <a:ea typeface="Calibri" panose="020F0502020204030204" pitchFamily="34" charset="0"/>
                        <a:cs typeface="Times New Roman" panose="02020603050405020304" pitchFamily="18" charset="0"/>
                      </a:endParaRPr>
                    </a:p>
                    <a:p>
                      <a:pPr algn="l">
                        <a:lnSpc>
                          <a:spcPct val="106000"/>
                        </a:lnSpc>
                        <a:spcAft>
                          <a:spcPts val="800"/>
                        </a:spcAft>
                        <a:tabLst>
                          <a:tab pos="1600200" algn="l"/>
                        </a:tabLst>
                      </a:pPr>
                      <a:r>
                        <a:rPr lang="en-US" sz="1200" dirty="0">
                          <a:solidFill>
                            <a:schemeClr val="bg2">
                              <a:lumMod val="50000"/>
                            </a:schemeClr>
                          </a:solidFill>
                          <a:effectLst/>
                          <a:latin typeface="Quicksand" panose="020B0604020202020204" charset="0"/>
                        </a:rPr>
                        <a:t> </a:t>
                      </a:r>
                      <a:endParaRPr lang="en-GB" sz="1200" dirty="0">
                        <a:solidFill>
                          <a:schemeClr val="bg2">
                            <a:lumMod val="50000"/>
                          </a:schemeClr>
                        </a:solidFill>
                        <a:effectLst/>
                        <a:latin typeface="Quicksand" panose="020B0604020202020204" charset="0"/>
                        <a:ea typeface="Calibri" panose="020F0502020204030204" pitchFamily="34" charset="0"/>
                        <a:cs typeface="Times New Roman" panose="02020603050405020304" pitchFamily="18" charset="0"/>
                      </a:endParaRPr>
                    </a:p>
                  </a:txBody>
                  <a:tcPr marL="52618" marR="52618" marT="26309" marB="26309"/>
                </a:tc>
                <a:tc>
                  <a:txBody>
                    <a:bodyPr/>
                    <a:lstStyle/>
                    <a:p>
                      <a:pPr algn="l">
                        <a:lnSpc>
                          <a:spcPct val="106000"/>
                        </a:lnSpc>
                        <a:spcAft>
                          <a:spcPts val="800"/>
                        </a:spcAft>
                        <a:tabLst>
                          <a:tab pos="1600200" algn="l"/>
                        </a:tabLst>
                      </a:pPr>
                      <a:r>
                        <a:rPr lang="en-US" sz="1200" dirty="0">
                          <a:solidFill>
                            <a:schemeClr val="bg2">
                              <a:lumMod val="50000"/>
                            </a:schemeClr>
                          </a:solidFill>
                          <a:effectLst/>
                          <a:latin typeface="Quicksand" panose="020B0604020202020204" charset="0"/>
                        </a:rPr>
                        <a:t>There had also been developments in ship design. The triangular lateen sail (copied from Arab ships) meant that ships could now sail whichever way they wished, whatever the wind direction. </a:t>
                      </a:r>
                    </a:p>
                    <a:p>
                      <a:pPr marL="0" marR="0" lvl="0" indent="0" algn="l" defTabSz="914400" rtl="0" eaLnBrk="1" fontAlgn="auto" latinLnBrk="0" hangingPunct="1">
                        <a:lnSpc>
                          <a:spcPct val="106000"/>
                        </a:lnSpc>
                        <a:spcBef>
                          <a:spcPts val="0"/>
                        </a:spcBef>
                        <a:spcAft>
                          <a:spcPts val="800"/>
                        </a:spcAft>
                        <a:buClr>
                          <a:srgbClr val="000000"/>
                        </a:buClr>
                        <a:buSzTx/>
                        <a:buFont typeface="Arial"/>
                        <a:buNone/>
                        <a:tabLst>
                          <a:tab pos="1600200" algn="l"/>
                        </a:tabLst>
                        <a:defRPr/>
                      </a:pPr>
                      <a:r>
                        <a:rPr lang="en-US" sz="1200" b="1" u="sng" dirty="0">
                          <a:solidFill>
                            <a:schemeClr val="bg2">
                              <a:lumMod val="50000"/>
                            </a:schemeClr>
                          </a:solidFill>
                          <a:effectLst/>
                          <a:latin typeface="Quicksand" panose="020B0604020202020204" charset="0"/>
                          <a:ea typeface="Calibri" panose="020F0502020204030204" pitchFamily="34" charset="0"/>
                          <a:cs typeface="Times New Roman" panose="02020603050405020304" pitchFamily="18" charset="0"/>
                        </a:rPr>
                        <a:t>Science and technology</a:t>
                      </a:r>
                      <a:endParaRPr lang="en-GB" sz="1200" b="1" u="sng" dirty="0">
                        <a:solidFill>
                          <a:schemeClr val="bg2">
                            <a:lumMod val="50000"/>
                          </a:schemeClr>
                        </a:solidFill>
                        <a:effectLst/>
                        <a:latin typeface="Quicksand" panose="020B0604020202020204" charset="0"/>
                        <a:ea typeface="Calibri" panose="020F0502020204030204" pitchFamily="34" charset="0"/>
                        <a:cs typeface="Times New Roman" panose="02020603050405020304" pitchFamily="18" charset="0"/>
                      </a:endParaRPr>
                    </a:p>
                    <a:p>
                      <a:pPr algn="l">
                        <a:lnSpc>
                          <a:spcPct val="106000"/>
                        </a:lnSpc>
                        <a:spcAft>
                          <a:spcPts val="800"/>
                        </a:spcAft>
                        <a:tabLst>
                          <a:tab pos="1600200" algn="l"/>
                        </a:tabLst>
                      </a:pPr>
                      <a:endParaRPr lang="en-GB" sz="1200" dirty="0">
                        <a:solidFill>
                          <a:schemeClr val="bg2">
                            <a:lumMod val="50000"/>
                          </a:schemeClr>
                        </a:solidFill>
                        <a:effectLst/>
                        <a:latin typeface="Quicksand" panose="020B0604020202020204" charset="0"/>
                        <a:ea typeface="Calibri" panose="020F0502020204030204" pitchFamily="34" charset="0"/>
                        <a:cs typeface="Times New Roman" panose="02020603050405020304" pitchFamily="18" charset="0"/>
                      </a:endParaRPr>
                    </a:p>
                  </a:txBody>
                  <a:tcPr marL="52618" marR="52618" marT="26309" marB="26309"/>
                </a:tc>
                <a:extLst>
                  <a:ext uri="{0D108BD9-81ED-4DB2-BD59-A6C34878D82A}">
                    <a16:rowId xmlns:a16="http://schemas.microsoft.com/office/drawing/2014/main" val="2790964804"/>
                  </a:ext>
                </a:extLst>
              </a:tr>
              <a:tr h="2141128">
                <a:tc>
                  <a:txBody>
                    <a:bodyPr/>
                    <a:lstStyle/>
                    <a:p>
                      <a:pPr algn="l">
                        <a:lnSpc>
                          <a:spcPct val="106000"/>
                        </a:lnSpc>
                        <a:spcAft>
                          <a:spcPts val="800"/>
                        </a:spcAft>
                        <a:tabLst>
                          <a:tab pos="1600200" algn="l"/>
                        </a:tabLst>
                      </a:pPr>
                      <a:r>
                        <a:rPr lang="en-US" sz="1200" dirty="0">
                          <a:solidFill>
                            <a:schemeClr val="bg2">
                              <a:lumMod val="50000"/>
                            </a:schemeClr>
                          </a:solidFill>
                          <a:effectLst/>
                          <a:latin typeface="Quicksand" panose="020B0604020202020204" charset="0"/>
                        </a:rPr>
                        <a:t>In 1487 the Portuguese navigator, Diaz sailed round the southern tip of Africa. This proved that ships could sail around Africa without falling off the end of the world.   </a:t>
                      </a:r>
                    </a:p>
                    <a:p>
                      <a:pPr marL="0" marR="0" lvl="0" indent="0" algn="l" defTabSz="914400" rtl="0" eaLnBrk="1" fontAlgn="auto" latinLnBrk="0" hangingPunct="1">
                        <a:lnSpc>
                          <a:spcPct val="106000"/>
                        </a:lnSpc>
                        <a:spcBef>
                          <a:spcPts val="0"/>
                        </a:spcBef>
                        <a:spcAft>
                          <a:spcPts val="800"/>
                        </a:spcAft>
                        <a:buClr>
                          <a:srgbClr val="000000"/>
                        </a:buClr>
                        <a:buSzTx/>
                        <a:buFont typeface="Arial"/>
                        <a:buNone/>
                        <a:tabLst>
                          <a:tab pos="1600200" algn="l"/>
                        </a:tabLst>
                        <a:defRPr/>
                      </a:pPr>
                      <a:r>
                        <a:rPr lang="en-US" sz="1200" b="1" u="sng" dirty="0">
                          <a:solidFill>
                            <a:schemeClr val="bg2">
                              <a:lumMod val="50000"/>
                            </a:schemeClr>
                          </a:solidFill>
                          <a:effectLst/>
                          <a:latin typeface="Quicksand" panose="020B0604020202020204" charset="0"/>
                          <a:ea typeface="Calibri" panose="020F0502020204030204" pitchFamily="34" charset="0"/>
                          <a:cs typeface="Times New Roman" panose="02020603050405020304" pitchFamily="18" charset="0"/>
                        </a:rPr>
                        <a:t>Science and technology</a:t>
                      </a:r>
                      <a:endParaRPr lang="en-GB" sz="1200" b="1" u="sng" dirty="0">
                        <a:solidFill>
                          <a:schemeClr val="bg2">
                            <a:lumMod val="50000"/>
                          </a:schemeClr>
                        </a:solidFill>
                        <a:effectLst/>
                        <a:latin typeface="Quicksand" panose="020B0604020202020204" charset="0"/>
                        <a:ea typeface="Calibri" panose="020F0502020204030204" pitchFamily="34" charset="0"/>
                        <a:cs typeface="Times New Roman" panose="02020603050405020304" pitchFamily="18" charset="0"/>
                      </a:endParaRPr>
                    </a:p>
                    <a:p>
                      <a:pPr algn="l">
                        <a:lnSpc>
                          <a:spcPct val="106000"/>
                        </a:lnSpc>
                        <a:spcAft>
                          <a:spcPts val="800"/>
                        </a:spcAft>
                        <a:tabLst>
                          <a:tab pos="1600200" algn="l"/>
                        </a:tabLst>
                      </a:pPr>
                      <a:endParaRPr lang="en-GB" sz="1200" dirty="0">
                        <a:solidFill>
                          <a:schemeClr val="bg2">
                            <a:lumMod val="50000"/>
                          </a:schemeClr>
                        </a:solidFill>
                        <a:effectLst/>
                        <a:latin typeface="Quicksand" panose="020B0604020202020204" charset="0"/>
                        <a:ea typeface="Calibri" panose="020F0502020204030204" pitchFamily="34" charset="0"/>
                        <a:cs typeface="Times New Roman" panose="02020603050405020304" pitchFamily="18" charset="0"/>
                      </a:endParaRPr>
                    </a:p>
                  </a:txBody>
                  <a:tcPr marL="52618" marR="52618" marT="26309" marB="26309"/>
                </a:tc>
                <a:tc>
                  <a:txBody>
                    <a:bodyPr/>
                    <a:lstStyle/>
                    <a:p>
                      <a:pPr algn="l">
                        <a:lnSpc>
                          <a:spcPct val="106000"/>
                        </a:lnSpc>
                        <a:spcAft>
                          <a:spcPts val="800"/>
                        </a:spcAft>
                        <a:tabLst>
                          <a:tab pos="1600200" algn="l"/>
                        </a:tabLst>
                      </a:pPr>
                      <a:r>
                        <a:rPr lang="en-US" sz="1200" dirty="0">
                          <a:solidFill>
                            <a:schemeClr val="bg2">
                              <a:lumMod val="50000"/>
                            </a:schemeClr>
                          </a:solidFill>
                          <a:effectLst/>
                          <a:latin typeface="Quicksand" panose="020B0604020202020204" charset="0"/>
                        </a:rPr>
                        <a:t>The invention of the astrolabe also meant that a ship’s position could be plotted accurately, and the magnetic compass was developed. </a:t>
                      </a:r>
                    </a:p>
                    <a:p>
                      <a:pPr algn="l">
                        <a:lnSpc>
                          <a:spcPct val="106000"/>
                        </a:lnSpc>
                        <a:spcAft>
                          <a:spcPts val="800"/>
                        </a:spcAft>
                        <a:tabLst>
                          <a:tab pos="1600200" algn="l"/>
                        </a:tabLst>
                      </a:pPr>
                      <a:endParaRPr lang="en-US" sz="1200" dirty="0">
                        <a:solidFill>
                          <a:schemeClr val="bg2">
                            <a:lumMod val="50000"/>
                          </a:schemeClr>
                        </a:solidFill>
                        <a:effectLst/>
                        <a:latin typeface="Quicksand" panose="020B0604020202020204" charset="0"/>
                      </a:endParaRPr>
                    </a:p>
                    <a:p>
                      <a:pPr marL="0" marR="0" lvl="0" indent="0" algn="l" defTabSz="914400" rtl="0" eaLnBrk="1" fontAlgn="auto" latinLnBrk="0" hangingPunct="1">
                        <a:lnSpc>
                          <a:spcPct val="106000"/>
                        </a:lnSpc>
                        <a:spcBef>
                          <a:spcPts val="0"/>
                        </a:spcBef>
                        <a:spcAft>
                          <a:spcPts val="800"/>
                        </a:spcAft>
                        <a:buClr>
                          <a:srgbClr val="000000"/>
                        </a:buClr>
                        <a:buSzTx/>
                        <a:buFont typeface="Arial"/>
                        <a:buNone/>
                        <a:tabLst>
                          <a:tab pos="1600200" algn="l"/>
                        </a:tabLst>
                        <a:defRPr/>
                      </a:pPr>
                      <a:r>
                        <a:rPr lang="en-US" sz="1200" b="1" u="sng" dirty="0">
                          <a:solidFill>
                            <a:schemeClr val="bg2">
                              <a:lumMod val="50000"/>
                            </a:schemeClr>
                          </a:solidFill>
                          <a:effectLst/>
                          <a:latin typeface="Quicksand" panose="020B0604020202020204" charset="0"/>
                          <a:ea typeface="Calibri" panose="020F0502020204030204" pitchFamily="34" charset="0"/>
                          <a:cs typeface="Times New Roman" panose="02020603050405020304" pitchFamily="18" charset="0"/>
                        </a:rPr>
                        <a:t>Science and technology</a:t>
                      </a:r>
                      <a:endParaRPr lang="en-GB" sz="1200" b="1" u="sng" dirty="0">
                        <a:solidFill>
                          <a:schemeClr val="bg2">
                            <a:lumMod val="50000"/>
                          </a:schemeClr>
                        </a:solidFill>
                        <a:effectLst/>
                        <a:latin typeface="Quicksand" panose="020B0604020202020204" charset="0"/>
                        <a:ea typeface="Calibri" panose="020F0502020204030204" pitchFamily="34" charset="0"/>
                        <a:cs typeface="Times New Roman" panose="02020603050405020304" pitchFamily="18" charset="0"/>
                      </a:endParaRPr>
                    </a:p>
                    <a:p>
                      <a:pPr algn="l">
                        <a:lnSpc>
                          <a:spcPct val="106000"/>
                        </a:lnSpc>
                        <a:spcAft>
                          <a:spcPts val="800"/>
                        </a:spcAft>
                        <a:tabLst>
                          <a:tab pos="1600200" algn="l"/>
                        </a:tabLst>
                      </a:pPr>
                      <a:endParaRPr lang="en-GB" sz="1200" dirty="0">
                        <a:solidFill>
                          <a:schemeClr val="bg2">
                            <a:lumMod val="50000"/>
                          </a:schemeClr>
                        </a:solidFill>
                        <a:effectLst/>
                        <a:latin typeface="Quicksand" panose="020B0604020202020204" charset="0"/>
                      </a:endParaRPr>
                    </a:p>
                    <a:p>
                      <a:pPr algn="l">
                        <a:lnSpc>
                          <a:spcPct val="106000"/>
                        </a:lnSpc>
                        <a:spcAft>
                          <a:spcPts val="800"/>
                        </a:spcAft>
                        <a:tabLst>
                          <a:tab pos="1600200" algn="l"/>
                        </a:tabLst>
                      </a:pPr>
                      <a:r>
                        <a:rPr lang="en-US" sz="1200" dirty="0">
                          <a:solidFill>
                            <a:schemeClr val="bg2">
                              <a:lumMod val="50000"/>
                            </a:schemeClr>
                          </a:solidFill>
                          <a:effectLst/>
                          <a:latin typeface="Quicksand" panose="020B0604020202020204" charset="0"/>
                        </a:rPr>
                        <a:t>  </a:t>
                      </a:r>
                      <a:endParaRPr lang="en-GB" sz="1200" dirty="0">
                        <a:solidFill>
                          <a:schemeClr val="bg2">
                            <a:lumMod val="50000"/>
                          </a:schemeClr>
                        </a:solidFill>
                        <a:effectLst/>
                        <a:latin typeface="Quicksand" panose="020B0604020202020204" charset="0"/>
                        <a:ea typeface="Calibri" panose="020F0502020204030204" pitchFamily="34" charset="0"/>
                        <a:cs typeface="Times New Roman" panose="02020603050405020304" pitchFamily="18" charset="0"/>
                      </a:endParaRPr>
                    </a:p>
                  </a:txBody>
                  <a:tcPr marL="52618" marR="52618" marT="26309" marB="26309"/>
                </a:tc>
                <a:tc>
                  <a:txBody>
                    <a:bodyPr/>
                    <a:lstStyle/>
                    <a:p>
                      <a:pPr algn="l">
                        <a:lnSpc>
                          <a:spcPct val="106000"/>
                        </a:lnSpc>
                        <a:spcAft>
                          <a:spcPts val="800"/>
                        </a:spcAft>
                        <a:tabLst>
                          <a:tab pos="1600200" algn="l"/>
                        </a:tabLst>
                      </a:pPr>
                      <a:r>
                        <a:rPr lang="en-US" sz="1200" dirty="0">
                          <a:solidFill>
                            <a:schemeClr val="bg2">
                              <a:lumMod val="50000"/>
                            </a:schemeClr>
                          </a:solidFill>
                          <a:effectLst/>
                          <a:latin typeface="Quicksand" panose="020B0604020202020204" charset="0"/>
                        </a:rPr>
                        <a:t>In the late fifteenth and early sixteenth centuries new countries were reached by Europeans such as America, and several explorers successfully travelled across the Atlantic.</a:t>
                      </a:r>
                    </a:p>
                    <a:p>
                      <a:pPr marL="0" marR="0" lvl="0" indent="0" algn="l" defTabSz="914400" rtl="0" eaLnBrk="1" fontAlgn="auto" latinLnBrk="0" hangingPunct="1">
                        <a:lnSpc>
                          <a:spcPct val="106000"/>
                        </a:lnSpc>
                        <a:spcBef>
                          <a:spcPts val="0"/>
                        </a:spcBef>
                        <a:spcAft>
                          <a:spcPts val="800"/>
                        </a:spcAft>
                        <a:buClr>
                          <a:srgbClr val="000000"/>
                        </a:buClr>
                        <a:buSzTx/>
                        <a:buFont typeface="Arial"/>
                        <a:buNone/>
                        <a:tabLst>
                          <a:tab pos="1600200" algn="l"/>
                        </a:tabLst>
                        <a:defRPr/>
                      </a:pPr>
                      <a:r>
                        <a:rPr lang="en-US" sz="1200" b="1" u="sng" dirty="0">
                          <a:solidFill>
                            <a:schemeClr val="bg2">
                              <a:lumMod val="50000"/>
                            </a:schemeClr>
                          </a:solidFill>
                          <a:effectLst/>
                          <a:latin typeface="Quicksand" panose="020B0604020202020204" charset="0"/>
                          <a:ea typeface="Calibri" panose="020F0502020204030204" pitchFamily="34" charset="0"/>
                          <a:cs typeface="Times New Roman" panose="02020603050405020304" pitchFamily="18" charset="0"/>
                        </a:rPr>
                        <a:t>Science and technology</a:t>
                      </a:r>
                      <a:endParaRPr lang="en-GB" sz="1200" b="1" u="sng" dirty="0">
                        <a:solidFill>
                          <a:schemeClr val="bg2">
                            <a:lumMod val="50000"/>
                          </a:schemeClr>
                        </a:solidFill>
                        <a:effectLst/>
                        <a:latin typeface="Quicksand" panose="020B0604020202020204" charset="0"/>
                        <a:ea typeface="Calibri" panose="020F0502020204030204" pitchFamily="34" charset="0"/>
                        <a:cs typeface="Times New Roman" panose="02020603050405020304" pitchFamily="18" charset="0"/>
                      </a:endParaRPr>
                    </a:p>
                    <a:p>
                      <a:pPr algn="l">
                        <a:lnSpc>
                          <a:spcPct val="106000"/>
                        </a:lnSpc>
                        <a:spcAft>
                          <a:spcPts val="800"/>
                        </a:spcAft>
                        <a:tabLst>
                          <a:tab pos="1600200" algn="l"/>
                        </a:tabLst>
                      </a:pPr>
                      <a:endParaRPr lang="en-GB" sz="1200" dirty="0">
                        <a:solidFill>
                          <a:schemeClr val="bg2">
                            <a:lumMod val="50000"/>
                          </a:schemeClr>
                        </a:solidFill>
                        <a:effectLst/>
                        <a:latin typeface="Quicksand" panose="020B0604020202020204" charset="0"/>
                        <a:ea typeface="Calibri" panose="020F0502020204030204" pitchFamily="34" charset="0"/>
                        <a:cs typeface="Times New Roman" panose="02020603050405020304" pitchFamily="18" charset="0"/>
                      </a:endParaRPr>
                    </a:p>
                  </a:txBody>
                  <a:tcPr marL="52618" marR="52618" marT="26309" marB="26309"/>
                </a:tc>
                <a:tc>
                  <a:txBody>
                    <a:bodyPr/>
                    <a:lstStyle/>
                    <a:p>
                      <a:pPr algn="l">
                        <a:lnSpc>
                          <a:spcPct val="106000"/>
                        </a:lnSpc>
                        <a:spcAft>
                          <a:spcPts val="800"/>
                        </a:spcAft>
                        <a:tabLst>
                          <a:tab pos="1600200" algn="l"/>
                        </a:tabLst>
                      </a:pPr>
                      <a:r>
                        <a:rPr lang="en-US" sz="1200" dirty="0">
                          <a:solidFill>
                            <a:schemeClr val="bg2">
                              <a:lumMod val="50000"/>
                            </a:schemeClr>
                          </a:solidFill>
                          <a:effectLst/>
                          <a:latin typeface="Quicksand" panose="020B0604020202020204" charset="0"/>
                        </a:rPr>
                        <a:t>Spain and Portugal dominated the world of exploration by the early 16</a:t>
                      </a:r>
                      <a:r>
                        <a:rPr lang="en-US" sz="1200" baseline="30000" dirty="0">
                          <a:solidFill>
                            <a:schemeClr val="bg2">
                              <a:lumMod val="50000"/>
                            </a:schemeClr>
                          </a:solidFill>
                          <a:effectLst/>
                          <a:latin typeface="Quicksand" panose="020B0604020202020204" charset="0"/>
                        </a:rPr>
                        <a:t>th</a:t>
                      </a:r>
                      <a:r>
                        <a:rPr lang="en-US" sz="1200" dirty="0">
                          <a:solidFill>
                            <a:schemeClr val="bg2">
                              <a:lumMod val="50000"/>
                            </a:schemeClr>
                          </a:solidFill>
                          <a:effectLst/>
                          <a:latin typeface="Quicksand" panose="020B0604020202020204" charset="0"/>
                        </a:rPr>
                        <a:t> century. They became enormously rich and powerful as a result. Both began to establish overseas empires and oversaw the beginning of the transatlantic slave trade. </a:t>
                      </a:r>
                    </a:p>
                    <a:p>
                      <a:pPr marL="0" marR="0" lvl="0" indent="0" algn="l" defTabSz="914400" rtl="0" eaLnBrk="1" fontAlgn="auto" latinLnBrk="0" hangingPunct="1">
                        <a:lnSpc>
                          <a:spcPct val="106000"/>
                        </a:lnSpc>
                        <a:spcBef>
                          <a:spcPts val="0"/>
                        </a:spcBef>
                        <a:spcAft>
                          <a:spcPts val="800"/>
                        </a:spcAft>
                        <a:buClr>
                          <a:srgbClr val="000000"/>
                        </a:buClr>
                        <a:buSzTx/>
                        <a:buFont typeface="Arial"/>
                        <a:buNone/>
                        <a:tabLst>
                          <a:tab pos="1600200" algn="l"/>
                        </a:tabLst>
                        <a:defRPr/>
                      </a:pPr>
                      <a:r>
                        <a:rPr lang="en-US" sz="1200" b="1" u="sng" dirty="0">
                          <a:solidFill>
                            <a:schemeClr val="bg2">
                              <a:lumMod val="50000"/>
                            </a:schemeClr>
                          </a:solidFill>
                          <a:effectLst/>
                          <a:latin typeface="Quicksand" panose="020B0604020202020204" charset="0"/>
                          <a:ea typeface="Calibri" panose="020F0502020204030204" pitchFamily="34" charset="0"/>
                          <a:cs typeface="Times New Roman" panose="02020603050405020304" pitchFamily="18" charset="0"/>
                        </a:rPr>
                        <a:t>Economic/ political</a:t>
                      </a:r>
                      <a:endParaRPr lang="en-GB" sz="1200" dirty="0">
                        <a:solidFill>
                          <a:schemeClr val="bg2">
                            <a:lumMod val="50000"/>
                          </a:schemeClr>
                        </a:solidFill>
                        <a:effectLst/>
                        <a:latin typeface="Quicksand" panose="020B0604020202020204" charset="0"/>
                        <a:ea typeface="Calibri" panose="020F0502020204030204" pitchFamily="34" charset="0"/>
                        <a:cs typeface="Times New Roman" panose="02020603050405020304" pitchFamily="18" charset="0"/>
                      </a:endParaRPr>
                    </a:p>
                  </a:txBody>
                  <a:tcPr marL="52618" marR="52618" marT="26309" marB="26309"/>
                </a:tc>
                <a:extLst>
                  <a:ext uri="{0D108BD9-81ED-4DB2-BD59-A6C34878D82A}">
                    <a16:rowId xmlns:a16="http://schemas.microsoft.com/office/drawing/2014/main" val="1882965453"/>
                  </a:ext>
                </a:extLst>
              </a:tr>
              <a:tr h="1693602">
                <a:tc>
                  <a:txBody>
                    <a:bodyPr/>
                    <a:lstStyle/>
                    <a:p>
                      <a:pPr marL="0" marR="0" lvl="0" indent="0" algn="l" defTabSz="914400" rtl="0" eaLnBrk="1" fontAlgn="auto" latinLnBrk="0" hangingPunct="1">
                        <a:lnSpc>
                          <a:spcPct val="106000"/>
                        </a:lnSpc>
                        <a:spcBef>
                          <a:spcPts val="0"/>
                        </a:spcBef>
                        <a:spcAft>
                          <a:spcPts val="800"/>
                        </a:spcAft>
                        <a:buClr>
                          <a:srgbClr val="000000"/>
                        </a:buClr>
                        <a:buSzTx/>
                        <a:buFont typeface="Arial"/>
                        <a:buNone/>
                        <a:tabLst>
                          <a:tab pos="1600200" algn="l"/>
                        </a:tabLst>
                        <a:defRPr/>
                      </a:pPr>
                      <a:r>
                        <a:rPr lang="en-US" sz="1200" dirty="0">
                          <a:solidFill>
                            <a:schemeClr val="bg2">
                              <a:lumMod val="50000"/>
                            </a:schemeClr>
                          </a:solidFill>
                          <a:effectLst/>
                          <a:latin typeface="Quicksand" panose="020B0604020202020204" charset="0"/>
                        </a:rPr>
                        <a:t>Spain did not allow other countries to trade with their colonies in the New World (the Americas) without a license, and such licenses were rarely granted to English sailors. </a:t>
                      </a:r>
                      <a:r>
                        <a:rPr lang="en-US" sz="1200" b="1" u="sng" dirty="0">
                          <a:solidFill>
                            <a:schemeClr val="bg2">
                              <a:lumMod val="50000"/>
                            </a:schemeClr>
                          </a:solidFill>
                          <a:effectLst/>
                          <a:latin typeface="Quicksand" panose="020B0604020202020204" charset="0"/>
                          <a:ea typeface="Calibri" panose="020F0502020204030204" pitchFamily="34" charset="0"/>
                          <a:cs typeface="Times New Roman" panose="02020603050405020304" pitchFamily="18" charset="0"/>
                        </a:rPr>
                        <a:t>economic</a:t>
                      </a:r>
                      <a:endParaRPr lang="en-GB" sz="1200" b="1" u="sng" dirty="0">
                        <a:solidFill>
                          <a:schemeClr val="bg2">
                            <a:lumMod val="50000"/>
                          </a:schemeClr>
                        </a:solidFill>
                        <a:effectLst/>
                        <a:latin typeface="Quicksand" panose="020B0604020202020204" charset="0"/>
                        <a:ea typeface="Calibri" panose="020F0502020204030204" pitchFamily="34" charset="0"/>
                        <a:cs typeface="Times New Roman" panose="02020603050405020304" pitchFamily="18" charset="0"/>
                      </a:endParaRPr>
                    </a:p>
                    <a:p>
                      <a:pPr algn="l">
                        <a:lnSpc>
                          <a:spcPct val="106000"/>
                        </a:lnSpc>
                        <a:spcAft>
                          <a:spcPts val="800"/>
                        </a:spcAft>
                        <a:tabLst>
                          <a:tab pos="1600200" algn="l"/>
                        </a:tabLst>
                      </a:pPr>
                      <a:endParaRPr lang="en-GB" sz="1200" dirty="0">
                        <a:solidFill>
                          <a:schemeClr val="bg2">
                            <a:lumMod val="50000"/>
                          </a:schemeClr>
                        </a:solidFill>
                        <a:effectLst/>
                        <a:latin typeface="Quicksand" panose="020B0604020202020204" charset="0"/>
                        <a:ea typeface="Calibri" panose="020F0502020204030204" pitchFamily="34" charset="0"/>
                        <a:cs typeface="Times New Roman" panose="02020603050405020304" pitchFamily="18" charset="0"/>
                      </a:endParaRPr>
                    </a:p>
                  </a:txBody>
                  <a:tcPr marL="52618" marR="52618" marT="26309" marB="26309"/>
                </a:tc>
                <a:tc>
                  <a:txBody>
                    <a:bodyPr/>
                    <a:lstStyle/>
                    <a:p>
                      <a:pPr marL="0" marR="0" lvl="0" indent="0" algn="l" defTabSz="914400" rtl="0" eaLnBrk="1" fontAlgn="auto" latinLnBrk="0" hangingPunct="1">
                        <a:lnSpc>
                          <a:spcPct val="106000"/>
                        </a:lnSpc>
                        <a:spcBef>
                          <a:spcPts val="0"/>
                        </a:spcBef>
                        <a:spcAft>
                          <a:spcPts val="800"/>
                        </a:spcAft>
                        <a:buClr>
                          <a:srgbClr val="000000"/>
                        </a:buClr>
                        <a:buSzTx/>
                        <a:buFont typeface="Arial"/>
                        <a:buNone/>
                        <a:tabLst>
                          <a:tab pos="1600200" algn="l"/>
                        </a:tabLst>
                        <a:defRPr/>
                      </a:pPr>
                      <a:r>
                        <a:rPr lang="en-US" sz="1200" dirty="0">
                          <a:solidFill>
                            <a:schemeClr val="bg2">
                              <a:lumMod val="50000"/>
                            </a:schemeClr>
                          </a:solidFill>
                          <a:effectLst/>
                          <a:latin typeface="Quicksand" panose="020B0604020202020204" charset="0"/>
                        </a:rPr>
                        <a:t>The Spanish monopoly of the New World goods angered the English and led to lots of English pirates robbing Spanish treasure ships and ports. </a:t>
                      </a:r>
                      <a:r>
                        <a:rPr lang="en-US" sz="1200" b="1" u="sng" dirty="0">
                          <a:solidFill>
                            <a:schemeClr val="bg2">
                              <a:lumMod val="50000"/>
                            </a:schemeClr>
                          </a:solidFill>
                          <a:effectLst/>
                          <a:latin typeface="Quicksand" panose="020B0604020202020204" charset="0"/>
                          <a:ea typeface="Calibri" panose="020F0502020204030204" pitchFamily="34" charset="0"/>
                          <a:cs typeface="Times New Roman" panose="02020603050405020304" pitchFamily="18" charset="0"/>
                        </a:rPr>
                        <a:t>economic</a:t>
                      </a:r>
                      <a:endParaRPr lang="en-GB" sz="1200" b="1" u="sng" dirty="0">
                        <a:solidFill>
                          <a:schemeClr val="bg2">
                            <a:lumMod val="50000"/>
                          </a:schemeClr>
                        </a:solidFill>
                        <a:effectLst/>
                        <a:latin typeface="Quicksand" panose="020B0604020202020204" charset="0"/>
                        <a:ea typeface="Calibri" panose="020F0502020204030204" pitchFamily="34" charset="0"/>
                        <a:cs typeface="Times New Roman" panose="02020603050405020304" pitchFamily="18" charset="0"/>
                      </a:endParaRPr>
                    </a:p>
                    <a:p>
                      <a:pPr algn="l">
                        <a:lnSpc>
                          <a:spcPct val="106000"/>
                        </a:lnSpc>
                        <a:spcAft>
                          <a:spcPts val="800"/>
                        </a:spcAft>
                        <a:tabLst>
                          <a:tab pos="1600200" algn="l"/>
                        </a:tabLst>
                      </a:pPr>
                      <a:endParaRPr lang="en-GB" sz="1200" dirty="0">
                        <a:solidFill>
                          <a:schemeClr val="bg2">
                            <a:lumMod val="50000"/>
                          </a:schemeClr>
                        </a:solidFill>
                        <a:effectLst/>
                        <a:latin typeface="Quicksand" panose="020B0604020202020204" charset="0"/>
                        <a:ea typeface="Calibri" panose="020F0502020204030204" pitchFamily="34" charset="0"/>
                        <a:cs typeface="Times New Roman" panose="02020603050405020304" pitchFamily="18" charset="0"/>
                      </a:endParaRPr>
                    </a:p>
                  </a:txBody>
                  <a:tcPr marL="52618" marR="52618" marT="26309" marB="26309"/>
                </a:tc>
                <a:tc>
                  <a:txBody>
                    <a:bodyPr/>
                    <a:lstStyle/>
                    <a:p>
                      <a:pPr algn="l">
                        <a:lnSpc>
                          <a:spcPct val="106000"/>
                        </a:lnSpc>
                        <a:spcAft>
                          <a:spcPts val="800"/>
                        </a:spcAft>
                        <a:tabLst>
                          <a:tab pos="1600200" algn="l"/>
                        </a:tabLst>
                      </a:pPr>
                      <a:r>
                        <a:rPr lang="en-US" sz="1200" dirty="0">
                          <a:solidFill>
                            <a:schemeClr val="bg2">
                              <a:lumMod val="50000"/>
                            </a:schemeClr>
                          </a:solidFill>
                          <a:effectLst/>
                          <a:latin typeface="Quicksand" panose="020B0604020202020204" charset="0"/>
                        </a:rPr>
                        <a:t>Patriotism and nationalism meant that the English were jealous of Spanish and Portuguese achievements- England also wanted a share of the New World. </a:t>
                      </a:r>
                    </a:p>
                    <a:p>
                      <a:pPr algn="l">
                        <a:lnSpc>
                          <a:spcPct val="106000"/>
                        </a:lnSpc>
                        <a:spcAft>
                          <a:spcPts val="800"/>
                        </a:spcAft>
                        <a:tabLst>
                          <a:tab pos="1600200" algn="l"/>
                        </a:tabLst>
                      </a:pPr>
                      <a:r>
                        <a:rPr lang="en-US" sz="1200" b="1" u="sng" dirty="0">
                          <a:solidFill>
                            <a:schemeClr val="bg2">
                              <a:lumMod val="50000"/>
                            </a:schemeClr>
                          </a:solidFill>
                          <a:effectLst/>
                          <a:latin typeface="Quicksand" panose="020B0604020202020204" charset="0"/>
                          <a:ea typeface="Calibri" panose="020F0502020204030204" pitchFamily="34" charset="0"/>
                          <a:cs typeface="Times New Roman" panose="02020603050405020304" pitchFamily="18" charset="0"/>
                        </a:rPr>
                        <a:t>political</a:t>
                      </a:r>
                      <a:endParaRPr lang="en-GB" sz="1200" b="1" u="sng" dirty="0">
                        <a:solidFill>
                          <a:schemeClr val="bg2">
                            <a:lumMod val="50000"/>
                          </a:schemeClr>
                        </a:solidFill>
                        <a:effectLst/>
                        <a:latin typeface="Quicksand" panose="020B0604020202020204" charset="0"/>
                        <a:ea typeface="Calibri" panose="020F0502020204030204" pitchFamily="34" charset="0"/>
                        <a:cs typeface="Times New Roman" panose="02020603050405020304" pitchFamily="18" charset="0"/>
                      </a:endParaRPr>
                    </a:p>
                  </a:txBody>
                  <a:tcPr marL="52618" marR="52618" marT="26309" marB="26309"/>
                </a:tc>
                <a:tc>
                  <a:txBody>
                    <a:bodyPr/>
                    <a:lstStyle/>
                    <a:p>
                      <a:pPr marL="0" marR="0" lvl="0" indent="0" algn="l" defTabSz="914400" rtl="0" eaLnBrk="1" fontAlgn="auto" latinLnBrk="0" hangingPunct="1">
                        <a:lnSpc>
                          <a:spcPct val="106000"/>
                        </a:lnSpc>
                        <a:spcBef>
                          <a:spcPts val="0"/>
                        </a:spcBef>
                        <a:spcAft>
                          <a:spcPts val="800"/>
                        </a:spcAft>
                        <a:buClr>
                          <a:srgbClr val="000000"/>
                        </a:buClr>
                        <a:buSzTx/>
                        <a:buFont typeface="Arial"/>
                        <a:buNone/>
                        <a:tabLst>
                          <a:tab pos="1600200" algn="l"/>
                        </a:tabLst>
                        <a:defRPr/>
                      </a:pPr>
                      <a:r>
                        <a:rPr lang="en-US" sz="1200" dirty="0">
                          <a:solidFill>
                            <a:schemeClr val="bg2">
                              <a:lumMod val="50000"/>
                            </a:schemeClr>
                          </a:solidFill>
                          <a:effectLst/>
                          <a:latin typeface="Quicksand" panose="020B0604020202020204" charset="0"/>
                        </a:rPr>
                        <a:t>England was looking to set up direct links with new trading partners. Several trading companies formed because of the connections made by explorers e.g. the East India Company (1600) </a:t>
                      </a:r>
                      <a:r>
                        <a:rPr lang="en-US" sz="1200" b="1" u="sng" dirty="0">
                          <a:solidFill>
                            <a:schemeClr val="bg2">
                              <a:lumMod val="50000"/>
                            </a:schemeClr>
                          </a:solidFill>
                          <a:effectLst/>
                          <a:latin typeface="Quicksand" panose="020B0604020202020204" charset="0"/>
                          <a:ea typeface="Calibri" panose="020F0502020204030204" pitchFamily="34" charset="0"/>
                          <a:cs typeface="Times New Roman" panose="02020603050405020304" pitchFamily="18" charset="0"/>
                        </a:rPr>
                        <a:t>economic</a:t>
                      </a:r>
                      <a:endParaRPr lang="en-GB" sz="1200" b="1" u="sng" dirty="0">
                        <a:solidFill>
                          <a:schemeClr val="bg2">
                            <a:lumMod val="50000"/>
                          </a:schemeClr>
                        </a:solidFill>
                        <a:effectLst/>
                        <a:latin typeface="Quicksand" panose="020B0604020202020204" charset="0"/>
                        <a:ea typeface="Calibri" panose="020F0502020204030204" pitchFamily="34" charset="0"/>
                        <a:cs typeface="Times New Roman" panose="02020603050405020304" pitchFamily="18" charset="0"/>
                      </a:endParaRPr>
                    </a:p>
                    <a:p>
                      <a:pPr algn="l">
                        <a:lnSpc>
                          <a:spcPct val="106000"/>
                        </a:lnSpc>
                        <a:spcAft>
                          <a:spcPts val="800"/>
                        </a:spcAft>
                        <a:tabLst>
                          <a:tab pos="1600200" algn="l"/>
                        </a:tabLst>
                      </a:pPr>
                      <a:endParaRPr lang="en-GB" sz="1200" dirty="0">
                        <a:solidFill>
                          <a:schemeClr val="bg2">
                            <a:lumMod val="50000"/>
                          </a:schemeClr>
                        </a:solidFill>
                        <a:effectLst/>
                        <a:latin typeface="Quicksand" panose="020B0604020202020204" charset="0"/>
                        <a:ea typeface="Calibri" panose="020F0502020204030204" pitchFamily="34" charset="0"/>
                        <a:cs typeface="Times New Roman" panose="02020603050405020304" pitchFamily="18" charset="0"/>
                      </a:endParaRPr>
                    </a:p>
                  </a:txBody>
                  <a:tcPr marL="52618" marR="52618" marT="26309" marB="26309"/>
                </a:tc>
                <a:extLst>
                  <a:ext uri="{0D108BD9-81ED-4DB2-BD59-A6C34878D82A}">
                    <a16:rowId xmlns:a16="http://schemas.microsoft.com/office/drawing/2014/main" val="1658034562"/>
                  </a:ext>
                </a:extLst>
              </a:tr>
            </a:tbl>
          </a:graphicData>
        </a:graphic>
      </p:graphicFrame>
      <p:sp>
        <p:nvSpPr>
          <p:cNvPr id="8" name="Rectangle 7" descr="Astrolabe">
            <a:extLst>
              <a:ext uri="{FF2B5EF4-FFF2-40B4-BE49-F238E27FC236}">
                <a16:creationId xmlns:a16="http://schemas.microsoft.com/office/drawing/2014/main" id="{2FD83AC2-AFCB-4C6B-BB8D-872C317AA961}"/>
              </a:ext>
            </a:extLst>
          </p:cNvPr>
          <p:cNvSpPr>
            <a:spLocks noChangeAspect="1" noChangeArrowheads="1"/>
          </p:cNvSpPr>
          <p:nvPr/>
        </p:nvSpPr>
        <p:spPr bwMode="auto">
          <a:xfrm>
            <a:off x="3100388" y="1631950"/>
            <a:ext cx="3079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a:p>
        </p:txBody>
      </p:sp>
    </p:spTree>
    <p:extLst>
      <p:ext uri="{BB962C8B-B14F-4D97-AF65-F5344CB8AC3E}">
        <p14:creationId xmlns:p14="http://schemas.microsoft.com/office/powerpoint/2010/main" val="24244022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FB832-F75E-4DE3-AAC9-9D2967F66B6A}"/>
              </a:ext>
            </a:extLst>
          </p:cNvPr>
          <p:cNvSpPr>
            <a:spLocks noGrp="1"/>
          </p:cNvSpPr>
          <p:nvPr>
            <p:ph type="title"/>
          </p:nvPr>
        </p:nvSpPr>
        <p:spPr>
          <a:xfrm>
            <a:off x="321315" y="685800"/>
            <a:ext cx="4130599" cy="1007700"/>
          </a:xfrm>
        </p:spPr>
        <p:txBody>
          <a:bodyPr/>
          <a:lstStyle/>
          <a:p>
            <a:r>
              <a:rPr kumimoji="0" lang="en-US" altLang="en-US" sz="2400" b="1" i="0" u="sng" strike="noStrike" cap="none" normalizeH="0" baseline="0" dirty="0">
                <a:ln>
                  <a:noFill/>
                </a:ln>
                <a:solidFill>
                  <a:schemeClr val="bg2">
                    <a:lumMod val="50000"/>
                  </a:schemeClr>
                </a:solidFill>
                <a:effectLst/>
                <a:latin typeface="Quicksand" panose="020B0604020202020204" charset="0"/>
                <a:ea typeface="Calibri" panose="020F0502020204030204" pitchFamily="34" charset="0"/>
                <a:cs typeface="Times New Roman" panose="02020603050405020304" pitchFamily="18" charset="0"/>
              </a:rPr>
              <a:t>Activity 2: Write a PEE paragraph in answer to this question:</a:t>
            </a:r>
            <a:br>
              <a:rPr kumimoji="0" lang="en-GB" altLang="en-US" sz="2400" b="0" i="0" u="none" strike="noStrike" cap="none" normalizeH="0" baseline="0" dirty="0">
                <a:ln>
                  <a:noFill/>
                </a:ln>
                <a:solidFill>
                  <a:schemeClr val="bg2">
                    <a:lumMod val="50000"/>
                  </a:schemeClr>
                </a:solidFill>
                <a:effectLst/>
                <a:latin typeface="Quicksand" panose="020B0604020202020204" charset="0"/>
              </a:rPr>
            </a:br>
            <a:endParaRPr lang="en-GB" dirty="0">
              <a:solidFill>
                <a:schemeClr val="bg2">
                  <a:lumMod val="50000"/>
                </a:schemeClr>
              </a:solidFill>
            </a:endParaRPr>
          </a:p>
        </p:txBody>
      </p:sp>
      <p:sp>
        <p:nvSpPr>
          <p:cNvPr id="3" name="Text Placeholder 2">
            <a:extLst>
              <a:ext uri="{FF2B5EF4-FFF2-40B4-BE49-F238E27FC236}">
                <a16:creationId xmlns:a16="http://schemas.microsoft.com/office/drawing/2014/main" id="{A3EA5492-69B7-4FC8-869E-CBB39CD732A7}"/>
              </a:ext>
            </a:extLst>
          </p:cNvPr>
          <p:cNvSpPr>
            <a:spLocks noGrp="1"/>
          </p:cNvSpPr>
          <p:nvPr>
            <p:ph type="body" idx="1"/>
          </p:nvPr>
        </p:nvSpPr>
        <p:spPr>
          <a:xfrm>
            <a:off x="311700" y="1398297"/>
            <a:ext cx="3968100" cy="3934500"/>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bg2">
                    <a:lumMod val="50000"/>
                  </a:schemeClr>
                </a:solidFill>
                <a:effectLst/>
                <a:latin typeface="Quicksand" panose="020B0604020202020204" charset="0"/>
                <a:ea typeface="Calibri" panose="020F0502020204030204" pitchFamily="34" charset="0"/>
                <a:cs typeface="Times New Roman" panose="02020603050405020304" pitchFamily="18" charset="0"/>
              </a:rPr>
              <a:t>What do you think was the most important cause for an increase in European exploration in 1500-1700?</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800" dirty="0">
              <a:solidFill>
                <a:schemeClr val="bg2">
                  <a:lumMod val="50000"/>
                </a:schemeClr>
              </a:solidFill>
              <a:latin typeface="Quicksand" panose="020B060402020202020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Quicksand" panose="020B0604020202020204" charset="0"/>
                <a:ea typeface="Calibri" panose="020F0502020204030204" pitchFamily="34" charset="0"/>
                <a:cs typeface="Times New Roman" panose="02020603050405020304" pitchFamily="18" charset="0"/>
              </a:rPr>
              <a:t>Sentence starters: </a:t>
            </a:r>
            <a:endParaRPr kumimoji="0" lang="en-GB" altLang="en-US" sz="1800" b="0" i="0" u="none" strike="noStrike" cap="none" normalizeH="0" baseline="0" dirty="0">
              <a:ln>
                <a:noFill/>
              </a:ln>
              <a:solidFill>
                <a:schemeClr val="tx1"/>
              </a:solidFill>
              <a:effectLst/>
              <a:latin typeface="Quicksand" panose="020B060402020202020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1" u="none" strike="noStrike" cap="none" normalizeH="0" baseline="0" dirty="0">
                <a:ln>
                  <a:noFill/>
                </a:ln>
                <a:solidFill>
                  <a:schemeClr val="tx1"/>
                </a:solidFill>
                <a:effectLst/>
                <a:latin typeface="Quicksand" panose="020B0604020202020204" charset="0"/>
                <a:ea typeface="Calibri" panose="020F0502020204030204" pitchFamily="34" charset="0"/>
                <a:cs typeface="Times New Roman" panose="02020603050405020304" pitchFamily="18" charset="0"/>
              </a:rPr>
              <a:t>The most important cause for an increase in European expansion was… [political/ economic/ communication/ science and technology]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Quicksand" panose="020B060402020202020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1" u="none" strike="noStrike" cap="none" normalizeH="0" baseline="0" dirty="0">
                <a:ln>
                  <a:noFill/>
                </a:ln>
                <a:solidFill>
                  <a:schemeClr val="tx1"/>
                </a:solidFill>
                <a:effectLst/>
                <a:latin typeface="Quicksand" panose="020B0604020202020204" charset="0"/>
                <a:ea typeface="Calibri" panose="020F0502020204030204" pitchFamily="34" charset="0"/>
                <a:cs typeface="Times New Roman" panose="02020603050405020304" pitchFamily="18" charset="0"/>
              </a:rPr>
              <a:t>For example…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Quicksand" panose="020B060402020202020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1" u="none" strike="noStrike" cap="none" normalizeH="0" baseline="0" dirty="0">
                <a:ln>
                  <a:noFill/>
                </a:ln>
                <a:solidFill>
                  <a:schemeClr val="tx1"/>
                </a:solidFill>
                <a:effectLst/>
                <a:latin typeface="Quicksand" panose="020B0604020202020204" charset="0"/>
                <a:ea typeface="Calibri" panose="020F0502020204030204" pitchFamily="34" charset="0"/>
                <a:cs typeface="Times New Roman" panose="02020603050405020304" pitchFamily="18" charset="0"/>
              </a:rPr>
              <a:t>This meant that….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bg2">
                  <a:lumMod val="50000"/>
                </a:schemeClr>
              </a:solidFill>
              <a:effectLst/>
              <a:latin typeface="Quicksand" panose="020B0604020202020204" charset="0"/>
            </a:endParaRPr>
          </a:p>
          <a:p>
            <a:endParaRPr lang="en-GB" dirty="0">
              <a:solidFill>
                <a:schemeClr val="bg2">
                  <a:lumMod val="50000"/>
                </a:schemeClr>
              </a:solidFill>
            </a:endParaRPr>
          </a:p>
        </p:txBody>
      </p:sp>
      <p:sp>
        <p:nvSpPr>
          <p:cNvPr id="4" name="Rectangle 2">
            <a:extLst>
              <a:ext uri="{FF2B5EF4-FFF2-40B4-BE49-F238E27FC236}">
                <a16:creationId xmlns:a16="http://schemas.microsoft.com/office/drawing/2014/main" id="{91EEBF8E-830C-4276-9B9B-1B46928E5569}"/>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2049" name="Picture 5">
            <a:extLst>
              <a:ext uri="{FF2B5EF4-FFF2-40B4-BE49-F238E27FC236}">
                <a16:creationId xmlns:a16="http://schemas.microsoft.com/office/drawing/2014/main" id="{9AF0429D-87BC-487D-9B12-4210CBBF63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6500" t="14439" r="41959" b="23636"/>
          <a:stretch>
            <a:fillRect/>
          </a:stretch>
        </p:blipFill>
        <p:spPr bwMode="auto">
          <a:xfrm>
            <a:off x="4701702" y="228600"/>
            <a:ext cx="4208531" cy="464736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812B72F-1D35-440A-8F9E-7097492E4A97}"/>
              </a:ext>
            </a:extLst>
          </p:cNvPr>
          <p:cNvSpPr txBox="1"/>
          <p:nvPr/>
        </p:nvSpPr>
        <p:spPr>
          <a:xfrm>
            <a:off x="392349" y="5732750"/>
            <a:ext cx="4572000" cy="738664"/>
          </a:xfrm>
          <a:prstGeom prst="rect">
            <a:avLst/>
          </a:prstGeom>
          <a:solidFill>
            <a:schemeClr val="accent6">
              <a:lumMod val="20000"/>
              <a:lumOff val="80000"/>
            </a:schemeClr>
          </a:solid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1" u="none" strike="noStrike" cap="none" normalizeH="0" baseline="0" dirty="0">
                <a:ln>
                  <a:noFill/>
                </a:ln>
                <a:solidFill>
                  <a:schemeClr val="bg2">
                    <a:lumMod val="50000"/>
                  </a:schemeClr>
                </a:solidFill>
                <a:effectLst/>
                <a:latin typeface="Quicksand" panose="020B0604020202020204" charset="0"/>
                <a:ea typeface="Calibri" panose="020F0502020204030204" pitchFamily="34" charset="0"/>
                <a:cs typeface="Times New Roman" panose="02020603050405020304" pitchFamily="18" charset="0"/>
              </a:rPr>
              <a:t>Challenge: </a:t>
            </a:r>
            <a:r>
              <a:rPr kumimoji="0" lang="en-US" altLang="en-US" sz="1400" b="0" i="1" u="none" strike="noStrike" cap="none" normalizeH="0" baseline="0" dirty="0">
                <a:ln>
                  <a:noFill/>
                </a:ln>
                <a:solidFill>
                  <a:schemeClr val="bg2">
                    <a:lumMod val="50000"/>
                  </a:schemeClr>
                </a:solidFill>
                <a:effectLst/>
                <a:latin typeface="Quicksand" panose="020B0604020202020204" charset="0"/>
                <a:ea typeface="Calibri" panose="020F0502020204030204" pitchFamily="34" charset="0"/>
                <a:cs typeface="Times New Roman" panose="02020603050405020304" pitchFamily="18" charset="0"/>
              </a:rPr>
              <a:t>What was the most important consequence of  an increase in European exploration?</a:t>
            </a:r>
            <a:endParaRPr kumimoji="0" lang="en-US" altLang="en-US" sz="1400" b="0" i="0" u="none" strike="noStrike" cap="none" normalizeH="0" baseline="0" dirty="0">
              <a:ln>
                <a:noFill/>
              </a:ln>
              <a:solidFill>
                <a:schemeClr val="bg2">
                  <a:lumMod val="50000"/>
                </a:schemeClr>
              </a:solidFill>
              <a:effectLst/>
              <a:latin typeface="Quicksand" panose="020B0604020202020204" charset="0"/>
            </a:endParaRPr>
          </a:p>
        </p:txBody>
      </p:sp>
    </p:spTree>
    <p:extLst>
      <p:ext uri="{BB962C8B-B14F-4D97-AF65-F5344CB8AC3E}">
        <p14:creationId xmlns:p14="http://schemas.microsoft.com/office/powerpoint/2010/main" val="4136790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3EA5492-69B7-4FC8-869E-CBB39CD732A7}"/>
              </a:ext>
            </a:extLst>
          </p:cNvPr>
          <p:cNvSpPr>
            <a:spLocks noGrp="1"/>
          </p:cNvSpPr>
          <p:nvPr>
            <p:ph type="body" idx="1"/>
          </p:nvPr>
        </p:nvSpPr>
        <p:spPr>
          <a:xfrm>
            <a:off x="311700" y="1398297"/>
            <a:ext cx="3968100" cy="3934500"/>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000" dirty="0">
              <a:solidFill>
                <a:schemeClr val="bg2">
                  <a:lumMod val="50000"/>
                </a:schemeClr>
              </a:solidFill>
              <a:latin typeface="Quicksand" panose="020B060402020202020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u="none" strike="noStrike" cap="none" normalizeH="0" baseline="0" dirty="0">
                <a:ln>
                  <a:noFill/>
                </a:ln>
                <a:solidFill>
                  <a:schemeClr val="tx1"/>
                </a:solidFill>
                <a:effectLst/>
                <a:latin typeface="Quicksand" panose="020B0604020202020204" charset="0"/>
                <a:ea typeface="Calibri" panose="020F0502020204030204" pitchFamily="34" charset="0"/>
                <a:cs typeface="Times New Roman" panose="02020603050405020304" pitchFamily="18" charset="0"/>
              </a:rPr>
              <a:t>The most important cause for an increase in European expansion was </a:t>
            </a:r>
            <a:r>
              <a:rPr kumimoji="0" lang="en-US" altLang="en-US" sz="2000" b="0" u="none" strike="noStrike" cap="none" normalizeH="0" baseline="0" dirty="0">
                <a:ln>
                  <a:noFill/>
                </a:ln>
                <a:solidFill>
                  <a:schemeClr val="bg2">
                    <a:lumMod val="50000"/>
                  </a:schemeClr>
                </a:solidFill>
                <a:effectLst/>
                <a:latin typeface="Quicksand" panose="020B0604020202020204" charset="0"/>
                <a:ea typeface="Calibri" panose="020F0502020204030204" pitchFamily="34" charset="0"/>
                <a:cs typeface="Times New Roman" panose="02020603050405020304" pitchFamily="18" charset="0"/>
              </a:rPr>
              <a:t>due to improvements in science and technology. </a:t>
            </a:r>
            <a:r>
              <a:rPr kumimoji="0" lang="en-US" altLang="en-US" sz="2000" b="0" u="none" strike="noStrike" cap="none" normalizeH="0" baseline="0" dirty="0">
                <a:ln>
                  <a:noFill/>
                </a:ln>
                <a:solidFill>
                  <a:schemeClr val="tx1"/>
                </a:solidFill>
                <a:effectLst/>
                <a:latin typeface="Quicksand" panose="020B0604020202020204" charset="0"/>
                <a:ea typeface="Calibri" panose="020F0502020204030204" pitchFamily="34" charset="0"/>
                <a:cs typeface="Times New Roman" panose="02020603050405020304" pitchFamily="18" charset="0"/>
              </a:rPr>
              <a:t>For example </a:t>
            </a:r>
            <a:r>
              <a:rPr kumimoji="0" lang="en-US" altLang="en-US" sz="2000" b="0" u="none" strike="noStrike" cap="none" normalizeH="0" baseline="0" dirty="0">
                <a:ln>
                  <a:noFill/>
                </a:ln>
                <a:solidFill>
                  <a:schemeClr val="bg2">
                    <a:lumMod val="50000"/>
                  </a:schemeClr>
                </a:solidFill>
                <a:latin typeface="Quicksand" panose="020B0604020202020204" charset="0"/>
                <a:ea typeface="Calibri" panose="020F0502020204030204" pitchFamily="34" charset="0"/>
                <a:cs typeface="Times New Roman" panose="02020603050405020304" pitchFamily="18" charset="0"/>
              </a:rPr>
              <a:t>t</a:t>
            </a:r>
            <a:r>
              <a:rPr lang="en-US" sz="2000" dirty="0">
                <a:solidFill>
                  <a:schemeClr val="bg2">
                    <a:lumMod val="50000"/>
                  </a:schemeClr>
                </a:solidFill>
                <a:effectLst/>
                <a:latin typeface="Quicksand" panose="020B0604020202020204" charset="0"/>
              </a:rPr>
              <a:t>he invention of the astrolabe also meant that a ship’s position could be plotted accurately, and the magnetic compass was developed. </a:t>
            </a:r>
            <a:r>
              <a:rPr lang="en-US" sz="2000" dirty="0">
                <a:solidFill>
                  <a:schemeClr val="tx1"/>
                </a:solidFill>
                <a:latin typeface="Quicksand" panose="020B0604020202020204" charset="0"/>
                <a:ea typeface="Calibri" panose="020F0502020204030204" pitchFamily="34" charset="0"/>
                <a:cs typeface="Times New Roman" panose="02020603050405020304" pitchFamily="18" charset="0"/>
              </a:rPr>
              <a:t>This meant that </a:t>
            </a:r>
            <a:r>
              <a:rPr lang="en-US" sz="2000" dirty="0">
                <a:solidFill>
                  <a:schemeClr val="bg2">
                    <a:lumMod val="50000"/>
                  </a:schemeClr>
                </a:solidFill>
                <a:latin typeface="Quicksand" panose="020B0604020202020204" charset="0"/>
                <a:ea typeface="Calibri" panose="020F0502020204030204" pitchFamily="34" charset="0"/>
                <a:cs typeface="Times New Roman" panose="02020603050405020304" pitchFamily="18" charset="0"/>
              </a:rPr>
              <a:t>sailors knew where they were even when they were far out to sea and could therefore explore greater distances.</a:t>
            </a:r>
            <a:endParaRPr kumimoji="0" lang="en-GB" altLang="en-US" sz="2000" b="0" u="none" strike="noStrike" cap="none" normalizeH="0" baseline="0" dirty="0">
              <a:ln>
                <a:noFill/>
              </a:ln>
              <a:solidFill>
                <a:schemeClr val="bg2">
                  <a:lumMod val="50000"/>
                </a:schemeClr>
              </a:solidFill>
              <a:effectLst/>
              <a:latin typeface="Quicksand" panose="020B0604020202020204" charset="0"/>
            </a:endParaRPr>
          </a:p>
          <a:p>
            <a:endParaRPr lang="en-GB" sz="2000" dirty="0">
              <a:solidFill>
                <a:schemeClr val="bg2">
                  <a:lumMod val="50000"/>
                </a:schemeClr>
              </a:solidFill>
              <a:latin typeface="Quicksand" panose="020B0604020202020204" charset="0"/>
            </a:endParaRPr>
          </a:p>
        </p:txBody>
      </p:sp>
      <p:sp>
        <p:nvSpPr>
          <p:cNvPr id="4" name="Rectangle 2">
            <a:extLst>
              <a:ext uri="{FF2B5EF4-FFF2-40B4-BE49-F238E27FC236}">
                <a16:creationId xmlns:a16="http://schemas.microsoft.com/office/drawing/2014/main" id="{91EEBF8E-830C-4276-9B9B-1B46928E5569}"/>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2049" name="Picture 5">
            <a:extLst>
              <a:ext uri="{FF2B5EF4-FFF2-40B4-BE49-F238E27FC236}">
                <a16:creationId xmlns:a16="http://schemas.microsoft.com/office/drawing/2014/main" id="{9AF0429D-87BC-487D-9B12-4210CBBF63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6500" t="14439" r="41959" b="23636"/>
          <a:stretch>
            <a:fillRect/>
          </a:stretch>
        </p:blipFill>
        <p:spPr bwMode="auto">
          <a:xfrm>
            <a:off x="4701702" y="228600"/>
            <a:ext cx="4208531" cy="464736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79437ECC-AD7B-48D6-9880-D3299421B9D0}"/>
              </a:ext>
            </a:extLst>
          </p:cNvPr>
          <p:cNvSpPr>
            <a:spLocks noGrp="1"/>
          </p:cNvSpPr>
          <p:nvPr>
            <p:ph type="title"/>
          </p:nvPr>
        </p:nvSpPr>
        <p:spPr>
          <a:xfrm>
            <a:off x="233767" y="517503"/>
            <a:ext cx="4967177" cy="1007700"/>
          </a:xfrm>
        </p:spPr>
        <p:txBody>
          <a:bodyPr/>
          <a:lstStyle/>
          <a:p>
            <a:r>
              <a:rPr kumimoji="0" lang="en-US" altLang="en-US" sz="2000" b="0" i="0" u="none" strike="noStrike" cap="none" normalizeH="0" baseline="0" dirty="0">
                <a:ln>
                  <a:noFill/>
                </a:ln>
                <a:solidFill>
                  <a:schemeClr val="bg2">
                    <a:lumMod val="50000"/>
                  </a:schemeClr>
                </a:solidFill>
                <a:effectLst/>
                <a:latin typeface="Quicksand" panose="020B0604020202020204" charset="0"/>
                <a:ea typeface="Calibri" panose="020F0502020204030204" pitchFamily="34" charset="0"/>
                <a:cs typeface="Times New Roman" panose="02020603050405020304" pitchFamily="18" charset="0"/>
              </a:rPr>
              <a:t>What do you think was the most important cause for an increase in European exploration in 1500-1700?</a:t>
            </a:r>
            <a:br>
              <a:rPr kumimoji="0" lang="en-US" altLang="en-US" sz="2400" b="0" i="0" u="none" strike="noStrike" cap="none" normalizeH="0" baseline="0" dirty="0">
                <a:ln>
                  <a:noFill/>
                </a:ln>
                <a:solidFill>
                  <a:schemeClr val="bg2">
                    <a:lumMod val="50000"/>
                  </a:schemeClr>
                </a:solidFill>
                <a:effectLst/>
                <a:latin typeface="Quicksand" panose="020B0604020202020204" charset="0"/>
                <a:ea typeface="Calibri" panose="020F0502020204030204" pitchFamily="34" charset="0"/>
                <a:cs typeface="Times New Roman" panose="02020603050405020304" pitchFamily="18" charset="0"/>
              </a:rPr>
            </a:br>
            <a:endParaRPr lang="en-GB" dirty="0"/>
          </a:p>
        </p:txBody>
      </p:sp>
    </p:spTree>
    <p:extLst>
      <p:ext uri="{BB962C8B-B14F-4D97-AF65-F5344CB8AC3E}">
        <p14:creationId xmlns:p14="http://schemas.microsoft.com/office/powerpoint/2010/main" val="22039272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795E0-4818-449E-BD4A-0AC14CA5F8B1}"/>
              </a:ext>
            </a:extLst>
          </p:cNvPr>
          <p:cNvSpPr>
            <a:spLocks noGrp="1"/>
          </p:cNvSpPr>
          <p:nvPr>
            <p:ph type="title"/>
          </p:nvPr>
        </p:nvSpPr>
        <p:spPr>
          <a:xfrm>
            <a:off x="318184" y="1594838"/>
            <a:ext cx="6984046" cy="1007700"/>
          </a:xfrm>
        </p:spPr>
        <p:txBody>
          <a:bodyPr/>
          <a:lstStyle/>
          <a:p>
            <a:pPr marL="152400" indent="0">
              <a:buNone/>
            </a:pPr>
            <a:r>
              <a:rPr lang="en-GB" u="sng" dirty="0"/>
              <a:t>Activity 3: watch the video and think about this question: Why did Hakluyt create a travel book?</a:t>
            </a:r>
            <a:br>
              <a:rPr lang="en-GB" dirty="0">
                <a:highlight>
                  <a:srgbClr val="FFFF00"/>
                </a:highlight>
              </a:rPr>
            </a:br>
            <a:br>
              <a:rPr lang="en-GB" b="0" dirty="0">
                <a:highlight>
                  <a:srgbClr val="FFFF00"/>
                </a:highlight>
              </a:rPr>
            </a:br>
            <a:r>
              <a:rPr lang="en-GB" sz="1300" b="0" dirty="0">
                <a:latin typeface="Quicksand" panose="020B0604020202020204" charset="0"/>
              </a:rPr>
              <a:t>From 3.30 until around 7 minutes</a:t>
            </a:r>
            <a:br>
              <a:rPr lang="en-GB" sz="1300" b="0" dirty="0">
                <a:latin typeface="Quicksand" panose="020B0604020202020204" charset="0"/>
                <a:hlinkClick r:id="rId2"/>
              </a:rPr>
            </a:br>
            <a:r>
              <a:rPr lang="en-GB" sz="1300" b="0" dirty="0">
                <a:latin typeface="Quicksand" panose="020B0604020202020204" charset="0"/>
                <a:hlinkClick r:id="rId2"/>
              </a:rPr>
              <a:t>https://www.youtube.com/watch?v=Wp0HwCATDpY</a:t>
            </a:r>
            <a:br>
              <a:rPr lang="en-GB" b="0" dirty="0">
                <a:latin typeface="Quicksand" panose="020B0604020202020204" charset="0"/>
              </a:rPr>
            </a:br>
            <a:endParaRPr lang="en-GB" b="0" dirty="0">
              <a:highlight>
                <a:srgbClr val="FFFF00"/>
              </a:highlight>
            </a:endParaRPr>
          </a:p>
        </p:txBody>
      </p:sp>
      <p:sp>
        <p:nvSpPr>
          <p:cNvPr id="3" name="Text Placeholder 2">
            <a:extLst>
              <a:ext uri="{FF2B5EF4-FFF2-40B4-BE49-F238E27FC236}">
                <a16:creationId xmlns:a16="http://schemas.microsoft.com/office/drawing/2014/main" id="{8251992F-C0E1-4819-AF81-7CE73CCBD2CF}"/>
              </a:ext>
            </a:extLst>
          </p:cNvPr>
          <p:cNvSpPr>
            <a:spLocks noGrp="1"/>
          </p:cNvSpPr>
          <p:nvPr>
            <p:ph type="body" idx="1"/>
          </p:nvPr>
        </p:nvSpPr>
        <p:spPr>
          <a:xfrm>
            <a:off x="311699" y="2384033"/>
            <a:ext cx="7632555" cy="3934500"/>
          </a:xfrm>
        </p:spPr>
        <p:txBody>
          <a:bodyPr/>
          <a:lstStyle/>
          <a:p>
            <a:pPr marL="152400" indent="0">
              <a:lnSpc>
                <a:spcPct val="106000"/>
              </a:lnSpc>
              <a:spcAft>
                <a:spcPts val="800"/>
              </a:spcAft>
              <a:buNone/>
            </a:pPr>
            <a:r>
              <a:rPr lang="en-GB" sz="1800" dirty="0">
                <a:effectLst/>
                <a:latin typeface="Quicksand" panose="020B0604020202020204" charset="0"/>
                <a:ea typeface="Calibri" panose="020F0502020204030204" pitchFamily="34" charset="0"/>
                <a:cs typeface="Times New Roman" panose="02020603050405020304" pitchFamily="18" charset="0"/>
              </a:rPr>
              <a:t>A remarkable travel guide made from first-hand records of Tudor seafarers in the 16th century. Professor Nandini Das explores Hakluyt's Principal Navigations, which records accounts of ventures in search of lucrative spices and dyes. It has advice, warnings, descriptions of remarkable people and a list of vocabulary to talk with foreigners. It became a book that all English seafarers kept on board ship. But the descriptions of encounters with foreigners also lay the foundations for later colonialism and conquest.</a:t>
            </a:r>
          </a:p>
          <a:p>
            <a:endParaRPr lang="en-GB" dirty="0">
              <a:latin typeface="Quicksand" panose="020B0604020202020204" charset="0"/>
            </a:endParaRPr>
          </a:p>
        </p:txBody>
      </p:sp>
    </p:spTree>
    <p:extLst>
      <p:ext uri="{BB962C8B-B14F-4D97-AF65-F5344CB8AC3E}">
        <p14:creationId xmlns:p14="http://schemas.microsoft.com/office/powerpoint/2010/main" val="36978002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1"/>
          <p:cNvSpPr txBox="1">
            <a:spLocks noGrp="1"/>
          </p:cNvSpPr>
          <p:nvPr>
            <p:ph type="title"/>
          </p:nvPr>
        </p:nvSpPr>
        <p:spPr>
          <a:xfrm>
            <a:off x="265500" y="373626"/>
            <a:ext cx="4045200" cy="3874119"/>
          </a:xfrm>
          <a:prstGeom prst="rect">
            <a:avLst/>
          </a:prstGeom>
          <a:noFill/>
          <a:ln>
            <a:noFill/>
          </a:ln>
        </p:spPr>
        <p:txBody>
          <a:bodyPr spcFirstLastPara="1" wrap="square" lIns="91425" tIns="91425" rIns="91425" bIns="91425" anchor="b" anchorCtr="0">
            <a:noAutofit/>
          </a:bodyPr>
          <a:lstStyle/>
          <a:p>
            <a:pPr>
              <a:spcAft>
                <a:spcPts val="600"/>
              </a:spcAft>
              <a:tabLst>
                <a:tab pos="180340" algn="l"/>
              </a:tabLst>
            </a:pPr>
            <a:r>
              <a:rPr lang="en-GB" sz="4000" b="0" u="sng" dirty="0"/>
              <a:t>Final thoughts…</a:t>
            </a:r>
            <a:br>
              <a:rPr lang="en-GB" sz="6000" b="0" u="sng" dirty="0">
                <a:latin typeface="Quicksand" panose="020B0604020202020204" charset="0"/>
              </a:rPr>
            </a:br>
            <a:br>
              <a:rPr lang="en-GB" sz="6000" b="0" u="sng" dirty="0">
                <a:solidFill>
                  <a:schemeClr val="bg2"/>
                </a:solidFill>
                <a:latin typeface="Quicksand" panose="020B0604020202020204" charset="0"/>
              </a:rPr>
            </a:br>
            <a:br>
              <a:rPr lang="en-GB" sz="2400" dirty="0">
                <a:effectLst/>
                <a:highlight>
                  <a:srgbClr val="FFFF00"/>
                </a:highlight>
                <a:latin typeface="Quicksand" panose="020B0604020202020204" charset="0"/>
                <a:ea typeface="Calibri" panose="020F0502020204030204" pitchFamily="34" charset="0"/>
                <a:cs typeface="Times New Roman" panose="02020603050405020304" pitchFamily="18" charset="0"/>
              </a:rPr>
            </a:br>
            <a:br>
              <a:rPr lang="en-GB" sz="1800" dirty="0">
                <a:effectLst/>
                <a:latin typeface="Calibri" panose="020F0502020204030204" pitchFamily="34" charset="0"/>
                <a:ea typeface="Calibri" panose="020F0502020204030204" pitchFamily="34" charset="0"/>
                <a:cs typeface="Times New Roman" panose="02020603050405020304" pitchFamily="18" charset="0"/>
              </a:rPr>
            </a:br>
            <a:br>
              <a:rPr lang="en-GB" sz="3200" b="0" dirty="0">
                <a:effectLst/>
                <a:latin typeface="Quicksand" panose="020B0604020202020204" charset="0"/>
                <a:ea typeface="Calibri" panose="020F0502020204030204" pitchFamily="34" charset="0"/>
                <a:cs typeface="Times New Roman" panose="02020603050405020304" pitchFamily="18" charset="0"/>
              </a:rPr>
            </a:br>
            <a:endParaRPr lang="en-GB" sz="2400" b="0" dirty="0">
              <a:latin typeface="Quicksand" panose="020B060402020202020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0659A19-001A-41C6-B0C1-D3C155FE906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687898" y="406023"/>
            <a:ext cx="5273040" cy="3542665"/>
          </a:xfrm>
          <a:prstGeom prst="rect">
            <a:avLst/>
          </a:prstGeom>
          <a:noFill/>
          <a:ln>
            <a:noFill/>
          </a:ln>
        </p:spPr>
      </p:pic>
      <p:pic>
        <p:nvPicPr>
          <p:cNvPr id="5" name="Picture 4">
            <a:extLst>
              <a:ext uri="{FF2B5EF4-FFF2-40B4-BE49-F238E27FC236}">
                <a16:creationId xmlns:a16="http://schemas.microsoft.com/office/drawing/2014/main" id="{97D6E613-AD87-4229-9BC1-D82789E5C7D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003" y="4378528"/>
            <a:ext cx="4838700" cy="2240915"/>
          </a:xfrm>
          <a:prstGeom prst="rect">
            <a:avLst/>
          </a:prstGeom>
          <a:noFill/>
          <a:ln>
            <a:noFill/>
          </a:ln>
        </p:spPr>
      </p:pic>
      <p:sp>
        <p:nvSpPr>
          <p:cNvPr id="8" name="Rectangle 5">
            <a:extLst>
              <a:ext uri="{FF2B5EF4-FFF2-40B4-BE49-F238E27FC236}">
                <a16:creationId xmlns:a16="http://schemas.microsoft.com/office/drawing/2014/main" id="{AB26AEBA-AED4-4541-B3F2-66F9EF6737D3}"/>
              </a:ext>
            </a:extLst>
          </p:cNvPr>
          <p:cNvSpPr>
            <a:spLocks noChangeArrowheads="1"/>
          </p:cNvSpPr>
          <p:nvPr/>
        </p:nvSpPr>
        <p:spPr bwMode="auto">
          <a:xfrm>
            <a:off x="160363" y="953986"/>
            <a:ext cx="3095159" cy="303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GB" sz="1600" b="1" u="none" strike="noStrike" dirty="0">
                <a:solidFill>
                  <a:schemeClr val="bg2">
                    <a:lumMod val="50000"/>
                  </a:schemeClr>
                </a:solidFill>
                <a:effectLst/>
                <a:latin typeface="Quicksand" panose="020B0604020202020204" charset="0"/>
                <a:ea typeface="Calibri" panose="020F0502020204030204" pitchFamily="34" charset="0"/>
                <a:cs typeface="Calibri" panose="020F0502020204030204" pitchFamily="34" charset="0"/>
              </a:rPr>
              <a:t> </a:t>
            </a:r>
            <a:endParaRPr lang="en-GB" sz="1600" dirty="0">
              <a:solidFill>
                <a:schemeClr val="bg2">
                  <a:lumMod val="50000"/>
                </a:schemeClr>
              </a:solidFill>
              <a:effectLst/>
              <a:latin typeface="Quicksand" panose="020B0604020202020204" charset="0"/>
              <a:ea typeface="Calibri" panose="020F0502020204030204" pitchFamily="34" charset="0"/>
              <a:cs typeface="Times New Roman" panose="02020603050405020304" pitchFamily="18" charset="0"/>
            </a:endParaRPr>
          </a:p>
          <a:p>
            <a:pPr>
              <a:lnSpc>
                <a:spcPct val="106000"/>
              </a:lnSpc>
              <a:spcAft>
                <a:spcPts val="800"/>
              </a:spcAft>
            </a:pPr>
            <a:r>
              <a:rPr lang="en-US" sz="1600" dirty="0">
                <a:solidFill>
                  <a:schemeClr val="bg2">
                    <a:lumMod val="50000"/>
                  </a:schemeClr>
                </a:solidFill>
                <a:effectLst/>
                <a:latin typeface="Quicksand" panose="020B0604020202020204" charset="0"/>
                <a:ea typeface="Calibri" panose="020F0502020204030204" pitchFamily="34" charset="0"/>
                <a:cs typeface="Times New Roman" panose="02020603050405020304" pitchFamily="18" charset="0"/>
              </a:rPr>
              <a:t>This is a map of the world in 1042. Below is a map of the world today. </a:t>
            </a:r>
          </a:p>
          <a:p>
            <a:pPr marL="342900" indent="-342900">
              <a:lnSpc>
                <a:spcPct val="106000"/>
              </a:lnSpc>
              <a:spcAft>
                <a:spcPts val="800"/>
              </a:spcAft>
              <a:buFont typeface="+mj-lt"/>
              <a:buAutoNum type="arabicPeriod"/>
            </a:pPr>
            <a:r>
              <a:rPr lang="en-US" sz="1600" dirty="0">
                <a:solidFill>
                  <a:schemeClr val="bg2">
                    <a:lumMod val="50000"/>
                  </a:schemeClr>
                </a:solidFill>
                <a:effectLst/>
                <a:latin typeface="Quicksand" panose="020B0604020202020204" charset="0"/>
                <a:ea typeface="Calibri" panose="020F0502020204030204" pitchFamily="34" charset="0"/>
                <a:cs typeface="Times New Roman" panose="02020603050405020304" pitchFamily="18" charset="0"/>
              </a:rPr>
              <a:t>Write down five differences between the two maps </a:t>
            </a:r>
            <a:endParaRPr lang="en-GB" sz="1600" dirty="0">
              <a:solidFill>
                <a:schemeClr val="bg2">
                  <a:lumMod val="50000"/>
                </a:schemeClr>
              </a:solidFill>
              <a:effectLst/>
              <a:latin typeface="Quicksand" panose="020B060402020202020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mj-lt"/>
              <a:buAutoNum type="arabicPeriod"/>
            </a:pPr>
            <a:r>
              <a:rPr lang="en-US" sz="1600" dirty="0">
                <a:solidFill>
                  <a:schemeClr val="bg2">
                    <a:lumMod val="50000"/>
                  </a:schemeClr>
                </a:solidFill>
                <a:effectLst/>
                <a:latin typeface="Quicksand" panose="020B0604020202020204" charset="0"/>
                <a:ea typeface="Calibri" panose="020F0502020204030204" pitchFamily="34" charset="0"/>
                <a:cs typeface="Times New Roman" panose="02020603050405020304" pitchFamily="18" charset="0"/>
              </a:rPr>
              <a:t>What continents are missing from the first map.  </a:t>
            </a:r>
            <a:endParaRPr lang="en-GB" sz="1600" dirty="0">
              <a:solidFill>
                <a:schemeClr val="bg2">
                  <a:lumMod val="50000"/>
                </a:schemeClr>
              </a:solidFill>
              <a:effectLst/>
              <a:latin typeface="Quicksand" panose="020B060402020202020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GB" altLang="en-US" sz="1600" b="0" i="0" u="none" strike="noStrike" cap="none" normalizeH="0" baseline="0" dirty="0">
              <a:ln>
                <a:noFill/>
              </a:ln>
              <a:solidFill>
                <a:schemeClr val="tx1"/>
              </a:solidFill>
              <a:effectLst/>
              <a:latin typeface="Quicksand" panose="020B060402020202020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600" b="0" i="0" u="none" strike="noStrike" cap="none" normalizeH="0" baseline="0" dirty="0">
              <a:ln>
                <a:noFill/>
              </a:ln>
              <a:solidFill>
                <a:schemeClr val="tx1"/>
              </a:solidFill>
              <a:effectLst/>
              <a:latin typeface="Quicksand" panose="020B0604020202020204" charset="0"/>
            </a:endParaRPr>
          </a:p>
        </p:txBody>
      </p:sp>
      <p:sp>
        <p:nvSpPr>
          <p:cNvPr id="9" name="Rectangle 6">
            <a:extLst>
              <a:ext uri="{FF2B5EF4-FFF2-40B4-BE49-F238E27FC236}">
                <a16:creationId xmlns:a16="http://schemas.microsoft.com/office/drawing/2014/main" id="{ECD2BE47-E241-4268-B97E-CBD044584799}"/>
              </a:ext>
            </a:extLst>
          </p:cNvPr>
          <p:cNvSpPr>
            <a:spLocks noChangeArrowheads="1"/>
          </p:cNvSpPr>
          <p:nvPr/>
        </p:nvSpPr>
        <p:spPr bwMode="auto">
          <a:xfrm>
            <a:off x="48638" y="25228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 name="TextBox 12">
            <a:extLst>
              <a:ext uri="{FF2B5EF4-FFF2-40B4-BE49-F238E27FC236}">
                <a16:creationId xmlns:a16="http://schemas.microsoft.com/office/drawing/2014/main" id="{4BE7026B-8B30-42ED-96E8-E9A4D00D460E}"/>
              </a:ext>
            </a:extLst>
          </p:cNvPr>
          <p:cNvSpPr txBox="1"/>
          <p:nvPr/>
        </p:nvSpPr>
        <p:spPr>
          <a:xfrm>
            <a:off x="141003" y="41799"/>
            <a:ext cx="4572000" cy="523220"/>
          </a:xfrm>
          <a:prstGeom prst="rect">
            <a:avLst/>
          </a:prstGeom>
          <a:noFill/>
        </p:spPr>
        <p:txBody>
          <a:bodyPr wrap="square">
            <a:spAutoFit/>
          </a:bodyPr>
          <a:lstStyle/>
          <a:p>
            <a:r>
              <a:rPr lang="en-GB" sz="1400" b="1" u="sng" dirty="0">
                <a:effectLst/>
                <a:latin typeface="Quicksand" panose="020B0604020202020204" charset="0"/>
                <a:ea typeface="Calibri" panose="020F0502020204030204" pitchFamily="34" charset="0"/>
                <a:cs typeface="Times New Roman" panose="02020603050405020304" pitchFamily="18" charset="0"/>
              </a:rPr>
              <a:t>Activity 1a: Look at the picture and caption below. Answer the questions in your books. </a:t>
            </a:r>
            <a:endParaRPr lang="en-GB" sz="1200" dirty="0">
              <a:effectLst/>
              <a:latin typeface="Quicksand" panose="020B0604020202020204"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4010BCAA-25D2-4511-A297-F8BBD08D12C1}"/>
              </a:ext>
            </a:extLst>
          </p:cNvPr>
          <p:cNvSpPr txBox="1"/>
          <p:nvPr/>
        </p:nvSpPr>
        <p:spPr>
          <a:xfrm>
            <a:off x="5044554" y="4084110"/>
            <a:ext cx="4023294" cy="1414875"/>
          </a:xfrm>
          <a:prstGeom prst="rect">
            <a:avLst/>
          </a:prstGeom>
          <a:solidFill>
            <a:schemeClr val="accent6">
              <a:lumMod val="20000"/>
              <a:lumOff val="80000"/>
            </a:schemeClr>
          </a:solidFill>
          <a:ln>
            <a:solidFill>
              <a:schemeClr val="accent1"/>
            </a:solidFill>
          </a:ln>
        </p:spPr>
        <p:txBody>
          <a:bodyPr wrap="square">
            <a:spAutoFit/>
          </a:bodyPr>
          <a:lstStyle/>
          <a:p>
            <a:pPr>
              <a:lnSpc>
                <a:spcPct val="115000"/>
              </a:lnSpc>
              <a:spcAft>
                <a:spcPts val="800"/>
              </a:spcAft>
            </a:pPr>
            <a:r>
              <a:rPr lang="en-US" sz="1400" b="1" i="1" dirty="0">
                <a:solidFill>
                  <a:schemeClr val="bg2">
                    <a:lumMod val="50000"/>
                  </a:schemeClr>
                </a:solidFill>
                <a:effectLst/>
                <a:latin typeface="Quicksand" panose="020B0604020202020204" charset="0"/>
                <a:ea typeface="Calibri" panose="020F0502020204030204" pitchFamily="34" charset="0"/>
                <a:cs typeface="Times New Roman" panose="02020603050405020304" pitchFamily="18" charset="0"/>
              </a:rPr>
              <a:t>Challenge</a:t>
            </a:r>
            <a:r>
              <a:rPr lang="en-US" sz="1400" i="1" dirty="0">
                <a:solidFill>
                  <a:schemeClr val="bg2">
                    <a:lumMod val="50000"/>
                  </a:schemeClr>
                </a:solidFill>
                <a:effectLst/>
                <a:latin typeface="Quicksand" panose="020B0604020202020204" charset="0"/>
                <a:ea typeface="Calibri" panose="020F0502020204030204" pitchFamily="34" charset="0"/>
                <a:cs typeface="Times New Roman" panose="02020603050405020304" pitchFamily="18" charset="0"/>
              </a:rPr>
              <a:t>: Answer the questions below:</a:t>
            </a:r>
            <a:endParaRPr lang="en-GB" sz="1400" i="1" dirty="0">
              <a:solidFill>
                <a:schemeClr val="bg2">
                  <a:lumMod val="50000"/>
                </a:schemeClr>
              </a:solidFill>
              <a:effectLst/>
              <a:latin typeface="Quicksand" panose="020B0604020202020204" charset="0"/>
              <a:ea typeface="Calibri" panose="020F0502020204030204" pitchFamily="34" charset="0"/>
              <a:cs typeface="Times New Roman" panose="02020603050405020304" pitchFamily="18" charset="0"/>
            </a:endParaRPr>
          </a:p>
          <a:p>
            <a:pPr marL="342900" lvl="0" indent="-342900">
              <a:lnSpc>
                <a:spcPct val="115000"/>
              </a:lnSpc>
              <a:buFont typeface="+mj-lt"/>
              <a:buAutoNum type="alphaUcPeriod"/>
            </a:pPr>
            <a:r>
              <a:rPr lang="en-US" sz="1400" i="1" dirty="0">
                <a:solidFill>
                  <a:schemeClr val="bg2">
                    <a:lumMod val="50000"/>
                  </a:schemeClr>
                </a:solidFill>
                <a:effectLst/>
                <a:latin typeface="Quicksand" panose="020B0604020202020204" charset="0"/>
                <a:ea typeface="Calibri" panose="020F0502020204030204" pitchFamily="34" charset="0"/>
                <a:cs typeface="Times New Roman" panose="02020603050405020304" pitchFamily="18" charset="0"/>
              </a:rPr>
              <a:t>Why do you think they are missing?</a:t>
            </a:r>
            <a:endParaRPr lang="en-GB" sz="1400" i="1" dirty="0">
              <a:solidFill>
                <a:schemeClr val="bg2">
                  <a:lumMod val="50000"/>
                </a:schemeClr>
              </a:solidFill>
              <a:effectLst/>
              <a:latin typeface="Quicksand" panose="020B0604020202020204" charset="0"/>
              <a:ea typeface="Calibri" panose="020F0502020204030204" pitchFamily="34" charset="0"/>
              <a:cs typeface="Times New Roman" panose="02020603050405020304" pitchFamily="18" charset="0"/>
            </a:endParaRPr>
          </a:p>
          <a:p>
            <a:pPr marL="342900" lvl="0" indent="-342900">
              <a:lnSpc>
                <a:spcPct val="115000"/>
              </a:lnSpc>
              <a:spcAft>
                <a:spcPts val="800"/>
              </a:spcAft>
              <a:buFont typeface="+mj-lt"/>
              <a:buAutoNum type="alphaUcPeriod"/>
            </a:pPr>
            <a:r>
              <a:rPr lang="en-US" sz="1400" i="1" dirty="0">
                <a:solidFill>
                  <a:schemeClr val="bg2">
                    <a:lumMod val="50000"/>
                  </a:schemeClr>
                </a:solidFill>
                <a:effectLst/>
                <a:latin typeface="Quicksand" panose="020B0604020202020204" charset="0"/>
                <a:ea typeface="Calibri" panose="020F0502020204030204" pitchFamily="34" charset="0"/>
                <a:cs typeface="Times New Roman" panose="02020603050405020304" pitchFamily="18" charset="0"/>
              </a:rPr>
              <a:t> Apart from the missing continents in the first map, how accurate is the map? What do you think is the reason for this?  </a:t>
            </a:r>
            <a:endParaRPr lang="en-GB" sz="1400" i="1" dirty="0">
              <a:solidFill>
                <a:schemeClr val="bg2">
                  <a:lumMod val="50000"/>
                </a:schemeClr>
              </a:solidFill>
              <a:effectLst/>
              <a:latin typeface="Quicksand" panose="020B060402020202020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78434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0659A19-001A-41C6-B0C1-D3C155FE906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510245" y="303409"/>
            <a:ext cx="5273040" cy="3542665"/>
          </a:xfrm>
          <a:prstGeom prst="rect">
            <a:avLst/>
          </a:prstGeom>
          <a:noFill/>
          <a:ln>
            <a:noFill/>
          </a:ln>
        </p:spPr>
      </p:pic>
      <p:pic>
        <p:nvPicPr>
          <p:cNvPr id="5" name="Picture 4">
            <a:extLst>
              <a:ext uri="{FF2B5EF4-FFF2-40B4-BE49-F238E27FC236}">
                <a16:creationId xmlns:a16="http://schemas.microsoft.com/office/drawing/2014/main" id="{97D6E613-AD87-4229-9BC1-D82789E5C7D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3193" y="4423923"/>
            <a:ext cx="4838700" cy="2240915"/>
          </a:xfrm>
          <a:prstGeom prst="rect">
            <a:avLst/>
          </a:prstGeom>
          <a:noFill/>
          <a:ln>
            <a:noFill/>
          </a:ln>
        </p:spPr>
      </p:pic>
      <p:sp>
        <p:nvSpPr>
          <p:cNvPr id="8" name="Rectangle 5">
            <a:extLst>
              <a:ext uri="{FF2B5EF4-FFF2-40B4-BE49-F238E27FC236}">
                <a16:creationId xmlns:a16="http://schemas.microsoft.com/office/drawing/2014/main" id="{AB26AEBA-AED4-4541-B3F2-66F9EF6737D3}"/>
              </a:ext>
            </a:extLst>
          </p:cNvPr>
          <p:cNvSpPr>
            <a:spLocks noChangeArrowheads="1"/>
          </p:cNvSpPr>
          <p:nvPr/>
        </p:nvSpPr>
        <p:spPr bwMode="auto">
          <a:xfrm>
            <a:off x="141003" y="580859"/>
            <a:ext cx="2555132"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500" b="0" i="0" u="none" strike="noStrike" cap="none" normalizeH="0" baseline="0" dirty="0">
                <a:ln>
                  <a:noFill/>
                </a:ln>
                <a:solidFill>
                  <a:schemeClr val="bg2">
                    <a:lumMod val="50000"/>
                  </a:schemeClr>
                </a:solidFill>
                <a:effectLst/>
                <a:latin typeface="Quicksand" panose="020B0604020202020204" charset="0"/>
                <a:ea typeface="Calibri" panose="020F0502020204030204" pitchFamily="34" charset="0"/>
                <a:cs typeface="Times New Roman" panose="02020603050405020304" pitchFamily="18" charset="0"/>
              </a:rPr>
              <a:t>This is a map of the world in 1042. Below is a map of the world today. In your copy book can you:</a:t>
            </a:r>
          </a:p>
          <a:p>
            <a:pPr marL="342900" indent="-342900">
              <a:buClrTx/>
              <a:buFont typeface="+mj-lt"/>
              <a:buAutoNum type="arabicPeriod"/>
            </a:pPr>
            <a:r>
              <a:rPr kumimoji="0" lang="en-US" altLang="en-US" sz="1500" b="0" i="0" u="none" strike="noStrike" cap="none" normalizeH="0" baseline="0" dirty="0">
                <a:ln>
                  <a:noFill/>
                </a:ln>
                <a:solidFill>
                  <a:schemeClr val="bg2">
                    <a:lumMod val="50000"/>
                  </a:schemeClr>
                </a:solidFill>
                <a:effectLst/>
                <a:latin typeface="Quicksand" panose="020B0604020202020204" charset="0"/>
                <a:ea typeface="Calibri" panose="020F0502020204030204" pitchFamily="34" charset="0"/>
                <a:cs typeface="Times New Roman" panose="02020603050405020304" pitchFamily="18" charset="0"/>
              </a:rPr>
              <a:t>Write down five differences between the two maps.</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500" b="0" i="0" u="none" strike="noStrike" cap="none" normalizeH="0" baseline="0" dirty="0">
                <a:ln>
                  <a:noFill/>
                </a:ln>
                <a:solidFill>
                  <a:schemeClr val="bg2">
                    <a:lumMod val="50000"/>
                  </a:schemeClr>
                </a:solidFill>
                <a:effectLst/>
                <a:latin typeface="Quicksand" panose="020B0604020202020204" charset="0"/>
                <a:ea typeface="Calibri" panose="020F0502020204030204" pitchFamily="34" charset="0"/>
                <a:cs typeface="Times New Roman" panose="02020603050405020304" pitchFamily="18" charset="0"/>
              </a:rPr>
              <a:t> What continents are missing from the first map. </a:t>
            </a:r>
          </a:p>
          <a:p>
            <a:pPr>
              <a:buClrTx/>
            </a:pPr>
            <a:r>
              <a:rPr kumimoji="0" lang="en-US" altLang="en-US" sz="1500" b="0" i="0" u="none" strike="noStrike" cap="none" normalizeH="0" baseline="0" dirty="0">
                <a:ln>
                  <a:noFill/>
                </a:ln>
                <a:solidFill>
                  <a:schemeClr val="bg2">
                    <a:lumMod val="50000"/>
                  </a:schemeClr>
                </a:solidFill>
                <a:effectLst/>
                <a:highlight>
                  <a:srgbClr val="00FF00"/>
                </a:highlight>
                <a:latin typeface="Quicksand" panose="020B0604020202020204" charset="0"/>
                <a:cs typeface="Times New Roman" panose="02020603050405020304" pitchFamily="18" charset="0"/>
              </a:rPr>
              <a:t>North America, South America, Australia and Antarctica</a:t>
            </a:r>
            <a:endParaRPr kumimoji="0" lang="en-GB" altLang="en-US" sz="1500" b="0" i="0" u="none" strike="noStrike" cap="none" normalizeH="0" baseline="0" dirty="0">
              <a:ln>
                <a:noFill/>
              </a:ln>
              <a:solidFill>
                <a:schemeClr val="bg2">
                  <a:lumMod val="50000"/>
                </a:schemeClr>
              </a:solidFill>
              <a:effectLst/>
              <a:highlight>
                <a:srgbClr val="00FF00"/>
              </a:highlight>
              <a:latin typeface="Quicksand" panose="020B060402020202020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sz="1500" b="0" i="0" u="none" strike="noStrike" cap="none" normalizeH="0" baseline="0" dirty="0">
              <a:ln>
                <a:noFill/>
              </a:ln>
              <a:solidFill>
                <a:schemeClr val="bg2">
                  <a:lumMod val="50000"/>
                </a:schemeClr>
              </a:solidFill>
              <a:effectLst/>
              <a:latin typeface="Quicksand" panose="020B060402020202020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GB" altLang="en-US" sz="1500" b="0" i="0" u="none" strike="noStrike" cap="none" normalizeH="0" baseline="0" dirty="0">
              <a:ln>
                <a:noFill/>
              </a:ln>
              <a:solidFill>
                <a:schemeClr val="bg2">
                  <a:lumMod val="50000"/>
                </a:schemeClr>
              </a:solidFill>
              <a:effectLst/>
              <a:latin typeface="Quicksand" panose="020B060402020202020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500" b="0" i="0" u="none" strike="noStrike" cap="none" normalizeH="0" baseline="0" dirty="0">
              <a:ln>
                <a:noFill/>
              </a:ln>
              <a:solidFill>
                <a:schemeClr val="bg2">
                  <a:lumMod val="50000"/>
                </a:schemeClr>
              </a:solidFill>
              <a:effectLst/>
              <a:latin typeface="Quicksand" panose="020B0604020202020204" charset="0"/>
            </a:endParaRPr>
          </a:p>
        </p:txBody>
      </p:sp>
      <p:sp>
        <p:nvSpPr>
          <p:cNvPr id="9" name="Rectangle 6">
            <a:extLst>
              <a:ext uri="{FF2B5EF4-FFF2-40B4-BE49-F238E27FC236}">
                <a16:creationId xmlns:a16="http://schemas.microsoft.com/office/drawing/2014/main" id="{ECD2BE47-E241-4268-B97E-CBD044584799}"/>
              </a:ext>
            </a:extLst>
          </p:cNvPr>
          <p:cNvSpPr>
            <a:spLocks noChangeArrowheads="1"/>
          </p:cNvSpPr>
          <p:nvPr/>
        </p:nvSpPr>
        <p:spPr bwMode="auto">
          <a:xfrm>
            <a:off x="48638" y="25228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82549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5A9CA708-7A4F-4E86-A41A-0A4580E4CA3F}"/>
              </a:ext>
            </a:extLst>
          </p:cNvPr>
          <p:cNvSpPr>
            <a:spLocks noChangeArrowheads="1"/>
          </p:cNvSpPr>
          <p:nvPr/>
        </p:nvSpPr>
        <p:spPr bwMode="auto">
          <a:xfrm>
            <a:off x="0" y="74711"/>
            <a:ext cx="1847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solidFill>
                <a:schemeClr val="bg2">
                  <a:lumMod val="50000"/>
                </a:schemeClr>
              </a:solidFill>
            </a:endParaRPr>
          </a:p>
        </p:txBody>
      </p:sp>
      <p:sp>
        <p:nvSpPr>
          <p:cNvPr id="7" name="Rectangle 5">
            <a:extLst>
              <a:ext uri="{FF2B5EF4-FFF2-40B4-BE49-F238E27FC236}">
                <a16:creationId xmlns:a16="http://schemas.microsoft.com/office/drawing/2014/main" id="{A8022B2A-33CE-4C3B-969C-E9EEF8A0337A}"/>
              </a:ext>
            </a:extLst>
          </p:cNvPr>
          <p:cNvSpPr>
            <a:spLocks noGrp="1" noChangeArrowheads="1"/>
          </p:cNvSpPr>
          <p:nvPr>
            <p:ph type="title"/>
          </p:nvPr>
        </p:nvSpPr>
        <p:spPr bwMode="auto">
          <a:xfrm>
            <a:off x="356349" y="382488"/>
            <a:ext cx="7463989"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3500" b="1" i="0" u="sng" strike="noStrike" cap="none" normalizeH="0" baseline="0" dirty="0">
                <a:ln>
                  <a:noFill/>
                </a:ln>
                <a:solidFill>
                  <a:schemeClr val="bg2">
                    <a:lumMod val="50000"/>
                  </a:schemeClr>
                </a:solidFill>
                <a:effectLst/>
                <a:latin typeface="Quicksand" panose="020B0604020202020204" charset="0"/>
                <a:ea typeface="Calibri" panose="020F0502020204030204" pitchFamily="34" charset="0"/>
                <a:cs typeface="Times New Roman" panose="02020603050405020304" pitchFamily="18" charset="0"/>
              </a:rPr>
              <a:t>Activity </a:t>
            </a:r>
            <a:r>
              <a:rPr lang="en-GB" altLang="en-US" sz="3500" u="sng" dirty="0">
                <a:solidFill>
                  <a:schemeClr val="bg2">
                    <a:lumMod val="50000"/>
                  </a:schemeClr>
                </a:solidFill>
                <a:latin typeface="Quicksand" panose="020B0604020202020204" charset="0"/>
                <a:ea typeface="Calibri" panose="020F0502020204030204" pitchFamily="34" charset="0"/>
                <a:cs typeface="Times New Roman" panose="02020603050405020304" pitchFamily="18" charset="0"/>
              </a:rPr>
              <a:t>2</a:t>
            </a:r>
            <a:r>
              <a:rPr kumimoji="0" lang="en-GB" altLang="en-US" sz="3500" b="1" i="0" u="sng" strike="noStrike" cap="none" normalizeH="0" baseline="0" dirty="0">
                <a:ln>
                  <a:noFill/>
                </a:ln>
                <a:solidFill>
                  <a:schemeClr val="bg2">
                    <a:lumMod val="50000"/>
                  </a:schemeClr>
                </a:solidFill>
                <a:effectLst/>
                <a:latin typeface="Quicksand" panose="020B0604020202020204" charset="0"/>
                <a:ea typeface="Calibri" panose="020F0502020204030204" pitchFamily="34" charset="0"/>
                <a:cs typeface="Times New Roman" panose="02020603050405020304" pitchFamily="18" charset="0"/>
              </a:rPr>
              <a:t>: What do we mean by the term the ‘Age of Exploration’?</a:t>
            </a:r>
            <a:br>
              <a:rPr kumimoji="0" lang="en-GB" altLang="en-US" sz="3500" b="1" i="0" u="sng" strike="noStrike" cap="none" normalizeH="0" baseline="0" dirty="0">
                <a:ln>
                  <a:noFill/>
                </a:ln>
                <a:solidFill>
                  <a:schemeClr val="bg2">
                    <a:lumMod val="50000"/>
                  </a:schemeClr>
                </a:solidFill>
                <a:effectLst/>
                <a:latin typeface="Quicksand" panose="020B0604020202020204" charset="0"/>
                <a:ea typeface="Calibri" panose="020F0502020204030204" pitchFamily="34" charset="0"/>
                <a:cs typeface="Times New Roman" panose="02020603050405020304" pitchFamily="18" charset="0"/>
              </a:rPr>
            </a:br>
            <a:br>
              <a:rPr kumimoji="0" lang="en-GB" altLang="en-US" sz="3500" b="1" i="0" u="sng" strike="noStrike" cap="none" normalizeH="0" baseline="0" dirty="0">
                <a:ln>
                  <a:noFill/>
                </a:ln>
                <a:solidFill>
                  <a:schemeClr val="bg2">
                    <a:lumMod val="50000"/>
                  </a:schemeClr>
                </a:solidFill>
                <a:effectLst/>
                <a:latin typeface="Quicksand" panose="020B0604020202020204" charset="0"/>
                <a:ea typeface="Calibri" panose="020F0502020204030204" pitchFamily="34" charset="0"/>
                <a:cs typeface="Times New Roman" panose="02020603050405020304" pitchFamily="18" charset="0"/>
              </a:rPr>
            </a:br>
            <a:r>
              <a:rPr kumimoji="0" lang="en-GB" altLang="en-US" sz="3500" b="1" i="0" strike="noStrike" cap="none" normalizeH="0" baseline="0" dirty="0">
                <a:ln>
                  <a:noFill/>
                </a:ln>
                <a:solidFill>
                  <a:schemeClr val="bg2">
                    <a:lumMod val="50000"/>
                  </a:schemeClr>
                </a:solidFill>
                <a:effectLst/>
                <a:latin typeface="Quicksand" panose="020B0604020202020204" charset="0"/>
                <a:ea typeface="Calibri" panose="020F0502020204030204" pitchFamily="34" charset="0"/>
                <a:cs typeface="Times New Roman" panose="02020603050405020304" pitchFamily="18" charset="0"/>
              </a:rPr>
              <a:t>Read the text and fill in the gaps</a:t>
            </a:r>
            <a:endParaRPr kumimoji="0" lang="en-GB" altLang="en-US" sz="3500" b="0" i="0" strike="noStrike" cap="none" normalizeH="0" baseline="0" dirty="0">
              <a:ln>
                <a:noFill/>
              </a:ln>
              <a:solidFill>
                <a:schemeClr val="bg2">
                  <a:lumMod val="50000"/>
                </a:schemeClr>
              </a:solidFill>
              <a:effectLst/>
              <a:latin typeface="Quicksand" panose="020B0604020202020204" charset="0"/>
            </a:endParaRPr>
          </a:p>
        </p:txBody>
      </p:sp>
      <p:sp>
        <p:nvSpPr>
          <p:cNvPr id="5" name="TextBox 4">
            <a:extLst>
              <a:ext uri="{FF2B5EF4-FFF2-40B4-BE49-F238E27FC236}">
                <a16:creationId xmlns:a16="http://schemas.microsoft.com/office/drawing/2014/main" id="{9AAE87A7-9A64-4AC0-8EB2-7DE0F3F7B901}"/>
              </a:ext>
            </a:extLst>
          </p:cNvPr>
          <p:cNvSpPr txBox="1"/>
          <p:nvPr/>
        </p:nvSpPr>
        <p:spPr>
          <a:xfrm>
            <a:off x="554475" y="3023633"/>
            <a:ext cx="6507805" cy="2663806"/>
          </a:xfrm>
          <a:prstGeom prst="rect">
            <a:avLst/>
          </a:prstGeom>
          <a:solidFill>
            <a:schemeClr val="accent6">
              <a:lumMod val="20000"/>
              <a:lumOff val="80000"/>
            </a:schemeClr>
          </a:solidFill>
        </p:spPr>
        <p:txBody>
          <a:bodyPr wrap="square">
            <a:spAutoFit/>
          </a:bodyPr>
          <a:lstStyle/>
          <a:p>
            <a:pPr>
              <a:lnSpc>
                <a:spcPct val="106000"/>
              </a:lnSpc>
              <a:spcAft>
                <a:spcPts val="800"/>
              </a:spcAft>
            </a:pPr>
            <a:r>
              <a:rPr lang="en-US" sz="2000" b="1" i="1" dirty="0">
                <a:effectLst/>
                <a:latin typeface="Quicksand" panose="020B0604020202020204" charset="0"/>
                <a:ea typeface="Calibri" panose="020F0502020204030204" pitchFamily="34" charset="0"/>
                <a:cs typeface="Calibri" panose="020F0502020204030204" pitchFamily="34" charset="0"/>
              </a:rPr>
              <a:t>Challenge: Answer the questions:</a:t>
            </a:r>
            <a:endParaRPr lang="en-GB" sz="2000" dirty="0">
              <a:effectLst/>
              <a:latin typeface="Quicksand" panose="020B0604020202020204" charset="0"/>
              <a:ea typeface="Calibri" panose="020F0502020204030204" pitchFamily="34" charset="0"/>
              <a:cs typeface="Times New Roman" panose="02020603050405020304" pitchFamily="18" charset="0"/>
            </a:endParaRPr>
          </a:p>
          <a:p>
            <a:pPr>
              <a:lnSpc>
                <a:spcPct val="106000"/>
              </a:lnSpc>
              <a:spcAft>
                <a:spcPts val="800"/>
              </a:spcAft>
            </a:pPr>
            <a:r>
              <a:rPr lang="en-US" sz="2000" dirty="0">
                <a:effectLst/>
                <a:latin typeface="Quicksand" panose="020B0604020202020204" charset="0"/>
                <a:ea typeface="Calibri" panose="020F0502020204030204" pitchFamily="34" charset="0"/>
                <a:cs typeface="Calibri" panose="020F0502020204030204" pitchFamily="34" charset="0"/>
              </a:rPr>
              <a:t>Pick three words why people wanted to explore the world in the 15</a:t>
            </a:r>
            <a:r>
              <a:rPr lang="en-US" sz="2000" baseline="30000" dirty="0">
                <a:effectLst/>
                <a:latin typeface="Quicksand" panose="020B0604020202020204" charset="0"/>
                <a:ea typeface="Calibri" panose="020F0502020204030204" pitchFamily="34" charset="0"/>
                <a:cs typeface="Calibri" panose="020F0502020204030204" pitchFamily="34" charset="0"/>
              </a:rPr>
              <a:t>th</a:t>
            </a:r>
            <a:r>
              <a:rPr lang="en-US" sz="2000" dirty="0">
                <a:effectLst/>
                <a:latin typeface="Quicksand" panose="020B0604020202020204" charset="0"/>
                <a:ea typeface="Calibri" panose="020F0502020204030204" pitchFamily="34" charset="0"/>
                <a:cs typeface="Calibri" panose="020F0502020204030204" pitchFamily="34" charset="0"/>
              </a:rPr>
              <a:t> century. </a:t>
            </a:r>
            <a:endParaRPr lang="en-GB" sz="2000" dirty="0">
              <a:effectLst/>
              <a:latin typeface="Quicksand" panose="020B0604020202020204" charset="0"/>
              <a:ea typeface="Calibri" panose="020F0502020204030204" pitchFamily="34" charset="0"/>
              <a:cs typeface="Times New Roman" panose="02020603050405020304" pitchFamily="18" charset="0"/>
            </a:endParaRPr>
          </a:p>
          <a:p>
            <a:pPr>
              <a:lnSpc>
                <a:spcPct val="106000"/>
              </a:lnSpc>
              <a:spcAft>
                <a:spcPts val="800"/>
              </a:spcAft>
            </a:pPr>
            <a:r>
              <a:rPr lang="en-US" sz="2000" dirty="0">
                <a:effectLst/>
                <a:latin typeface="Quicksand" panose="020B0604020202020204" charset="0"/>
                <a:ea typeface="Calibri" panose="020F0502020204030204" pitchFamily="34" charset="0"/>
                <a:cs typeface="Calibri" panose="020F0502020204030204" pitchFamily="34" charset="0"/>
              </a:rPr>
              <a:t>What was the first country to start exploring the world in a major way? Bonus (Why do you think it was this country) </a:t>
            </a:r>
            <a:endParaRPr lang="en-GB" sz="2000" dirty="0">
              <a:effectLst/>
              <a:latin typeface="Quicksand" panose="020B0604020202020204" charset="0"/>
              <a:ea typeface="Calibri" panose="020F0502020204030204" pitchFamily="34" charset="0"/>
              <a:cs typeface="Times New Roman" panose="02020603050405020304" pitchFamily="18" charset="0"/>
            </a:endParaRPr>
          </a:p>
          <a:p>
            <a:pPr>
              <a:lnSpc>
                <a:spcPct val="106000"/>
              </a:lnSpc>
              <a:spcAft>
                <a:spcPts val="800"/>
              </a:spcAft>
            </a:pPr>
            <a:r>
              <a:rPr lang="en-US" sz="2000" dirty="0">
                <a:effectLst/>
                <a:latin typeface="Quicksand" panose="020B0604020202020204" charset="0"/>
                <a:ea typeface="Calibri" panose="020F0502020204030204" pitchFamily="34" charset="0"/>
                <a:cs typeface="Calibri" panose="020F0502020204030204" pitchFamily="34" charset="0"/>
              </a:rPr>
              <a:t>Why were spices important to people from Europe?</a:t>
            </a:r>
            <a:endParaRPr lang="en-GB" sz="2000" dirty="0">
              <a:effectLst/>
              <a:latin typeface="Quicksand" panose="020B060402020202020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28664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EB88A4D-23E4-40EF-9141-112C2359863E}"/>
              </a:ext>
            </a:extLst>
          </p:cNvPr>
          <p:cNvSpPr>
            <a:spLocks noGrp="1"/>
          </p:cNvSpPr>
          <p:nvPr>
            <p:ph type="body" idx="1"/>
          </p:nvPr>
        </p:nvSpPr>
        <p:spPr>
          <a:xfrm>
            <a:off x="184731" y="1119438"/>
            <a:ext cx="8895992" cy="3934500"/>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bg2">
                  <a:lumMod val="50000"/>
                </a:schemeClr>
              </a:solidFill>
              <a:effectLst/>
              <a:latin typeface="Quicksand" panose="020B060402020202020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bg2">
                    <a:lumMod val="50000"/>
                  </a:schemeClr>
                </a:solidFill>
                <a:effectLst/>
                <a:latin typeface="Quicksand" panose="020B0604020202020204" charset="0"/>
                <a:ea typeface="Calibri" panose="020F0502020204030204" pitchFamily="34" charset="0"/>
                <a:cs typeface="Times New Roman" panose="02020603050405020304" pitchFamily="18" charset="0"/>
              </a:rPr>
              <a:t>The </a:t>
            </a:r>
            <a:r>
              <a:rPr kumimoji="0" lang="en-US" altLang="en-US" sz="1800" b="0" i="0" u="none" strike="noStrike" cap="none" normalizeH="0" baseline="0" dirty="0">
                <a:ln>
                  <a:noFill/>
                </a:ln>
                <a:solidFill>
                  <a:schemeClr val="bg2">
                    <a:lumMod val="50000"/>
                  </a:schemeClr>
                </a:solidFill>
                <a:effectLst/>
                <a:highlight>
                  <a:srgbClr val="00FF00"/>
                </a:highlight>
                <a:latin typeface="Quicksand" panose="020B0604020202020204" charset="0"/>
                <a:ea typeface="Calibri" panose="020F0502020204030204" pitchFamily="34" charset="0"/>
                <a:cs typeface="Times New Roman" panose="02020603050405020304" pitchFamily="18" charset="0"/>
              </a:rPr>
              <a:t>Age of Exploration </a:t>
            </a:r>
            <a:r>
              <a:rPr kumimoji="0" lang="en-US" altLang="en-US" sz="1800" b="0" i="0" u="none" strike="noStrike" cap="none" normalizeH="0" baseline="0" dirty="0">
                <a:ln>
                  <a:noFill/>
                </a:ln>
                <a:solidFill>
                  <a:schemeClr val="bg2">
                    <a:lumMod val="50000"/>
                  </a:schemeClr>
                </a:solidFill>
                <a:effectLst/>
                <a:latin typeface="Quicksand" panose="020B0604020202020204" charset="0"/>
                <a:ea typeface="Calibri" panose="020F0502020204030204" pitchFamily="34" charset="0"/>
                <a:cs typeface="Times New Roman" panose="02020603050405020304" pitchFamily="18" charset="0"/>
              </a:rPr>
              <a:t>started in the 1400's. The term “Age of Exploration” refers to the time period when people from Europe explored the world from the 1400’s-1700’s. There were many reason why people from Europe wanted to explore the world. Europeans were desperate to get </a:t>
            </a:r>
            <a:r>
              <a:rPr kumimoji="0" lang="en-US" altLang="en-US" sz="1800" b="1" i="0" u="none" strike="noStrike" cap="none" normalizeH="0" baseline="0" dirty="0">
                <a:ln>
                  <a:noFill/>
                </a:ln>
                <a:solidFill>
                  <a:schemeClr val="bg2">
                    <a:lumMod val="50000"/>
                  </a:schemeClr>
                </a:solidFill>
                <a:effectLst/>
                <a:highlight>
                  <a:srgbClr val="00FF00"/>
                </a:highlight>
                <a:latin typeface="Quicksand" panose="020B0604020202020204" charset="0"/>
                <a:ea typeface="Calibri" panose="020F0502020204030204" pitchFamily="34" charset="0"/>
                <a:cs typeface="Times New Roman" panose="02020603050405020304" pitchFamily="18" charset="0"/>
              </a:rPr>
              <a:t>spices</a:t>
            </a:r>
            <a:r>
              <a:rPr kumimoji="0" lang="en-US" altLang="en-US" sz="1800" b="1" i="0" u="none" strike="noStrike" cap="none" normalizeH="0" baseline="0" dirty="0">
                <a:ln>
                  <a:noFill/>
                </a:ln>
                <a:solidFill>
                  <a:schemeClr val="bg2">
                    <a:lumMod val="50000"/>
                  </a:schemeClr>
                </a:solidFill>
                <a:effectLst/>
                <a:latin typeface="Quicksand" panose="020B0604020202020204" charset="0"/>
                <a:ea typeface="Calibri" panose="020F0502020204030204" pitchFamily="34" charset="0"/>
                <a:cs typeface="Times New Roman" panose="02020603050405020304" pitchFamily="18" charset="0"/>
              </a:rPr>
              <a:t> </a:t>
            </a:r>
            <a:r>
              <a:rPr kumimoji="0" lang="en-US" altLang="en-US" sz="1800" b="0" i="0" u="none" strike="noStrike" cap="none" normalizeH="0" baseline="0" dirty="0">
                <a:ln>
                  <a:noFill/>
                </a:ln>
                <a:solidFill>
                  <a:schemeClr val="bg2">
                    <a:lumMod val="50000"/>
                  </a:schemeClr>
                </a:solidFill>
                <a:effectLst/>
                <a:latin typeface="Quicksand" panose="020B0604020202020204" charset="0"/>
                <a:ea typeface="Calibri" panose="020F0502020204030204" pitchFamily="34" charset="0"/>
                <a:cs typeface="Times New Roman" panose="02020603050405020304" pitchFamily="18" charset="0"/>
              </a:rPr>
              <a:t>from Asia. Spices were used to preserve foods and keep them from spoiling. Spices, however, were expensive and dangerous to get. Traders had to travel parts of the</a:t>
            </a:r>
            <a:endParaRPr kumimoji="0" lang="en-GB" altLang="en-US" sz="1800" b="0" i="0" u="none" strike="noStrike" cap="none" normalizeH="0" baseline="0" dirty="0">
              <a:ln>
                <a:noFill/>
              </a:ln>
              <a:solidFill>
                <a:schemeClr val="bg2">
                  <a:lumMod val="50000"/>
                </a:schemeClr>
              </a:solidFill>
              <a:effectLst/>
              <a:latin typeface="Quicksand" panose="020B060402020202020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bg2">
                    <a:lumMod val="50000"/>
                  </a:schemeClr>
                </a:solidFill>
                <a:effectLst/>
                <a:latin typeface="Quicksand" panose="020B0604020202020204" charset="0"/>
                <a:ea typeface="Calibri" panose="020F0502020204030204" pitchFamily="34" charset="0"/>
                <a:cs typeface="Times New Roman" panose="02020603050405020304" pitchFamily="18" charset="0"/>
              </a:rPr>
              <a:t>dangerous </a:t>
            </a:r>
            <a:r>
              <a:rPr kumimoji="0" lang="en-US" altLang="en-US" sz="1800" b="0" i="0" u="none" strike="noStrike" cap="none" normalizeH="0" baseline="0" dirty="0">
                <a:ln>
                  <a:noFill/>
                </a:ln>
                <a:solidFill>
                  <a:schemeClr val="bg2">
                    <a:lumMod val="50000"/>
                  </a:schemeClr>
                </a:solidFill>
                <a:effectLst/>
                <a:highlight>
                  <a:srgbClr val="00FF00"/>
                </a:highlight>
                <a:latin typeface="Quicksand" panose="020B0604020202020204" charset="0"/>
                <a:ea typeface="Calibri" panose="020F0502020204030204" pitchFamily="34" charset="0"/>
                <a:cs typeface="Times New Roman" panose="02020603050405020304" pitchFamily="18" charset="0"/>
              </a:rPr>
              <a:t>Silk Road </a:t>
            </a:r>
            <a:r>
              <a:rPr kumimoji="0" lang="en-US" altLang="en-US" sz="1800" b="0" i="0" u="none" strike="noStrike" cap="none" normalizeH="0" baseline="0" dirty="0">
                <a:ln>
                  <a:noFill/>
                </a:ln>
                <a:solidFill>
                  <a:schemeClr val="bg2">
                    <a:lumMod val="50000"/>
                  </a:schemeClr>
                </a:solidFill>
                <a:effectLst/>
                <a:latin typeface="Quicksand" panose="020B0604020202020204" charset="0"/>
                <a:ea typeface="Calibri" panose="020F0502020204030204" pitchFamily="34" charset="0"/>
                <a:cs typeface="Times New Roman" panose="02020603050405020304" pitchFamily="18" charset="0"/>
              </a:rPr>
              <a:t>(a land route from Europe to Asia) to get them. Because the Silk Road was frequently closed due to various wars, European rulers began to pay for explorations to find a </a:t>
            </a:r>
            <a:r>
              <a:rPr kumimoji="0" lang="en-US" altLang="en-US" sz="1800" b="1" i="0" u="none" strike="noStrike" cap="none" normalizeH="0" baseline="0" dirty="0">
                <a:ln>
                  <a:noFill/>
                </a:ln>
                <a:solidFill>
                  <a:schemeClr val="bg2">
                    <a:lumMod val="50000"/>
                  </a:schemeClr>
                </a:solidFill>
                <a:effectLst/>
                <a:highlight>
                  <a:srgbClr val="00FF00"/>
                </a:highlight>
                <a:latin typeface="Quicksand" panose="020B0604020202020204" charset="0"/>
                <a:ea typeface="Calibri" panose="020F0502020204030204" pitchFamily="34" charset="0"/>
                <a:cs typeface="Times New Roman" panose="02020603050405020304" pitchFamily="18" charset="0"/>
              </a:rPr>
              <a:t>Sea Route </a:t>
            </a:r>
            <a:r>
              <a:rPr kumimoji="0" lang="en-US" altLang="en-US" sz="1800" b="0" i="0" u="none" strike="noStrike" cap="none" normalizeH="0" baseline="0" dirty="0">
                <a:ln>
                  <a:noFill/>
                </a:ln>
                <a:solidFill>
                  <a:schemeClr val="bg2">
                    <a:lumMod val="50000"/>
                  </a:schemeClr>
                </a:solidFill>
                <a:effectLst/>
                <a:latin typeface="Quicksand" panose="020B0604020202020204" charset="0"/>
                <a:ea typeface="Calibri" panose="020F0502020204030204" pitchFamily="34" charset="0"/>
                <a:cs typeface="Times New Roman" panose="02020603050405020304" pitchFamily="18" charset="0"/>
              </a:rPr>
              <a:t>to Asia so they could get spices more easily and for cheaper. Portugal was the first European country that sent explorers to search for the sea route to Asia. In the 1400's, however, sailors were afraid of </a:t>
            </a:r>
            <a:r>
              <a:rPr kumimoji="0" lang="en-US" altLang="en-US" sz="1800" b="0" i="0" u="none" strike="noStrike" cap="none" normalizeH="0" baseline="0" dirty="0">
                <a:ln>
                  <a:noFill/>
                </a:ln>
                <a:solidFill>
                  <a:schemeClr val="bg2">
                    <a:lumMod val="50000"/>
                  </a:schemeClr>
                </a:solidFill>
                <a:effectLst/>
                <a:highlight>
                  <a:srgbClr val="00FF00"/>
                </a:highlight>
                <a:latin typeface="Quicksand" panose="020B0604020202020204" charset="0"/>
                <a:ea typeface="Calibri" panose="020F0502020204030204" pitchFamily="34" charset="0"/>
                <a:cs typeface="Times New Roman" panose="02020603050405020304" pitchFamily="18" charset="0"/>
              </a:rPr>
              <a:t>Sea Monsters </a:t>
            </a:r>
            <a:r>
              <a:rPr kumimoji="0" lang="en-US" altLang="en-US" sz="1800" b="0" i="0" u="none" strike="noStrike" cap="none" normalizeH="0" baseline="0" dirty="0">
                <a:ln>
                  <a:noFill/>
                </a:ln>
                <a:solidFill>
                  <a:schemeClr val="bg2">
                    <a:lumMod val="50000"/>
                  </a:schemeClr>
                </a:solidFill>
                <a:effectLst/>
                <a:latin typeface="Quicksand" panose="020B0604020202020204" charset="0"/>
                <a:ea typeface="Calibri" panose="020F0502020204030204" pitchFamily="34" charset="0"/>
                <a:cs typeface="Times New Roman" panose="02020603050405020304" pitchFamily="18" charset="0"/>
              </a:rPr>
              <a:t>and boiling hot water at the Equator, so progress was slow. </a:t>
            </a:r>
            <a:endParaRPr lang="en-GB" dirty="0">
              <a:solidFill>
                <a:schemeClr val="bg2">
                  <a:lumMod val="50000"/>
                </a:schemeClr>
              </a:solidFill>
              <a:latin typeface="Quicksand" panose="020B0604020202020204" charset="0"/>
            </a:endParaRPr>
          </a:p>
        </p:txBody>
      </p:sp>
      <p:sp>
        <p:nvSpPr>
          <p:cNvPr id="4" name="Rectangle 2">
            <a:extLst>
              <a:ext uri="{FF2B5EF4-FFF2-40B4-BE49-F238E27FC236}">
                <a16:creationId xmlns:a16="http://schemas.microsoft.com/office/drawing/2014/main" id="{5A9CA708-7A4F-4E86-A41A-0A4580E4CA3F}"/>
              </a:ext>
            </a:extLst>
          </p:cNvPr>
          <p:cNvSpPr>
            <a:spLocks noChangeArrowheads="1"/>
          </p:cNvSpPr>
          <p:nvPr/>
        </p:nvSpPr>
        <p:spPr bwMode="auto">
          <a:xfrm>
            <a:off x="0" y="74711"/>
            <a:ext cx="1847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solidFill>
                <a:schemeClr val="bg2">
                  <a:lumMod val="50000"/>
                </a:schemeClr>
              </a:solidFill>
            </a:endParaRPr>
          </a:p>
        </p:txBody>
      </p:sp>
      <p:sp>
        <p:nvSpPr>
          <p:cNvPr id="7" name="Rectangle 5">
            <a:extLst>
              <a:ext uri="{FF2B5EF4-FFF2-40B4-BE49-F238E27FC236}">
                <a16:creationId xmlns:a16="http://schemas.microsoft.com/office/drawing/2014/main" id="{A8022B2A-33CE-4C3B-969C-E9EEF8A0337A}"/>
              </a:ext>
            </a:extLst>
          </p:cNvPr>
          <p:cNvSpPr>
            <a:spLocks noGrp="1" noChangeArrowheads="1"/>
          </p:cNvSpPr>
          <p:nvPr>
            <p:ph type="title"/>
          </p:nvPr>
        </p:nvSpPr>
        <p:spPr bwMode="auto">
          <a:xfrm>
            <a:off x="311700" y="353243"/>
            <a:ext cx="8127546"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1" i="0" u="sng" strike="noStrike" cap="none" normalizeH="0" baseline="0" dirty="0">
                <a:ln>
                  <a:noFill/>
                </a:ln>
                <a:solidFill>
                  <a:schemeClr val="bg2">
                    <a:lumMod val="50000"/>
                  </a:schemeClr>
                </a:solidFill>
                <a:effectLst/>
                <a:latin typeface="Quicksand" panose="020B0604020202020204" charset="0"/>
                <a:ea typeface="Calibri" panose="020F0502020204030204" pitchFamily="34" charset="0"/>
                <a:cs typeface="Times New Roman" panose="02020603050405020304" pitchFamily="18" charset="0"/>
              </a:rPr>
              <a:t>Activity: What do we mean by the term the ‘Age of Exploration’?</a:t>
            </a:r>
            <a:br>
              <a:rPr kumimoji="0" lang="en-GB" altLang="en-US" sz="2000" b="1" i="0" u="sng" strike="noStrike" cap="none" normalizeH="0" baseline="0" dirty="0">
                <a:ln>
                  <a:noFill/>
                </a:ln>
                <a:solidFill>
                  <a:schemeClr val="bg2">
                    <a:lumMod val="50000"/>
                  </a:schemeClr>
                </a:solidFill>
                <a:effectLst/>
                <a:latin typeface="Quicksand" panose="020B0604020202020204" charset="0"/>
                <a:ea typeface="Calibri" panose="020F0502020204030204" pitchFamily="34" charset="0"/>
                <a:cs typeface="Times New Roman" panose="02020603050405020304" pitchFamily="18" charset="0"/>
              </a:rPr>
            </a:br>
            <a:br>
              <a:rPr kumimoji="0" lang="en-GB" altLang="en-US" sz="2000" b="1" i="0" u="sng" strike="noStrike" cap="none" normalizeH="0" baseline="0" dirty="0">
                <a:ln>
                  <a:noFill/>
                </a:ln>
                <a:solidFill>
                  <a:schemeClr val="bg2">
                    <a:lumMod val="50000"/>
                  </a:schemeClr>
                </a:solidFill>
                <a:effectLst/>
                <a:latin typeface="Quicksand" panose="020B0604020202020204" charset="0"/>
                <a:ea typeface="Calibri" panose="020F0502020204030204" pitchFamily="34" charset="0"/>
                <a:cs typeface="Times New Roman" panose="02020603050405020304" pitchFamily="18" charset="0"/>
              </a:rPr>
            </a:br>
            <a:r>
              <a:rPr kumimoji="0" lang="en-GB" altLang="en-US" sz="2000" b="1" i="0" strike="noStrike" cap="none" normalizeH="0" baseline="0" dirty="0">
                <a:ln>
                  <a:noFill/>
                </a:ln>
                <a:solidFill>
                  <a:schemeClr val="bg2">
                    <a:lumMod val="50000"/>
                  </a:schemeClr>
                </a:solidFill>
                <a:effectLst/>
                <a:highlight>
                  <a:srgbClr val="00FF00"/>
                </a:highlight>
                <a:latin typeface="Quicksand" panose="020B0604020202020204" charset="0"/>
                <a:ea typeface="Calibri" panose="020F0502020204030204" pitchFamily="34" charset="0"/>
                <a:cs typeface="Times New Roman" panose="02020603050405020304" pitchFamily="18" charset="0"/>
              </a:rPr>
              <a:t>Answers!</a:t>
            </a:r>
            <a:endParaRPr kumimoji="0" lang="en-GB" altLang="en-US" sz="2000" b="0" i="0" strike="noStrike" cap="none" normalizeH="0" baseline="0" dirty="0">
              <a:ln>
                <a:noFill/>
              </a:ln>
              <a:solidFill>
                <a:schemeClr val="bg2">
                  <a:lumMod val="50000"/>
                </a:schemeClr>
              </a:solidFill>
              <a:effectLst/>
              <a:highlight>
                <a:srgbClr val="00FF00"/>
              </a:highlight>
              <a:latin typeface="Quicksand" panose="020B0604020202020204" charset="0"/>
            </a:endParaRPr>
          </a:p>
        </p:txBody>
      </p:sp>
    </p:spTree>
    <p:extLst>
      <p:ext uri="{BB962C8B-B14F-4D97-AF65-F5344CB8AC3E}">
        <p14:creationId xmlns:p14="http://schemas.microsoft.com/office/powerpoint/2010/main" val="878087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614F3-EF30-4E21-9082-974EF7D9296C}"/>
              </a:ext>
            </a:extLst>
          </p:cNvPr>
          <p:cNvSpPr>
            <a:spLocks noGrp="1"/>
          </p:cNvSpPr>
          <p:nvPr>
            <p:ph type="title"/>
          </p:nvPr>
        </p:nvSpPr>
        <p:spPr>
          <a:xfrm>
            <a:off x="178342" y="39455"/>
            <a:ext cx="7645526" cy="1007700"/>
          </a:xfrm>
        </p:spPr>
        <p:txBody>
          <a:bodyPr/>
          <a:lstStyle/>
          <a:p>
            <a:r>
              <a:rPr kumimoji="0" lang="en-GB" altLang="en-US" sz="2000" b="1" i="0" u="sng" strike="noStrike" cap="none" normalizeH="0" baseline="0" dirty="0">
                <a:ln>
                  <a:noFill/>
                </a:ln>
                <a:solidFill>
                  <a:schemeClr val="bg2">
                    <a:lumMod val="50000"/>
                  </a:schemeClr>
                </a:solidFill>
                <a:effectLst/>
                <a:latin typeface="Quicksand" panose="020B0604020202020204" charset="0"/>
                <a:ea typeface="Calibri" panose="020F0502020204030204" pitchFamily="34" charset="0"/>
                <a:cs typeface="Times New Roman" panose="02020603050405020304" pitchFamily="18" charset="0"/>
              </a:rPr>
              <a:t>Activity : What do we mean by the term the ‘Age of Exploration’?</a:t>
            </a:r>
            <a:br>
              <a:rPr kumimoji="0" lang="en-GB" altLang="en-US" sz="2000" b="1" i="0" u="sng" strike="noStrike" cap="none" normalizeH="0" baseline="0" dirty="0">
                <a:ln>
                  <a:noFill/>
                </a:ln>
                <a:solidFill>
                  <a:schemeClr val="bg2">
                    <a:lumMod val="50000"/>
                  </a:schemeClr>
                </a:solidFill>
                <a:effectLst/>
                <a:latin typeface="Quicksand" panose="020B0604020202020204" charset="0"/>
                <a:ea typeface="Calibri" panose="020F0502020204030204" pitchFamily="34" charset="0"/>
                <a:cs typeface="Times New Roman" panose="02020603050405020304" pitchFamily="18" charset="0"/>
              </a:rPr>
            </a:br>
            <a:r>
              <a:rPr kumimoji="0" lang="en-GB" altLang="en-US" sz="2000" b="1" i="0" strike="noStrike" cap="none" normalizeH="0" baseline="0" dirty="0">
                <a:ln>
                  <a:noFill/>
                </a:ln>
                <a:solidFill>
                  <a:schemeClr val="bg2">
                    <a:lumMod val="50000"/>
                  </a:schemeClr>
                </a:solidFill>
                <a:effectLst/>
                <a:highlight>
                  <a:srgbClr val="00FF00"/>
                </a:highlight>
                <a:latin typeface="Quicksand" panose="020B0604020202020204" charset="0"/>
                <a:ea typeface="Calibri" panose="020F0502020204030204" pitchFamily="34" charset="0"/>
                <a:cs typeface="Times New Roman" panose="02020603050405020304" pitchFamily="18" charset="0"/>
              </a:rPr>
              <a:t>Answers!</a:t>
            </a:r>
            <a:endParaRPr lang="en-GB" sz="2000" dirty="0"/>
          </a:p>
        </p:txBody>
      </p:sp>
      <p:sp>
        <p:nvSpPr>
          <p:cNvPr id="3" name="Text Placeholder 2">
            <a:extLst>
              <a:ext uri="{FF2B5EF4-FFF2-40B4-BE49-F238E27FC236}">
                <a16:creationId xmlns:a16="http://schemas.microsoft.com/office/drawing/2014/main" id="{6F00D519-C790-4E2C-BB68-5D1C6A7113CB}"/>
              </a:ext>
            </a:extLst>
          </p:cNvPr>
          <p:cNvSpPr>
            <a:spLocks noGrp="1"/>
          </p:cNvSpPr>
          <p:nvPr>
            <p:ph type="body" idx="1"/>
          </p:nvPr>
        </p:nvSpPr>
        <p:spPr>
          <a:xfrm>
            <a:off x="-162129" y="892458"/>
            <a:ext cx="9254247" cy="3934500"/>
          </a:xfrm>
        </p:spPr>
        <p:txBody>
          <a:bodyPr/>
          <a:lstStyle/>
          <a:p>
            <a:pPr marL="152400" indent="0">
              <a:lnSpc>
                <a:spcPct val="106000"/>
              </a:lnSpc>
              <a:spcAft>
                <a:spcPts val="800"/>
              </a:spcAft>
              <a:buNone/>
            </a:pPr>
            <a:r>
              <a:rPr lang="en-US" sz="1800" dirty="0">
                <a:effectLst/>
                <a:latin typeface="Quicksand" panose="020B0604020202020204" charset="0"/>
                <a:ea typeface="Calibri" panose="020F0502020204030204" pitchFamily="34" charset="0"/>
                <a:cs typeface="Times New Roman" panose="02020603050405020304" pitchFamily="18" charset="0"/>
              </a:rPr>
              <a:t> </a:t>
            </a:r>
            <a:endParaRPr lang="en-GB" sz="1800" dirty="0">
              <a:effectLst/>
              <a:latin typeface="Quicksand" panose="020B0604020202020204" charset="0"/>
              <a:ea typeface="Calibri" panose="020F0502020204030204" pitchFamily="34" charset="0"/>
              <a:cs typeface="Times New Roman" panose="02020603050405020304" pitchFamily="18" charset="0"/>
            </a:endParaRPr>
          </a:p>
          <a:p>
            <a:pPr marL="152400" indent="0">
              <a:lnSpc>
                <a:spcPct val="106000"/>
              </a:lnSpc>
              <a:spcAft>
                <a:spcPts val="800"/>
              </a:spcAft>
              <a:buNone/>
            </a:pPr>
            <a:r>
              <a:rPr lang="en-US" sz="1800" dirty="0">
                <a:effectLst/>
                <a:latin typeface="Quicksand" panose="020B0604020202020204" charset="0"/>
                <a:ea typeface="Calibri" panose="020F0502020204030204" pitchFamily="34" charset="0"/>
                <a:cs typeface="Times New Roman" panose="02020603050405020304" pitchFamily="18" charset="0"/>
              </a:rPr>
              <a:t>The Age of Exploration marked the beginning of Portuguese power and wealth. At the beginning of the 1400s Portugal had a population of one and a quarter million and an economy dependent on </a:t>
            </a:r>
            <a:r>
              <a:rPr lang="en-US" sz="1800" b="1" dirty="0">
                <a:effectLst/>
                <a:latin typeface="Quicksand" panose="020B0604020202020204" charset="0"/>
                <a:ea typeface="Calibri" panose="020F0502020204030204" pitchFamily="34" charset="0"/>
                <a:cs typeface="Times New Roman" panose="02020603050405020304" pitchFamily="18" charset="0"/>
              </a:rPr>
              <a:t>maritime trade</a:t>
            </a:r>
            <a:r>
              <a:rPr lang="en-US" sz="1800" dirty="0">
                <a:effectLst/>
                <a:latin typeface="Quicksand" panose="020B0604020202020204" charset="0"/>
                <a:ea typeface="Calibri" panose="020F0502020204030204" pitchFamily="34" charset="0"/>
                <a:cs typeface="Times New Roman" panose="02020603050405020304" pitchFamily="18" charset="0"/>
              </a:rPr>
              <a:t> with Northern Europe. Although Portugal was not as rich as the other European countries, it would lead the European community in the </a:t>
            </a:r>
            <a:r>
              <a:rPr lang="en-US" sz="1800" dirty="0">
                <a:effectLst/>
                <a:highlight>
                  <a:srgbClr val="00FF00"/>
                </a:highlight>
                <a:latin typeface="Quicksand" panose="020B0604020202020204" charset="0"/>
                <a:ea typeface="Calibri" panose="020F0502020204030204" pitchFamily="34" charset="0"/>
                <a:cs typeface="Times New Roman" panose="02020603050405020304" pitchFamily="18" charset="0"/>
              </a:rPr>
              <a:t>exploration</a:t>
            </a:r>
            <a:r>
              <a:rPr lang="en-US" sz="1800" dirty="0">
                <a:effectLst/>
                <a:latin typeface="Quicksand" panose="020B0604020202020204" charset="0"/>
                <a:ea typeface="Calibri" panose="020F0502020204030204" pitchFamily="34" charset="0"/>
                <a:cs typeface="Times New Roman" panose="02020603050405020304" pitchFamily="18" charset="0"/>
              </a:rPr>
              <a:t> of sea routes to the African continent, the Atlantic Islands, and to Asia and South America over the course of the sixteenth century.</a:t>
            </a:r>
            <a:endParaRPr lang="en-GB" sz="1800" dirty="0">
              <a:effectLst/>
              <a:latin typeface="Quicksand" panose="020B0604020202020204" charset="0"/>
              <a:ea typeface="Calibri" panose="020F0502020204030204" pitchFamily="34" charset="0"/>
              <a:cs typeface="Times New Roman" panose="02020603050405020304" pitchFamily="18" charset="0"/>
            </a:endParaRPr>
          </a:p>
          <a:p>
            <a:pPr marL="152400" indent="0">
              <a:lnSpc>
                <a:spcPct val="106000"/>
              </a:lnSpc>
              <a:spcAft>
                <a:spcPts val="800"/>
              </a:spcAft>
              <a:buNone/>
            </a:pPr>
            <a:r>
              <a:rPr lang="en-US" sz="1800" dirty="0">
                <a:effectLst/>
                <a:latin typeface="Quicksand" panose="020B0604020202020204" charset="0"/>
                <a:ea typeface="Calibri" panose="020F0502020204030204" pitchFamily="34" charset="0"/>
                <a:cs typeface="Times New Roman" panose="02020603050405020304" pitchFamily="18" charset="0"/>
              </a:rPr>
              <a:t>Portugal was so important in early exploration because of its  </a:t>
            </a:r>
            <a:r>
              <a:rPr lang="en-US" sz="1800" dirty="0">
                <a:effectLst/>
                <a:highlight>
                  <a:srgbClr val="00FF00"/>
                </a:highlight>
                <a:latin typeface="Quicksand" panose="020B0604020202020204" charset="0"/>
                <a:ea typeface="Calibri" panose="020F0502020204030204" pitchFamily="34" charset="0"/>
                <a:cs typeface="Times New Roman" panose="02020603050405020304" pitchFamily="18" charset="0"/>
              </a:rPr>
              <a:t>location</a:t>
            </a:r>
            <a:r>
              <a:rPr lang="en-US" sz="1800" dirty="0">
                <a:effectLst/>
                <a:latin typeface="Quicksand" panose="020B0604020202020204" charset="0"/>
                <a:ea typeface="Calibri" panose="020F0502020204030204" pitchFamily="34" charset="0"/>
                <a:cs typeface="Times New Roman" panose="02020603050405020304" pitchFamily="18" charset="0"/>
              </a:rPr>
              <a:t> along the west coast of the Europe, which allowed for the natural development of a </a:t>
            </a:r>
            <a:r>
              <a:rPr lang="en-US" sz="1800" b="1" dirty="0">
                <a:effectLst/>
                <a:latin typeface="Quicksand" panose="020B0604020202020204" charset="0"/>
                <a:ea typeface="Calibri" panose="020F0502020204030204" pitchFamily="34" charset="0"/>
                <a:cs typeface="Times New Roman" panose="02020603050405020304" pitchFamily="18" charset="0"/>
              </a:rPr>
              <a:t>seafaring tradition</a:t>
            </a:r>
            <a:r>
              <a:rPr lang="en-US" sz="1800" dirty="0">
                <a:effectLst/>
                <a:latin typeface="Quicksand" panose="020B0604020202020204" charset="0"/>
                <a:ea typeface="Calibri" panose="020F0502020204030204" pitchFamily="34" charset="0"/>
                <a:cs typeface="Times New Roman" panose="02020603050405020304" pitchFamily="18" charset="0"/>
              </a:rPr>
              <a:t>. This meant that they spent much of their time exploring the western coast of </a:t>
            </a:r>
            <a:r>
              <a:rPr lang="en-US" sz="1800" dirty="0">
                <a:effectLst/>
                <a:highlight>
                  <a:srgbClr val="00FF00"/>
                </a:highlight>
                <a:latin typeface="Quicksand" panose="020B0604020202020204" charset="0"/>
                <a:ea typeface="Calibri" panose="020F0502020204030204" pitchFamily="34" charset="0"/>
                <a:cs typeface="Times New Roman" panose="02020603050405020304" pitchFamily="18" charset="0"/>
              </a:rPr>
              <a:t>Africa</a:t>
            </a:r>
            <a:r>
              <a:rPr lang="en-US" sz="1800" dirty="0">
                <a:effectLst/>
                <a:latin typeface="Quicksand" panose="020B0604020202020204" charset="0"/>
                <a:ea typeface="Calibri" panose="020F0502020204030204" pitchFamily="34" charset="0"/>
                <a:cs typeface="Times New Roman" panose="02020603050405020304" pitchFamily="18" charset="0"/>
              </a:rPr>
              <a:t>. It is hard to believe that it was so dangerous and scary for these ships, but there had never been a European ship that had traveled all the way down the western coast of Africa. </a:t>
            </a:r>
            <a:endParaRPr lang="en-GB" sz="1800" dirty="0">
              <a:effectLst/>
              <a:latin typeface="Quicksand" panose="020B0604020202020204" charset="0"/>
              <a:ea typeface="Calibri" panose="020F0502020204030204" pitchFamily="34" charset="0"/>
              <a:cs typeface="Times New Roman" panose="02020603050405020304" pitchFamily="18" charset="0"/>
            </a:endParaRPr>
          </a:p>
          <a:p>
            <a:pPr marL="152400" indent="0">
              <a:buNone/>
            </a:pPr>
            <a:endParaRPr lang="en-GB" dirty="0">
              <a:latin typeface="Quicksand" panose="020B0604020202020204" charset="0"/>
            </a:endParaRPr>
          </a:p>
        </p:txBody>
      </p:sp>
    </p:spTree>
    <p:extLst>
      <p:ext uri="{BB962C8B-B14F-4D97-AF65-F5344CB8AC3E}">
        <p14:creationId xmlns:p14="http://schemas.microsoft.com/office/powerpoint/2010/main" val="2204289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8D132BA-9EE8-4226-9037-5330424B91A8}"/>
              </a:ext>
            </a:extLst>
          </p:cNvPr>
          <p:cNvSpPr>
            <a:spLocks noGrp="1"/>
          </p:cNvSpPr>
          <p:nvPr>
            <p:ph type="body" idx="1"/>
          </p:nvPr>
        </p:nvSpPr>
        <p:spPr>
          <a:xfrm>
            <a:off x="334191" y="1255626"/>
            <a:ext cx="8099482" cy="3934500"/>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bg2"/>
                </a:solidFill>
                <a:effectLst/>
                <a:latin typeface="Quicksand" panose="020B0604020202020204" charset="0"/>
                <a:ea typeface="Calibri" panose="020F0502020204030204" pitchFamily="34" charset="0"/>
                <a:cs typeface="Times New Roman" panose="02020603050405020304" pitchFamily="18" charset="0"/>
              </a:rPr>
              <a:t>During the Age of Exploration, Spain was one of the most </a:t>
            </a:r>
            <a:r>
              <a:rPr kumimoji="0" lang="en-US" altLang="en-US" sz="1800" b="0" i="0" u="none" strike="noStrike" cap="none" normalizeH="0" baseline="0" dirty="0">
                <a:ln>
                  <a:noFill/>
                </a:ln>
                <a:solidFill>
                  <a:schemeClr val="bg2"/>
                </a:solidFill>
                <a:effectLst/>
                <a:highlight>
                  <a:srgbClr val="00FF00"/>
                </a:highlight>
                <a:latin typeface="Quicksand" panose="020B0604020202020204" charset="0"/>
                <a:ea typeface="Calibri" panose="020F0502020204030204" pitchFamily="34" charset="0"/>
                <a:cs typeface="Times New Roman" panose="02020603050405020304" pitchFamily="18" charset="0"/>
              </a:rPr>
              <a:t>powerful</a:t>
            </a:r>
            <a:r>
              <a:rPr kumimoji="0" lang="en-US" altLang="en-US" sz="1800" b="0" i="0" u="none" strike="noStrike" cap="none" normalizeH="0" baseline="0" dirty="0">
                <a:ln>
                  <a:noFill/>
                </a:ln>
                <a:solidFill>
                  <a:schemeClr val="bg2"/>
                </a:solidFill>
                <a:effectLst/>
                <a:latin typeface="Quicksand" panose="020B0604020202020204" charset="0"/>
                <a:ea typeface="Calibri" panose="020F0502020204030204" pitchFamily="34" charset="0"/>
                <a:cs typeface="Times New Roman" panose="02020603050405020304" pitchFamily="18" charset="0"/>
              </a:rPr>
              <a:t> countries. The country of Spain paid for some of the most important explorations throughout the entire age. The four </a:t>
            </a:r>
            <a:r>
              <a:rPr kumimoji="0" lang="en-US" altLang="en-US" sz="1800" b="1" i="0" u="none" strike="noStrike" cap="none" normalizeH="0" baseline="0" dirty="0">
                <a:ln>
                  <a:noFill/>
                </a:ln>
                <a:solidFill>
                  <a:schemeClr val="bg2"/>
                </a:solidFill>
                <a:effectLst/>
                <a:latin typeface="Quicksand" panose="020B0604020202020204" charset="0"/>
                <a:ea typeface="Calibri" panose="020F0502020204030204" pitchFamily="34" charset="0"/>
                <a:cs typeface="Times New Roman" panose="02020603050405020304" pitchFamily="18" charset="0"/>
              </a:rPr>
              <a:t>voyages</a:t>
            </a:r>
            <a:r>
              <a:rPr kumimoji="0" lang="en-US" altLang="en-US" sz="1800" b="0" i="0" u="none" strike="noStrike" cap="none" normalizeH="0" baseline="0" dirty="0">
                <a:ln>
                  <a:noFill/>
                </a:ln>
                <a:solidFill>
                  <a:schemeClr val="bg2"/>
                </a:solidFill>
                <a:effectLst/>
                <a:latin typeface="Quicksand" panose="020B0604020202020204" charset="0"/>
                <a:ea typeface="Calibri" panose="020F0502020204030204" pitchFamily="34" charset="0"/>
                <a:cs typeface="Times New Roman" panose="02020603050405020304" pitchFamily="18" charset="0"/>
              </a:rPr>
              <a:t> of Columbus (between 1492 and 1504) served to open the door to European exploration, </a:t>
            </a:r>
            <a:r>
              <a:rPr kumimoji="0" lang="en-US" altLang="en-US" sz="1800" b="1" i="0" u="none" strike="noStrike" cap="none" normalizeH="0" baseline="0" dirty="0">
                <a:ln>
                  <a:noFill/>
                </a:ln>
                <a:solidFill>
                  <a:schemeClr val="bg2"/>
                </a:solidFill>
                <a:effectLst/>
                <a:latin typeface="Quicksand" panose="020B0604020202020204" charset="0"/>
                <a:ea typeface="Calibri" panose="020F0502020204030204" pitchFamily="34" charset="0"/>
                <a:cs typeface="Times New Roman" panose="02020603050405020304" pitchFamily="18" charset="0"/>
              </a:rPr>
              <a:t>colonization </a:t>
            </a:r>
            <a:r>
              <a:rPr kumimoji="0" lang="en-US" altLang="en-US" sz="1800" b="0" i="0" u="none" strike="noStrike" cap="none" normalizeH="0" baseline="0" dirty="0">
                <a:ln>
                  <a:noFill/>
                </a:ln>
                <a:solidFill>
                  <a:schemeClr val="bg2"/>
                </a:solidFill>
                <a:effectLst/>
                <a:latin typeface="Quicksand" panose="020B0604020202020204" charset="0"/>
                <a:ea typeface="Calibri" panose="020F0502020204030204" pitchFamily="34" charset="0"/>
                <a:cs typeface="Times New Roman" panose="02020603050405020304" pitchFamily="18" charset="0"/>
              </a:rPr>
              <a:t>and </a:t>
            </a:r>
            <a:r>
              <a:rPr kumimoji="0" lang="en-US" altLang="en-US" sz="1800" b="1" i="0" u="none" strike="noStrike" cap="none" normalizeH="0" baseline="0" dirty="0">
                <a:ln>
                  <a:noFill/>
                </a:ln>
                <a:solidFill>
                  <a:schemeClr val="bg2"/>
                </a:solidFill>
                <a:effectLst/>
                <a:latin typeface="Quicksand" panose="020B0604020202020204" charset="0"/>
                <a:ea typeface="Calibri" panose="020F0502020204030204" pitchFamily="34" charset="0"/>
                <a:cs typeface="Times New Roman" panose="02020603050405020304" pitchFamily="18" charset="0"/>
              </a:rPr>
              <a:t>exploitation</a:t>
            </a:r>
            <a:r>
              <a:rPr kumimoji="0" lang="en-US" altLang="en-US" sz="1800" b="0" i="0" u="none" strike="noStrike" cap="none" normalizeH="0" baseline="0" dirty="0">
                <a:ln>
                  <a:noFill/>
                </a:ln>
                <a:solidFill>
                  <a:schemeClr val="bg2"/>
                </a:solidFill>
                <a:effectLst/>
                <a:latin typeface="Quicksand" panose="020B0604020202020204" charset="0"/>
                <a:ea typeface="Calibri" panose="020F0502020204030204" pitchFamily="34" charset="0"/>
                <a:cs typeface="Times New Roman" panose="02020603050405020304" pitchFamily="18" charset="0"/>
              </a:rPr>
              <a:t> of the New World.  The Spanish explorers encountered three major </a:t>
            </a:r>
            <a:r>
              <a:rPr kumimoji="0" lang="en-US" altLang="en-US" sz="1800" b="0" i="0" u="none" strike="noStrike" cap="none" normalizeH="0" baseline="0" dirty="0">
                <a:ln>
                  <a:noFill/>
                </a:ln>
                <a:solidFill>
                  <a:schemeClr val="bg2"/>
                </a:solidFill>
                <a:effectLst/>
                <a:highlight>
                  <a:srgbClr val="00FF00"/>
                </a:highlight>
                <a:latin typeface="Quicksand" panose="020B0604020202020204" charset="0"/>
                <a:ea typeface="Calibri" panose="020F0502020204030204" pitchFamily="34" charset="0"/>
                <a:cs typeface="Times New Roman" panose="02020603050405020304" pitchFamily="18" charset="0"/>
              </a:rPr>
              <a:t>civilizations</a:t>
            </a:r>
            <a:r>
              <a:rPr kumimoji="0" lang="en-US" altLang="en-US" sz="1800" b="0" i="0" u="none" strike="noStrike" cap="none" normalizeH="0" baseline="0" dirty="0">
                <a:ln>
                  <a:noFill/>
                </a:ln>
                <a:solidFill>
                  <a:schemeClr val="bg2"/>
                </a:solidFill>
                <a:effectLst/>
                <a:latin typeface="Quicksand" panose="020B0604020202020204" charset="0"/>
                <a:ea typeface="Calibri" panose="020F0502020204030204" pitchFamily="34" charset="0"/>
                <a:cs typeface="Times New Roman" panose="02020603050405020304" pitchFamily="18" charset="0"/>
              </a:rPr>
              <a:t> in the New World: the Incas in present-day Peru and the Mayans and Aztecs in Mexico and Central America. The Spanish were truly amazed by what they found — immense wealth in gold and silver, complex cities rivaling or surpassing those in Europe, and remarkable </a:t>
            </a:r>
            <a:r>
              <a:rPr kumimoji="0" lang="en-US" altLang="en-US" sz="1800" b="0" i="0" u="none" strike="noStrike" cap="none" normalizeH="0" baseline="0" dirty="0">
                <a:ln>
                  <a:noFill/>
                </a:ln>
                <a:solidFill>
                  <a:schemeClr val="bg2"/>
                </a:solidFill>
                <a:effectLst/>
                <a:highlight>
                  <a:srgbClr val="00FF00"/>
                </a:highlight>
                <a:latin typeface="Quicksand" panose="020B0604020202020204" charset="0"/>
                <a:ea typeface="Calibri" panose="020F0502020204030204" pitchFamily="34" charset="0"/>
                <a:cs typeface="Times New Roman" panose="02020603050405020304" pitchFamily="18" charset="0"/>
              </a:rPr>
              <a:t>artistic</a:t>
            </a:r>
            <a:r>
              <a:rPr kumimoji="0" lang="en-US" altLang="en-US" sz="1800" b="0" i="0" u="none" strike="noStrike" cap="none" normalizeH="0" baseline="0" dirty="0">
                <a:ln>
                  <a:noFill/>
                </a:ln>
                <a:solidFill>
                  <a:schemeClr val="bg2"/>
                </a:solidFill>
                <a:effectLst/>
                <a:latin typeface="Quicksand" panose="020B0604020202020204" charset="0"/>
                <a:ea typeface="Calibri" panose="020F0502020204030204" pitchFamily="34" charset="0"/>
                <a:cs typeface="Times New Roman" panose="02020603050405020304" pitchFamily="18" charset="0"/>
              </a:rPr>
              <a:t> and scientific achievements. Spanish conquest in the New World was driven by the three 'G's—</a:t>
            </a:r>
            <a:r>
              <a:rPr kumimoji="0" lang="en-US" altLang="en-US" sz="1800" b="1" i="0" u="none" strike="noStrike" cap="none" normalizeH="0" baseline="0" dirty="0">
                <a:ln>
                  <a:noFill/>
                </a:ln>
                <a:solidFill>
                  <a:schemeClr val="bg2"/>
                </a:solidFill>
                <a:effectLst/>
                <a:latin typeface="Quicksand" panose="020B0604020202020204" charset="0"/>
                <a:ea typeface="Calibri" panose="020F0502020204030204" pitchFamily="34" charset="0"/>
                <a:cs typeface="Times New Roman" panose="02020603050405020304" pitchFamily="18" charset="0"/>
              </a:rPr>
              <a:t>gold (greed), glory, and </a:t>
            </a:r>
            <a:r>
              <a:rPr kumimoji="0" lang="en-US" altLang="en-US" sz="1800" b="1" i="0" u="none" strike="noStrike" cap="none" normalizeH="0" baseline="0" dirty="0">
                <a:ln>
                  <a:noFill/>
                </a:ln>
                <a:solidFill>
                  <a:schemeClr val="bg2"/>
                </a:solidFill>
                <a:effectLst/>
                <a:highlight>
                  <a:srgbClr val="00FF00"/>
                </a:highlight>
                <a:latin typeface="Quicksand" panose="020B0604020202020204" charset="0"/>
                <a:ea typeface="Calibri" panose="020F0502020204030204" pitchFamily="34" charset="0"/>
                <a:cs typeface="Times New Roman" panose="02020603050405020304" pitchFamily="18" charset="0"/>
              </a:rPr>
              <a:t>god</a:t>
            </a:r>
            <a:r>
              <a:rPr kumimoji="0" lang="en-US" altLang="en-US" sz="1800" b="1" i="0" u="none" strike="noStrike" cap="none" normalizeH="0" baseline="0" dirty="0">
                <a:ln>
                  <a:noFill/>
                </a:ln>
                <a:solidFill>
                  <a:schemeClr val="bg2"/>
                </a:solidFill>
                <a:effectLst/>
                <a:latin typeface="Quicksand" panose="020B0604020202020204" charset="0"/>
                <a:ea typeface="Calibri" panose="020F0502020204030204" pitchFamily="34" charset="0"/>
                <a:cs typeface="Times New Roman" panose="02020603050405020304" pitchFamily="18" charset="0"/>
              </a:rPr>
              <a:t>.</a:t>
            </a:r>
            <a:r>
              <a:rPr kumimoji="0" lang="en-US" altLang="en-US" sz="1800" b="0" i="0" u="none" strike="noStrike" cap="none" normalizeH="0" baseline="0" dirty="0">
                <a:ln>
                  <a:noFill/>
                </a:ln>
                <a:solidFill>
                  <a:schemeClr val="bg2"/>
                </a:solidFill>
                <a:effectLst/>
                <a:latin typeface="Quicksand" panose="020B0604020202020204" charset="0"/>
                <a:ea typeface="Calibri" panose="020F0502020204030204" pitchFamily="34" charset="0"/>
                <a:cs typeface="Times New Roman" panose="02020603050405020304" pitchFamily="18" charset="0"/>
              </a:rPr>
              <a:t> In his drive to gather riches.</a:t>
            </a:r>
            <a:endParaRPr kumimoji="0" lang="en-GB" altLang="en-US" sz="1800" b="0" i="0" u="none" strike="noStrike" cap="none" normalizeH="0" baseline="0" dirty="0">
              <a:ln>
                <a:noFill/>
              </a:ln>
              <a:solidFill>
                <a:schemeClr val="bg2"/>
              </a:solidFill>
              <a:effectLst/>
              <a:latin typeface="Quicksand" panose="020B060402020202020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bg2"/>
                </a:solidFill>
                <a:effectLst/>
                <a:latin typeface="Quicksand" panose="020B0604020202020204" charset="0"/>
                <a:ea typeface="Calibri" panose="020F0502020204030204" pitchFamily="34" charset="0"/>
                <a:cs typeface="Times New Roman" panose="02020603050405020304" pitchFamily="18" charset="0"/>
              </a:rPr>
              <a:t>Columbus and others enslaved and decimated the local populations. The numbers of these Native Americans plummeted, in part because of war against the colonial forces, but also because of the introduction of </a:t>
            </a:r>
            <a:r>
              <a:rPr kumimoji="0" lang="en-US" altLang="en-US" sz="1800" b="0" i="0" u="none" strike="noStrike" cap="none" normalizeH="0" baseline="0" dirty="0">
                <a:ln>
                  <a:noFill/>
                </a:ln>
                <a:solidFill>
                  <a:schemeClr val="bg2"/>
                </a:solidFill>
                <a:effectLst/>
                <a:highlight>
                  <a:srgbClr val="00FF00"/>
                </a:highlight>
                <a:latin typeface="Quicksand" panose="020B0604020202020204" charset="0"/>
                <a:ea typeface="Calibri" panose="020F0502020204030204" pitchFamily="34" charset="0"/>
                <a:cs typeface="Times New Roman" panose="02020603050405020304" pitchFamily="18" charset="0"/>
              </a:rPr>
              <a:t>diseases</a:t>
            </a:r>
            <a:r>
              <a:rPr kumimoji="0" lang="en-US" altLang="en-US" sz="1800" b="0" i="0" u="none" strike="noStrike" cap="none" normalizeH="0" baseline="0" dirty="0">
                <a:ln>
                  <a:noFill/>
                </a:ln>
                <a:solidFill>
                  <a:schemeClr val="bg2"/>
                </a:solidFill>
                <a:effectLst/>
                <a:latin typeface="Quicksand" panose="020B0604020202020204" charset="0"/>
                <a:ea typeface="Calibri" panose="020F0502020204030204" pitchFamily="34" charset="0"/>
                <a:cs typeface="Times New Roman" panose="02020603050405020304" pitchFamily="18" charset="0"/>
              </a:rPr>
              <a:t> to which the natives had no natural immunity. The natives contracted malaria, smallpox and measles from the Europeans. </a:t>
            </a:r>
            <a:endParaRPr kumimoji="0" lang="en-US" altLang="en-US" sz="1800" b="0" i="0" u="none" strike="noStrike" cap="none" normalizeH="0" baseline="0" dirty="0">
              <a:ln>
                <a:noFill/>
              </a:ln>
              <a:solidFill>
                <a:schemeClr val="bg2"/>
              </a:solidFill>
              <a:effectLst/>
              <a:latin typeface="Quicksand" panose="020B0604020202020204" charset="0"/>
            </a:endParaRPr>
          </a:p>
          <a:p>
            <a:endParaRPr lang="en-GB" dirty="0">
              <a:solidFill>
                <a:schemeClr val="bg2"/>
              </a:solidFill>
              <a:latin typeface="Quicksand" panose="020B0604020202020204" charset="0"/>
            </a:endParaRPr>
          </a:p>
        </p:txBody>
      </p:sp>
      <p:sp>
        <p:nvSpPr>
          <p:cNvPr id="4" name="Rectangle 2">
            <a:extLst>
              <a:ext uri="{FF2B5EF4-FFF2-40B4-BE49-F238E27FC236}">
                <a16:creationId xmlns:a16="http://schemas.microsoft.com/office/drawing/2014/main" id="{FC32093E-B759-4583-B7D0-4A0FD2720BC6}"/>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TextBox 7">
            <a:extLst>
              <a:ext uri="{FF2B5EF4-FFF2-40B4-BE49-F238E27FC236}">
                <a16:creationId xmlns:a16="http://schemas.microsoft.com/office/drawing/2014/main" id="{E7207AAB-65D9-4E70-B7A0-736F48CC1575}"/>
              </a:ext>
            </a:extLst>
          </p:cNvPr>
          <p:cNvSpPr txBox="1"/>
          <p:nvPr/>
        </p:nvSpPr>
        <p:spPr>
          <a:xfrm>
            <a:off x="418289" y="324574"/>
            <a:ext cx="4572000" cy="738664"/>
          </a:xfrm>
          <a:prstGeom prst="rect">
            <a:avLst/>
          </a:prstGeom>
          <a:noFill/>
        </p:spPr>
        <p:txBody>
          <a:bodyPr wrap="square">
            <a:spAutoFit/>
          </a:bodyPr>
          <a:lstStyle/>
          <a:p>
            <a:r>
              <a:rPr kumimoji="0" lang="en-GB" altLang="en-US" sz="1400" b="1" i="0" u="sng" strike="noStrike" cap="none" normalizeH="0" baseline="0" dirty="0">
                <a:ln>
                  <a:noFill/>
                </a:ln>
                <a:solidFill>
                  <a:schemeClr val="bg2">
                    <a:lumMod val="50000"/>
                  </a:schemeClr>
                </a:solidFill>
                <a:effectLst/>
                <a:latin typeface="Quicksand" panose="020B0604020202020204" charset="0"/>
                <a:ea typeface="Calibri" panose="020F0502020204030204" pitchFamily="34" charset="0"/>
                <a:cs typeface="Times New Roman" panose="02020603050405020304" pitchFamily="18" charset="0"/>
              </a:rPr>
              <a:t>Activity : What do we mean by the term the ‘Age of Exploration’?</a:t>
            </a:r>
            <a:br>
              <a:rPr kumimoji="0" lang="en-GB" altLang="en-US" sz="1400" b="1" i="0" u="sng" strike="noStrike" cap="none" normalizeH="0" baseline="0" dirty="0">
                <a:ln>
                  <a:noFill/>
                </a:ln>
                <a:solidFill>
                  <a:schemeClr val="bg2">
                    <a:lumMod val="50000"/>
                  </a:schemeClr>
                </a:solidFill>
                <a:effectLst/>
                <a:latin typeface="Quicksand" panose="020B0604020202020204" charset="0"/>
                <a:ea typeface="Calibri" panose="020F0502020204030204" pitchFamily="34" charset="0"/>
                <a:cs typeface="Times New Roman" panose="02020603050405020304" pitchFamily="18" charset="0"/>
              </a:rPr>
            </a:br>
            <a:r>
              <a:rPr kumimoji="0" lang="en-GB" altLang="en-US" sz="1400" b="1" i="0" strike="noStrike" cap="none" normalizeH="0" baseline="0" dirty="0">
                <a:ln>
                  <a:noFill/>
                </a:ln>
                <a:solidFill>
                  <a:schemeClr val="bg2">
                    <a:lumMod val="50000"/>
                  </a:schemeClr>
                </a:solidFill>
                <a:effectLst/>
                <a:highlight>
                  <a:srgbClr val="00FF00"/>
                </a:highlight>
                <a:latin typeface="Quicksand" panose="020B0604020202020204" charset="0"/>
                <a:ea typeface="Calibri" panose="020F0502020204030204" pitchFamily="34" charset="0"/>
                <a:cs typeface="Times New Roman" panose="02020603050405020304" pitchFamily="18" charset="0"/>
              </a:rPr>
              <a:t>Answers!</a:t>
            </a:r>
            <a:endParaRPr lang="en-GB" dirty="0"/>
          </a:p>
        </p:txBody>
      </p:sp>
    </p:spTree>
    <p:extLst>
      <p:ext uri="{BB962C8B-B14F-4D97-AF65-F5344CB8AC3E}">
        <p14:creationId xmlns:p14="http://schemas.microsoft.com/office/powerpoint/2010/main" val="3962406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C511C-DBF7-493A-89D1-2DD15830CC11}"/>
              </a:ext>
            </a:extLst>
          </p:cNvPr>
          <p:cNvSpPr>
            <a:spLocks noGrp="1"/>
          </p:cNvSpPr>
          <p:nvPr>
            <p:ph type="title"/>
          </p:nvPr>
        </p:nvSpPr>
        <p:spPr>
          <a:xfrm>
            <a:off x="311700" y="357225"/>
            <a:ext cx="7509338" cy="1007700"/>
          </a:xfrm>
        </p:spPr>
        <p:txBody>
          <a:bodyPr/>
          <a:lstStyle/>
          <a:p>
            <a:br>
              <a:rPr lang="en-US" sz="1400" dirty="0">
                <a:effectLst/>
                <a:latin typeface="Quicksand" panose="020B0604020202020204" charset="0"/>
                <a:ea typeface="Calibri" panose="020F0502020204030204" pitchFamily="34" charset="0"/>
                <a:cs typeface="Times New Roman" panose="02020603050405020304" pitchFamily="18" charset="0"/>
              </a:rPr>
            </a:br>
            <a:br>
              <a:rPr lang="en-GB" sz="1400" dirty="0">
                <a:effectLst/>
                <a:latin typeface="Quicksand" panose="020B0604020202020204" charset="0"/>
                <a:ea typeface="Calibri" panose="020F0502020204030204" pitchFamily="34" charset="0"/>
                <a:cs typeface="Times New Roman" panose="02020603050405020304" pitchFamily="18" charset="0"/>
              </a:rPr>
            </a:br>
            <a:endParaRPr lang="en-GB" sz="1400" dirty="0"/>
          </a:p>
        </p:txBody>
      </p:sp>
      <p:sp>
        <p:nvSpPr>
          <p:cNvPr id="3" name="Text Placeholder 2">
            <a:extLst>
              <a:ext uri="{FF2B5EF4-FFF2-40B4-BE49-F238E27FC236}">
                <a16:creationId xmlns:a16="http://schemas.microsoft.com/office/drawing/2014/main" id="{A736FA9E-FAF2-43EE-BC46-3CC0A857FE8A}"/>
              </a:ext>
            </a:extLst>
          </p:cNvPr>
          <p:cNvSpPr>
            <a:spLocks noGrp="1"/>
          </p:cNvSpPr>
          <p:nvPr>
            <p:ph type="body" idx="1"/>
          </p:nvPr>
        </p:nvSpPr>
        <p:spPr>
          <a:xfrm>
            <a:off x="525709" y="861075"/>
            <a:ext cx="6711670" cy="3934500"/>
          </a:xfrm>
        </p:spPr>
        <p:txBody>
          <a:bodyPr/>
          <a:lstStyle/>
          <a:p>
            <a:pPr marL="0" lvl="0" indent="0">
              <a:lnSpc>
                <a:spcPct val="106000"/>
              </a:lnSpc>
              <a:buNone/>
            </a:pPr>
            <a:r>
              <a:rPr lang="en-US" sz="2000" b="1" u="sng" dirty="0">
                <a:effectLst/>
                <a:latin typeface="Quicksand" panose="020B0604020202020204" charset="0"/>
                <a:ea typeface="Calibri" panose="020F0502020204030204" pitchFamily="34" charset="0"/>
                <a:cs typeface="Times New Roman" panose="02020603050405020304" pitchFamily="18" charset="0"/>
              </a:rPr>
              <a:t>Activity- Watch the video and answer the questions.</a:t>
            </a:r>
          </a:p>
          <a:p>
            <a:pPr marL="0" lvl="0" indent="0">
              <a:lnSpc>
                <a:spcPct val="106000"/>
              </a:lnSpc>
              <a:buNone/>
            </a:pPr>
            <a:r>
              <a:rPr lang="en-US" sz="2000" u="sng" dirty="0">
                <a:effectLst/>
                <a:latin typeface="Quicksand" panose="020B0604020202020204" charset="0"/>
                <a:ea typeface="Calibri" panose="020F0502020204030204" pitchFamily="34" charset="0"/>
                <a:cs typeface="Times New Roman" panose="02020603050405020304" pitchFamily="18" charset="0"/>
              </a:rPr>
              <a:t>The Portuguese Explorers </a:t>
            </a:r>
            <a:br>
              <a:rPr lang="en-US" sz="2000" dirty="0">
                <a:effectLst/>
                <a:latin typeface="Quicksand" panose="020B0604020202020204" charset="0"/>
                <a:ea typeface="Calibri" panose="020F0502020204030204" pitchFamily="34" charset="0"/>
                <a:cs typeface="Times New Roman" panose="02020603050405020304" pitchFamily="18" charset="0"/>
              </a:rPr>
            </a:br>
            <a:r>
              <a:rPr lang="en-US" sz="2000" dirty="0">
                <a:effectLst/>
                <a:latin typeface="Quicksand" panose="020B0604020202020204" charset="0"/>
                <a:ea typeface="Calibri" panose="020F0502020204030204" pitchFamily="34" charset="0"/>
                <a:cs typeface="Times New Roman" panose="02020603050405020304" pitchFamily="18" charset="0"/>
              </a:rPr>
              <a:t>Watch from around 2:00 to 7:00 </a:t>
            </a:r>
            <a:r>
              <a:rPr lang="en-US" sz="2000" u="sng" dirty="0">
                <a:solidFill>
                  <a:srgbClr val="0000FF"/>
                </a:solidFill>
                <a:effectLst/>
                <a:latin typeface="Quicksand" panose="020B0604020202020204" charset="0"/>
                <a:ea typeface="Calibri" panose="020F0502020204030204" pitchFamily="34" charset="0"/>
                <a:cs typeface="Times New Roman" panose="02020603050405020304" pitchFamily="18" charset="0"/>
                <a:hlinkClick r:id="rId2"/>
              </a:rPr>
              <a:t>https://www.youtube.com/watch?v=BZGJczLj3fU</a:t>
            </a:r>
            <a:endParaRPr lang="en-US" sz="2000" b="1" u="sng" dirty="0">
              <a:effectLst/>
              <a:latin typeface="Quicksand" panose="020B0604020202020204" charset="0"/>
              <a:ea typeface="Calibri" panose="020F0502020204030204" pitchFamily="34" charset="0"/>
              <a:cs typeface="Times New Roman" panose="02020603050405020304" pitchFamily="18" charset="0"/>
            </a:endParaRPr>
          </a:p>
          <a:p>
            <a:pPr marL="342900" lvl="0" indent="-342900">
              <a:lnSpc>
                <a:spcPct val="106000"/>
              </a:lnSpc>
              <a:buFont typeface="+mj-lt"/>
              <a:buAutoNum type="arabicPeriod"/>
            </a:pPr>
            <a:r>
              <a:rPr lang="en-US" sz="2000" dirty="0">
                <a:effectLst/>
                <a:latin typeface="Quicksand" panose="020B0604020202020204" charset="0"/>
                <a:ea typeface="Calibri" panose="020F0502020204030204" pitchFamily="34" charset="0"/>
                <a:cs typeface="Times New Roman" panose="02020603050405020304" pitchFamily="18" charset="0"/>
              </a:rPr>
              <a:t>Why did the Portuguese want to travel to China? </a:t>
            </a:r>
          </a:p>
          <a:p>
            <a:pPr marL="342900" lvl="0" indent="-342900">
              <a:lnSpc>
                <a:spcPct val="106000"/>
              </a:lnSpc>
              <a:buFont typeface="+mj-lt"/>
              <a:buAutoNum type="arabicPeriod"/>
            </a:pPr>
            <a:r>
              <a:rPr lang="en-US" sz="2000" dirty="0">
                <a:effectLst/>
                <a:latin typeface="Quicksand" panose="020B0604020202020204" charset="0"/>
                <a:ea typeface="Calibri" panose="020F0502020204030204" pitchFamily="34" charset="0"/>
                <a:cs typeface="Times New Roman" panose="02020603050405020304" pitchFamily="18" charset="0"/>
              </a:rPr>
              <a:t>Why didn’t Europeans sail around Africa? </a:t>
            </a:r>
            <a:endParaRPr lang="en-GB" sz="2000" dirty="0">
              <a:effectLst/>
              <a:latin typeface="Quicksand" panose="020B0604020202020204" charset="0"/>
              <a:ea typeface="Calibri" panose="020F0502020204030204" pitchFamily="34" charset="0"/>
              <a:cs typeface="Times New Roman" panose="02020603050405020304" pitchFamily="18" charset="0"/>
            </a:endParaRPr>
          </a:p>
          <a:p>
            <a:pPr marL="342900" lvl="0" indent="-342900">
              <a:lnSpc>
                <a:spcPct val="106000"/>
              </a:lnSpc>
              <a:buFont typeface="+mj-lt"/>
              <a:buAutoNum type="arabicPeriod"/>
            </a:pPr>
            <a:r>
              <a:rPr lang="en-US" sz="2000" dirty="0">
                <a:effectLst/>
                <a:latin typeface="Quicksand" panose="020B0604020202020204" charset="0"/>
                <a:ea typeface="Calibri" panose="020F0502020204030204" pitchFamily="34" charset="0"/>
                <a:cs typeface="Times New Roman" panose="02020603050405020304" pitchFamily="18" charset="0"/>
              </a:rPr>
              <a:t>When did Prince Henry start the School of Navigation? </a:t>
            </a:r>
          </a:p>
          <a:p>
            <a:pPr marL="342900" lvl="0" indent="-342900">
              <a:lnSpc>
                <a:spcPct val="106000"/>
              </a:lnSpc>
              <a:buFont typeface="+mj-lt"/>
              <a:buAutoNum type="arabicPeriod"/>
            </a:pPr>
            <a:r>
              <a:rPr lang="en-US" sz="2000" dirty="0">
                <a:effectLst/>
                <a:latin typeface="Quicksand" panose="020B0604020202020204" charset="0"/>
                <a:ea typeface="Calibri" panose="020F0502020204030204" pitchFamily="34" charset="0"/>
                <a:cs typeface="Times New Roman" panose="02020603050405020304" pitchFamily="18" charset="0"/>
              </a:rPr>
              <a:t>What was the new design of ships? </a:t>
            </a:r>
            <a:endParaRPr lang="en-GB" sz="2000" dirty="0">
              <a:effectLst/>
              <a:latin typeface="Quicksand" panose="020B0604020202020204" charset="0"/>
              <a:ea typeface="Calibri" panose="020F0502020204030204" pitchFamily="34" charset="0"/>
              <a:cs typeface="Times New Roman" panose="02020603050405020304" pitchFamily="18" charset="0"/>
            </a:endParaRPr>
          </a:p>
          <a:p>
            <a:pPr marL="342900" lvl="0" indent="-342900">
              <a:lnSpc>
                <a:spcPct val="106000"/>
              </a:lnSpc>
              <a:buFont typeface="+mj-lt"/>
              <a:buAutoNum type="arabicPeriod"/>
            </a:pPr>
            <a:r>
              <a:rPr lang="en-US" sz="2000" dirty="0">
                <a:effectLst/>
                <a:latin typeface="Quicksand" panose="020B0604020202020204" charset="0"/>
                <a:ea typeface="Calibri" panose="020F0502020204030204" pitchFamily="34" charset="0"/>
                <a:cs typeface="Times New Roman" panose="02020603050405020304" pitchFamily="18" charset="0"/>
              </a:rPr>
              <a:t>Give one benefit of the new ship design. </a:t>
            </a:r>
            <a:endParaRPr lang="en-GB" sz="2000" dirty="0">
              <a:effectLst/>
              <a:latin typeface="Quicksand" panose="020B0604020202020204" charset="0"/>
              <a:ea typeface="Calibri" panose="020F0502020204030204" pitchFamily="34" charset="0"/>
              <a:cs typeface="Times New Roman" panose="02020603050405020304" pitchFamily="18" charset="0"/>
            </a:endParaRPr>
          </a:p>
          <a:p>
            <a:pPr marL="342900" lvl="0" indent="-342900">
              <a:lnSpc>
                <a:spcPct val="106000"/>
              </a:lnSpc>
              <a:spcAft>
                <a:spcPts val="800"/>
              </a:spcAft>
              <a:buFont typeface="+mj-lt"/>
              <a:buAutoNum type="arabicPeriod"/>
            </a:pPr>
            <a:r>
              <a:rPr lang="en-US" sz="2000" dirty="0">
                <a:effectLst/>
                <a:latin typeface="Quicksand" panose="020B0604020202020204" charset="0"/>
                <a:ea typeface="Calibri" panose="020F0502020204030204" pitchFamily="34" charset="0"/>
                <a:cs typeface="Times New Roman" panose="02020603050405020304" pitchFamily="18" charset="0"/>
              </a:rPr>
              <a:t>Why did sailors need to know their longitude and latitude? </a:t>
            </a:r>
            <a:endParaRPr lang="en-GB" sz="2000" dirty="0"/>
          </a:p>
        </p:txBody>
      </p:sp>
    </p:spTree>
    <p:extLst>
      <p:ext uri="{BB962C8B-B14F-4D97-AF65-F5344CB8AC3E}">
        <p14:creationId xmlns:p14="http://schemas.microsoft.com/office/powerpoint/2010/main" val="265404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C511C-DBF7-493A-89D1-2DD15830CC11}"/>
              </a:ext>
            </a:extLst>
          </p:cNvPr>
          <p:cNvSpPr>
            <a:spLocks noGrp="1"/>
          </p:cNvSpPr>
          <p:nvPr>
            <p:ph type="title"/>
          </p:nvPr>
        </p:nvSpPr>
        <p:spPr>
          <a:xfrm>
            <a:off x="311700" y="357225"/>
            <a:ext cx="7509338" cy="1007700"/>
          </a:xfrm>
        </p:spPr>
        <p:txBody>
          <a:bodyPr/>
          <a:lstStyle/>
          <a:p>
            <a:r>
              <a:rPr lang="en-GB" sz="1400" dirty="0">
                <a:effectLst/>
                <a:highlight>
                  <a:srgbClr val="00FF00"/>
                </a:highlight>
                <a:latin typeface="Quicksand" panose="020B0604020202020204" charset="0"/>
                <a:ea typeface="Calibri" panose="020F0502020204030204" pitchFamily="34" charset="0"/>
                <a:cs typeface="Times New Roman" panose="02020603050405020304" pitchFamily="18" charset="0"/>
              </a:rPr>
              <a:t>Answers!</a:t>
            </a:r>
            <a:endParaRPr lang="en-GB" sz="1400" dirty="0">
              <a:highlight>
                <a:srgbClr val="00FF00"/>
              </a:highlight>
            </a:endParaRPr>
          </a:p>
        </p:txBody>
      </p:sp>
      <p:sp>
        <p:nvSpPr>
          <p:cNvPr id="3" name="Text Placeholder 2">
            <a:extLst>
              <a:ext uri="{FF2B5EF4-FFF2-40B4-BE49-F238E27FC236}">
                <a16:creationId xmlns:a16="http://schemas.microsoft.com/office/drawing/2014/main" id="{A736FA9E-FAF2-43EE-BC46-3CC0A857FE8A}"/>
              </a:ext>
            </a:extLst>
          </p:cNvPr>
          <p:cNvSpPr>
            <a:spLocks noGrp="1"/>
          </p:cNvSpPr>
          <p:nvPr>
            <p:ph type="body" idx="1"/>
          </p:nvPr>
        </p:nvSpPr>
        <p:spPr>
          <a:xfrm>
            <a:off x="311700" y="1381895"/>
            <a:ext cx="6711670" cy="3934500"/>
          </a:xfrm>
        </p:spPr>
        <p:txBody>
          <a:bodyPr/>
          <a:lstStyle/>
          <a:p>
            <a:pPr marL="342900" lvl="0" indent="-342900">
              <a:lnSpc>
                <a:spcPct val="106000"/>
              </a:lnSpc>
              <a:buFont typeface="+mj-lt"/>
              <a:buAutoNum type="arabicPeriod"/>
            </a:pPr>
            <a:r>
              <a:rPr lang="en-US" sz="2000" dirty="0">
                <a:effectLst/>
                <a:latin typeface="Quicksand" panose="020B0604020202020204" charset="0"/>
                <a:ea typeface="Calibri" panose="020F0502020204030204" pitchFamily="34" charset="0"/>
                <a:cs typeface="Times New Roman" panose="02020603050405020304" pitchFamily="18" charset="0"/>
              </a:rPr>
              <a:t>Why did the Portuguese want to travel to China? </a:t>
            </a:r>
            <a:r>
              <a:rPr lang="en-US" sz="2000" dirty="0">
                <a:effectLst/>
                <a:highlight>
                  <a:srgbClr val="00FF00"/>
                </a:highlight>
                <a:latin typeface="Quicksand" panose="020B0604020202020204" charset="0"/>
                <a:ea typeface="Calibri" panose="020F0502020204030204" pitchFamily="34" charset="0"/>
                <a:cs typeface="Times New Roman" panose="02020603050405020304" pitchFamily="18" charset="0"/>
              </a:rPr>
              <a:t>To gain access to trade</a:t>
            </a:r>
            <a:endParaRPr lang="en-GB" sz="2000" dirty="0">
              <a:effectLst/>
              <a:highlight>
                <a:srgbClr val="00FF00"/>
              </a:highlight>
              <a:latin typeface="Quicksand" panose="020B0604020202020204" charset="0"/>
              <a:ea typeface="Calibri" panose="020F0502020204030204" pitchFamily="34" charset="0"/>
              <a:cs typeface="Times New Roman" panose="02020603050405020304" pitchFamily="18" charset="0"/>
            </a:endParaRPr>
          </a:p>
          <a:p>
            <a:pPr marL="342900" lvl="0" indent="-342900">
              <a:lnSpc>
                <a:spcPct val="106000"/>
              </a:lnSpc>
              <a:buFont typeface="+mj-lt"/>
              <a:buAutoNum type="arabicPeriod"/>
            </a:pPr>
            <a:r>
              <a:rPr lang="en-US" sz="2000" dirty="0">
                <a:effectLst/>
                <a:latin typeface="Quicksand" panose="020B0604020202020204" charset="0"/>
                <a:ea typeface="Calibri" panose="020F0502020204030204" pitchFamily="34" charset="0"/>
                <a:cs typeface="Times New Roman" panose="02020603050405020304" pitchFamily="18" charset="0"/>
              </a:rPr>
              <a:t>Why didn’t Europeans sail around Africa? </a:t>
            </a:r>
            <a:r>
              <a:rPr lang="en-US" sz="2000" dirty="0">
                <a:effectLst/>
                <a:highlight>
                  <a:srgbClr val="00FF00"/>
                </a:highlight>
                <a:latin typeface="Quicksand" panose="020B0604020202020204" charset="0"/>
                <a:ea typeface="Calibri" panose="020F0502020204030204" pitchFamily="34" charset="0"/>
                <a:cs typeface="Times New Roman" panose="02020603050405020304" pitchFamily="18" charset="0"/>
              </a:rPr>
              <a:t>They were afraid</a:t>
            </a:r>
            <a:endParaRPr lang="en-GB" sz="2000" dirty="0">
              <a:effectLst/>
              <a:highlight>
                <a:srgbClr val="00FF00"/>
              </a:highlight>
              <a:latin typeface="Quicksand" panose="020B0604020202020204" charset="0"/>
              <a:ea typeface="Calibri" panose="020F0502020204030204" pitchFamily="34" charset="0"/>
              <a:cs typeface="Times New Roman" panose="02020603050405020304" pitchFamily="18" charset="0"/>
            </a:endParaRPr>
          </a:p>
          <a:p>
            <a:pPr marL="342900" lvl="0" indent="-342900">
              <a:lnSpc>
                <a:spcPct val="106000"/>
              </a:lnSpc>
              <a:buFont typeface="+mj-lt"/>
              <a:buAutoNum type="arabicPeriod"/>
            </a:pPr>
            <a:r>
              <a:rPr lang="en-US" sz="2000" dirty="0">
                <a:effectLst/>
                <a:latin typeface="Quicksand" panose="020B0604020202020204" charset="0"/>
                <a:ea typeface="Calibri" panose="020F0502020204030204" pitchFamily="34" charset="0"/>
                <a:cs typeface="Times New Roman" panose="02020603050405020304" pitchFamily="18" charset="0"/>
              </a:rPr>
              <a:t>When did Prince Henry start the School of Navigation? </a:t>
            </a:r>
            <a:r>
              <a:rPr lang="en-US" sz="2000" dirty="0">
                <a:effectLst/>
                <a:highlight>
                  <a:srgbClr val="00FF00"/>
                </a:highlight>
                <a:latin typeface="Quicksand" panose="020B0604020202020204" charset="0"/>
                <a:ea typeface="Calibri" panose="020F0502020204030204" pitchFamily="34" charset="0"/>
                <a:cs typeface="Times New Roman" panose="02020603050405020304" pitchFamily="18" charset="0"/>
              </a:rPr>
              <a:t>1420</a:t>
            </a:r>
            <a:endParaRPr lang="en-GB" sz="2000" dirty="0">
              <a:effectLst/>
              <a:highlight>
                <a:srgbClr val="00FF00"/>
              </a:highlight>
              <a:latin typeface="Quicksand" panose="020B0604020202020204" charset="0"/>
              <a:ea typeface="Calibri" panose="020F0502020204030204" pitchFamily="34" charset="0"/>
              <a:cs typeface="Times New Roman" panose="02020603050405020304" pitchFamily="18" charset="0"/>
            </a:endParaRPr>
          </a:p>
          <a:p>
            <a:pPr marL="342900" lvl="0" indent="-342900">
              <a:lnSpc>
                <a:spcPct val="106000"/>
              </a:lnSpc>
              <a:buFont typeface="+mj-lt"/>
              <a:buAutoNum type="arabicPeriod"/>
            </a:pPr>
            <a:r>
              <a:rPr lang="en-US" sz="2000" dirty="0">
                <a:effectLst/>
                <a:latin typeface="Quicksand" panose="020B0604020202020204" charset="0"/>
                <a:ea typeface="Calibri" panose="020F0502020204030204" pitchFamily="34" charset="0"/>
                <a:cs typeface="Times New Roman" panose="02020603050405020304" pitchFamily="18" charset="0"/>
              </a:rPr>
              <a:t>What was the new design of ships? </a:t>
            </a:r>
            <a:r>
              <a:rPr lang="en-US" sz="2000" dirty="0">
                <a:effectLst/>
                <a:highlight>
                  <a:srgbClr val="00FF00"/>
                </a:highlight>
                <a:latin typeface="Quicksand" panose="020B0604020202020204" charset="0"/>
                <a:ea typeface="Calibri" panose="020F0502020204030204" pitchFamily="34" charset="0"/>
                <a:cs typeface="Times New Roman" panose="02020603050405020304" pitchFamily="18" charset="0"/>
              </a:rPr>
              <a:t>Caravels</a:t>
            </a:r>
            <a:endParaRPr lang="en-GB" sz="2000" dirty="0">
              <a:effectLst/>
              <a:highlight>
                <a:srgbClr val="00FF00"/>
              </a:highlight>
              <a:latin typeface="Quicksand" panose="020B0604020202020204" charset="0"/>
              <a:ea typeface="Calibri" panose="020F0502020204030204" pitchFamily="34" charset="0"/>
              <a:cs typeface="Times New Roman" panose="02020603050405020304" pitchFamily="18" charset="0"/>
            </a:endParaRPr>
          </a:p>
          <a:p>
            <a:pPr marL="342900" lvl="0" indent="-342900">
              <a:lnSpc>
                <a:spcPct val="106000"/>
              </a:lnSpc>
              <a:buFont typeface="+mj-lt"/>
              <a:buAutoNum type="arabicPeriod"/>
            </a:pPr>
            <a:r>
              <a:rPr lang="en-US" sz="2000" dirty="0">
                <a:effectLst/>
                <a:latin typeface="Quicksand" panose="020B0604020202020204" charset="0"/>
                <a:ea typeface="Calibri" panose="020F0502020204030204" pitchFamily="34" charset="0"/>
                <a:cs typeface="Times New Roman" panose="02020603050405020304" pitchFamily="18" charset="0"/>
              </a:rPr>
              <a:t>Give one benefit of the new ship design. </a:t>
            </a:r>
            <a:r>
              <a:rPr lang="en-US" sz="2000" dirty="0">
                <a:effectLst/>
                <a:highlight>
                  <a:srgbClr val="00FF00"/>
                </a:highlight>
                <a:latin typeface="Quicksand" panose="020B0604020202020204" charset="0"/>
                <a:ea typeface="Calibri" panose="020F0502020204030204" pitchFamily="34" charset="0"/>
                <a:cs typeface="Times New Roman" panose="02020603050405020304" pitchFamily="18" charset="0"/>
              </a:rPr>
              <a:t>Triangle sails, easier to steer, a lot of food and water for long sea voyages</a:t>
            </a:r>
            <a:endParaRPr lang="en-GB" sz="2000" dirty="0">
              <a:effectLst/>
              <a:highlight>
                <a:srgbClr val="00FF00"/>
              </a:highlight>
              <a:latin typeface="Quicksand" panose="020B0604020202020204" charset="0"/>
              <a:ea typeface="Calibri" panose="020F0502020204030204" pitchFamily="34" charset="0"/>
              <a:cs typeface="Times New Roman" panose="02020603050405020304" pitchFamily="18" charset="0"/>
            </a:endParaRPr>
          </a:p>
          <a:p>
            <a:pPr marL="342900" lvl="0" indent="-342900">
              <a:lnSpc>
                <a:spcPct val="106000"/>
              </a:lnSpc>
              <a:spcAft>
                <a:spcPts val="800"/>
              </a:spcAft>
              <a:buFont typeface="+mj-lt"/>
              <a:buAutoNum type="arabicPeriod"/>
            </a:pPr>
            <a:r>
              <a:rPr lang="en-US" sz="2000" dirty="0">
                <a:effectLst/>
                <a:latin typeface="Quicksand" panose="020B0604020202020204" charset="0"/>
                <a:ea typeface="Calibri" panose="020F0502020204030204" pitchFamily="34" charset="0"/>
                <a:cs typeface="Times New Roman" panose="02020603050405020304" pitchFamily="18" charset="0"/>
              </a:rPr>
              <a:t>Why did sailors need to know their longitude and latitude? </a:t>
            </a:r>
            <a:r>
              <a:rPr lang="en-US" sz="2000" dirty="0">
                <a:effectLst/>
                <a:highlight>
                  <a:srgbClr val="00FF00"/>
                </a:highlight>
                <a:latin typeface="Quicksand" panose="020B0604020202020204" charset="0"/>
                <a:ea typeface="Calibri" panose="020F0502020204030204" pitchFamily="34" charset="0"/>
                <a:cs typeface="Times New Roman" panose="02020603050405020304" pitchFamily="18" charset="0"/>
              </a:rPr>
              <a:t>It meant they knew where they were even out at sea</a:t>
            </a:r>
            <a:endParaRPr lang="en-GB" sz="2000" dirty="0">
              <a:effectLst/>
              <a:highlight>
                <a:srgbClr val="00FF00"/>
              </a:highlight>
              <a:latin typeface="Quicksand" panose="020B060402020202020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40955337"/>
      </p:ext>
    </p:extLst>
  </p:cSld>
  <p:clrMapOvr>
    <a:masterClrMapping/>
  </p:clrMapOvr>
</p:sld>
</file>

<file path=ppt/theme/theme1.xml><?xml version="1.0" encoding="utf-8"?>
<a:theme xmlns:a="http://schemas.openxmlformats.org/drawingml/2006/main" name="CPD presentation template 2015-16">
  <a:themeElements>
    <a:clrScheme name="Modern Writer">
      <a:dk1>
        <a:srgbClr val="E91D63"/>
      </a:dk1>
      <a:lt1>
        <a:srgbClr val="FFFFFF"/>
      </a:lt1>
      <a:dk2>
        <a:srgbClr val="424242"/>
      </a:dk2>
      <a:lt2>
        <a:srgbClr val="999999"/>
      </a:lt2>
      <a:accent1>
        <a:srgbClr val="607D8B"/>
      </a:accent1>
      <a:accent2>
        <a:srgbClr val="673AB7"/>
      </a:accent2>
      <a:accent3>
        <a:srgbClr val="9C26B0"/>
      </a:accent3>
      <a:accent4>
        <a:srgbClr val="0090AC"/>
      </a:accent4>
      <a:accent5>
        <a:srgbClr val="01AFD1"/>
      </a:accent5>
      <a:accent6>
        <a:srgbClr val="F8E71C"/>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240169A74EF54D8A076EF6C4FDBB55" ma:contentTypeVersion="14" ma:contentTypeDescription="Create a new document." ma:contentTypeScope="" ma:versionID="117b83f04f5ec7eee41da1d0777bd08a">
  <xsd:schema xmlns:xsd="http://www.w3.org/2001/XMLSchema" xmlns:xs="http://www.w3.org/2001/XMLSchema" xmlns:p="http://schemas.microsoft.com/office/2006/metadata/properties" xmlns:ns2="b18fd106-5d4e-4355-b32f-bd604eda3e1d" xmlns:ns3="bbe72c3a-4102-4f21-8896-2fb097555d67" targetNamespace="http://schemas.microsoft.com/office/2006/metadata/properties" ma:root="true" ma:fieldsID="861e7d9a0286f84fbe8859bcbd332a56" ns2:_="" ns3:_="">
    <xsd:import namespace="b18fd106-5d4e-4355-b32f-bd604eda3e1d"/>
    <xsd:import namespace="bbe72c3a-4102-4f21-8896-2fb097555d67"/>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8fd106-5d4e-4355-b32f-bd604eda3e1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bbe72c3a-4102-4f21-8896-2fb097555d67"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DateTaken" ma:index="20" nillable="true" ma:displayName="MediaServiceDateTaken" ma:hidden="true" ma:internalName="MediaServiceDateTaken"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2EB5C9A-3EF4-43E4-92A5-50696616513D}"/>
</file>

<file path=customXml/itemProps2.xml><?xml version="1.0" encoding="utf-8"?>
<ds:datastoreItem xmlns:ds="http://schemas.openxmlformats.org/officeDocument/2006/customXml" ds:itemID="{2B55EB58-943E-46C2-ADF2-4F2C2172698D}">
  <ds:schemaRefs>
    <ds:schemaRef ds:uri="http://schemas.microsoft.com/sharepoint/v3/contenttype/forms"/>
  </ds:schemaRefs>
</ds:datastoreItem>
</file>

<file path=customXml/itemProps3.xml><?xml version="1.0" encoding="utf-8"?>
<ds:datastoreItem xmlns:ds="http://schemas.openxmlformats.org/officeDocument/2006/customXml" ds:itemID="{C4B53A36-E10B-4DF0-9911-1B5081A04178}">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2399</TotalTime>
  <Words>2054</Words>
  <Application>Microsoft Office PowerPoint</Application>
  <PresentationFormat>On-screen Show (4:3)</PresentationFormat>
  <Paragraphs>116</Paragraphs>
  <Slides>18</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Oswald</vt:lpstr>
      <vt:lpstr>Arial</vt:lpstr>
      <vt:lpstr>Quicksand</vt:lpstr>
      <vt:lpstr>Calibri</vt:lpstr>
      <vt:lpstr>CPD presentation template 2015-16</vt:lpstr>
      <vt:lpstr>Exploration, exploitation, and resistance: how did Europeans make connections in Africa and the America’s 1500-1900?</vt:lpstr>
      <vt:lpstr>PowerPoint Presentation</vt:lpstr>
      <vt:lpstr>PowerPoint Presentation</vt:lpstr>
      <vt:lpstr>Activity 2: What do we mean by the term the ‘Age of Exploration’?  Read the text and fill in the gaps</vt:lpstr>
      <vt:lpstr>Activity: What do we mean by the term the ‘Age of Exploration’?  Answers!</vt:lpstr>
      <vt:lpstr>Activity : What do we mean by the term the ‘Age of Exploration’? Answers!</vt:lpstr>
      <vt:lpstr>PowerPoint Presentation</vt:lpstr>
      <vt:lpstr>  </vt:lpstr>
      <vt:lpstr>Answers!</vt:lpstr>
      <vt:lpstr>Final thoughts…  Plenary- answer questions with your partner   </vt:lpstr>
      <vt:lpstr>Exploration, exploitation, and resistance: how did Europeans make connections in Africa and the America’s 1500-1900?</vt:lpstr>
      <vt:lpstr>Exploration, exploitation, and resistance: how did Europeans make connections in Africa and the America’s 1500-1900?</vt:lpstr>
      <vt:lpstr>PowerPoint Presentation</vt:lpstr>
      <vt:lpstr>PowerPoint Presentation</vt:lpstr>
      <vt:lpstr>Activity 2: Write a PEE paragraph in answer to this question: </vt:lpstr>
      <vt:lpstr>What do you think was the most important cause for an increase in European exploration in 1500-1700? </vt:lpstr>
      <vt:lpstr>Activity 3: watch the video and think about this question: Why did Hakluyt create a travel book?  From 3.30 until around 7 minutes https://www.youtube.com/watch?v=Wp0HwCATDpY </vt:lpstr>
      <vt:lpstr>Final thoughts…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Early Elizabethan England 1558-88</dc:title>
  <dc:creator>Camilla Evans</dc:creator>
  <cp:lastModifiedBy>Florence Pennant</cp:lastModifiedBy>
  <cp:revision>91</cp:revision>
  <dcterms:modified xsi:type="dcterms:W3CDTF">2020-12-10T09:54:00Z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0x010100C9240169A74EF54D8A076EF6C4FDBB55</vt:lpwstr>
  </property>
</Properties>
</file>