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10"/>
  </p:notesMasterIdLst>
  <p:sldIdLst>
    <p:sldId id="256" r:id="rId2"/>
    <p:sldId id="298" r:id="rId3"/>
    <p:sldId id="301" r:id="rId4"/>
    <p:sldId id="304" r:id="rId5"/>
    <p:sldId id="305" r:id="rId6"/>
    <p:sldId id="306" r:id="rId7"/>
    <p:sldId id="307" r:id="rId8"/>
    <p:sldId id="303" r:id="rId9"/>
  </p:sldIdLst>
  <p:sldSz cx="9144000" cy="6858000" type="screen4x3"/>
  <p:notesSz cx="6858000" cy="9144000"/>
  <p:embeddedFontLst>
    <p:embeddedFont>
      <p:font typeface="Oswald" panose="020B0604020202020204" charset="0"/>
      <p:regular r:id="rId11"/>
      <p:bold r:id="rId12"/>
    </p:embeddedFont>
    <p:embeddedFont>
      <p:font typeface="Quicksand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3"/>
    <p:restoredTop sz="94690"/>
  </p:normalViewPr>
  <p:slideViewPr>
    <p:cSldViewPr snapToGrid="0" snapToObjects="1">
      <p:cViewPr varScale="1">
        <p:scale>
          <a:sx n="62" d="100"/>
          <a:sy n="62" d="100"/>
        </p:scale>
        <p:origin x="12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Covid</a:t>
            </a:r>
            <a:r>
              <a:rPr lang="en-GB" baseline="0" dirty="0"/>
              <a:t>-19 Guidance: </a:t>
            </a:r>
            <a:r>
              <a:rPr lang="en-GB" dirty="0"/>
              <a:t>Ensure students tag in booklets</a:t>
            </a:r>
            <a:r>
              <a:rPr lang="en-GB" baseline="0" dirty="0"/>
              <a:t>, put plastic covers on their books and wipe them down before leaving!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 Template 2018-19 (Original)" type="title">
  <p:cSld name="TITLE">
    <p:bg>
      <p:bgPr>
        <a:solidFill>
          <a:srgbClr val="D0E0E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389800"/>
            <a:ext cx="691800" cy="7173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25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387448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2588550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Quicksand"/>
              <a:buNone/>
              <a:defRPr sz="3600"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 amt="41000"/>
          </a:blip>
          <a:srcRect l="1826" t="66387" r="1516" b="6409"/>
          <a:stretch/>
        </p:blipFill>
        <p:spPr>
          <a:xfrm>
            <a:off x="0" y="0"/>
            <a:ext cx="9144000" cy="258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rgbClr val="D0E0E3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357225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560425"/>
            <a:ext cx="3968100" cy="3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PD Presentations 2017-18 (Original)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4572000" y="233"/>
            <a:ext cx="4572000" cy="68580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5500" y="1438333"/>
            <a:ext cx="4045200" cy="23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265500" y="3895201"/>
            <a:ext cx="4045200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icksand"/>
              <a:buNone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200425" y="6274150"/>
            <a:ext cx="3799500" cy="488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2350" y="199925"/>
            <a:ext cx="80367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Quicksand"/>
              <a:buNone/>
              <a:defRPr sz="3000" b="1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31233"/>
            <a:ext cx="8520600" cy="41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5">
            <a:alphaModFix/>
          </a:blip>
          <a:srcRect l="5152" r="7950" b="42973"/>
          <a:stretch/>
        </p:blipFill>
        <p:spPr>
          <a:xfrm>
            <a:off x="7674050" y="5884025"/>
            <a:ext cx="1320375" cy="871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ctrTitle"/>
          </p:nvPr>
        </p:nvSpPr>
        <p:spPr>
          <a:xfrm>
            <a:off x="411175" y="387448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4400" dirty="0"/>
              <a:t>Ideas: </a:t>
            </a:r>
            <a:br>
              <a:rPr lang="en-GB" sz="4400" b="0" dirty="0"/>
            </a:br>
            <a:r>
              <a:rPr lang="en-GB" sz="3200" b="0" dirty="0">
                <a:effectLst/>
                <a:latin typeface="Quicksand" panose="020B0604020202020204" charset="0"/>
                <a:ea typeface="Times New Roman" panose="02020603050405020304" pitchFamily="18" charset="0"/>
              </a:rPr>
              <a:t>How far did big ideas change people’s understanding and experiences of the world, 1500-1800?</a:t>
            </a:r>
            <a:endParaRPr sz="4400" b="0" dirty="0">
              <a:sym typeface="Quicksand"/>
            </a:endParaRPr>
          </a:p>
        </p:txBody>
      </p:sp>
      <p:sp>
        <p:nvSpPr>
          <p:cNvPr id="5" name="Google Shape;35;p7"/>
          <p:cNvSpPr txBox="1">
            <a:spLocks/>
          </p:cNvSpPr>
          <p:nvPr/>
        </p:nvSpPr>
        <p:spPr>
          <a:xfrm>
            <a:off x="328983" y="2920276"/>
            <a:ext cx="8282400" cy="2536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Quicksand"/>
              <a:buNone/>
              <a:defRPr sz="3600" b="0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indent="0"/>
            <a:r>
              <a:rPr lang="en-GB" sz="2800" b="1" dirty="0">
                <a:latin typeface="Quicksand" panose="020B0604020202020204" charset="0"/>
              </a:rPr>
              <a:t>Lesson 8:</a:t>
            </a:r>
          </a:p>
          <a:p>
            <a:pPr algn="ctr"/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How did Big Ideas influence</a:t>
            </a:r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the treatment and prevention of disease, 1500-1900?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796246"/>
            <a:ext cx="8462430" cy="802922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Activity 1a: How did preventions of disease change? </a:t>
            </a:r>
            <a:endParaRPr lang="en-GB" sz="4400" dirty="0">
              <a:solidFill>
                <a:schemeClr val="bg2"/>
              </a:solidFill>
              <a:latin typeface="Quicksand" panose="020B060402020202020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6A36D-3540-49D4-AEAD-73C86DEBC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757" y="1599168"/>
            <a:ext cx="8753582" cy="3825587"/>
          </a:xfrm>
          <a:solidFill>
            <a:srgbClr val="D0E0E3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</a:rPr>
              <a:t>Read through the information below highlighting or underlining key words.</a:t>
            </a:r>
            <a:endParaRPr kumimoji="0" lang="en-GB" altLang="en-US" sz="3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5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152400"/>
            <a:ext cx="8462430" cy="1007700"/>
          </a:xfrm>
        </p:spPr>
        <p:txBody>
          <a:bodyPr/>
          <a:lstStyle/>
          <a:p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Activity 1b: How did preventions of disease change and how did they stay the same?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E6B183-2BBE-4264-96C8-2E9BD1FCE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25779"/>
              </p:ext>
            </p:extLst>
          </p:nvPr>
        </p:nvGraphicFramePr>
        <p:xfrm>
          <a:off x="156487" y="1423382"/>
          <a:ext cx="8521700" cy="43301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60850">
                  <a:extLst>
                    <a:ext uri="{9D8B030D-6E8A-4147-A177-3AD203B41FA5}">
                      <a16:colId xmlns:a16="http://schemas.microsoft.com/office/drawing/2014/main" val="2943484506"/>
                    </a:ext>
                  </a:extLst>
                </a:gridCol>
                <a:gridCol w="4260850">
                  <a:extLst>
                    <a:ext uri="{9D8B030D-6E8A-4147-A177-3AD203B41FA5}">
                      <a16:colId xmlns:a16="http://schemas.microsoft.com/office/drawing/2014/main" val="3862384178"/>
                    </a:ext>
                  </a:extLst>
                </a:gridCol>
              </a:tblGrid>
              <a:tr h="528067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Changes</a:t>
                      </a:r>
                      <a:endParaRPr lang="en-GB" sz="1600" b="1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Continuities</a:t>
                      </a:r>
                      <a:endParaRPr lang="en-GB" sz="1600" b="1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extLst>
                  <a:ext uri="{0D108BD9-81ED-4DB2-BD59-A6C34878D82A}">
                    <a16:rowId xmlns:a16="http://schemas.microsoft.com/office/drawing/2014/main" val="1310725159"/>
                  </a:ext>
                </a:extLst>
              </a:tr>
              <a:tr h="380207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Supernatural responses became…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responses…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time governments gradually…</a:t>
                      </a:r>
                    </a:p>
                    <a:p>
                      <a:r>
                        <a:rPr lang="en-GB" sz="3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 focused on…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Until the late 1800s, governments did little to…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10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61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796246"/>
            <a:ext cx="8462430" cy="802922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Activity 2a: How did treatment of disease change? </a:t>
            </a:r>
            <a:endParaRPr lang="en-GB" sz="4400" dirty="0">
              <a:solidFill>
                <a:schemeClr val="bg2"/>
              </a:solidFill>
              <a:latin typeface="Quicksand" panose="020B060402020202020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6A36D-3540-49D4-AEAD-73C86DEBC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757" y="1599168"/>
            <a:ext cx="8753582" cy="3825587"/>
          </a:xfrm>
          <a:solidFill>
            <a:srgbClr val="D0E0E3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</a:rPr>
              <a:t>Read through the information below highlighting or underlining key words.</a:t>
            </a:r>
            <a:endParaRPr kumimoji="0" lang="en-GB" altLang="en-US" sz="3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8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152400"/>
            <a:ext cx="8462430" cy="1007700"/>
          </a:xfrm>
        </p:spPr>
        <p:txBody>
          <a:bodyPr/>
          <a:lstStyle/>
          <a:p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Activity 2b: How did treatment of disease change and how did they stay the same?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E6B183-2BBE-4264-96C8-2E9BD1FCE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54853"/>
              </p:ext>
            </p:extLst>
          </p:nvPr>
        </p:nvGraphicFramePr>
        <p:xfrm>
          <a:off x="156487" y="1423382"/>
          <a:ext cx="8521700" cy="43301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60850">
                  <a:extLst>
                    <a:ext uri="{9D8B030D-6E8A-4147-A177-3AD203B41FA5}">
                      <a16:colId xmlns:a16="http://schemas.microsoft.com/office/drawing/2014/main" val="2943484506"/>
                    </a:ext>
                  </a:extLst>
                </a:gridCol>
                <a:gridCol w="4260850">
                  <a:extLst>
                    <a:ext uri="{9D8B030D-6E8A-4147-A177-3AD203B41FA5}">
                      <a16:colId xmlns:a16="http://schemas.microsoft.com/office/drawing/2014/main" val="3862384178"/>
                    </a:ext>
                  </a:extLst>
                </a:gridCol>
              </a:tblGrid>
              <a:tr h="528067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Changes</a:t>
                      </a:r>
                      <a:endParaRPr lang="en-GB" sz="1600" b="1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Continuities</a:t>
                      </a:r>
                      <a:endParaRPr lang="en-GB" sz="1600" b="1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extLst>
                  <a:ext uri="{0D108BD9-81ED-4DB2-BD59-A6C34878D82A}">
                    <a16:rowId xmlns:a16="http://schemas.microsoft.com/office/drawing/2014/main" val="1310725159"/>
                  </a:ext>
                </a:extLst>
              </a:tr>
              <a:tr h="3802079">
                <a:tc>
                  <a:txBody>
                    <a:bodyPr/>
                    <a:lstStyle/>
                    <a:p>
                      <a:r>
                        <a:rPr lang="en-GB" sz="18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Supernatural treatments became…</a:t>
                      </a:r>
                    </a:p>
                    <a:p>
                      <a:r>
                        <a:rPr lang="en-GB" sz="9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9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8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treatments developed, such as using new herbs, then more chemicals…</a:t>
                      </a:r>
                    </a:p>
                    <a:p>
                      <a:r>
                        <a:rPr lang="en-GB" sz="12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9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8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time governments become more involved in regulating…</a:t>
                      </a:r>
                    </a:p>
                    <a:p>
                      <a:r>
                        <a:rPr lang="en-GB" sz="32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 continued to use…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government played a very limited role…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10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85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406684"/>
            <a:ext cx="8462430" cy="802922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Activity </a:t>
            </a:r>
            <a:r>
              <a:rPr lang="en-US" sz="3200" dirty="0">
                <a:latin typeface="Quicksand" panose="020B0604020202020204" charset="0"/>
                <a:ea typeface="Calibri" panose="020F0502020204030204" pitchFamily="34" charset="0"/>
              </a:rPr>
              <a:t>3</a:t>
            </a:r>
            <a:r>
              <a:rPr lang="en-US" sz="32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a: How did hospital care change? </a:t>
            </a:r>
            <a:endParaRPr lang="en-GB" sz="4400" dirty="0">
              <a:solidFill>
                <a:schemeClr val="bg2"/>
              </a:solidFill>
              <a:latin typeface="Quicksand" panose="020B060402020202020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6A36D-3540-49D4-AEAD-73C86DEBC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757" y="1599168"/>
            <a:ext cx="8753582" cy="3825587"/>
          </a:xfrm>
          <a:solidFill>
            <a:srgbClr val="D0E0E3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</a:rPr>
              <a:t>Read through the information below highlighting or underlining key words.</a:t>
            </a:r>
            <a:endParaRPr kumimoji="0" lang="en-GB" altLang="en-US" sz="3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8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152400"/>
            <a:ext cx="8462430" cy="1007700"/>
          </a:xfrm>
        </p:spPr>
        <p:txBody>
          <a:bodyPr/>
          <a:lstStyle/>
          <a:p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Activity </a:t>
            </a:r>
            <a:r>
              <a:rPr lang="en-GB" sz="2800" dirty="0"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b: How did hospital care change and how did they stay the same?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E6B183-2BBE-4264-96C8-2E9BD1FCE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2718"/>
              </p:ext>
            </p:extLst>
          </p:nvPr>
        </p:nvGraphicFramePr>
        <p:xfrm>
          <a:off x="156487" y="1423382"/>
          <a:ext cx="8521700" cy="43301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60850">
                  <a:extLst>
                    <a:ext uri="{9D8B030D-6E8A-4147-A177-3AD203B41FA5}">
                      <a16:colId xmlns:a16="http://schemas.microsoft.com/office/drawing/2014/main" val="2943484506"/>
                    </a:ext>
                  </a:extLst>
                </a:gridCol>
                <a:gridCol w="4260850">
                  <a:extLst>
                    <a:ext uri="{9D8B030D-6E8A-4147-A177-3AD203B41FA5}">
                      <a16:colId xmlns:a16="http://schemas.microsoft.com/office/drawing/2014/main" val="3862384178"/>
                    </a:ext>
                  </a:extLst>
                </a:gridCol>
              </a:tblGrid>
              <a:tr h="528067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Changes</a:t>
                      </a:r>
                      <a:endParaRPr lang="en-GB" sz="1600" b="1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Continuities</a:t>
                      </a:r>
                      <a:endParaRPr lang="en-GB" sz="1600" b="1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extLst>
                  <a:ext uri="{0D108BD9-81ED-4DB2-BD59-A6C34878D82A}">
                    <a16:rowId xmlns:a16="http://schemas.microsoft.com/office/drawing/2014/main" val="1310725159"/>
                  </a:ext>
                </a:extLst>
              </a:tr>
              <a:tr h="3802079">
                <a:tc>
                  <a:txBody>
                    <a:bodyPr/>
                    <a:lstStyle/>
                    <a:p>
                      <a:r>
                        <a:rPr lang="en-GB" sz="18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Organisation of the hospitals change, from the Church to…</a:t>
                      </a:r>
                    </a:p>
                    <a:p>
                      <a:r>
                        <a:rPr lang="en-GB" sz="9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9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8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treatment given changed from…</a:t>
                      </a:r>
                    </a:p>
                    <a:p>
                      <a:r>
                        <a:rPr lang="en-GB" sz="12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9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8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 time more specialist hospitals…</a:t>
                      </a:r>
                    </a:p>
                    <a:p>
                      <a:r>
                        <a:rPr lang="en-GB" sz="18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 long time care was limited to…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 long time hospitals did not allow people with…</a:t>
                      </a:r>
                    </a:p>
                    <a:p>
                      <a:r>
                        <a:rPr lang="en-GB" sz="18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610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98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265500" y="373626"/>
            <a:ext cx="4045200" cy="6135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4000" b="0" u="sng" dirty="0"/>
              <a:t>Final thoughts…</a:t>
            </a:r>
            <a:br>
              <a:rPr lang="en-GB" sz="4000" b="0" u="sng" dirty="0"/>
            </a:br>
            <a:br>
              <a:rPr lang="en-GB" sz="6600" b="0" dirty="0">
                <a:latin typeface="Quicksand" panose="020B0604020202020204" charset="0"/>
              </a:rPr>
            </a:br>
            <a:r>
              <a:rPr lang="en-US" sz="28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Overall, do you think there was more change or more continuity in medicine, 1500-1700?</a:t>
            </a:r>
            <a:br>
              <a:rPr lang="en-US" sz="2800" b="1" dirty="0">
                <a:effectLst/>
                <a:latin typeface="Quicksand" panose="020B0604020202020204" charset="0"/>
                <a:ea typeface="Calibri" panose="020F0502020204030204" pitchFamily="34" charset="0"/>
              </a:rPr>
            </a:br>
            <a:br>
              <a:rPr lang="en-GB" sz="8000" dirty="0">
                <a:latin typeface="Quicksand" panose="020B0604020202020204" charset="0"/>
                <a:cs typeface="Times New Roman" panose="02020603050405020304" pitchFamily="18" charset="0"/>
              </a:rPr>
            </a:br>
            <a:br>
              <a:rPr lang="en-GB" sz="2400" b="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400" b="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400" b="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b="0" dirty="0">
              <a:latin typeface="Quicksand" panose="020B060402020202020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BD0F54-29B4-44E8-82C6-FAECD7B10908}"/>
              </a:ext>
            </a:extLst>
          </p:cNvPr>
          <p:cNvSpPr txBox="1"/>
          <p:nvPr/>
        </p:nvSpPr>
        <p:spPr>
          <a:xfrm>
            <a:off x="4941870" y="2240961"/>
            <a:ext cx="3739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Quicksand" panose="020B0604020202020204" charset="0"/>
              </a:rPr>
              <a:t>Discuss and share ideas!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PD presentation template 2015-16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240169A74EF54D8A076EF6C4FDBB55" ma:contentTypeVersion="12" ma:contentTypeDescription="Create a new document." ma:contentTypeScope="" ma:versionID="4a2b3351f5537b3056a129a1c8c5302d">
  <xsd:schema xmlns:xsd="http://www.w3.org/2001/XMLSchema" xmlns:xs="http://www.w3.org/2001/XMLSchema" xmlns:p="http://schemas.microsoft.com/office/2006/metadata/properties" xmlns:ns2="b18fd106-5d4e-4355-b32f-bd604eda3e1d" xmlns:ns3="bbe72c3a-4102-4f21-8896-2fb097555d67" targetNamespace="http://schemas.microsoft.com/office/2006/metadata/properties" ma:root="true" ma:fieldsID="d1daaf4372bc8c66dbcccb4332c4de98" ns2:_="" ns3:_="">
    <xsd:import namespace="b18fd106-5d4e-4355-b32f-bd604eda3e1d"/>
    <xsd:import namespace="bbe72c3a-4102-4f21-8896-2fb097555d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fd106-5d4e-4355-b32f-bd604eda3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72c3a-4102-4f21-8896-2fb097555d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C1130D-5064-4A30-91C4-1AFAE6D90262}"/>
</file>

<file path=customXml/itemProps2.xml><?xml version="1.0" encoding="utf-8"?>
<ds:datastoreItem xmlns:ds="http://schemas.openxmlformats.org/officeDocument/2006/customXml" ds:itemID="{B734B24F-F98E-4A93-A449-89528E6C6989}"/>
</file>

<file path=customXml/itemProps3.xml><?xml version="1.0" encoding="utf-8"?>
<ds:datastoreItem xmlns:ds="http://schemas.openxmlformats.org/officeDocument/2006/customXml" ds:itemID="{A0CEAC67-9582-42C4-8D9D-321B02438F6A}"/>
</file>

<file path=docProps/app.xml><?xml version="1.0" encoding="utf-8"?>
<Properties xmlns="http://schemas.openxmlformats.org/officeDocument/2006/extended-properties" xmlns:vt="http://schemas.openxmlformats.org/officeDocument/2006/docPropsVTypes">
  <TotalTime>4391</TotalTime>
  <Words>344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Quicksand</vt:lpstr>
      <vt:lpstr>Oswald</vt:lpstr>
      <vt:lpstr>CPD presentation template 2015-16</vt:lpstr>
      <vt:lpstr>Ideas:  How far did big ideas change people’s understanding and experiences of the world, 1500-1800?</vt:lpstr>
      <vt:lpstr>Activity 1a: How did preventions of disease change? </vt:lpstr>
      <vt:lpstr>Activity 1b: How did preventions of disease change and how did they stay the same?</vt:lpstr>
      <vt:lpstr>Activity 2a: How did treatment of disease change? </vt:lpstr>
      <vt:lpstr>Activity 2b: How did treatment of disease change and how did they stay the same?</vt:lpstr>
      <vt:lpstr>Activity 3a: How did hospital care change? </vt:lpstr>
      <vt:lpstr>Activity 3b: How did hospital care change and how did they stay the same?</vt:lpstr>
      <vt:lpstr>Final thoughts…  Overall, do you think there was more change or more continuity in medicine, 1500-1700?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Elizabethan England 1558-88</dc:title>
  <dc:creator>Camilla Evans</dc:creator>
  <cp:lastModifiedBy>Camilla Evans</cp:lastModifiedBy>
  <cp:revision>93</cp:revision>
  <dcterms:modified xsi:type="dcterms:W3CDTF">2020-11-02T16:59:00Z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0x010100C9240169A74EF54D8A076EF6C4FDBB55</vt:lpwstr>
  </property>
</Properties>
</file>