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fntdata" ContentType="application/x-fontdata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3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3" r:id="rId1"/>
  </p:sldMasterIdLst>
  <p:notesMasterIdLst>
    <p:notesMasterId r:id="rId9"/>
  </p:notesMasterIdLst>
  <p:sldIdLst>
    <p:sldId id="256" r:id="rId2"/>
    <p:sldId id="298" r:id="rId3"/>
    <p:sldId id="301" r:id="rId4"/>
    <p:sldId id="308" r:id="rId5"/>
    <p:sldId id="310" r:id="rId6"/>
    <p:sldId id="311" r:id="rId7"/>
    <p:sldId id="303" r:id="rId8"/>
  </p:sldIdLst>
  <p:sldSz cx="9144000" cy="6858000" type="screen4x3"/>
  <p:notesSz cx="6858000" cy="9144000"/>
  <p:embeddedFontLst>
    <p:embeddedFont>
      <p:font typeface="Oswald" panose="020B0604020202020204" charset="0"/>
      <p:regular r:id="rId10"/>
      <p:bold r:id="rId11"/>
    </p:embeddedFont>
    <p:embeddedFont>
      <p:font typeface="Quicksand" panose="020B0604020202020204" charset="0"/>
      <p:regular r:id="rId12"/>
      <p:bold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E0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53"/>
    <p:restoredTop sz="94690"/>
  </p:normalViewPr>
  <p:slideViewPr>
    <p:cSldViewPr snapToGrid="0" snapToObjects="1">
      <p:cViewPr varScale="1">
        <p:scale>
          <a:sx n="62" d="100"/>
          <a:sy n="62" d="100"/>
        </p:scale>
        <p:origin x="129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1.fntdata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309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" name="Google Shape;3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7" name="Google Shape;57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GB" dirty="0"/>
              <a:t>Covid</a:t>
            </a:r>
            <a:r>
              <a:rPr lang="en-GB" baseline="0" dirty="0"/>
              <a:t>-19 Guidance: </a:t>
            </a:r>
            <a:r>
              <a:rPr lang="en-GB" dirty="0"/>
              <a:t>Ensure students tag in booklets</a:t>
            </a:r>
            <a:r>
              <a:rPr lang="en-GB" baseline="0" dirty="0"/>
              <a:t>, put plastic covers on their books and wipe them down before leaving!</a:t>
            </a: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esentation Template 2018-19 (Original)" type="title">
  <p:cSld name="TITLE">
    <p:bg>
      <p:bgPr>
        <a:solidFill>
          <a:srgbClr val="D0E0E3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389800"/>
            <a:ext cx="691800" cy="717300"/>
          </a:xfrm>
          <a:prstGeom prst="triangle">
            <a:avLst>
              <a:gd name="adj" fmla="val 500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2"/>
          <p:cNvSpPr/>
          <p:nvPr/>
        </p:nvSpPr>
        <p:spPr>
          <a:xfrm>
            <a:off x="0" y="0"/>
            <a:ext cx="9144000" cy="2589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387448"/>
            <a:ext cx="8282400" cy="20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 b="1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2588550"/>
            <a:ext cx="8282400" cy="20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Quicksand"/>
              <a:buNone/>
              <a:defRPr sz="3600">
                <a:latin typeface="Quicksand"/>
                <a:ea typeface="Quicksand"/>
                <a:cs typeface="Quicksand"/>
                <a:sym typeface="Quicks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 amt="41000"/>
          </a:blip>
          <a:srcRect l="1826" t="66387" r="1516" b="6409"/>
          <a:stretch/>
        </p:blipFill>
        <p:spPr>
          <a:xfrm>
            <a:off x="0" y="0"/>
            <a:ext cx="9144000" cy="258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rgbClr val="D0E0E3"/>
        </a:solidFill>
        <a:effectLst/>
      </p:bgPr>
    </p:bg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357225"/>
            <a:ext cx="2808000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560425"/>
            <a:ext cx="3968100" cy="393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PD Presentations 2017-18 (Original)">
  <p:cSld name="SECTION_TITLE_AND_DESCRIPTION">
    <p:bg>
      <p:bgPr>
        <a:solidFill>
          <a:schemeClr val="accent5"/>
        </a:solid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6"/>
          <p:cNvSpPr/>
          <p:nvPr/>
        </p:nvSpPr>
        <p:spPr>
          <a:xfrm>
            <a:off x="4572000" y="233"/>
            <a:ext cx="4572000" cy="6858000"/>
          </a:xfrm>
          <a:prstGeom prst="rect">
            <a:avLst/>
          </a:prstGeom>
          <a:solidFill>
            <a:srgbClr val="D0E0E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5500" y="1438333"/>
            <a:ext cx="4045200" cy="238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ubTitle" idx="1"/>
          </p:nvPr>
        </p:nvSpPr>
        <p:spPr>
          <a:xfrm>
            <a:off x="265500" y="3895201"/>
            <a:ext cx="4045200" cy="17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Quicksand"/>
              <a:buNone/>
              <a:defRPr>
                <a:solidFill>
                  <a:schemeClr val="lt1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body" idx="2"/>
          </p:nvPr>
        </p:nvSpPr>
        <p:spPr>
          <a:xfrm>
            <a:off x="4939500" y="965600"/>
            <a:ext cx="3837000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9" name="Google Shape;29;p6"/>
          <p:cNvSpPr/>
          <p:nvPr/>
        </p:nvSpPr>
        <p:spPr>
          <a:xfrm>
            <a:off x="200425" y="6274150"/>
            <a:ext cx="3799500" cy="4881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572350" y="199925"/>
            <a:ext cx="8036700" cy="97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Quicksand"/>
              <a:buNone/>
              <a:defRPr sz="3000" b="1" i="0" u="none" strike="noStrike" cap="non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631233"/>
            <a:ext cx="8520600" cy="413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8" name="Google Shape;8;p1"/>
          <p:cNvPicPr preferRelativeResize="0"/>
          <p:nvPr/>
        </p:nvPicPr>
        <p:blipFill rotWithShape="1">
          <a:blip r:embed="rId5">
            <a:alphaModFix/>
          </a:blip>
          <a:srcRect l="5152" r="7950" b="42973"/>
          <a:stretch/>
        </p:blipFill>
        <p:spPr>
          <a:xfrm>
            <a:off x="7674050" y="5884025"/>
            <a:ext cx="1320375" cy="8717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1" r:id="rId2"/>
    <p:sldLayoutId id="2147483652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>
            <a:spLocks noGrp="1"/>
          </p:cNvSpPr>
          <p:nvPr>
            <p:ph type="ctrTitle"/>
          </p:nvPr>
        </p:nvSpPr>
        <p:spPr>
          <a:xfrm>
            <a:off x="411175" y="387448"/>
            <a:ext cx="8282400" cy="20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GB" sz="4400" dirty="0"/>
              <a:t>Ideas: </a:t>
            </a:r>
            <a:br>
              <a:rPr lang="en-GB" sz="4400" b="0" dirty="0"/>
            </a:br>
            <a:r>
              <a:rPr lang="en-GB" sz="3200" b="0" dirty="0">
                <a:effectLst/>
                <a:latin typeface="Quicksand" panose="020B0604020202020204" charset="0"/>
                <a:ea typeface="Times New Roman" panose="02020603050405020304" pitchFamily="18" charset="0"/>
              </a:rPr>
              <a:t>How far did big ideas change people’s understanding and experiences of the world, 1500-1800?</a:t>
            </a:r>
            <a:endParaRPr sz="4400" b="0" dirty="0">
              <a:sym typeface="Quicksand"/>
            </a:endParaRPr>
          </a:p>
        </p:txBody>
      </p:sp>
      <p:sp>
        <p:nvSpPr>
          <p:cNvPr id="5" name="Google Shape;35;p7"/>
          <p:cNvSpPr txBox="1">
            <a:spLocks/>
          </p:cNvSpPr>
          <p:nvPr/>
        </p:nvSpPr>
        <p:spPr>
          <a:xfrm>
            <a:off x="328983" y="2920276"/>
            <a:ext cx="8282400" cy="2536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Quicksand"/>
              <a:buNone/>
              <a:defRPr sz="3600" b="0" i="0" u="none" strike="noStrike" cap="none">
                <a:solidFill>
                  <a:schemeClr val="dk2"/>
                </a:solidFill>
                <a:latin typeface="Quicksand"/>
                <a:ea typeface="Quicksand"/>
                <a:cs typeface="Quicksand"/>
                <a:sym typeface="Quicksand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Oswald"/>
              <a:buNone/>
              <a:defRPr sz="3600" b="0" i="0" u="none" strike="noStrike" cap="none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pPr marL="0" indent="0"/>
            <a:r>
              <a:rPr lang="en-GB" sz="2800" b="1" dirty="0">
                <a:latin typeface="Quicksand" panose="020B0604020202020204" charset="0"/>
              </a:rPr>
              <a:t>Lesson 7:</a:t>
            </a:r>
          </a:p>
          <a:p>
            <a:pPr algn="ctr"/>
            <a:r>
              <a:rPr lang="en-GB" sz="2400" b="1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How did Big Ideas influence </a:t>
            </a:r>
            <a:r>
              <a:rPr lang="en-GB" sz="2400" b="1" dirty="0">
                <a:effectLst/>
                <a:latin typeface="Quicksand" panose="020B0604020202020204" charset="0"/>
                <a:ea typeface="Calibri" panose="020F0502020204030204" pitchFamily="34" charset="0"/>
              </a:rPr>
              <a:t> </a:t>
            </a:r>
            <a:r>
              <a:rPr lang="en-US" sz="2400" b="1" dirty="0">
                <a:effectLst/>
                <a:latin typeface="Quicksand" panose="020B0604020202020204" charset="0"/>
                <a:ea typeface="Calibri" panose="020F0502020204030204" pitchFamily="34" charset="0"/>
              </a:rPr>
              <a:t>the understanding of causes of disease, 1500-1900?</a:t>
            </a:r>
            <a:endParaRPr lang="en-GB" sz="24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0E0E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D479-BD95-4AD0-90C7-224EB9FA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57" y="796246"/>
            <a:ext cx="8462430" cy="802922"/>
          </a:xfrm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effectLst/>
                <a:latin typeface="Quicksand" panose="020B0604020202020204" charset="0"/>
                <a:ea typeface="Calibri" panose="020F0502020204030204" pitchFamily="34" charset="0"/>
              </a:rPr>
              <a:t>Activity 1a: How did ideas on causes of disease change? </a:t>
            </a:r>
            <a:endParaRPr lang="en-GB" sz="4400" dirty="0">
              <a:solidFill>
                <a:schemeClr val="bg2"/>
              </a:solidFill>
              <a:latin typeface="Quicksand" panose="020B060402020202020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6A36D-3540-49D4-AEAD-73C86DEBC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5757" y="1599168"/>
            <a:ext cx="8753582" cy="3825587"/>
          </a:xfrm>
          <a:solidFill>
            <a:srgbClr val="D0E0E3"/>
          </a:solidFill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>
                <a:effectLst/>
                <a:latin typeface="Quicksand" panose="020B0604020202020204" charset="0"/>
                <a:ea typeface="Calibri" panose="020F0502020204030204" pitchFamily="34" charset="0"/>
              </a:rPr>
              <a:t>Read through the information below highlighting or underlining key words.</a:t>
            </a:r>
            <a:endParaRPr kumimoji="0" lang="en-GB" altLang="en-US" sz="3600" i="0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425EB8B-99D2-446C-8D12-76558155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659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D479-BD95-4AD0-90C7-224EB9FA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57" y="152400"/>
            <a:ext cx="8462430" cy="1007700"/>
          </a:xfrm>
        </p:spPr>
        <p:txBody>
          <a:bodyPr/>
          <a:lstStyle/>
          <a:p>
            <a:r>
              <a:rPr lang="en-GB" sz="2800" b="1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Activity 1b: How did ideas on causes of disease change and how did they stay </a:t>
            </a:r>
            <a:r>
              <a:rPr lang="en-GB" sz="2800" b="1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the same?</a:t>
            </a:r>
            <a:endParaRPr lang="en-GB" sz="2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425EB8B-99D2-446C-8D12-76558155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7E6B183-2BBE-4264-96C8-2E9BD1FCE2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3855288"/>
              </p:ext>
            </p:extLst>
          </p:nvPr>
        </p:nvGraphicFramePr>
        <p:xfrm>
          <a:off x="156487" y="1423382"/>
          <a:ext cx="8521700" cy="433014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260850">
                  <a:extLst>
                    <a:ext uri="{9D8B030D-6E8A-4147-A177-3AD203B41FA5}">
                      <a16:colId xmlns:a16="http://schemas.microsoft.com/office/drawing/2014/main" val="2943484506"/>
                    </a:ext>
                  </a:extLst>
                </a:gridCol>
                <a:gridCol w="4260850">
                  <a:extLst>
                    <a:ext uri="{9D8B030D-6E8A-4147-A177-3AD203B41FA5}">
                      <a16:colId xmlns:a16="http://schemas.microsoft.com/office/drawing/2014/main" val="3862384178"/>
                    </a:ext>
                  </a:extLst>
                </a:gridCol>
              </a:tblGrid>
              <a:tr h="528067">
                <a:tc>
                  <a:txBody>
                    <a:bodyPr/>
                    <a:lstStyle/>
                    <a:p>
                      <a:pPr algn="ctr"/>
                      <a:r>
                        <a:rPr lang="en-GB" sz="1600" b="1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Changes</a:t>
                      </a:r>
                      <a:endParaRPr lang="en-GB" sz="1600" b="1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9" marR="60279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Continuities</a:t>
                      </a:r>
                      <a:endParaRPr lang="en-GB" sz="1600" b="1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9" marR="60279" marT="0" marB="0"/>
                </a:tc>
                <a:extLst>
                  <a:ext uri="{0D108BD9-81ED-4DB2-BD59-A6C34878D82A}">
                    <a16:rowId xmlns:a16="http://schemas.microsoft.com/office/drawing/2014/main" val="1310725159"/>
                  </a:ext>
                </a:extLst>
              </a:tr>
              <a:tr h="3802079"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Supernatural ideas became…</a:t>
                      </a:r>
                    </a:p>
                    <a:p>
                      <a:r>
                        <a:rPr lang="en-GB" sz="9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</a:endParaRPr>
                    </a:p>
                    <a:p>
                      <a:r>
                        <a:rPr lang="en-GB" sz="9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</a:endParaRP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Natural ideas developed, such as spontaneous generation, and particularly…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</a:p>
                    <a:p>
                      <a:r>
                        <a:rPr lang="en-GB" sz="9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</a:endParaRP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Understanding of causes led to better diagnosis, such as…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9" marR="60279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For a long time people continued to believe… 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</a:p>
                    <a:p>
                      <a:r>
                        <a:rPr lang="en-GB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0279" marR="60279" marT="0" marB="0"/>
                </a:tc>
                <a:extLst>
                  <a:ext uri="{0D108BD9-81ED-4DB2-BD59-A6C34878D82A}">
                    <a16:rowId xmlns:a16="http://schemas.microsoft.com/office/drawing/2014/main" val="2636105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61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D479-BD95-4AD0-90C7-224EB9FA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57" y="152400"/>
            <a:ext cx="8462430" cy="1007700"/>
          </a:xfrm>
        </p:spPr>
        <p:txBody>
          <a:bodyPr/>
          <a:lstStyle/>
          <a:p>
            <a:r>
              <a:rPr lang="en-GB" sz="2800" b="1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Activity 2: How did Thomas Sydenham change diagnosis?</a:t>
            </a:r>
            <a:endParaRPr lang="en-GB" sz="2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E6A36D-3540-49D4-AEAD-73C86DEBCB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95209" y="1017141"/>
            <a:ext cx="8753582" cy="1304818"/>
          </a:xfrm>
          <a:solidFill>
            <a:srgbClr val="D0E0E3"/>
          </a:solidFill>
        </p:spPr>
        <p:txBody>
          <a:bodyPr/>
          <a:lstStyle/>
          <a:p>
            <a:pPr marL="152400" indent="0">
              <a:lnSpc>
                <a:spcPct val="106000"/>
              </a:lnSpc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Fill the gaps, and then label each box</a:t>
            </a:r>
            <a:r>
              <a:rPr lang="en-US" sz="1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 to show whether it shows </a:t>
            </a:r>
            <a:r>
              <a:rPr lang="en-US" sz="1800" b="1" u="sng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ch</a:t>
            </a:r>
            <a:r>
              <a:rPr lang="en-US" sz="1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ange or </a:t>
            </a:r>
            <a:r>
              <a:rPr lang="en-US" sz="1800" b="1" u="sng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con</a:t>
            </a:r>
            <a:r>
              <a:rPr lang="en-US" sz="180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tinuity. </a:t>
            </a:r>
            <a:endParaRPr lang="en-GB" sz="1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52400" indent="0">
              <a:buNone/>
            </a:pPr>
            <a:r>
              <a:rPr lang="en-US" sz="1800" b="1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  <a:t>Words: English, scarlet fever, species, purging, observation, God, doctors, pulse, bleeding, red wine, diagnosis, roast chicken</a:t>
            </a:r>
            <a:endParaRPr lang="en-GB" sz="2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425EB8B-99D2-446C-8D12-76558155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6FF9A6-CC37-4418-A30E-99CACBE8C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5613891"/>
              </p:ext>
            </p:extLst>
          </p:nvPr>
        </p:nvGraphicFramePr>
        <p:xfrm>
          <a:off x="215757" y="2496882"/>
          <a:ext cx="8753582" cy="42100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35149">
                  <a:extLst>
                    <a:ext uri="{9D8B030D-6E8A-4147-A177-3AD203B41FA5}">
                      <a16:colId xmlns:a16="http://schemas.microsoft.com/office/drawing/2014/main" val="2498450077"/>
                    </a:ext>
                  </a:extLst>
                </a:gridCol>
                <a:gridCol w="4418433">
                  <a:extLst>
                    <a:ext uri="{9D8B030D-6E8A-4147-A177-3AD203B41FA5}">
                      <a16:colId xmlns:a16="http://schemas.microsoft.com/office/drawing/2014/main" val="711022658"/>
                    </a:ext>
                  </a:extLst>
                </a:gridCol>
              </a:tblGrid>
              <a:tr h="127399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Sydenham valued methodical observation and practical experience of medicine over a search for causes. He became known as the _________ Hippocrates for his emphasis on careful _________________. </a:t>
                      </a:r>
                      <a:endParaRPr lang="en-GB" sz="12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  <a:endParaRPr lang="en-GB" sz="12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</a:endParaRPr>
                    </a:p>
                  </a:txBody>
                  <a:tcPr marL="66406" marR="66406" marT="0" marB="0"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He was religious, and therefore rejected ideas like microscopic analysis to uncover the hidden causes of disease. He argued _____ only gave man the ability to perceive the outer nature of things with his senses. </a:t>
                      </a:r>
                      <a:endParaRPr lang="en-GB" sz="12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06" marR="66406" marT="0" marB="0"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77049"/>
                  </a:ext>
                </a:extLst>
              </a:tr>
              <a:tr h="1469205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He said every disease was different, and they needed to be classified into ___________ to improve medical diagnosis and treatment. This was adopted by renowned medical scholars. He wrote detailed descriptions of various diseases, including the first on _________ _________. </a:t>
                      </a:r>
                      <a:endParaRPr lang="en-GB" sz="12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  <a:endParaRPr lang="en-GB" sz="12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06" marR="66406" marT="0" marB="0"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He said that the body should be allowed to fight diseased on its own – instead of _____________ or ____________ people he prescribed ___ ______ and _______ ____________!</a:t>
                      </a:r>
                      <a:endParaRPr lang="en-GB" sz="120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06" marR="66406" marT="0" marB="0"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941771"/>
                  </a:ext>
                </a:extLst>
              </a:tr>
              <a:tr h="93971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He believed taking a _________ was a key part of _________________.</a:t>
                      </a:r>
                      <a:endParaRPr lang="en-GB" sz="120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  <a:endParaRPr lang="en-GB" sz="120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  <a:endParaRPr lang="en-GB" sz="120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06" marR="66406" marT="0" marB="0"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He also believed ___________ should visit patients, not the other way around.</a:t>
                      </a:r>
                      <a:endParaRPr lang="en-GB" sz="12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06" marR="66406" marT="0" marB="0"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919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97185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4D479-BD95-4AD0-90C7-224EB9FA25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757" y="152400"/>
            <a:ext cx="8462430" cy="1007700"/>
          </a:xfrm>
        </p:spPr>
        <p:txBody>
          <a:bodyPr/>
          <a:lstStyle/>
          <a:p>
            <a:r>
              <a:rPr lang="en-GB" sz="2800" b="1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Activity 2: Answers!</a:t>
            </a:r>
            <a:endParaRPr lang="en-GB" sz="2800" dirty="0"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5425EB8B-99D2-446C-8D12-76558155A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6FF9A6-CC37-4418-A30E-99CACBE8C1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981646"/>
              </p:ext>
            </p:extLst>
          </p:nvPr>
        </p:nvGraphicFramePr>
        <p:xfrm>
          <a:off x="215757" y="1294545"/>
          <a:ext cx="8753582" cy="541131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4335149">
                  <a:extLst>
                    <a:ext uri="{9D8B030D-6E8A-4147-A177-3AD203B41FA5}">
                      <a16:colId xmlns:a16="http://schemas.microsoft.com/office/drawing/2014/main" val="2498450077"/>
                    </a:ext>
                  </a:extLst>
                </a:gridCol>
                <a:gridCol w="4418433">
                  <a:extLst>
                    <a:ext uri="{9D8B030D-6E8A-4147-A177-3AD203B41FA5}">
                      <a16:colId xmlns:a16="http://schemas.microsoft.com/office/drawing/2014/main" val="711022658"/>
                    </a:ext>
                  </a:extLst>
                </a:gridCol>
              </a:tblGrid>
              <a:tr h="1767200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Sydenham valued methodical observation and practical experience of medicine over a search for causes. He became known as the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Quicksand" panose="020B0604020202020204" charset="0"/>
                        </a:rPr>
                        <a:t>English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 Hippocrates for his emphasis on careful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Quicksand" panose="020B0604020202020204" charset="0"/>
                        </a:rPr>
                        <a:t>observation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. 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Quicksand" panose="020B0604020202020204" charset="0"/>
                        </a:rPr>
                        <a:t>Continuity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Quicksand" panose="020B0604020202020204" charset="0"/>
                      </a:endParaRPr>
                    </a:p>
                  </a:txBody>
                  <a:tcPr marL="66406" marR="66406" marT="0" marB="0"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He was religious, and therefore rejected ideas like microscopic analysis to uncover the hidden causes of disease. He argued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Quicksand" panose="020B0604020202020204" charset="0"/>
                        </a:rPr>
                        <a:t>God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 only gave man the ability to perceive the outer nature of things with his senses.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6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Quicksand" panose="020B0604020202020204" charset="0"/>
                        </a:rPr>
                        <a:t>Continuity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Quicksand" panose="020B0604020202020204" charset="0"/>
                      </a:endParaRPr>
                    </a:p>
                  </a:txBody>
                  <a:tcPr marL="66406" marR="66406" marT="0" marB="0"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77049"/>
                  </a:ext>
                </a:extLst>
              </a:tr>
              <a:tr h="2325386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He said every disease was different, and they needed to be classified into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Quicksand" panose="020B0604020202020204" charset="0"/>
                        </a:rPr>
                        <a:t>species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 to improve medical diagnosis and treatment. This was adopted by renowned medical scholars. He wrote detailed descriptions of various diseases, including the first on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Quicksand" panose="020B0604020202020204" charset="0"/>
                        </a:rPr>
                        <a:t>scarlet fever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.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Quicksand" panose="020B0604020202020204" charset="0"/>
                        </a:rPr>
                        <a:t>Change</a:t>
                      </a:r>
                      <a:endParaRPr lang="en-GB" sz="1600" b="1" dirty="0">
                        <a:solidFill>
                          <a:srgbClr val="00B050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06" marR="66406" marT="0" marB="0"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He said that the body should be allowed to fight diseased on its own – instead of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Quicksand" panose="020B0604020202020204" charset="0"/>
                        </a:rPr>
                        <a:t>bleeding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 or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Quicksand" panose="020B0604020202020204" charset="0"/>
                        </a:rPr>
                        <a:t>purging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 people he prescribed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Quicksand" panose="020B0604020202020204" charset="0"/>
                        </a:rPr>
                        <a:t>red wine 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and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Quicksand" panose="020B0604020202020204" charset="0"/>
                        </a:rPr>
                        <a:t>roast chicken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!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endParaRPr lang="en-US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Quicksand" panose="020B0604020202020204" charset="0"/>
                        </a:rPr>
                        <a:t>Change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06" marR="66406" marT="0" marB="0"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941771"/>
                  </a:ext>
                </a:extLst>
              </a:tr>
              <a:tr h="1318732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He believed taking a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Quicksand" panose="020B0604020202020204" charset="0"/>
                        </a:rPr>
                        <a:t>pulse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 was a key part of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Quicksand" panose="020B0604020202020204" charset="0"/>
                        </a:rPr>
                        <a:t>diagnosis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.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Quicksand" panose="020B0604020202020204" charset="0"/>
                        </a:rPr>
                        <a:t>Change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</a:endParaRP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 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06" marR="66406" marT="0" marB="0"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He also believed </a:t>
                      </a:r>
                      <a:r>
                        <a:rPr lang="en-US" sz="1600" b="1" dirty="0">
                          <a:solidFill>
                            <a:schemeClr val="tx1"/>
                          </a:solidFill>
                          <a:effectLst/>
                          <a:latin typeface="Quicksand" panose="020B0604020202020204" charset="0"/>
                        </a:rPr>
                        <a:t>doctors</a:t>
                      </a:r>
                      <a:r>
                        <a:rPr lang="en-US" sz="1600" dirty="0">
                          <a:solidFill>
                            <a:schemeClr val="bg2"/>
                          </a:solidFill>
                          <a:effectLst/>
                          <a:latin typeface="Quicksand" panose="020B0604020202020204" charset="0"/>
                        </a:rPr>
                        <a:t> should visit patients, not the other way around.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800"/>
                        </a:spcAft>
                      </a:pPr>
                      <a:r>
                        <a:rPr lang="en-US" sz="1600" b="1" dirty="0">
                          <a:solidFill>
                            <a:srgbClr val="00B050"/>
                          </a:solidFill>
                          <a:effectLst/>
                          <a:latin typeface="Quicksand" panose="020B0604020202020204" charset="0"/>
                        </a:rPr>
                        <a:t>Continuity</a:t>
                      </a:r>
                      <a:endParaRPr lang="en-GB" sz="1600" dirty="0">
                        <a:solidFill>
                          <a:schemeClr val="bg2"/>
                        </a:solidFill>
                        <a:effectLst/>
                        <a:latin typeface="Quicksand" panose="020B060402020202020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6406" marR="66406" marT="0" marB="0"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69197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75157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4B51-7534-4111-85B8-D75A92E773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700" y="357225"/>
            <a:ext cx="8308318" cy="1007700"/>
          </a:xfrm>
        </p:spPr>
        <p:txBody>
          <a:bodyPr/>
          <a:lstStyle/>
          <a:p>
            <a:r>
              <a:rPr lang="en-GB" b="1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Activity 3: How did each of the following factors the development of understanding causes of illness?</a:t>
            </a:r>
            <a:endParaRPr lang="en-GB" dirty="0">
              <a:latin typeface="Quicksand" panose="020B060402020202020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2857D8-CBD1-4BDD-BEFA-C4CA5D1010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699" y="1560425"/>
            <a:ext cx="8308318" cy="3934500"/>
          </a:xfrm>
        </p:spPr>
        <p:txBody>
          <a:bodyPr/>
          <a:lstStyle/>
          <a:p>
            <a:pPr marL="152400" indent="0">
              <a:buNone/>
            </a:pPr>
            <a:r>
              <a:rPr lang="en-GB" sz="2400" dirty="0">
                <a:effectLst/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Write a sentence to explain each one in your book.</a:t>
            </a:r>
          </a:p>
          <a:p>
            <a:pPr marL="152400" indent="0">
              <a:buNone/>
            </a:pPr>
            <a:r>
              <a:rPr lang="en-GB" sz="2400" dirty="0">
                <a:latin typeface="Quicksand" panose="020B0604020202020204" charset="0"/>
                <a:ea typeface="Calibri" panose="020F0502020204030204" pitchFamily="34" charset="0"/>
                <a:cs typeface="Calibri" panose="020F0502020204030204" pitchFamily="34" charset="0"/>
              </a:rPr>
              <a:t>E.g.</a:t>
            </a:r>
          </a:p>
          <a:p>
            <a:pPr marL="152400" indent="0">
              <a:buNone/>
            </a:pPr>
            <a:r>
              <a:rPr lang="en-US" sz="2400" dirty="0">
                <a:effectLst/>
                <a:latin typeface="Quicksand" panose="020B0604020202020204" charset="0"/>
                <a:ea typeface="Calibri" panose="020F0502020204030204" pitchFamily="34" charset="0"/>
              </a:rPr>
              <a:t>Science and technology helped to develop understanding of causes of illness, </a:t>
            </a:r>
            <a:r>
              <a:rPr lang="en-US" sz="2400" b="1" dirty="0">
                <a:solidFill>
                  <a:schemeClr val="tx1"/>
                </a:solidFill>
                <a:effectLst/>
                <a:latin typeface="Quicksand" panose="020B0604020202020204" charset="0"/>
                <a:ea typeface="Calibri" panose="020F0502020204030204" pitchFamily="34" charset="0"/>
              </a:rPr>
              <a:t>as new microscopes developed, which helped Van Leuwenhoek and Pasteur.</a:t>
            </a:r>
            <a:endParaRPr lang="en-GB" sz="2400" b="1" dirty="0">
              <a:solidFill>
                <a:schemeClr val="tx1"/>
              </a:solidFill>
              <a:effectLst/>
              <a:latin typeface="Quicksand" panose="020B060402020202020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2400" dirty="0">
              <a:latin typeface="Quicksand" panose="020B060402020202020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333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1"/>
          <p:cNvSpPr txBox="1">
            <a:spLocks noGrp="1"/>
          </p:cNvSpPr>
          <p:nvPr>
            <p:ph type="title"/>
          </p:nvPr>
        </p:nvSpPr>
        <p:spPr>
          <a:xfrm>
            <a:off x="265500" y="373626"/>
            <a:ext cx="4045200" cy="6135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>
              <a:spcAft>
                <a:spcPts val="0"/>
              </a:spcAft>
            </a:pPr>
            <a:r>
              <a:rPr lang="en-GB" sz="4000" b="0" u="sng" dirty="0"/>
              <a:t>Final thoughts…</a:t>
            </a:r>
            <a:br>
              <a:rPr lang="en-GB" sz="4000" b="0" u="sng" dirty="0"/>
            </a:br>
            <a:br>
              <a:rPr lang="en-GB" sz="6600" b="0" dirty="0">
                <a:latin typeface="Quicksand" panose="020B0604020202020204" charset="0"/>
              </a:rPr>
            </a:br>
            <a:r>
              <a:rPr lang="en-US" sz="2800" b="1" dirty="0">
                <a:effectLst/>
                <a:latin typeface="Quicksand" panose="020B0604020202020204" charset="0"/>
                <a:ea typeface="Calibri" panose="020F0502020204030204" pitchFamily="34" charset="0"/>
              </a:rPr>
              <a:t>Which of the following factors was most significant? </a:t>
            </a:r>
            <a:r>
              <a:rPr lang="en-US" sz="2800" b="1">
                <a:effectLst/>
                <a:latin typeface="Quicksand" panose="020B0604020202020204" charset="0"/>
                <a:ea typeface="Calibri" panose="020F0502020204030204" pitchFamily="34" charset="0"/>
              </a:rPr>
              <a:t>Why?</a:t>
            </a:r>
            <a:br>
              <a:rPr lang="en-US" sz="2800" b="1">
                <a:effectLst/>
                <a:latin typeface="Quicksand" panose="020B0604020202020204" charset="0"/>
                <a:ea typeface="Calibri" panose="020F0502020204030204" pitchFamily="34" charset="0"/>
              </a:rPr>
            </a:br>
            <a:br>
              <a:rPr lang="en-GB" sz="8000" dirty="0">
                <a:latin typeface="Quicksand" panose="020B0604020202020204" charset="0"/>
                <a:cs typeface="Times New Roman" panose="02020603050405020304" pitchFamily="18" charset="0"/>
              </a:rPr>
            </a:br>
            <a:br>
              <a:rPr lang="en-GB" sz="2400" b="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400" b="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en-GB" sz="2400" b="0" dirty="0">
                <a:effectLst/>
                <a:latin typeface="Quicksand" panose="020B060402020202020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sz="2400" b="0" dirty="0">
              <a:latin typeface="Quicksand" panose="020B060402020202020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9BD0F54-29B4-44E8-82C6-FAECD7B10908}"/>
              </a:ext>
            </a:extLst>
          </p:cNvPr>
          <p:cNvSpPr txBox="1"/>
          <p:nvPr/>
        </p:nvSpPr>
        <p:spPr>
          <a:xfrm>
            <a:off x="4941870" y="2240961"/>
            <a:ext cx="373979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latin typeface="Quicksand" panose="020B0604020202020204" charset="0"/>
              </a:rPr>
              <a:t>Discuss and share ideas!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PD presentation template 2015-16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240169A74EF54D8A076EF6C4FDBB55" ma:contentTypeVersion="12" ma:contentTypeDescription="Create a new document." ma:contentTypeScope="" ma:versionID="4a2b3351f5537b3056a129a1c8c5302d">
  <xsd:schema xmlns:xsd="http://www.w3.org/2001/XMLSchema" xmlns:xs="http://www.w3.org/2001/XMLSchema" xmlns:p="http://schemas.microsoft.com/office/2006/metadata/properties" xmlns:ns2="b18fd106-5d4e-4355-b32f-bd604eda3e1d" xmlns:ns3="bbe72c3a-4102-4f21-8896-2fb097555d67" targetNamespace="http://schemas.microsoft.com/office/2006/metadata/properties" ma:root="true" ma:fieldsID="d1daaf4372bc8c66dbcccb4332c4de98" ns2:_="" ns3:_="">
    <xsd:import namespace="b18fd106-5d4e-4355-b32f-bd604eda3e1d"/>
    <xsd:import namespace="bbe72c3a-4102-4f21-8896-2fb097555d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8fd106-5d4e-4355-b32f-bd604eda3e1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e72c3a-4102-4f21-8896-2fb097555d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C356C5D-924F-4126-9ED2-1406BAB3A24E}"/>
</file>

<file path=customXml/itemProps2.xml><?xml version="1.0" encoding="utf-8"?>
<ds:datastoreItem xmlns:ds="http://schemas.openxmlformats.org/officeDocument/2006/customXml" ds:itemID="{939D0DF0-9D35-4426-9CCD-0DE472A110D5}"/>
</file>

<file path=customXml/itemProps3.xml><?xml version="1.0" encoding="utf-8"?>
<ds:datastoreItem xmlns:ds="http://schemas.openxmlformats.org/officeDocument/2006/customXml" ds:itemID="{D17B9B41-61EA-43A7-9811-A091DFE07040}"/>
</file>

<file path=docProps/app.xml><?xml version="1.0" encoding="utf-8"?>
<Properties xmlns="http://schemas.openxmlformats.org/officeDocument/2006/extended-properties" xmlns:vt="http://schemas.openxmlformats.org/officeDocument/2006/docPropsVTypes">
  <TotalTime>4382</TotalTime>
  <Words>632</Words>
  <Application>Microsoft Office PowerPoint</Application>
  <PresentationFormat>On-screen Show (4:3)</PresentationFormat>
  <Paragraphs>56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Quicksand</vt:lpstr>
      <vt:lpstr>Oswald</vt:lpstr>
      <vt:lpstr>CPD presentation template 2015-16</vt:lpstr>
      <vt:lpstr>Ideas:  How far did big ideas change people’s understanding and experiences of the world, 1500-1800?</vt:lpstr>
      <vt:lpstr>Activity 1a: How did ideas on causes of disease change? </vt:lpstr>
      <vt:lpstr>Activity 1b: How did ideas on causes of disease change and how did they stay the same?</vt:lpstr>
      <vt:lpstr>Activity 2: How did Thomas Sydenham change diagnosis?</vt:lpstr>
      <vt:lpstr>Activity 2: Answers!</vt:lpstr>
      <vt:lpstr>Activity 3: How did each of the following factors the development of understanding causes of illness?</vt:lpstr>
      <vt:lpstr>Final thoughts…  Which of the following factors was most significant? Why?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Early Elizabethan England 1558-88</dc:title>
  <dc:creator>Camilla Evans</dc:creator>
  <cp:lastModifiedBy>Camilla Evans</cp:lastModifiedBy>
  <cp:revision>92</cp:revision>
  <dcterms:modified xsi:type="dcterms:W3CDTF">2020-11-02T16:51:25Z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0x010100C9240169A74EF54D8A076EF6C4FDBB55</vt:lpwstr>
  </property>
</Properties>
</file>