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9"/>
  </p:notesMasterIdLst>
  <p:sldIdLst>
    <p:sldId id="256" r:id="rId2"/>
    <p:sldId id="267" r:id="rId3"/>
    <p:sldId id="304" r:id="rId4"/>
    <p:sldId id="298" r:id="rId5"/>
    <p:sldId id="305" r:id="rId6"/>
    <p:sldId id="301" r:id="rId7"/>
    <p:sldId id="303"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Oswald" panose="020B0604020202020204" charset="0"/>
      <p:regular r:id="rId14"/>
      <p:bold r:id="rId15"/>
    </p:embeddedFont>
    <p:embeddedFont>
      <p:font typeface="Quicksand"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3"/>
    <p:restoredTop sz="94690"/>
  </p:normalViewPr>
  <p:slideViewPr>
    <p:cSldViewPr snapToGrid="0" snapToObjects="1">
      <p:cViewPr varScale="1">
        <p:scale>
          <a:sx n="62" d="100"/>
          <a:sy n="62" d="100"/>
        </p:scale>
        <p:origin x="12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customXml" Target="../customXml/item2.xml"/><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dirty="0"/>
              <a:t>Covid</a:t>
            </a:r>
            <a:r>
              <a:rPr lang="en-GB" baseline="0" dirty="0"/>
              <a:t>-19 Guidance: </a:t>
            </a:r>
            <a:r>
              <a:rPr lang="en-GB" dirty="0"/>
              <a:t>Ensure students tag in booklets</a:t>
            </a:r>
            <a:r>
              <a:rPr lang="en-GB" baseline="0" dirty="0"/>
              <a:t>, put plastic covers on their books and wipe them down before leaving!</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Template 2018-19 (Original)" type="title">
  <p:cSld name="TITLE">
    <p:bg>
      <p:bgPr>
        <a:solidFill>
          <a:srgbClr val="D0E0E3"/>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4226100" y="2389800"/>
            <a:ext cx="691800" cy="717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0" y="0"/>
            <a:ext cx="9144000" cy="2589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6000"/>
              <a:buNone/>
              <a:defRPr sz="6000" b="1">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2588550"/>
            <a:ext cx="8282400" cy="200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Quicksand"/>
              <a:buNone/>
              <a:defRPr sz="3600">
                <a:latin typeface="Quicksand"/>
                <a:ea typeface="Quicksand"/>
                <a:cs typeface="Quicksand"/>
                <a:sym typeface="Quicksan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pic>
        <p:nvPicPr>
          <p:cNvPr id="14" name="Google Shape;14;p2"/>
          <p:cNvPicPr preferRelativeResize="0"/>
          <p:nvPr/>
        </p:nvPicPr>
        <p:blipFill rotWithShape="1">
          <a:blip r:embed="rId2">
            <a:alphaModFix amt="41000"/>
          </a:blip>
          <a:srcRect l="1826" t="66387" r="1516" b="6409"/>
          <a:stretch/>
        </p:blipFill>
        <p:spPr>
          <a:xfrm>
            <a:off x="0" y="0"/>
            <a:ext cx="9144000" cy="2589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D0E0E3"/>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357225"/>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3" name="Google Shape;23;p5"/>
          <p:cNvSpPr txBox="1">
            <a:spLocks noGrp="1"/>
          </p:cNvSpPr>
          <p:nvPr>
            <p:ph type="body" idx="1"/>
          </p:nvPr>
        </p:nvSpPr>
        <p:spPr>
          <a:xfrm>
            <a:off x="311700" y="1560425"/>
            <a:ext cx="3968100" cy="3934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PD Presentations 2017-18 (Original)">
  <p:cSld name="SECTION_TITLE_AND_DESCRIPTION">
    <p:bg>
      <p:bgPr>
        <a:solidFill>
          <a:schemeClr val="accent5"/>
        </a:solidFill>
        <a:effectLst/>
      </p:bgPr>
    </p:bg>
    <p:spTree>
      <p:nvGrpSpPr>
        <p:cNvPr id="1" name="Shape 24"/>
        <p:cNvGrpSpPr/>
        <p:nvPr/>
      </p:nvGrpSpPr>
      <p:grpSpPr>
        <a:xfrm>
          <a:off x="0" y="0"/>
          <a:ext cx="0" cy="0"/>
          <a:chOff x="0" y="0"/>
          <a:chExt cx="0" cy="0"/>
        </a:xfrm>
      </p:grpSpPr>
      <p:sp>
        <p:nvSpPr>
          <p:cNvPr id="25" name="Google Shape;25;p6"/>
          <p:cNvSpPr/>
          <p:nvPr/>
        </p:nvSpPr>
        <p:spPr>
          <a:xfrm>
            <a:off x="4572000" y="233"/>
            <a:ext cx="4572000" cy="68580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6"/>
          <p:cNvSpPr txBox="1">
            <a:spLocks noGrp="1"/>
          </p:cNvSpPr>
          <p:nvPr>
            <p:ph type="title"/>
          </p:nvPr>
        </p:nvSpPr>
        <p:spPr>
          <a:xfrm>
            <a:off x="265500" y="1438333"/>
            <a:ext cx="4045200" cy="2385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27" name="Google Shape;27;p6"/>
          <p:cNvSpPr txBox="1">
            <a:spLocks noGrp="1"/>
          </p:cNvSpPr>
          <p:nvPr>
            <p:ph type="subTitle" idx="1"/>
          </p:nvPr>
        </p:nvSpPr>
        <p:spPr>
          <a:xfrm>
            <a:off x="265500" y="3895201"/>
            <a:ext cx="4045200" cy="179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Quicksand"/>
              <a:buNone/>
              <a:defRPr>
                <a:solidFill>
                  <a:schemeClr val="lt1"/>
                </a:solidFill>
                <a:latin typeface="Quicksand"/>
                <a:ea typeface="Quicksand"/>
                <a:cs typeface="Quicksand"/>
                <a:sym typeface="Quicksand"/>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28" name="Google Shape;28;p6"/>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9" name="Google Shape;29;p6"/>
          <p:cNvSpPr/>
          <p:nvPr/>
        </p:nvSpPr>
        <p:spPr>
          <a:xfrm>
            <a:off x="200425" y="6274150"/>
            <a:ext cx="3799500" cy="488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19EA0D4-DDFB-A546-9D0A-5B9D43317355}"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DCB82-D065-5240-92B9-B9CE8A2F2A6D}" type="slidenum">
              <a:rPr lang="en-US" smtClean="0"/>
              <a:t>‹#›</a:t>
            </a:fld>
            <a:endParaRPr lang="en-US"/>
          </a:p>
        </p:txBody>
      </p:sp>
    </p:spTree>
    <p:extLst>
      <p:ext uri="{BB962C8B-B14F-4D97-AF65-F5344CB8AC3E}">
        <p14:creationId xmlns:p14="http://schemas.microsoft.com/office/powerpoint/2010/main" val="488907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2350" y="199925"/>
            <a:ext cx="8036700" cy="978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3000"/>
              <a:buFont typeface="Quicksand"/>
              <a:buNone/>
              <a:defRPr sz="3000" b="1" i="0" u="none" strike="noStrike" cap="none">
                <a:solidFill>
                  <a:schemeClr val="dk2"/>
                </a:solidFill>
                <a:latin typeface="Quicksand"/>
                <a:ea typeface="Quicksand"/>
                <a:cs typeface="Quicksand"/>
                <a:sym typeface="Quicksan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631233"/>
            <a:ext cx="8520600" cy="4133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pic>
        <p:nvPicPr>
          <p:cNvPr id="8" name="Google Shape;8;p1"/>
          <p:cNvPicPr preferRelativeResize="0"/>
          <p:nvPr/>
        </p:nvPicPr>
        <p:blipFill rotWithShape="1">
          <a:blip r:embed="rId6">
            <a:alphaModFix/>
          </a:blip>
          <a:srcRect l="5152" r="7950" b="42973"/>
          <a:stretch/>
        </p:blipFill>
        <p:spPr>
          <a:xfrm>
            <a:off x="7674050" y="5884025"/>
            <a:ext cx="1320375" cy="871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7"/>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p>
            <a:r>
              <a:rPr lang="en-GB" sz="4400" dirty="0"/>
              <a:t>Ideas: </a:t>
            </a:r>
            <a:br>
              <a:rPr lang="en-GB" sz="4400" b="0" dirty="0"/>
            </a:br>
            <a:r>
              <a:rPr lang="en-GB" sz="3200" b="0" dirty="0">
                <a:effectLst/>
                <a:latin typeface="Quicksand" panose="020B0604020202020204" charset="0"/>
                <a:ea typeface="Times New Roman" panose="02020603050405020304" pitchFamily="18" charset="0"/>
              </a:rPr>
              <a:t>How far did big ideas change people’s understanding and experiences of the world, 1500-1800?</a:t>
            </a:r>
            <a:endParaRPr sz="4400" b="0" dirty="0">
              <a:sym typeface="Quicksand"/>
            </a:endParaRPr>
          </a:p>
        </p:txBody>
      </p:sp>
      <p:sp>
        <p:nvSpPr>
          <p:cNvPr id="5" name="Google Shape;35;p7"/>
          <p:cNvSpPr txBox="1">
            <a:spLocks/>
          </p:cNvSpPr>
          <p:nvPr/>
        </p:nvSpPr>
        <p:spPr>
          <a:xfrm>
            <a:off x="411175" y="2920276"/>
            <a:ext cx="8282400" cy="2536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3600"/>
              <a:buFont typeface="Quicksand"/>
              <a:buNone/>
              <a:defRPr sz="3600" b="0" i="0" u="none" strike="noStrike" cap="none">
                <a:solidFill>
                  <a:schemeClr val="dk2"/>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2pPr>
            <a:lvl3pPr marL="1371600" marR="0" lvl="2"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3pPr>
            <a:lvl4pPr marL="1828800" marR="0" lvl="3"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4pPr>
            <a:lvl5pPr marL="2286000" marR="0" lvl="4"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5pPr>
            <a:lvl6pPr marL="2743200" marR="0" lvl="5"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6pPr>
            <a:lvl7pPr marL="3200400" marR="0" lvl="6"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7pPr>
            <a:lvl8pPr marL="3657600" marR="0" lvl="7"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8pPr>
            <a:lvl9pPr marL="4114800" marR="0" lvl="8"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9pPr>
          </a:lstStyle>
          <a:p>
            <a:pPr marL="0" indent="0"/>
            <a:r>
              <a:rPr lang="en-GB" sz="3200" b="1" dirty="0">
                <a:latin typeface="Quicksand" panose="020B0604020202020204" charset="0"/>
              </a:rPr>
              <a:t>Lesson 5:</a:t>
            </a:r>
          </a:p>
          <a:p>
            <a:pPr algn="ctr"/>
            <a:r>
              <a:rPr lang="en-GB" sz="2800" b="1" dirty="0">
                <a:effectLst/>
                <a:latin typeface="Quicksand" panose="020B0604020202020204" charset="0"/>
                <a:ea typeface="Calibri" panose="020F0502020204030204" pitchFamily="34" charset="0"/>
                <a:cs typeface="Calibri" panose="020F0502020204030204" pitchFamily="34" charset="0"/>
              </a:rPr>
              <a:t>How did the Big Ideas of the Enlightenment influence the 19</a:t>
            </a:r>
            <a:r>
              <a:rPr lang="en-GB" sz="2800" b="1" baseline="30000" dirty="0">
                <a:effectLst/>
                <a:latin typeface="Quicksand" panose="020B0604020202020204" charset="0"/>
                <a:ea typeface="Calibri" panose="020F0502020204030204" pitchFamily="34" charset="0"/>
                <a:cs typeface="Calibri" panose="020F0502020204030204" pitchFamily="34" charset="0"/>
              </a:rPr>
              <a:t>th</a:t>
            </a:r>
            <a:r>
              <a:rPr lang="en-GB" sz="2800" b="1" dirty="0">
                <a:effectLst/>
                <a:latin typeface="Quicksand" panose="020B0604020202020204" charset="0"/>
                <a:ea typeface="Calibri" panose="020F0502020204030204" pitchFamily="34" charset="0"/>
                <a:cs typeface="Calibri" panose="020F0502020204030204" pitchFamily="34" charset="0"/>
              </a:rPr>
              <a:t> century?</a:t>
            </a:r>
            <a:endParaRPr lang="en-GB" sz="2800" dirty="0">
              <a:effectLst/>
              <a:latin typeface="Quicksand"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Quicksand" panose="020B0604020202020204" charset="0"/>
              </a:rPr>
              <a:t>Activity 1a: </a:t>
            </a:r>
            <a:r>
              <a:rPr lang="en-US" sz="2400" b="1" dirty="0">
                <a:effectLst/>
                <a:latin typeface="Quicksand" panose="020B0604020202020204" charset="0"/>
                <a:ea typeface="Calibri" panose="020F0502020204030204" pitchFamily="34" charset="0"/>
              </a:rPr>
              <a:t>Draw arrows linking the background information boxes to their locations on the map.</a:t>
            </a:r>
            <a:endParaRPr lang="en-US" sz="2400" dirty="0">
              <a:latin typeface="Quicksand" panose="020B0604020202020204" charset="0"/>
            </a:endParaRPr>
          </a:p>
        </p:txBody>
      </p:sp>
      <p:pic>
        <p:nvPicPr>
          <p:cNvPr id="6" name="Picture 5" descr="See the source image">
            <a:extLst>
              <a:ext uri="{FF2B5EF4-FFF2-40B4-BE49-F238E27FC236}">
                <a16:creationId xmlns:a16="http://schemas.microsoft.com/office/drawing/2014/main" id="{9D54F8A6-6CF9-42DF-8F31-58BA1519E069}"/>
              </a:ext>
            </a:extLst>
          </p:cNvPr>
          <p:cNvPicPr/>
          <p:nvPr/>
        </p:nvPicPr>
        <p:blipFill rotWithShape="1">
          <a:blip r:embed="rId2">
            <a:extLst>
              <a:ext uri="{28A0092B-C50C-407E-A947-70E740481C1C}">
                <a14:useLocalDpi xmlns:a14="http://schemas.microsoft.com/office/drawing/2010/main" val="0"/>
              </a:ext>
            </a:extLst>
          </a:blip>
          <a:srcRect t="11866" b="21494"/>
          <a:stretch/>
        </p:blipFill>
        <p:spPr bwMode="auto">
          <a:xfrm>
            <a:off x="449658" y="1392587"/>
            <a:ext cx="8283376" cy="449450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6CB9C678-6D08-4139-AC77-28F7CD04FC4A}"/>
              </a:ext>
            </a:extLst>
          </p:cNvPr>
          <p:cNvSpPr txBox="1"/>
          <p:nvPr/>
        </p:nvSpPr>
        <p:spPr>
          <a:xfrm>
            <a:off x="449658" y="5959969"/>
            <a:ext cx="7019654" cy="646331"/>
          </a:xfrm>
          <a:prstGeom prst="rect">
            <a:avLst/>
          </a:prstGeom>
          <a:noFill/>
        </p:spPr>
        <p:txBody>
          <a:bodyPr wrap="square">
            <a:spAutoFit/>
          </a:bodyPr>
          <a:lstStyle/>
          <a:p>
            <a:r>
              <a:rPr lang="en-GB" sz="1800" b="1" i="1" dirty="0">
                <a:effectLst/>
                <a:latin typeface="Quicksand" panose="020B0604020202020204" charset="0"/>
                <a:ea typeface="Calibri" panose="020F0502020204030204" pitchFamily="34" charset="0"/>
                <a:cs typeface="Times New Roman" panose="02020603050405020304" pitchFamily="18" charset="0"/>
              </a:rPr>
              <a:t>Challenge:</a:t>
            </a:r>
            <a:r>
              <a:rPr lang="en-GB" sz="1800" i="1" dirty="0">
                <a:effectLst/>
                <a:latin typeface="Quicksand" panose="020B0604020202020204" charset="0"/>
                <a:ea typeface="Calibri" panose="020F0502020204030204" pitchFamily="34" charset="0"/>
                <a:cs typeface="Times New Roman" panose="02020603050405020304" pitchFamily="18" charset="0"/>
              </a:rPr>
              <a:t> Can you see origins for any of these developments in the Enlightenment? Put a star next to any that link!</a:t>
            </a:r>
            <a:endParaRPr lang="en-GB" sz="1800" dirty="0">
              <a:effectLst/>
              <a:latin typeface="Quicksand"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092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350" y="199925"/>
            <a:ext cx="8036700" cy="735023"/>
          </a:xfrm>
        </p:spPr>
        <p:txBody>
          <a:bodyPr/>
          <a:lstStyle/>
          <a:p>
            <a:r>
              <a:rPr lang="en-US" sz="2400" dirty="0">
                <a:latin typeface="Quicksand" panose="020B0604020202020204" charset="0"/>
              </a:rPr>
              <a:t>Activity 1a: </a:t>
            </a:r>
            <a:r>
              <a:rPr lang="en-US" sz="2400" b="1" dirty="0">
                <a:effectLst/>
                <a:latin typeface="Quicksand" panose="020B0604020202020204" charset="0"/>
                <a:ea typeface="Calibri" panose="020F0502020204030204" pitchFamily="34" charset="0"/>
              </a:rPr>
              <a:t>Answers!</a:t>
            </a:r>
            <a:endParaRPr lang="en-US" sz="2400" dirty="0">
              <a:latin typeface="Quicksand" panose="020B0604020202020204" charset="0"/>
            </a:endParaRPr>
          </a:p>
        </p:txBody>
      </p:sp>
      <p:grpSp>
        <p:nvGrpSpPr>
          <p:cNvPr id="4" name="Group 3">
            <a:extLst>
              <a:ext uri="{FF2B5EF4-FFF2-40B4-BE49-F238E27FC236}">
                <a16:creationId xmlns:a16="http://schemas.microsoft.com/office/drawing/2014/main" id="{C4099870-692B-47B1-976D-2AF076E8B4D7}"/>
              </a:ext>
            </a:extLst>
          </p:cNvPr>
          <p:cNvGrpSpPr/>
          <p:nvPr/>
        </p:nvGrpSpPr>
        <p:grpSpPr>
          <a:xfrm>
            <a:off x="1112348" y="1062133"/>
            <a:ext cx="6487160" cy="5252983"/>
            <a:chOff x="95415" y="2451525"/>
            <a:chExt cx="6487588" cy="5253096"/>
          </a:xfrm>
        </p:grpSpPr>
        <p:pic>
          <p:nvPicPr>
            <p:cNvPr id="5" name="Picture 4" descr="See the source image">
              <a:extLst>
                <a:ext uri="{FF2B5EF4-FFF2-40B4-BE49-F238E27FC236}">
                  <a16:creationId xmlns:a16="http://schemas.microsoft.com/office/drawing/2014/main" id="{EFB6B2B3-3690-46CC-B25B-761D29B1C986}"/>
                </a:ext>
              </a:extLst>
            </p:cNvPr>
            <p:cNvPicPr>
              <a:picLocks noChangeAspect="1"/>
            </p:cNvPicPr>
            <p:nvPr/>
          </p:nvPicPr>
          <p:blipFill rotWithShape="1">
            <a:blip r:embed="rId2">
              <a:extLst>
                <a:ext uri="{28A0092B-C50C-407E-A947-70E740481C1C}">
                  <a14:useLocalDpi xmlns:a14="http://schemas.microsoft.com/office/drawing/2010/main" val="0"/>
                </a:ext>
              </a:extLst>
            </a:blip>
            <a:srcRect t="11866" b="21494"/>
            <a:stretch/>
          </p:blipFill>
          <p:spPr bwMode="auto">
            <a:xfrm>
              <a:off x="95415" y="3586038"/>
              <a:ext cx="6087745" cy="3107690"/>
            </a:xfrm>
            <a:prstGeom prst="rect">
              <a:avLst/>
            </a:prstGeom>
            <a:noFill/>
            <a:ln>
              <a:noFill/>
            </a:ln>
            <a:extLst>
              <a:ext uri="{53640926-AAD7-44D8-BBD7-CCE9431645EC}">
                <a14:shadowObscured xmlns:a14="http://schemas.microsoft.com/office/drawing/2010/main"/>
              </a:ext>
            </a:extLst>
          </p:spPr>
        </p:pic>
        <p:sp>
          <p:nvSpPr>
            <p:cNvPr id="7" name="Text Box 2">
              <a:extLst>
                <a:ext uri="{FF2B5EF4-FFF2-40B4-BE49-F238E27FC236}">
                  <a16:creationId xmlns:a16="http://schemas.microsoft.com/office/drawing/2014/main" id="{D4EDC04F-3188-44B4-BC97-DBCF33924B82}"/>
                </a:ext>
              </a:extLst>
            </p:cNvPr>
            <p:cNvSpPr txBox="1">
              <a:spLocks noChangeArrowheads="1"/>
            </p:cNvSpPr>
            <p:nvPr/>
          </p:nvSpPr>
          <p:spPr bwMode="auto">
            <a:xfrm>
              <a:off x="218030" y="2451525"/>
              <a:ext cx="5877645" cy="3155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GB" sz="1050" b="1" dirty="0">
                  <a:effectLst/>
                  <a:latin typeface="Calibri" panose="020F0502020204030204" pitchFamily="34" charset="0"/>
                  <a:ea typeface="Calibri" panose="020F0502020204030204" pitchFamily="34" charset="0"/>
                  <a:cs typeface="Times New Roman" panose="02020603050405020304" pitchFamily="18" charset="0"/>
                </a:rPr>
                <a:t>Developments Britain: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F6B29138-734D-48FA-885A-EB08E45B9D49}"/>
                </a:ext>
              </a:extLst>
            </p:cNvPr>
            <p:cNvSpPr txBox="1">
              <a:spLocks noChangeArrowheads="1"/>
            </p:cNvSpPr>
            <p:nvPr/>
          </p:nvSpPr>
          <p:spPr bwMode="auto">
            <a:xfrm>
              <a:off x="485007" y="2838616"/>
              <a:ext cx="2520480" cy="7213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en-GB" sz="1000">
                  <a:effectLst/>
                  <a:latin typeface="Calibri" panose="020F0502020204030204" pitchFamily="34" charset="0"/>
                  <a:ea typeface="Calibri" panose="020F0502020204030204" pitchFamily="34" charset="0"/>
                  <a:cs typeface="Times New Roman" panose="02020603050405020304" pitchFamily="18" charset="0"/>
                </a:rPr>
                <a:t>1805: The Battle of Trafalgar off the </a:t>
              </a:r>
              <a:r>
                <a:rPr lang="en-GB" sz="1000" b="1">
                  <a:effectLst/>
                  <a:latin typeface="Calibri" panose="020F0502020204030204" pitchFamily="34" charset="0"/>
                  <a:ea typeface="Calibri" panose="020F0502020204030204" pitchFamily="34" charset="0"/>
                  <a:cs typeface="Times New Roman" panose="02020603050405020304" pitchFamily="18" charset="0"/>
                </a:rPr>
                <a:t>Spanish coast</a:t>
              </a:r>
              <a:r>
                <a:rPr lang="en-GB" sz="1000">
                  <a:effectLst/>
                  <a:latin typeface="Calibri" panose="020F0502020204030204" pitchFamily="34" charset="0"/>
                  <a:ea typeface="Calibri" panose="020F0502020204030204" pitchFamily="34" charset="0"/>
                  <a:cs typeface="Times New Roman" panose="02020603050405020304" pitchFamily="18" charset="0"/>
                </a:rPr>
                <a:t> eliminates the French and Spanish naval fleets and allows for British naval dominance. Decline of Spanish Empire.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E9A0B495-491C-467B-940F-902F47A061E9}"/>
                </a:ext>
              </a:extLst>
            </p:cNvPr>
            <p:cNvSpPr txBox="1">
              <a:spLocks noChangeArrowheads="1"/>
            </p:cNvSpPr>
            <p:nvPr/>
          </p:nvSpPr>
          <p:spPr bwMode="auto">
            <a:xfrm>
              <a:off x="3236180" y="6702950"/>
              <a:ext cx="1296120" cy="7213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en-GB" sz="1000">
                  <a:effectLst/>
                  <a:latin typeface="Calibri" panose="020F0502020204030204" pitchFamily="34" charset="0"/>
                  <a:ea typeface="Calibri" panose="020F0502020204030204" pitchFamily="34" charset="0"/>
                  <a:cs typeface="Times New Roman" panose="02020603050405020304" pitchFamily="18" charset="0"/>
                </a:rPr>
                <a:t>1816–1828: </a:t>
              </a:r>
              <a:r>
                <a:rPr lang="en-GB" sz="1000" b="1">
                  <a:effectLst/>
                  <a:latin typeface="Calibri" panose="020F0502020204030204" pitchFamily="34" charset="0"/>
                  <a:ea typeface="Calibri" panose="020F0502020204030204" pitchFamily="34" charset="0"/>
                  <a:cs typeface="Times New Roman" panose="02020603050405020304" pitchFamily="18" charset="0"/>
                </a:rPr>
                <a:t>Zulu</a:t>
              </a:r>
              <a:r>
                <a:rPr lang="en-GB" sz="1000">
                  <a:effectLst/>
                  <a:latin typeface="Calibri" panose="020F0502020204030204" pitchFamily="34" charset="0"/>
                  <a:ea typeface="Calibri" panose="020F0502020204030204" pitchFamily="34" charset="0"/>
                  <a:cs typeface="Times New Roman" panose="02020603050405020304" pitchFamily="18" charset="0"/>
                </a:rPr>
                <a:t> </a:t>
              </a:r>
              <a:r>
                <a:rPr lang="en-GB" sz="1000" b="1">
                  <a:effectLst/>
                  <a:latin typeface="Calibri" panose="020F0502020204030204" pitchFamily="34" charset="0"/>
                  <a:ea typeface="Calibri" panose="020F0502020204030204" pitchFamily="34" charset="0"/>
                  <a:cs typeface="Times New Roman" panose="02020603050405020304" pitchFamily="18" charset="0"/>
                </a:rPr>
                <a:t>Kingdom</a:t>
              </a:r>
              <a:r>
                <a:rPr lang="en-GB" sz="1000">
                  <a:effectLst/>
                  <a:latin typeface="Calibri" panose="020F0502020204030204" pitchFamily="34" charset="0"/>
                  <a:ea typeface="Calibri" panose="020F0502020204030204" pitchFamily="34" charset="0"/>
                  <a:cs typeface="Times New Roman" panose="02020603050405020304" pitchFamily="18" charset="0"/>
                </a:rPr>
                <a:t> becomes the largest empire in Southern Africa.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2BE7D3E8-037C-4078-8076-6E4AB6608E0E}"/>
                </a:ext>
              </a:extLst>
            </p:cNvPr>
            <p:cNvSpPr txBox="1">
              <a:spLocks noChangeArrowheads="1"/>
            </p:cNvSpPr>
            <p:nvPr/>
          </p:nvSpPr>
          <p:spPr bwMode="auto">
            <a:xfrm>
              <a:off x="1757238" y="6702950"/>
              <a:ext cx="1365885" cy="8756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en-GB" sz="1000">
                  <a:effectLst/>
                  <a:latin typeface="Calibri" panose="020F0502020204030204" pitchFamily="34" charset="0"/>
                  <a:ea typeface="Calibri" panose="020F0502020204030204" pitchFamily="34" charset="0"/>
                  <a:cs typeface="Times New Roman" panose="02020603050405020304" pitchFamily="18" charset="0"/>
                </a:rPr>
                <a:t>1820: </a:t>
              </a:r>
              <a:r>
                <a:rPr lang="en-GB" sz="1000" b="1">
                  <a:effectLst/>
                  <a:latin typeface="Calibri" panose="020F0502020204030204" pitchFamily="34" charset="0"/>
                  <a:ea typeface="Calibri" panose="020F0502020204030204" pitchFamily="34" charset="0"/>
                  <a:cs typeface="Times New Roman" panose="02020603050405020304" pitchFamily="18" charset="0"/>
                </a:rPr>
                <a:t>Liberia</a:t>
              </a:r>
              <a:r>
                <a:rPr lang="en-GB" sz="1000">
                  <a:effectLst/>
                  <a:latin typeface="Calibri" panose="020F0502020204030204" pitchFamily="34" charset="0"/>
                  <a:ea typeface="Calibri" panose="020F0502020204030204" pitchFamily="34" charset="0"/>
                  <a:cs typeface="Times New Roman" panose="02020603050405020304" pitchFamily="18" charset="0"/>
                </a:rPr>
                <a:t> founded by the American Colonization Society for freed US slaves.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2CC24A1D-56B7-4577-ACEA-DAADF2111C4B}"/>
                </a:ext>
              </a:extLst>
            </p:cNvPr>
            <p:cNvSpPr txBox="1">
              <a:spLocks noChangeArrowheads="1"/>
            </p:cNvSpPr>
            <p:nvPr/>
          </p:nvSpPr>
          <p:spPr bwMode="auto">
            <a:xfrm>
              <a:off x="5311015" y="4993419"/>
              <a:ext cx="1271988" cy="5657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en-GB" sz="1000">
                  <a:effectLst/>
                  <a:latin typeface="Calibri" panose="020F0502020204030204" pitchFamily="34" charset="0"/>
                  <a:ea typeface="Calibri" panose="020F0502020204030204" pitchFamily="34" charset="0"/>
                  <a:cs typeface="Times New Roman" panose="02020603050405020304" pitchFamily="18" charset="0"/>
                </a:rPr>
                <a:t>1842: Treaty of Nanking surrenders </a:t>
              </a:r>
              <a:r>
                <a:rPr lang="en-GB" sz="1000" b="1">
                  <a:effectLst/>
                  <a:latin typeface="Calibri" panose="020F0502020204030204" pitchFamily="34" charset="0"/>
                  <a:ea typeface="Calibri" panose="020F0502020204030204" pitchFamily="34" charset="0"/>
                  <a:cs typeface="Times New Roman" panose="02020603050405020304" pitchFamily="18" charset="0"/>
                </a:rPr>
                <a:t>Hong Kong</a:t>
              </a:r>
              <a:r>
                <a:rPr lang="en-GB" sz="1000">
                  <a:effectLst/>
                  <a:latin typeface="Calibri" panose="020F0502020204030204" pitchFamily="34" charset="0"/>
                  <a:ea typeface="Calibri" panose="020F0502020204030204" pitchFamily="34" charset="0"/>
                  <a:cs typeface="Times New Roman" panose="02020603050405020304" pitchFamily="18" charset="0"/>
                </a:rPr>
                <a:t> to </a:t>
              </a:r>
              <a:r>
                <a:rPr lang="en-GB" sz="950">
                  <a:effectLst/>
                  <a:latin typeface="Calibri" panose="020F0502020204030204" pitchFamily="34" charset="0"/>
                  <a:ea typeface="Calibri" panose="020F0502020204030204" pitchFamily="34" charset="0"/>
                  <a:cs typeface="Times New Roman" panose="02020603050405020304" pitchFamily="18" charset="0"/>
                </a:rPr>
                <a:t>Britain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777B7AA3-AF94-475C-B9BF-CE9D8EF399C5}"/>
                </a:ext>
              </a:extLst>
            </p:cNvPr>
            <p:cNvSpPr txBox="1">
              <a:spLocks noChangeArrowheads="1"/>
            </p:cNvSpPr>
            <p:nvPr/>
          </p:nvSpPr>
          <p:spPr bwMode="auto">
            <a:xfrm>
              <a:off x="4627659" y="6694998"/>
              <a:ext cx="858520" cy="8674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GB" sz="1000">
                  <a:effectLst/>
                  <a:latin typeface="Calibri" panose="020F0502020204030204" pitchFamily="34" charset="0"/>
                  <a:ea typeface="Calibri" panose="020F0502020204030204" pitchFamily="34" charset="0"/>
                  <a:cs typeface="Times New Roman" panose="02020603050405020304" pitchFamily="18" charset="0"/>
                </a:rPr>
                <a:t>1857–1858: Failed </a:t>
              </a:r>
              <a:r>
                <a:rPr lang="en-GB" sz="900" b="1">
                  <a:effectLst/>
                  <a:latin typeface="Calibri" panose="020F0502020204030204" pitchFamily="34" charset="0"/>
                  <a:ea typeface="Calibri" panose="020F0502020204030204" pitchFamily="34" charset="0"/>
                  <a:cs typeface="Times New Roman" panose="02020603050405020304" pitchFamily="18" charset="0"/>
                </a:rPr>
                <a:t>Indian</a:t>
              </a:r>
              <a:r>
                <a:rPr lang="en-GB" sz="900">
                  <a:effectLst/>
                  <a:latin typeface="Calibri" panose="020F0502020204030204" pitchFamily="34" charset="0"/>
                  <a:ea typeface="Calibri" panose="020F0502020204030204" pitchFamily="34" charset="0"/>
                  <a:cs typeface="Times New Roman" panose="02020603050405020304" pitchFamily="18" charset="0"/>
                </a:rPr>
                <a:t> </a:t>
              </a:r>
              <a:r>
                <a:rPr lang="en-GB" sz="1000">
                  <a:effectLst/>
                  <a:latin typeface="Calibri" panose="020F0502020204030204" pitchFamily="34" charset="0"/>
                  <a:ea typeface="Calibri" panose="020F0502020204030204" pitchFamily="34" charset="0"/>
                  <a:cs typeface="Times New Roman" panose="02020603050405020304" pitchFamily="18" charset="0"/>
                </a:rPr>
                <a:t>Rebellion of 1857 against British rule.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4CFB06ED-9804-45A1-9796-6325BDFC68C9}"/>
                </a:ext>
              </a:extLst>
            </p:cNvPr>
            <p:cNvSpPr txBox="1">
              <a:spLocks noChangeArrowheads="1"/>
            </p:cNvSpPr>
            <p:nvPr/>
          </p:nvSpPr>
          <p:spPr bwMode="auto">
            <a:xfrm>
              <a:off x="3649648" y="2918129"/>
              <a:ext cx="1629410" cy="4413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en-GB" sz="1100">
                  <a:effectLst/>
                  <a:latin typeface="Calibri" panose="020F0502020204030204" pitchFamily="34" charset="0"/>
                  <a:ea typeface="Calibri" panose="020F0502020204030204" pitchFamily="34" charset="0"/>
                  <a:cs typeface="Times New Roman" panose="02020603050405020304" pitchFamily="18" charset="0"/>
                </a:rPr>
                <a:t>1861: </a:t>
              </a:r>
              <a:r>
                <a:rPr lang="en-GB" sz="1100" b="1">
                  <a:effectLst/>
                  <a:latin typeface="Calibri" panose="020F0502020204030204" pitchFamily="34" charset="0"/>
                  <a:ea typeface="Calibri" panose="020F0502020204030204" pitchFamily="34" charset="0"/>
                  <a:cs typeface="Times New Roman" panose="02020603050405020304" pitchFamily="18" charset="0"/>
                </a:rPr>
                <a:t>Russia</a:t>
              </a:r>
              <a:r>
                <a:rPr lang="en-GB" sz="1100">
                  <a:effectLst/>
                  <a:latin typeface="Calibri" panose="020F0502020204030204" pitchFamily="34" charset="0"/>
                  <a:ea typeface="Calibri" panose="020F0502020204030204" pitchFamily="34" charset="0"/>
                  <a:cs typeface="Times New Roman" panose="02020603050405020304" pitchFamily="18" charset="0"/>
                </a:rPr>
                <a:t> abolishes serfdom.</a:t>
              </a:r>
            </a:p>
          </p:txBody>
        </p:sp>
        <p:sp>
          <p:nvSpPr>
            <p:cNvPr id="14" name="Text Box 2">
              <a:extLst>
                <a:ext uri="{FF2B5EF4-FFF2-40B4-BE49-F238E27FC236}">
                  <a16:creationId xmlns:a16="http://schemas.microsoft.com/office/drawing/2014/main" id="{3D1F631C-D4E6-4E77-9476-E80421A16105}"/>
                </a:ext>
              </a:extLst>
            </p:cNvPr>
            <p:cNvSpPr txBox="1">
              <a:spLocks noChangeArrowheads="1"/>
            </p:cNvSpPr>
            <p:nvPr/>
          </p:nvSpPr>
          <p:spPr bwMode="auto">
            <a:xfrm>
              <a:off x="95415" y="5518205"/>
              <a:ext cx="1279525" cy="16312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en-GB" sz="1000" dirty="0">
                  <a:effectLst/>
                  <a:latin typeface="Calibri" panose="020F0502020204030204" pitchFamily="34" charset="0"/>
                  <a:ea typeface="Calibri" panose="020F0502020204030204" pitchFamily="34" charset="0"/>
                  <a:cs typeface="Times New Roman" panose="02020603050405020304" pitchFamily="18" charset="0"/>
                </a:rPr>
                <a:t>1876: Battle of the Little Bighorn leads to the death of General Custer and victory for the alliance of Lakota, Cheyenne and Arapaho </a:t>
              </a:r>
              <a:r>
                <a:rPr lang="en-GB" sz="1000" b="1" dirty="0">
                  <a:effectLst/>
                  <a:latin typeface="Calibri" panose="020F0502020204030204" pitchFamily="34" charset="0"/>
                  <a:ea typeface="Calibri" panose="020F0502020204030204" pitchFamily="34" charset="0"/>
                  <a:cs typeface="Times New Roman" panose="02020603050405020304" pitchFamily="18" charset="0"/>
                </a:rPr>
                <a:t>Native Americans</a:t>
              </a:r>
              <a:r>
                <a:rPr lang="en-GB" sz="1000" b="1" dirty="0">
                  <a:latin typeface="Calibri" panose="020F0502020204030204" pitchFamily="34" charset="0"/>
                  <a:ea typeface="Calibri" panose="020F0502020204030204" pitchFamily="34" charset="0"/>
                  <a:cs typeface="Times New Roman" panose="02020603050405020304" pitchFamily="18" charset="0"/>
                </a:rPr>
                <a:t> in Montana.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9B499A76-3865-436C-B9B1-7B6CB06444C6}"/>
                </a:ext>
              </a:extLst>
            </p:cNvPr>
            <p:cNvSpPr txBox="1">
              <a:spLocks noChangeArrowheads="1"/>
            </p:cNvSpPr>
            <p:nvPr/>
          </p:nvSpPr>
          <p:spPr bwMode="auto">
            <a:xfrm>
              <a:off x="5573864" y="6679096"/>
              <a:ext cx="969645" cy="10255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GB" sz="1000">
                  <a:effectLst/>
                  <a:latin typeface="Calibri" panose="020F0502020204030204" pitchFamily="34" charset="0"/>
                  <a:ea typeface="Calibri" panose="020F0502020204030204" pitchFamily="34" charset="0"/>
                  <a:cs typeface="Times New Roman" panose="02020603050405020304" pitchFamily="18" charset="0"/>
                </a:rPr>
                <a:t>1893: </a:t>
              </a:r>
              <a:r>
                <a:rPr lang="en-GB" sz="1000" b="1">
                  <a:effectLst/>
                  <a:latin typeface="Calibri" panose="020F0502020204030204" pitchFamily="34" charset="0"/>
                  <a:ea typeface="Calibri" panose="020F0502020204030204" pitchFamily="34" charset="0"/>
                  <a:cs typeface="Times New Roman" panose="02020603050405020304" pitchFamily="18" charset="0"/>
                </a:rPr>
                <a:t>New Zealand</a:t>
              </a:r>
              <a:r>
                <a:rPr lang="en-GB" sz="1000">
                  <a:effectLst/>
                  <a:latin typeface="Calibri" panose="020F0502020204030204" pitchFamily="34" charset="0"/>
                  <a:ea typeface="Calibri" panose="020F0502020204030204" pitchFamily="34" charset="0"/>
                  <a:cs typeface="Times New Roman" panose="02020603050405020304" pitchFamily="18" charset="0"/>
                </a:rPr>
                <a:t> is the first country to enact women's suffrage.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r>
                <a:rPr lang="en-GB" sz="9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6" name="Straight Arrow Connector 15">
            <a:extLst>
              <a:ext uri="{FF2B5EF4-FFF2-40B4-BE49-F238E27FC236}">
                <a16:creationId xmlns:a16="http://schemas.microsoft.com/office/drawing/2014/main" id="{DEC33E15-115F-4D5B-A289-CF29CCDACAC8}"/>
              </a:ext>
            </a:extLst>
          </p:cNvPr>
          <p:cNvCxnSpPr>
            <a:stCxn id="7" idx="2"/>
          </p:cNvCxnSpPr>
          <p:nvPr/>
        </p:nvCxnSpPr>
        <p:spPr>
          <a:xfrm flipH="1">
            <a:off x="3893906" y="1377655"/>
            <a:ext cx="279678" cy="16943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33CA00C-2FED-4692-B7B9-16A4849BAC2F}"/>
              </a:ext>
            </a:extLst>
          </p:cNvPr>
          <p:cNvCxnSpPr>
            <a:cxnSpLocks/>
          </p:cNvCxnSpPr>
          <p:nvPr/>
        </p:nvCxnSpPr>
        <p:spPr>
          <a:xfrm flipH="1">
            <a:off x="4900923" y="1930104"/>
            <a:ext cx="349173" cy="11418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4CF99D0-3D53-49C3-B27E-269E0CFF7CD6}"/>
              </a:ext>
            </a:extLst>
          </p:cNvPr>
          <p:cNvCxnSpPr>
            <a:cxnSpLocks/>
          </p:cNvCxnSpPr>
          <p:nvPr/>
        </p:nvCxnSpPr>
        <p:spPr>
          <a:xfrm>
            <a:off x="2848352" y="2142383"/>
            <a:ext cx="916749" cy="13816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5EDA55E-28BD-40AF-B948-C2DF63AACE59}"/>
              </a:ext>
            </a:extLst>
          </p:cNvPr>
          <p:cNvCxnSpPr>
            <a:cxnSpLocks/>
            <a:stCxn id="14" idx="0"/>
          </p:cNvCxnSpPr>
          <p:nvPr/>
        </p:nvCxnSpPr>
        <p:spPr>
          <a:xfrm flipV="1">
            <a:off x="1752069" y="3429001"/>
            <a:ext cx="332079" cy="6997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AC46097-8486-421B-A648-33C76C56A46B}"/>
              </a:ext>
            </a:extLst>
          </p:cNvPr>
          <p:cNvCxnSpPr>
            <a:cxnSpLocks/>
          </p:cNvCxnSpPr>
          <p:nvPr/>
        </p:nvCxnSpPr>
        <p:spPr>
          <a:xfrm flipV="1">
            <a:off x="3453382" y="4048018"/>
            <a:ext cx="311719" cy="12654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8C8317A-4970-4693-9D0B-10C4E5C4F709}"/>
              </a:ext>
            </a:extLst>
          </p:cNvPr>
          <p:cNvCxnSpPr>
            <a:cxnSpLocks/>
          </p:cNvCxnSpPr>
          <p:nvPr/>
        </p:nvCxnSpPr>
        <p:spPr>
          <a:xfrm flipH="1" flipV="1">
            <a:off x="4444422" y="4672155"/>
            <a:ext cx="497214" cy="641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9CEA292-6B4F-4A3F-BE48-8FF6B6C756E3}"/>
              </a:ext>
            </a:extLst>
          </p:cNvPr>
          <p:cNvCxnSpPr>
            <a:cxnSpLocks/>
          </p:cNvCxnSpPr>
          <p:nvPr/>
        </p:nvCxnSpPr>
        <p:spPr>
          <a:xfrm flipH="1" flipV="1">
            <a:off x="5244476" y="3965825"/>
            <a:ext cx="815345" cy="14039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D20FAE3-4D15-464C-9C9E-797B2B7E3A43}"/>
              </a:ext>
            </a:extLst>
          </p:cNvPr>
          <p:cNvCxnSpPr>
            <a:cxnSpLocks/>
          </p:cNvCxnSpPr>
          <p:nvPr/>
        </p:nvCxnSpPr>
        <p:spPr>
          <a:xfrm flipH="1" flipV="1">
            <a:off x="6902573" y="4982537"/>
            <a:ext cx="119290" cy="3511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98D2463-9F8E-40B2-950D-06E654F6697F}"/>
              </a:ext>
            </a:extLst>
          </p:cNvPr>
          <p:cNvCxnSpPr>
            <a:cxnSpLocks/>
          </p:cNvCxnSpPr>
          <p:nvPr/>
        </p:nvCxnSpPr>
        <p:spPr>
          <a:xfrm flipH="1" flipV="1">
            <a:off x="5897366" y="3778874"/>
            <a:ext cx="430238" cy="1031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78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D479-BD95-4AD0-90C7-224EB9FA2515}"/>
              </a:ext>
            </a:extLst>
          </p:cNvPr>
          <p:cNvSpPr>
            <a:spLocks noGrp="1"/>
          </p:cNvSpPr>
          <p:nvPr>
            <p:ph type="title"/>
          </p:nvPr>
        </p:nvSpPr>
        <p:spPr>
          <a:xfrm>
            <a:off x="215757" y="265590"/>
            <a:ext cx="8462430" cy="1007700"/>
          </a:xfrm>
        </p:spPr>
        <p:txBody>
          <a:bodyPr/>
          <a:lstStyle/>
          <a:p>
            <a:pPr marL="0" marR="0" lvl="0" indent="0" defTabSz="914400" rtl="0" eaLnBrk="0" fontAlgn="base" latinLnBrk="0" hangingPunct="0">
              <a:lnSpc>
                <a:spcPct val="100000"/>
              </a:lnSpc>
              <a:spcBef>
                <a:spcPct val="0"/>
              </a:spcBef>
              <a:spcAft>
                <a:spcPct val="0"/>
              </a:spcAft>
              <a:tabLst/>
            </a:pPr>
            <a:r>
              <a:rPr kumimoji="0" lang="en-GB" altLang="en-US" b="1" i="0"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Activity 1b: How did the Big Ideas of the Enlightenment influence some of these developments?</a:t>
            </a:r>
            <a:endParaRPr lang="en-GB" dirty="0">
              <a:solidFill>
                <a:schemeClr val="bg2"/>
              </a:solidFill>
              <a:latin typeface="Quicksand" panose="020B0604020202020204" charset="0"/>
            </a:endParaRPr>
          </a:p>
        </p:txBody>
      </p:sp>
      <p:sp>
        <p:nvSpPr>
          <p:cNvPr id="3" name="Text Placeholder 2">
            <a:extLst>
              <a:ext uri="{FF2B5EF4-FFF2-40B4-BE49-F238E27FC236}">
                <a16:creationId xmlns:a16="http://schemas.microsoft.com/office/drawing/2014/main" id="{AFE6A36D-3540-49D4-AEAD-73C86DEBCB17}"/>
              </a:ext>
            </a:extLst>
          </p:cNvPr>
          <p:cNvSpPr>
            <a:spLocks noGrp="1"/>
          </p:cNvSpPr>
          <p:nvPr>
            <p:ph type="body" idx="1"/>
          </p:nvPr>
        </p:nvSpPr>
        <p:spPr>
          <a:xfrm>
            <a:off x="215757" y="1386480"/>
            <a:ext cx="8753582" cy="5319119"/>
          </a:xfrm>
          <a:solidFill>
            <a:srgbClr val="D0E0E3"/>
          </a:solidFill>
        </p:spPr>
        <p:txBody>
          <a:bodyPr/>
          <a:lstStyle/>
          <a:p>
            <a:pPr marL="152400" indent="0" algn="jus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Big Ideas of the Renaissance and Scientific Revolution were mainly theoretical. The Enlightenment began to encourage practical change based on these principles and theories. By the 19</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dirty="0">
                <a:effectLst/>
                <a:latin typeface="Calibri" panose="020F0502020204030204" pitchFamily="34" charset="0"/>
                <a:ea typeface="Calibri" panose="020F0502020204030204" pitchFamily="34" charset="0"/>
                <a:cs typeface="Times New Roman" panose="02020603050405020304" pitchFamily="18" charset="0"/>
              </a:rPr>
              <a:t> century, the idea of practical change was very established. The ideas of the Enlightenment undermined the authority of the monarchy and the Church and paved the way for political and social revolutions. The political idea of liberalism (freedom, democracy and equality) comes from Enlightenment ideas.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The examples on the previous page represent the social, technological and political revolutions (dramatic changes) that took place during the 19</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century.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5240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15240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Find two or more examples from the previous page for each development. Add them to the table.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9">
            <a:extLst>
              <a:ext uri="{FF2B5EF4-FFF2-40B4-BE49-F238E27FC236}">
                <a16:creationId xmlns:a16="http://schemas.microsoft.com/office/drawing/2014/main" id="{5425EB8B-99D2-446C-8D12-76558155AD95}"/>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20765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9">
            <a:extLst>
              <a:ext uri="{FF2B5EF4-FFF2-40B4-BE49-F238E27FC236}">
                <a16:creationId xmlns:a16="http://schemas.microsoft.com/office/drawing/2014/main" id="{5425EB8B-99D2-446C-8D12-76558155AD95}"/>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Table 5">
            <a:extLst>
              <a:ext uri="{FF2B5EF4-FFF2-40B4-BE49-F238E27FC236}">
                <a16:creationId xmlns:a16="http://schemas.microsoft.com/office/drawing/2014/main" id="{88A05D22-468A-4205-975F-4DA4D03DD82D}"/>
              </a:ext>
            </a:extLst>
          </p:cNvPr>
          <p:cNvGraphicFramePr>
            <a:graphicFrameLocks noGrp="1"/>
          </p:cNvGraphicFramePr>
          <p:nvPr>
            <p:extLst>
              <p:ext uri="{D42A27DB-BD31-4B8C-83A1-F6EECF244321}">
                <p14:modId xmlns:p14="http://schemas.microsoft.com/office/powerpoint/2010/main" val="2882209644"/>
              </p:ext>
            </p:extLst>
          </p:nvPr>
        </p:nvGraphicFramePr>
        <p:xfrm>
          <a:off x="152400" y="152400"/>
          <a:ext cx="8837490" cy="6568954"/>
        </p:xfrm>
        <a:graphic>
          <a:graphicData uri="http://schemas.openxmlformats.org/drawingml/2006/table">
            <a:tbl>
              <a:tblPr firstRow="1" firstCol="1" bandRow="1">
                <a:tableStyleId>{5C22544A-7EE6-4342-B048-85BDC9FD1C3A}</a:tableStyleId>
              </a:tblPr>
              <a:tblGrid>
                <a:gridCol w="1265434">
                  <a:extLst>
                    <a:ext uri="{9D8B030D-6E8A-4147-A177-3AD203B41FA5}">
                      <a16:colId xmlns:a16="http://schemas.microsoft.com/office/drawing/2014/main" val="1891068827"/>
                    </a:ext>
                  </a:extLst>
                </a:gridCol>
                <a:gridCol w="5558319">
                  <a:extLst>
                    <a:ext uri="{9D8B030D-6E8A-4147-A177-3AD203B41FA5}">
                      <a16:colId xmlns:a16="http://schemas.microsoft.com/office/drawing/2014/main" val="1722955608"/>
                    </a:ext>
                  </a:extLst>
                </a:gridCol>
                <a:gridCol w="2013737">
                  <a:extLst>
                    <a:ext uri="{9D8B030D-6E8A-4147-A177-3AD203B41FA5}">
                      <a16:colId xmlns:a16="http://schemas.microsoft.com/office/drawing/2014/main" val="1632193594"/>
                    </a:ext>
                  </a:extLst>
                </a:gridCol>
              </a:tblGrid>
              <a:tr h="340760">
                <a:tc>
                  <a:txBody>
                    <a:bodyPr/>
                    <a:lstStyle/>
                    <a:p>
                      <a:pPr algn="ctr"/>
                      <a:r>
                        <a:rPr lang="en-GB" sz="1400">
                          <a:effectLst/>
                          <a:latin typeface="Quicksand" panose="020B0604020202020204" charset="0"/>
                        </a:rPr>
                        <a:t>Development</a:t>
                      </a:r>
                      <a:endParaRPr lang="en-GB" sz="120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tc>
                  <a:txBody>
                    <a:bodyPr/>
                    <a:lstStyle/>
                    <a:p>
                      <a:pPr algn="ctr"/>
                      <a:r>
                        <a:rPr lang="en-GB" sz="1400" dirty="0">
                          <a:effectLst/>
                          <a:latin typeface="Quicksand" panose="020B0604020202020204" charset="0"/>
                        </a:rPr>
                        <a:t>Examples</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tc>
                  <a:txBody>
                    <a:bodyPr/>
                    <a:lstStyle/>
                    <a:p>
                      <a:pPr algn="ctr"/>
                      <a:r>
                        <a:rPr lang="en-GB" sz="1400" dirty="0">
                          <a:effectLst/>
                          <a:latin typeface="Quicksand" panose="020B0604020202020204" charset="0"/>
                        </a:rPr>
                        <a:t>Enlightenment idea</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extLst>
                  <a:ext uri="{0D108BD9-81ED-4DB2-BD59-A6C34878D82A}">
                    <a16:rowId xmlns:a16="http://schemas.microsoft.com/office/drawing/2014/main" val="858067105"/>
                  </a:ext>
                </a:extLst>
              </a:tr>
              <a:tr h="689339">
                <a:tc>
                  <a:txBody>
                    <a:bodyPr/>
                    <a:lstStyle/>
                    <a:p>
                      <a:r>
                        <a:rPr lang="en-GB" sz="1400">
                          <a:effectLst/>
                          <a:latin typeface="Quicksand" panose="020B0604020202020204" charset="0"/>
                        </a:rPr>
                        <a:t>Changes to identity and nationality</a:t>
                      </a:r>
                      <a:endParaRPr lang="en-GB" sz="120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tc>
                  <a:txBody>
                    <a:bodyPr/>
                    <a:lstStyle/>
                    <a:p>
                      <a:pPr marL="285750" indent="-285750">
                        <a:buFont typeface="Arial" panose="020B0604020202020204" pitchFamily="34" charset="0"/>
                        <a:buChar char="•"/>
                      </a:pPr>
                      <a:r>
                        <a:rPr lang="en-US" sz="1200" b="0" i="0" u="none" strike="noStrike" cap="none" dirty="0">
                          <a:solidFill>
                            <a:schemeClr val="dk1"/>
                          </a:solidFill>
                          <a:effectLst/>
                          <a:latin typeface="Quicksand" panose="020B0604020202020204" charset="0"/>
                          <a:ea typeface="+mn-ea"/>
                          <a:cs typeface="+mn-cs"/>
                          <a:sym typeface="Arial"/>
                        </a:rPr>
                        <a:t>1801: The Kingdom of Great Britain and the Kingdom of Ireland merge to form the United Kingdom.</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1820: </a:t>
                      </a:r>
                      <a:r>
                        <a:rPr lang="en-GB" sz="1200" b="1" i="0" u="none" strike="noStrike" cap="none" dirty="0">
                          <a:solidFill>
                            <a:schemeClr val="dk1"/>
                          </a:solidFill>
                          <a:effectLst/>
                          <a:latin typeface="Quicksand" panose="020B0604020202020204" charset="0"/>
                          <a:ea typeface="+mn-ea"/>
                          <a:cs typeface="+mn-cs"/>
                          <a:sym typeface="Arial"/>
                        </a:rPr>
                        <a:t>Liberia</a:t>
                      </a:r>
                      <a:r>
                        <a:rPr lang="en-GB" sz="1200" b="0" i="0" u="none" strike="noStrike" cap="none" dirty="0">
                          <a:solidFill>
                            <a:schemeClr val="dk1"/>
                          </a:solidFill>
                          <a:effectLst/>
                          <a:latin typeface="Quicksand" panose="020B0604020202020204" charset="0"/>
                          <a:ea typeface="+mn-ea"/>
                          <a:cs typeface="+mn-cs"/>
                          <a:sym typeface="Arial"/>
                        </a:rPr>
                        <a:t> founded by the American Colonization Society for freed US slaves.</a:t>
                      </a:r>
                      <a:endParaRPr lang="en-GB" sz="1200" dirty="0">
                        <a:effectLst/>
                        <a:latin typeface="Quicksand" panose="020B060402020202020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1842: Treaty of Nanking surrenders </a:t>
                      </a:r>
                      <a:r>
                        <a:rPr lang="en-GB" sz="1200" b="1" i="0" u="none" strike="noStrike" cap="none" dirty="0">
                          <a:solidFill>
                            <a:schemeClr val="dk1"/>
                          </a:solidFill>
                          <a:effectLst/>
                          <a:latin typeface="Quicksand" panose="020B0604020202020204" charset="0"/>
                          <a:ea typeface="+mn-ea"/>
                          <a:cs typeface="+mn-cs"/>
                          <a:sym typeface="Arial"/>
                        </a:rPr>
                        <a:t>Hong Kong</a:t>
                      </a:r>
                      <a:r>
                        <a:rPr lang="en-GB" sz="1200" b="0" i="0" u="none" strike="noStrike" cap="none" dirty="0">
                          <a:solidFill>
                            <a:schemeClr val="dk1"/>
                          </a:solidFill>
                          <a:effectLst/>
                          <a:latin typeface="Quicksand" panose="020B0604020202020204" charset="0"/>
                          <a:ea typeface="+mn-ea"/>
                          <a:cs typeface="+mn-cs"/>
                          <a:sym typeface="Arial"/>
                        </a:rPr>
                        <a:t> to Britain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1876: Battle of the Little Bighorn leads to the death of General Custer and victory for the alliance of Lakota, Cheyenne and Arapaho </a:t>
                      </a:r>
                      <a:r>
                        <a:rPr lang="en-GB" sz="1200" b="1" i="0" u="none" strike="noStrike" cap="none" dirty="0">
                          <a:solidFill>
                            <a:schemeClr val="dk1"/>
                          </a:solidFill>
                          <a:effectLst/>
                          <a:latin typeface="Quicksand" panose="020B0604020202020204" charset="0"/>
                          <a:ea typeface="+mn-ea"/>
                          <a:cs typeface="+mn-cs"/>
                          <a:sym typeface="Arial"/>
                        </a:rPr>
                        <a:t>Native Americans in Montana.</a:t>
                      </a:r>
                      <a:endParaRPr lang="en-GB" sz="1200" b="0" i="0" u="none" strike="noStrike" cap="none" dirty="0">
                        <a:solidFill>
                          <a:schemeClr val="dk1"/>
                        </a:solidFill>
                        <a:effectLst/>
                        <a:latin typeface="Quicksand" panose="020B0604020202020204" charset="0"/>
                        <a:ea typeface="+mn-ea"/>
                        <a:cs typeface="+mn-cs"/>
                        <a:sym typeface="Arial"/>
                      </a:endParaRPr>
                    </a:p>
                  </a:txBody>
                  <a:tcPr marL="57393" marR="57393" marT="0" marB="0"/>
                </a:tc>
                <a:tc>
                  <a:txBody>
                    <a:bodyPr/>
                    <a:lstStyle/>
                    <a:p>
                      <a:r>
                        <a:rPr lang="en-GB" sz="1400" dirty="0">
                          <a:effectLst/>
                          <a:latin typeface="Quicksand" panose="020B0604020202020204" charset="0"/>
                        </a:rPr>
                        <a:t> </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extLst>
                  <a:ext uri="{0D108BD9-81ED-4DB2-BD59-A6C34878D82A}">
                    <a16:rowId xmlns:a16="http://schemas.microsoft.com/office/drawing/2014/main" val="2932158025"/>
                  </a:ext>
                </a:extLst>
              </a:tr>
              <a:tr h="1080375">
                <a:tc>
                  <a:txBody>
                    <a:bodyPr/>
                    <a:lstStyle/>
                    <a:p>
                      <a:r>
                        <a:rPr lang="en-GB" sz="1400">
                          <a:effectLst/>
                          <a:latin typeface="Quicksand" panose="020B0604020202020204" charset="0"/>
                        </a:rPr>
                        <a:t>Human rights (e.g. freedom)</a:t>
                      </a:r>
                      <a:endParaRPr lang="en-GB" sz="120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1807: The Slave Trade Act banned the slave trade in the British Empire.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1833: The Slavery Abolition Act banned slavery in throughout the British Empire.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1843: The Indian Slavery Act banned slavery of Hindus and Muslims in India.</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1861: </a:t>
                      </a:r>
                      <a:r>
                        <a:rPr lang="en-GB" sz="1200" b="1" i="0" u="none" strike="noStrike" cap="none" dirty="0">
                          <a:solidFill>
                            <a:schemeClr val="dk1"/>
                          </a:solidFill>
                          <a:effectLst/>
                          <a:latin typeface="Quicksand" panose="020B0604020202020204" charset="0"/>
                          <a:ea typeface="+mn-ea"/>
                          <a:cs typeface="+mn-cs"/>
                          <a:sym typeface="Arial"/>
                        </a:rPr>
                        <a:t>Russia</a:t>
                      </a:r>
                      <a:r>
                        <a:rPr lang="en-GB" sz="1200" b="0" i="0" u="none" strike="noStrike" cap="none" dirty="0">
                          <a:solidFill>
                            <a:schemeClr val="dk1"/>
                          </a:solidFill>
                          <a:effectLst/>
                          <a:latin typeface="Quicksand" panose="020B0604020202020204" charset="0"/>
                          <a:ea typeface="+mn-ea"/>
                          <a:cs typeface="+mn-cs"/>
                          <a:sym typeface="Arial"/>
                        </a:rPr>
                        <a:t> abolishes serfdom.</a:t>
                      </a:r>
                    </a:p>
                  </a:txBody>
                  <a:tcPr marL="57393" marR="57393" marT="0" marB="0"/>
                </a:tc>
                <a:tc>
                  <a:txBody>
                    <a:bodyPr/>
                    <a:lstStyle/>
                    <a:p>
                      <a:r>
                        <a:rPr lang="en-GB" sz="1400" b="1" u="none" dirty="0">
                          <a:effectLst/>
                          <a:latin typeface="Quicksand" panose="020B0604020202020204" charset="0"/>
                        </a:rPr>
                        <a:t>John Lock</a:t>
                      </a:r>
                      <a:r>
                        <a:rPr lang="en-GB" sz="1400" b="1" u="none" dirty="0">
                          <a:effectLst/>
                          <a:latin typeface="Quicksand" panose="020B0604020202020204" charset="0"/>
                          <a:cs typeface="Times New Roman" panose="02020603050405020304" pitchFamily="18" charset="0"/>
                        </a:rPr>
                        <a:t>e</a:t>
                      </a:r>
                    </a:p>
                    <a:p>
                      <a:r>
                        <a:rPr lang="en-GB" sz="1400" b="1" u="none" dirty="0">
                          <a:effectLst/>
                          <a:latin typeface="Quicksand" panose="020B0604020202020204" charset="0"/>
                          <a:cs typeface="Times New Roman" panose="02020603050405020304" pitchFamily="18" charset="0"/>
                        </a:rPr>
                        <a:t>Thomas Jefferson</a:t>
                      </a:r>
                      <a:endParaRPr lang="en-GB" sz="1400" b="1" u="none" dirty="0">
                        <a:effectLst/>
                        <a:latin typeface="Quicksand" panose="020B0604020202020204" charset="0"/>
                      </a:endParaRPr>
                    </a:p>
                  </a:txBody>
                  <a:tcPr marL="57393" marR="57393" marT="0" marB="0"/>
                </a:tc>
                <a:extLst>
                  <a:ext uri="{0D108BD9-81ED-4DB2-BD59-A6C34878D82A}">
                    <a16:rowId xmlns:a16="http://schemas.microsoft.com/office/drawing/2014/main" val="1890821412"/>
                  </a:ext>
                </a:extLst>
              </a:tr>
              <a:tr h="560501">
                <a:tc>
                  <a:txBody>
                    <a:bodyPr/>
                    <a:lstStyle/>
                    <a:p>
                      <a:r>
                        <a:rPr lang="en-GB" sz="1400" dirty="0">
                          <a:effectLst/>
                          <a:latin typeface="Quicksand" panose="020B0604020202020204" charset="0"/>
                        </a:rPr>
                        <a:t>Political rights and ideas (e.g. voting)</a:t>
                      </a:r>
                      <a:endParaRPr lang="en-GB" sz="1200" dirty="0">
                        <a:effectLst/>
                        <a:latin typeface="Quicksand" panose="020B0604020202020204" charset="0"/>
                      </a:endParaRPr>
                    </a:p>
                    <a:p>
                      <a:r>
                        <a:rPr lang="en-GB" sz="1400" dirty="0">
                          <a:effectLst/>
                          <a:latin typeface="Quicksand" panose="020B0604020202020204" charset="0"/>
                        </a:rPr>
                        <a:t> </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tc>
                  <a:txBody>
                    <a:bodyPr/>
                    <a:lstStyle/>
                    <a:p>
                      <a:pPr marL="285750" indent="-285750">
                        <a:buFont typeface="Arial" panose="020B0604020202020204" pitchFamily="34" charset="0"/>
                        <a:buChar char="•"/>
                      </a:pPr>
                      <a:r>
                        <a:rPr lang="en-GB" sz="1200" b="0" i="0" u="none" strike="noStrike" cap="none" dirty="0">
                          <a:solidFill>
                            <a:schemeClr val="dk1"/>
                          </a:solidFill>
                          <a:effectLst/>
                          <a:latin typeface="Quicksand" panose="020B0604020202020204" charset="0"/>
                          <a:ea typeface="+mn-ea"/>
                          <a:cs typeface="+mn-cs"/>
                          <a:sym typeface="Arial"/>
                        </a:rPr>
                        <a:t>1824: Trade unions are legalized in Great Britain.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1832: The British Parliament passes the Great Reform Act, meaning 1/5 men can now vote.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1874: The Home Rule Movement is established in Ireland.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1893: </a:t>
                      </a:r>
                      <a:r>
                        <a:rPr lang="en-GB" sz="1200" b="1" i="0" u="none" strike="noStrike" cap="none" dirty="0">
                          <a:solidFill>
                            <a:schemeClr val="dk1"/>
                          </a:solidFill>
                          <a:effectLst/>
                          <a:latin typeface="Quicksand" panose="020B0604020202020204" charset="0"/>
                          <a:ea typeface="+mn-ea"/>
                          <a:cs typeface="+mn-cs"/>
                          <a:sym typeface="Arial"/>
                        </a:rPr>
                        <a:t>New Zealand</a:t>
                      </a:r>
                      <a:r>
                        <a:rPr lang="en-GB" sz="1200" b="0" i="0" u="none" strike="noStrike" cap="none" dirty="0">
                          <a:solidFill>
                            <a:schemeClr val="dk1"/>
                          </a:solidFill>
                          <a:effectLst/>
                          <a:latin typeface="Quicksand" panose="020B0604020202020204" charset="0"/>
                          <a:ea typeface="+mn-ea"/>
                          <a:cs typeface="+mn-cs"/>
                          <a:sym typeface="Arial"/>
                        </a:rPr>
                        <a:t> is the first country to enact women's suffrage.</a:t>
                      </a:r>
                      <a:r>
                        <a:rPr lang="en-GB" sz="1200" dirty="0">
                          <a:effectLst/>
                          <a:latin typeface="Quicksand" panose="020B0604020202020204" charset="0"/>
                        </a:rPr>
                        <a:t> </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tc>
                  <a:txBody>
                    <a:bodyPr/>
                    <a:lstStyle/>
                    <a:p>
                      <a:r>
                        <a:rPr lang="en-US" sz="1400" b="1" i="0" u="none" strike="noStrike" cap="none" dirty="0">
                          <a:solidFill>
                            <a:schemeClr val="dk1"/>
                          </a:solidFill>
                          <a:effectLst/>
                          <a:latin typeface="Quicksand" panose="020B0604020202020204" charset="0"/>
                          <a:ea typeface="+mn-ea"/>
                          <a:cs typeface="+mn-cs"/>
                          <a:sym typeface="Arial"/>
                        </a:rPr>
                        <a:t>Baron de Montesquieu</a:t>
                      </a:r>
                    </a:p>
                    <a:p>
                      <a:endParaRPr lang="en-GB" sz="1400" b="1" u="none" dirty="0">
                        <a:effectLst/>
                        <a:latin typeface="Quicksand" panose="020B0604020202020204" charset="0"/>
                      </a:endParaRPr>
                    </a:p>
                    <a:p>
                      <a:r>
                        <a:rPr lang="en-GB" sz="1400" b="1" u="none" dirty="0">
                          <a:effectLst/>
                          <a:latin typeface="Quicksand" panose="020B0604020202020204" charset="0"/>
                        </a:rPr>
                        <a:t>Mary Wollstonecraft</a:t>
                      </a:r>
                      <a:endParaRPr lang="en-GB" sz="1400" b="1" u="none" dirty="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extLst>
                  <a:ext uri="{0D108BD9-81ED-4DB2-BD59-A6C34878D82A}">
                    <a16:rowId xmlns:a16="http://schemas.microsoft.com/office/drawing/2014/main" val="3452808967"/>
                  </a:ext>
                </a:extLst>
              </a:tr>
              <a:tr h="955154">
                <a:tc>
                  <a:txBody>
                    <a:bodyPr/>
                    <a:lstStyle/>
                    <a:p>
                      <a:r>
                        <a:rPr lang="en-GB" sz="1400" dirty="0">
                          <a:effectLst/>
                          <a:latin typeface="Quicksand" panose="020B0604020202020204" charset="0"/>
                        </a:rPr>
                        <a:t>Rise or fall of empires</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1805: The Battle of Trafalgar off the </a:t>
                      </a:r>
                      <a:r>
                        <a:rPr lang="en-GB" sz="1200" b="1" i="0" u="none" strike="noStrike" cap="none" dirty="0">
                          <a:solidFill>
                            <a:schemeClr val="dk1"/>
                          </a:solidFill>
                          <a:effectLst/>
                          <a:latin typeface="Quicksand" panose="020B0604020202020204" charset="0"/>
                          <a:ea typeface="+mn-ea"/>
                          <a:cs typeface="+mn-cs"/>
                          <a:sym typeface="Arial"/>
                        </a:rPr>
                        <a:t>Spanish coast</a:t>
                      </a:r>
                      <a:r>
                        <a:rPr lang="en-GB" sz="1200" b="0" i="0" u="none" strike="noStrike" cap="none" dirty="0">
                          <a:solidFill>
                            <a:schemeClr val="dk1"/>
                          </a:solidFill>
                          <a:effectLst/>
                          <a:latin typeface="Quicksand" panose="020B0604020202020204" charset="0"/>
                          <a:ea typeface="+mn-ea"/>
                          <a:cs typeface="+mn-cs"/>
                          <a:sym typeface="Arial"/>
                        </a:rPr>
                        <a:t> eliminates the French and Spanish naval fleets and allows for British naval dominance. Decline of Spanish Empire.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1816–1828: </a:t>
                      </a:r>
                      <a:r>
                        <a:rPr lang="en-GB" sz="1200" b="1" i="0" u="none" strike="noStrike" cap="none" dirty="0">
                          <a:solidFill>
                            <a:schemeClr val="dk1"/>
                          </a:solidFill>
                          <a:effectLst/>
                          <a:latin typeface="Quicksand" panose="020B0604020202020204" charset="0"/>
                          <a:ea typeface="+mn-ea"/>
                          <a:cs typeface="+mn-cs"/>
                          <a:sym typeface="Arial"/>
                        </a:rPr>
                        <a:t>Zulu</a:t>
                      </a:r>
                      <a:r>
                        <a:rPr lang="en-GB" sz="1200" b="0" i="0" u="none" strike="noStrike" cap="none" dirty="0">
                          <a:solidFill>
                            <a:schemeClr val="dk1"/>
                          </a:solidFill>
                          <a:effectLst/>
                          <a:latin typeface="Quicksand" panose="020B0604020202020204" charset="0"/>
                          <a:ea typeface="+mn-ea"/>
                          <a:cs typeface="+mn-cs"/>
                          <a:sym typeface="Arial"/>
                        </a:rPr>
                        <a:t> </a:t>
                      </a:r>
                      <a:r>
                        <a:rPr lang="en-GB" sz="1200" b="1" i="0" u="none" strike="noStrike" cap="none" dirty="0">
                          <a:solidFill>
                            <a:schemeClr val="dk1"/>
                          </a:solidFill>
                          <a:effectLst/>
                          <a:latin typeface="Quicksand" panose="020B0604020202020204" charset="0"/>
                          <a:ea typeface="+mn-ea"/>
                          <a:cs typeface="+mn-cs"/>
                          <a:sym typeface="Arial"/>
                        </a:rPr>
                        <a:t>Kingdom</a:t>
                      </a:r>
                      <a:r>
                        <a:rPr lang="en-GB" sz="1200" b="0" i="0" u="none" strike="noStrike" cap="none" dirty="0">
                          <a:solidFill>
                            <a:schemeClr val="dk1"/>
                          </a:solidFill>
                          <a:effectLst/>
                          <a:latin typeface="Quicksand" panose="020B0604020202020204" charset="0"/>
                          <a:ea typeface="+mn-ea"/>
                          <a:cs typeface="+mn-cs"/>
                          <a:sym typeface="Arial"/>
                        </a:rPr>
                        <a:t> becomes the largest empire in Southern Africa.</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1842: Treaty of Nanking surrenders </a:t>
                      </a:r>
                      <a:r>
                        <a:rPr lang="en-GB" sz="1200" b="1" i="0" u="none" strike="noStrike" cap="none" dirty="0">
                          <a:solidFill>
                            <a:schemeClr val="dk1"/>
                          </a:solidFill>
                          <a:effectLst/>
                          <a:latin typeface="Quicksand" panose="020B0604020202020204" charset="0"/>
                          <a:ea typeface="+mn-ea"/>
                          <a:cs typeface="+mn-cs"/>
                          <a:sym typeface="Arial"/>
                        </a:rPr>
                        <a:t>Hong Kong</a:t>
                      </a:r>
                      <a:r>
                        <a:rPr lang="en-GB" sz="1200" b="0" i="0" u="none" strike="noStrike" cap="none" dirty="0">
                          <a:solidFill>
                            <a:schemeClr val="dk1"/>
                          </a:solidFill>
                          <a:effectLst/>
                          <a:latin typeface="Quicksand" panose="020B0604020202020204" charset="0"/>
                          <a:ea typeface="+mn-ea"/>
                          <a:cs typeface="+mn-cs"/>
                          <a:sym typeface="Arial"/>
                        </a:rPr>
                        <a:t> to Britain</a:t>
                      </a:r>
                      <a:r>
                        <a:rPr lang="en-GB" sz="1200" dirty="0">
                          <a:effectLst/>
                          <a:latin typeface="Quicksand" panose="020B0604020202020204" charset="0"/>
                        </a:rPr>
                        <a:t> </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tc>
                  <a:txBody>
                    <a:bodyPr/>
                    <a:lstStyle/>
                    <a:p>
                      <a:r>
                        <a:rPr lang="en-GB" sz="1400" dirty="0">
                          <a:effectLst/>
                          <a:latin typeface="Quicksand" panose="020B0604020202020204" charset="0"/>
                        </a:rPr>
                        <a:t> </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extLst>
                  <a:ext uri="{0D108BD9-81ED-4DB2-BD59-A6C34878D82A}">
                    <a16:rowId xmlns:a16="http://schemas.microsoft.com/office/drawing/2014/main" val="3478278877"/>
                  </a:ext>
                </a:extLst>
              </a:tr>
              <a:tr h="1080375">
                <a:tc>
                  <a:txBody>
                    <a:bodyPr/>
                    <a:lstStyle/>
                    <a:p>
                      <a:r>
                        <a:rPr lang="en-GB" sz="1400" dirty="0">
                          <a:effectLst/>
                          <a:latin typeface="Quicksand" panose="020B0604020202020204" charset="0"/>
                        </a:rPr>
                        <a:t>Everyday life changes </a:t>
                      </a:r>
                      <a:endParaRPr lang="en-GB" sz="1200" dirty="0">
                        <a:effectLst/>
                        <a:latin typeface="Quicksand" panose="020B0604020202020204" charset="0"/>
                      </a:endParaRPr>
                    </a:p>
                    <a:p>
                      <a:r>
                        <a:rPr lang="en-GB" sz="1400" dirty="0">
                          <a:effectLst/>
                          <a:latin typeface="Quicksand" panose="020B0604020202020204" charset="0"/>
                        </a:rPr>
                        <a:t> </a:t>
                      </a:r>
                      <a:endParaRPr lang="en-GB" sz="1200" dirty="0">
                        <a:effectLst/>
                        <a:latin typeface="Quicksand" panose="020B0604020202020204" charset="0"/>
                      </a:endParaRPr>
                    </a:p>
                    <a:p>
                      <a:r>
                        <a:rPr lang="en-GB" sz="1400" dirty="0">
                          <a:effectLst/>
                          <a:latin typeface="Quicksand" panose="020B0604020202020204" charset="0"/>
                        </a:rPr>
                        <a:t> </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1816: George Stephenson patented the steam engine locomotive.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1825: The first passenger railway opens.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1834: The Poor Law was passed in order to create workhouses for the destitute.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200" b="0" i="0" u="none" strike="noStrike" cap="none" dirty="0">
                          <a:solidFill>
                            <a:schemeClr val="dk1"/>
                          </a:solidFill>
                          <a:effectLst/>
                          <a:latin typeface="Quicksand" panose="020B0604020202020204" charset="0"/>
                          <a:ea typeface="+mn-ea"/>
                          <a:cs typeface="+mn-cs"/>
                          <a:sym typeface="Arial"/>
                        </a:rPr>
                        <a:t>1845–1849: The Great Famine of Ireland.</a:t>
                      </a:r>
                      <a:endParaRPr lang="en-GB" sz="1200" dirty="0">
                        <a:effectLst/>
                        <a:latin typeface="Quicksand" panose="020B0604020202020204" charset="0"/>
                      </a:endParaRPr>
                    </a:p>
                    <a:p>
                      <a:pPr marL="171450" indent="-171450">
                        <a:buFont typeface="Arial" panose="020B0604020202020204" pitchFamily="34" charset="0"/>
                        <a:buChar char="•"/>
                      </a:pPr>
                      <a:r>
                        <a:rPr lang="en-GB" sz="1200" b="0" i="0" u="none" strike="noStrike" cap="none" dirty="0">
                          <a:solidFill>
                            <a:schemeClr val="dk1"/>
                          </a:solidFill>
                          <a:effectLst/>
                          <a:latin typeface="Quicksand" panose="020B0604020202020204" charset="0"/>
                          <a:ea typeface="+mn-ea"/>
                          <a:cs typeface="+mn-cs"/>
                          <a:sym typeface="Arial"/>
                        </a:rPr>
                        <a:t>1851: Rural to urban migration results in over half the population of Britain now residing in towns.</a:t>
                      </a:r>
                    </a:p>
                    <a:p>
                      <a:pPr marL="171450" indent="-171450">
                        <a:buFont typeface="Arial" panose="020B0604020202020204" pitchFamily="34" charset="0"/>
                        <a:buChar char="•"/>
                      </a:pPr>
                      <a:r>
                        <a:rPr lang="en-GB" sz="1200" b="0" i="0" u="none" strike="noStrike" cap="none" dirty="0">
                          <a:solidFill>
                            <a:schemeClr val="dk1"/>
                          </a:solidFill>
                          <a:effectLst/>
                          <a:latin typeface="Quicksand" panose="020B0604020202020204" charset="0"/>
                          <a:ea typeface="+mn-ea"/>
                          <a:cs typeface="+mn-cs"/>
                          <a:sym typeface="Arial"/>
                        </a:rPr>
                        <a:t>1870: Forster’s Education Act which introduces compulsory education.</a:t>
                      </a:r>
                    </a:p>
                    <a:p>
                      <a:pPr marL="171450" indent="-171450">
                        <a:buFont typeface="Arial" panose="020B0604020202020204" pitchFamily="34" charset="0"/>
                        <a:buChar char="•"/>
                      </a:pPr>
                      <a:r>
                        <a:rPr lang="en-GB" sz="1200" b="0" i="0" u="none" strike="noStrike" cap="none" dirty="0">
                          <a:solidFill>
                            <a:schemeClr val="dk1"/>
                          </a:solidFill>
                          <a:effectLst/>
                          <a:latin typeface="Quicksand" panose="020B0604020202020204" charset="0"/>
                          <a:ea typeface="+mn-ea"/>
                          <a:cs typeface="+mn-cs"/>
                          <a:sym typeface="Arial"/>
                        </a:rPr>
                        <a:t>1876: Alexander Graham Bell invents the telephone.</a:t>
                      </a:r>
                      <a:r>
                        <a:rPr lang="en-GB" sz="1200" dirty="0">
                          <a:effectLst/>
                          <a:latin typeface="Quicksand" panose="020B0604020202020204" charset="0"/>
                        </a:rPr>
                        <a:t> </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tc>
                  <a:txBody>
                    <a:bodyPr/>
                    <a:lstStyle/>
                    <a:p>
                      <a:r>
                        <a:rPr lang="en-GB" sz="1400" b="1" dirty="0">
                          <a:effectLst/>
                          <a:latin typeface="Quicksand" panose="020B0604020202020204" charset="0"/>
                        </a:rPr>
                        <a:t>Jean-Jacques Rousseau</a:t>
                      </a:r>
                      <a:endParaRPr lang="en-GB" sz="1200" b="1" dirty="0">
                        <a:effectLst/>
                        <a:latin typeface="Quicksand" panose="020B0604020202020204" charset="0"/>
                        <a:ea typeface="Calibri" panose="020F0502020204030204" pitchFamily="34" charset="0"/>
                        <a:cs typeface="Times New Roman" panose="02020603050405020304" pitchFamily="18" charset="0"/>
                      </a:endParaRPr>
                    </a:p>
                  </a:txBody>
                  <a:tcPr marL="57393" marR="57393" marT="0" marB="0"/>
                </a:tc>
                <a:extLst>
                  <a:ext uri="{0D108BD9-81ED-4DB2-BD59-A6C34878D82A}">
                    <a16:rowId xmlns:a16="http://schemas.microsoft.com/office/drawing/2014/main" val="1321312590"/>
                  </a:ext>
                </a:extLst>
              </a:tr>
            </a:tbl>
          </a:graphicData>
        </a:graphic>
      </p:graphicFrame>
    </p:spTree>
    <p:extLst>
      <p:ext uri="{BB962C8B-B14F-4D97-AF65-F5344CB8AC3E}">
        <p14:creationId xmlns:p14="http://schemas.microsoft.com/office/powerpoint/2010/main" val="7735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D479-BD95-4AD0-90C7-224EB9FA2515}"/>
              </a:ext>
            </a:extLst>
          </p:cNvPr>
          <p:cNvSpPr>
            <a:spLocks noGrp="1"/>
          </p:cNvSpPr>
          <p:nvPr>
            <p:ph type="title"/>
          </p:nvPr>
        </p:nvSpPr>
        <p:spPr>
          <a:xfrm>
            <a:off x="215757" y="380120"/>
            <a:ext cx="8462430" cy="1007700"/>
          </a:xfrm>
        </p:spPr>
        <p:txBody>
          <a:bodyPr/>
          <a:lstStyle/>
          <a:p>
            <a:pPr eaLnBrk="0" fontAlgn="base" hangingPunct="0">
              <a:spcBef>
                <a:spcPct val="0"/>
              </a:spcBef>
              <a:spcAft>
                <a:spcPct val="0"/>
              </a:spcAft>
            </a:pPr>
            <a:r>
              <a:rPr kumimoji="0" lang="en-GB" altLang="en-US" sz="2800" b="1" i="0" strike="noStrike" cap="none" normalizeH="0" baseline="0" dirty="0">
                <a:ln>
                  <a:noFill/>
                </a:ln>
                <a:solidFill>
                  <a:schemeClr val="bg2"/>
                </a:solidFill>
                <a:effectLst/>
                <a:latin typeface="Quicksand" panose="020B0604020202020204" charset="0"/>
                <a:ea typeface="Calibri" panose="020F0502020204030204" pitchFamily="34" charset="0"/>
                <a:cs typeface="Times New Roman" panose="02020603050405020304" pitchFamily="18" charset="0"/>
              </a:rPr>
              <a:t>Activity 2: </a:t>
            </a:r>
            <a:r>
              <a:rPr lang="en-GB" sz="2800" b="1" dirty="0">
                <a:effectLst/>
                <a:latin typeface="Quicksand" panose="020B0604020202020204" charset="0"/>
                <a:ea typeface="Calibri" panose="020F0502020204030204" pitchFamily="34" charset="0"/>
                <a:cs typeface="Times New Roman" panose="02020603050405020304" pitchFamily="18" charset="0"/>
              </a:rPr>
              <a:t>Answer these questions in your books.</a:t>
            </a:r>
            <a:endParaRPr lang="en-GB" sz="2800" dirty="0">
              <a:solidFill>
                <a:schemeClr val="bg2"/>
              </a:solidFill>
              <a:latin typeface="Quicksand" panose="020B0604020202020204" charset="0"/>
            </a:endParaRPr>
          </a:p>
        </p:txBody>
      </p:sp>
      <p:sp>
        <p:nvSpPr>
          <p:cNvPr id="3" name="Text Placeholder 2">
            <a:extLst>
              <a:ext uri="{FF2B5EF4-FFF2-40B4-BE49-F238E27FC236}">
                <a16:creationId xmlns:a16="http://schemas.microsoft.com/office/drawing/2014/main" id="{AFE6A36D-3540-49D4-AEAD-73C86DEBCB17}"/>
              </a:ext>
            </a:extLst>
          </p:cNvPr>
          <p:cNvSpPr>
            <a:spLocks noGrp="1"/>
          </p:cNvSpPr>
          <p:nvPr>
            <p:ph type="body" idx="1"/>
          </p:nvPr>
        </p:nvSpPr>
        <p:spPr>
          <a:xfrm>
            <a:off x="215757" y="1469204"/>
            <a:ext cx="8753582" cy="5236395"/>
          </a:xfrm>
          <a:solidFill>
            <a:srgbClr val="D0E0E3"/>
          </a:solidFill>
        </p:spPr>
        <p:txBody>
          <a:bodyPr/>
          <a:lstStyle/>
          <a:p>
            <a:pPr marL="342900" lvl="0" indent="-342900">
              <a:buFont typeface="+mj-lt"/>
              <a:buAutoNum type="arabicPeriod"/>
            </a:pPr>
            <a:r>
              <a:rPr lang="en-GB" sz="2400" dirty="0">
                <a:effectLst/>
                <a:latin typeface="Quicksand" panose="020B0604020202020204" charset="0"/>
                <a:ea typeface="Calibri" panose="020F0502020204030204" pitchFamily="34" charset="0"/>
                <a:cs typeface="Times New Roman" panose="02020603050405020304" pitchFamily="18" charset="0"/>
              </a:rPr>
              <a:t>Describe two key features of major changes in 19</a:t>
            </a:r>
            <a:r>
              <a:rPr lang="en-GB" sz="2400" baseline="30000" dirty="0">
                <a:effectLst/>
                <a:latin typeface="Quicksand" panose="020B0604020202020204" charset="0"/>
                <a:ea typeface="Calibri" panose="020F0502020204030204" pitchFamily="34" charset="0"/>
                <a:cs typeface="Times New Roman" panose="02020603050405020304" pitchFamily="18" charset="0"/>
              </a:rPr>
              <a:t>th</a:t>
            </a:r>
            <a:r>
              <a:rPr lang="en-GB" sz="2400" dirty="0">
                <a:effectLst/>
                <a:latin typeface="Quicksand" panose="020B0604020202020204" charset="0"/>
                <a:ea typeface="Calibri" panose="020F0502020204030204" pitchFamily="34" charset="0"/>
                <a:cs typeface="Times New Roman" panose="02020603050405020304" pitchFamily="18" charset="0"/>
              </a:rPr>
              <a:t> century Britain.</a:t>
            </a:r>
          </a:p>
          <a:p>
            <a:pPr marL="342900" lvl="0" indent="-342900">
              <a:buFont typeface="+mj-lt"/>
              <a:buAutoNum type="arabicPeriod"/>
            </a:pPr>
            <a:r>
              <a:rPr lang="en-GB" sz="2400" dirty="0">
                <a:effectLst/>
                <a:latin typeface="Quicksand" panose="020B0604020202020204" charset="0"/>
                <a:ea typeface="Calibri" panose="020F0502020204030204" pitchFamily="34" charset="0"/>
                <a:cs typeface="Times New Roman" panose="02020603050405020304" pitchFamily="18" charset="0"/>
              </a:rPr>
              <a:t>Describe two key features of major changes of the 19</a:t>
            </a:r>
            <a:r>
              <a:rPr lang="en-GB" sz="2400" baseline="30000" dirty="0">
                <a:effectLst/>
                <a:latin typeface="Quicksand" panose="020B0604020202020204" charset="0"/>
                <a:ea typeface="Calibri" panose="020F0502020204030204" pitchFamily="34" charset="0"/>
                <a:cs typeface="Times New Roman" panose="02020603050405020304" pitchFamily="18" charset="0"/>
              </a:rPr>
              <a:t>th</a:t>
            </a:r>
            <a:r>
              <a:rPr lang="en-GB" sz="2400" dirty="0">
                <a:effectLst/>
                <a:latin typeface="Quicksand" panose="020B0604020202020204" charset="0"/>
                <a:ea typeface="Calibri" panose="020F0502020204030204" pitchFamily="34" charset="0"/>
                <a:cs typeface="Times New Roman" panose="02020603050405020304" pitchFamily="18" charset="0"/>
              </a:rPr>
              <a:t> century, giving global examples. </a:t>
            </a:r>
          </a:p>
          <a:p>
            <a:pPr marL="342900" lvl="0" indent="-342900">
              <a:buFont typeface="+mj-lt"/>
              <a:buAutoNum type="arabicPeriod"/>
            </a:pPr>
            <a:r>
              <a:rPr lang="en-GB" sz="2400" b="1" i="1" dirty="0">
                <a:effectLst/>
                <a:latin typeface="Quicksand" panose="020B0604020202020204" charset="0"/>
                <a:ea typeface="Calibri" panose="020F0502020204030204" pitchFamily="34" charset="0"/>
                <a:cs typeface="Times New Roman" panose="02020603050405020304" pitchFamily="18" charset="0"/>
              </a:rPr>
              <a:t>Challenge:</a:t>
            </a:r>
            <a:r>
              <a:rPr lang="en-GB" sz="2400" i="1" dirty="0">
                <a:effectLst/>
                <a:latin typeface="Quicksand" panose="020B0604020202020204" charset="0"/>
                <a:ea typeface="Calibri" panose="020F0502020204030204" pitchFamily="34" charset="0"/>
                <a:cs typeface="Times New Roman" panose="02020603050405020304" pitchFamily="18" charset="0"/>
              </a:rPr>
              <a:t> Describe one way in which the ideas of the previous centuries inspired the major changes of the 19</a:t>
            </a:r>
            <a:r>
              <a:rPr lang="en-GB" sz="2400" i="1" baseline="30000" dirty="0">
                <a:effectLst/>
                <a:latin typeface="Quicksand" panose="020B0604020202020204" charset="0"/>
                <a:ea typeface="Calibri" panose="020F0502020204030204" pitchFamily="34" charset="0"/>
                <a:cs typeface="Times New Roman" panose="02020603050405020304" pitchFamily="18" charset="0"/>
              </a:rPr>
              <a:t>th</a:t>
            </a:r>
            <a:r>
              <a:rPr lang="en-GB" sz="2400" i="1" dirty="0">
                <a:effectLst/>
                <a:latin typeface="Quicksand" panose="020B0604020202020204" charset="0"/>
                <a:ea typeface="Calibri" panose="020F0502020204030204" pitchFamily="34" charset="0"/>
                <a:cs typeface="Times New Roman" panose="02020603050405020304" pitchFamily="18" charset="0"/>
              </a:rPr>
              <a:t> century. </a:t>
            </a:r>
            <a:endParaRPr lang="en-GB" sz="2400" dirty="0">
              <a:effectLst/>
              <a:latin typeface="Quicksand" panose="020B0604020202020204" charset="0"/>
              <a:ea typeface="Calibri" panose="020F0502020204030204" pitchFamily="34" charset="0"/>
              <a:cs typeface="Times New Roman" panose="02020603050405020304" pitchFamily="18" charset="0"/>
            </a:endParaRPr>
          </a:p>
        </p:txBody>
      </p:sp>
      <p:sp>
        <p:nvSpPr>
          <p:cNvPr id="19" name="Rectangle 19">
            <a:extLst>
              <a:ext uri="{FF2B5EF4-FFF2-40B4-BE49-F238E27FC236}">
                <a16:creationId xmlns:a16="http://schemas.microsoft.com/office/drawing/2014/main" id="{5425EB8B-99D2-446C-8D12-76558155AD95}"/>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54761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265500" y="373626"/>
            <a:ext cx="4045200" cy="6135329"/>
          </a:xfrm>
          <a:prstGeom prst="rect">
            <a:avLst/>
          </a:prstGeom>
          <a:noFill/>
          <a:ln>
            <a:noFill/>
          </a:ln>
        </p:spPr>
        <p:txBody>
          <a:bodyPr spcFirstLastPara="1" wrap="square" lIns="91425" tIns="91425" rIns="91425" bIns="91425" anchor="b" anchorCtr="0">
            <a:noAutofit/>
          </a:bodyPr>
          <a:lstStyle/>
          <a:p>
            <a:pPr>
              <a:spcAft>
                <a:spcPts val="0"/>
              </a:spcAft>
            </a:pPr>
            <a:r>
              <a:rPr lang="en-GB" sz="4000" b="0" u="sng" dirty="0"/>
              <a:t>Final thoughts…</a:t>
            </a:r>
            <a:br>
              <a:rPr lang="en-GB" sz="4000" b="0" u="sng" dirty="0"/>
            </a:br>
            <a:br>
              <a:rPr lang="en-GB" sz="4800" b="0" dirty="0">
                <a:latin typeface="Quicksand" panose="020B0604020202020204" charset="0"/>
              </a:rPr>
            </a:br>
            <a:r>
              <a:rPr lang="en-GB" sz="2400" dirty="0">
                <a:latin typeface="Quicksand" panose="020B0604020202020204" charset="0"/>
                <a:cs typeface="Times New Roman" panose="02020603050405020304" pitchFamily="18" charset="0"/>
              </a:rPr>
              <a:t>How significant were the ideas of the Enlightenment in influencing the 19</a:t>
            </a:r>
            <a:r>
              <a:rPr lang="en-GB" sz="2400" baseline="30000" dirty="0">
                <a:latin typeface="Quicksand" panose="020B0604020202020204" charset="0"/>
                <a:cs typeface="Times New Roman" panose="02020603050405020304" pitchFamily="18" charset="0"/>
              </a:rPr>
              <a:t>th</a:t>
            </a:r>
            <a:r>
              <a:rPr lang="en-GB" sz="2400" dirty="0">
                <a:latin typeface="Quicksand" panose="020B0604020202020204" charset="0"/>
                <a:cs typeface="Times New Roman" panose="02020603050405020304" pitchFamily="18" charset="0"/>
              </a:rPr>
              <a:t> century?</a:t>
            </a:r>
            <a:br>
              <a:rPr lang="en-GB" sz="2400" dirty="0">
                <a:latin typeface="Quicksand" panose="020B0604020202020204" charset="0"/>
                <a:cs typeface="Times New Roman" panose="02020603050405020304" pitchFamily="18" charset="0"/>
              </a:rPr>
            </a:br>
            <a:br>
              <a:rPr lang="en-GB" sz="2400" dirty="0">
                <a:latin typeface="Quicksand" panose="020B0604020202020204" charset="0"/>
                <a:cs typeface="Times New Roman" panose="02020603050405020304" pitchFamily="18" charset="0"/>
              </a:rPr>
            </a:br>
            <a:r>
              <a:rPr lang="en-GB" sz="2400" dirty="0">
                <a:latin typeface="Quicksand" panose="020B0604020202020204" charset="0"/>
                <a:cs typeface="Times New Roman" panose="02020603050405020304" pitchFamily="18" charset="0"/>
              </a:rPr>
              <a:t>Why?</a:t>
            </a:r>
            <a:br>
              <a:rPr lang="en-GB" sz="2400" dirty="0">
                <a:latin typeface="Quicksand" panose="020B0604020202020204" charset="0"/>
                <a:cs typeface="Times New Roman" panose="02020603050405020304" pitchFamily="18" charset="0"/>
              </a:rPr>
            </a:br>
            <a:br>
              <a:rPr lang="en-GB" sz="2400" dirty="0">
                <a:latin typeface="Quicksand" panose="020B0604020202020204" charset="0"/>
                <a:cs typeface="Times New Roman" panose="02020603050405020304" pitchFamily="18" charset="0"/>
              </a:rPr>
            </a:br>
            <a:br>
              <a:rPr lang="en-GB" sz="2400" b="0" dirty="0">
                <a:effectLst/>
                <a:latin typeface="Quicksand" panose="020B0604020202020204" charset="0"/>
                <a:ea typeface="Calibri" panose="020F0502020204030204" pitchFamily="34" charset="0"/>
                <a:cs typeface="Times New Roman" panose="02020603050405020304" pitchFamily="18" charset="0"/>
              </a:rPr>
            </a:br>
            <a:br>
              <a:rPr lang="en-GB" sz="2400" b="0" dirty="0">
                <a:effectLst/>
                <a:latin typeface="Quicksand" panose="020B0604020202020204" charset="0"/>
                <a:ea typeface="Calibri" panose="020F0502020204030204" pitchFamily="34" charset="0"/>
                <a:cs typeface="Times New Roman" panose="02020603050405020304" pitchFamily="18" charset="0"/>
              </a:rPr>
            </a:br>
            <a:br>
              <a:rPr lang="en-GB" sz="2400" b="0" dirty="0">
                <a:effectLst/>
                <a:latin typeface="Quicksand" panose="020B0604020202020204" charset="0"/>
                <a:ea typeface="Calibri" panose="020F0502020204030204" pitchFamily="34" charset="0"/>
                <a:cs typeface="Times New Roman" panose="02020603050405020304" pitchFamily="18" charset="0"/>
              </a:rPr>
            </a:br>
            <a:endParaRPr sz="2400" b="0" dirty="0">
              <a:latin typeface="Quicksand" panose="020B0604020202020204" charset="0"/>
            </a:endParaRPr>
          </a:p>
        </p:txBody>
      </p:sp>
      <p:sp>
        <p:nvSpPr>
          <p:cNvPr id="2" name="TextBox 1">
            <a:extLst>
              <a:ext uri="{FF2B5EF4-FFF2-40B4-BE49-F238E27FC236}">
                <a16:creationId xmlns:a16="http://schemas.microsoft.com/office/drawing/2014/main" id="{E9BD0F54-29B4-44E8-82C6-FAECD7B10908}"/>
              </a:ext>
            </a:extLst>
          </p:cNvPr>
          <p:cNvSpPr txBox="1"/>
          <p:nvPr/>
        </p:nvSpPr>
        <p:spPr>
          <a:xfrm>
            <a:off x="4941870" y="2240961"/>
            <a:ext cx="3739793" cy="1200329"/>
          </a:xfrm>
          <a:prstGeom prst="rect">
            <a:avLst/>
          </a:prstGeom>
          <a:noFill/>
        </p:spPr>
        <p:txBody>
          <a:bodyPr wrap="square" rtlCol="0">
            <a:spAutoFit/>
          </a:bodyPr>
          <a:lstStyle/>
          <a:p>
            <a:pPr algn="ctr"/>
            <a:r>
              <a:rPr lang="en-GB" sz="3600" dirty="0">
                <a:latin typeface="Quicksand" panose="020B0604020202020204" charset="0"/>
              </a:rPr>
              <a:t>Discuss and share ideas!</a:t>
            </a:r>
          </a:p>
        </p:txBody>
      </p:sp>
    </p:spTree>
  </p:cSld>
  <p:clrMapOvr>
    <a:masterClrMapping/>
  </p:clrMapOvr>
</p:sld>
</file>

<file path=ppt/theme/theme1.xml><?xml version="1.0" encoding="utf-8"?>
<a:theme xmlns:a="http://schemas.openxmlformats.org/drawingml/2006/main" name="CPD presentation template 2015-16">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40169A74EF54D8A076EF6C4FDBB55" ma:contentTypeVersion="12" ma:contentTypeDescription="Create a new document." ma:contentTypeScope="" ma:versionID="4a2b3351f5537b3056a129a1c8c5302d">
  <xsd:schema xmlns:xsd="http://www.w3.org/2001/XMLSchema" xmlns:xs="http://www.w3.org/2001/XMLSchema" xmlns:p="http://schemas.microsoft.com/office/2006/metadata/properties" xmlns:ns2="b18fd106-5d4e-4355-b32f-bd604eda3e1d" xmlns:ns3="bbe72c3a-4102-4f21-8896-2fb097555d67" targetNamespace="http://schemas.microsoft.com/office/2006/metadata/properties" ma:root="true" ma:fieldsID="d1daaf4372bc8c66dbcccb4332c4de98" ns2:_="" ns3:_="">
    <xsd:import namespace="b18fd106-5d4e-4355-b32f-bd604eda3e1d"/>
    <xsd:import namespace="bbe72c3a-4102-4f21-8896-2fb097555d6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8fd106-5d4e-4355-b32f-bd604eda3e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be72c3a-4102-4f21-8896-2fb097555d6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18E349-D819-4C6C-BE0D-002664DE7CF0}"/>
</file>

<file path=customXml/itemProps2.xml><?xml version="1.0" encoding="utf-8"?>
<ds:datastoreItem xmlns:ds="http://schemas.openxmlformats.org/officeDocument/2006/customXml" ds:itemID="{44998355-4097-4142-A06E-139093EFC7B0}"/>
</file>

<file path=customXml/itemProps3.xml><?xml version="1.0" encoding="utf-8"?>
<ds:datastoreItem xmlns:ds="http://schemas.openxmlformats.org/officeDocument/2006/customXml" ds:itemID="{011CBF90-B477-4B13-96CA-5CCF4BE53D19}"/>
</file>

<file path=docProps/app.xml><?xml version="1.0" encoding="utf-8"?>
<Properties xmlns="http://schemas.openxmlformats.org/officeDocument/2006/extended-properties" xmlns:vt="http://schemas.openxmlformats.org/officeDocument/2006/docPropsVTypes">
  <TotalTime>4351</TotalTime>
  <Words>829</Words>
  <Application>Microsoft Office PowerPoint</Application>
  <PresentationFormat>On-screen Show (4:3)</PresentationFormat>
  <Paragraphs>68</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Quicksand</vt:lpstr>
      <vt:lpstr>Oswald</vt:lpstr>
      <vt:lpstr>Arial</vt:lpstr>
      <vt:lpstr>Calibri</vt:lpstr>
      <vt:lpstr>CPD presentation template 2015-16</vt:lpstr>
      <vt:lpstr>Ideas:  How far did big ideas change people’s understanding and experiences of the world, 1500-1800?</vt:lpstr>
      <vt:lpstr>Activity 1a: Draw arrows linking the background information boxes to their locations on the map.</vt:lpstr>
      <vt:lpstr>Activity 1a: Answers!</vt:lpstr>
      <vt:lpstr>Activity 1b: How did the Big Ideas of the Enlightenment influence some of these developments?</vt:lpstr>
      <vt:lpstr>PowerPoint Presentation</vt:lpstr>
      <vt:lpstr>Activity 2: Answer these questions in your books.</vt:lpstr>
      <vt:lpstr>Final thoughts…  How significant were the ideas of the Enlightenment in influencing the 19th century?  Why?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Elizabethan England 1558-88</dc:title>
  <dc:creator>Camilla Evans</dc:creator>
  <cp:lastModifiedBy>Camilla Evans</cp:lastModifiedBy>
  <cp:revision>83</cp:revision>
  <dcterms:modified xsi:type="dcterms:W3CDTF">2020-11-02T14:41:37Z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0x010100C9240169A74EF54D8A076EF6C4FDBB55</vt:lpwstr>
  </property>
</Properties>
</file>