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1"/>
  </p:sldMasterIdLst>
  <p:notesMasterIdLst>
    <p:notesMasterId r:id="rId11"/>
  </p:notesMasterIdLst>
  <p:sldIdLst>
    <p:sldId id="256" r:id="rId2"/>
    <p:sldId id="298" r:id="rId3"/>
    <p:sldId id="300" r:id="rId4"/>
    <p:sldId id="301" r:id="rId5"/>
    <p:sldId id="302" r:id="rId6"/>
    <p:sldId id="303" r:id="rId7"/>
    <p:sldId id="305" r:id="rId8"/>
    <p:sldId id="304" r:id="rId9"/>
    <p:sldId id="260" r:id="rId10"/>
  </p:sldIdLst>
  <p:sldSz cx="9144000" cy="6858000" type="screen4x3"/>
  <p:notesSz cx="6858000" cy="9144000"/>
  <p:embeddedFontLst>
    <p:embeddedFont>
      <p:font typeface="Oswald" panose="020B0604020202020204" charset="0"/>
      <p:regular r:id="rId12"/>
      <p:bold r:id="rId13"/>
    </p:embeddedFont>
    <p:embeddedFont>
      <p:font typeface="Quicksand" panose="020B060402020202020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E0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53"/>
    <p:restoredTop sz="94690"/>
  </p:normalViewPr>
  <p:slideViewPr>
    <p:cSldViewPr snapToGrid="0" snapToObjects="1">
      <p:cViewPr varScale="1">
        <p:scale>
          <a:sx n="62" d="100"/>
          <a:sy n="62" d="100"/>
        </p:scale>
        <p:origin x="129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 name="Google Shape;3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 name="Google Shape;5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GB" dirty="0"/>
              <a:t>Covid</a:t>
            </a:r>
            <a:r>
              <a:rPr lang="en-GB" baseline="0" dirty="0"/>
              <a:t>-19 Guidance: </a:t>
            </a:r>
            <a:r>
              <a:rPr lang="en-GB" dirty="0"/>
              <a:t>Ensure students tag in booklets</a:t>
            </a:r>
            <a:r>
              <a:rPr lang="en-GB" baseline="0" dirty="0"/>
              <a:t>, put plastic covers on their books and wipe them down before leaving!</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Presentation Template 2018-19 (Original)" type="title">
  <p:cSld name="TITLE">
    <p:bg>
      <p:bgPr>
        <a:solidFill>
          <a:srgbClr val="D0E0E3"/>
        </a:solidFill>
        <a:effectLst/>
      </p:bgPr>
    </p:bg>
    <p:spTree>
      <p:nvGrpSpPr>
        <p:cNvPr id="1" name="Shape 9"/>
        <p:cNvGrpSpPr/>
        <p:nvPr/>
      </p:nvGrpSpPr>
      <p:grpSpPr>
        <a:xfrm>
          <a:off x="0" y="0"/>
          <a:ext cx="0" cy="0"/>
          <a:chOff x="0" y="0"/>
          <a:chExt cx="0" cy="0"/>
        </a:xfrm>
      </p:grpSpPr>
      <p:sp>
        <p:nvSpPr>
          <p:cNvPr id="10" name="Google Shape;10;p2"/>
          <p:cNvSpPr/>
          <p:nvPr/>
        </p:nvSpPr>
        <p:spPr>
          <a:xfrm rot="10800000">
            <a:off x="4226100" y="2389800"/>
            <a:ext cx="691800" cy="717300"/>
          </a:xfrm>
          <a:prstGeom prst="triangle">
            <a:avLst>
              <a:gd name="adj" fmla="val 50000"/>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
          <p:cNvSpPr/>
          <p:nvPr/>
        </p:nvSpPr>
        <p:spPr>
          <a:xfrm>
            <a:off x="0" y="0"/>
            <a:ext cx="9144000" cy="2589000"/>
          </a:xfrm>
          <a:prstGeom prst="rect">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txBox="1">
            <a:spLocks noGrp="1"/>
          </p:cNvSpPr>
          <p:nvPr>
            <p:ph type="ctrTitle"/>
          </p:nvPr>
        </p:nvSpPr>
        <p:spPr>
          <a:xfrm>
            <a:off x="411175" y="387448"/>
            <a:ext cx="8282400" cy="2002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6000"/>
              <a:buNone/>
              <a:defRPr sz="6000" b="1">
                <a:solidFill>
                  <a:schemeClr val="lt1"/>
                </a:solidFill>
              </a:defRPr>
            </a:lvl1pPr>
            <a:lvl2pPr lvl="1" algn="ctr">
              <a:lnSpc>
                <a:spcPct val="100000"/>
              </a:lnSpc>
              <a:spcBef>
                <a:spcPts val="0"/>
              </a:spcBef>
              <a:spcAft>
                <a:spcPts val="0"/>
              </a:spcAft>
              <a:buClr>
                <a:schemeClr val="lt1"/>
              </a:buClr>
              <a:buSzPts val="6000"/>
              <a:buNone/>
              <a:defRPr sz="6000">
                <a:solidFill>
                  <a:schemeClr val="lt1"/>
                </a:solidFill>
              </a:defRPr>
            </a:lvl2pPr>
            <a:lvl3pPr lvl="2" algn="ctr">
              <a:lnSpc>
                <a:spcPct val="100000"/>
              </a:lnSpc>
              <a:spcBef>
                <a:spcPts val="0"/>
              </a:spcBef>
              <a:spcAft>
                <a:spcPts val="0"/>
              </a:spcAft>
              <a:buClr>
                <a:schemeClr val="lt1"/>
              </a:buClr>
              <a:buSzPts val="6000"/>
              <a:buNone/>
              <a:defRPr sz="6000">
                <a:solidFill>
                  <a:schemeClr val="lt1"/>
                </a:solidFill>
              </a:defRPr>
            </a:lvl3pPr>
            <a:lvl4pPr lvl="3" algn="ctr">
              <a:lnSpc>
                <a:spcPct val="100000"/>
              </a:lnSpc>
              <a:spcBef>
                <a:spcPts val="0"/>
              </a:spcBef>
              <a:spcAft>
                <a:spcPts val="0"/>
              </a:spcAft>
              <a:buClr>
                <a:schemeClr val="lt1"/>
              </a:buClr>
              <a:buSzPts val="6000"/>
              <a:buNone/>
              <a:defRPr sz="6000">
                <a:solidFill>
                  <a:schemeClr val="lt1"/>
                </a:solidFill>
              </a:defRPr>
            </a:lvl4pPr>
            <a:lvl5pPr lvl="4" algn="ctr">
              <a:lnSpc>
                <a:spcPct val="100000"/>
              </a:lnSpc>
              <a:spcBef>
                <a:spcPts val="0"/>
              </a:spcBef>
              <a:spcAft>
                <a:spcPts val="0"/>
              </a:spcAft>
              <a:buClr>
                <a:schemeClr val="lt1"/>
              </a:buClr>
              <a:buSzPts val="6000"/>
              <a:buNone/>
              <a:defRPr sz="6000">
                <a:solidFill>
                  <a:schemeClr val="lt1"/>
                </a:solidFill>
              </a:defRPr>
            </a:lvl5pPr>
            <a:lvl6pPr lvl="5" algn="ctr">
              <a:lnSpc>
                <a:spcPct val="100000"/>
              </a:lnSpc>
              <a:spcBef>
                <a:spcPts val="0"/>
              </a:spcBef>
              <a:spcAft>
                <a:spcPts val="0"/>
              </a:spcAft>
              <a:buClr>
                <a:schemeClr val="lt1"/>
              </a:buClr>
              <a:buSzPts val="6000"/>
              <a:buNone/>
              <a:defRPr sz="6000">
                <a:solidFill>
                  <a:schemeClr val="lt1"/>
                </a:solidFill>
              </a:defRPr>
            </a:lvl6pPr>
            <a:lvl7pPr lvl="6" algn="ctr">
              <a:lnSpc>
                <a:spcPct val="100000"/>
              </a:lnSpc>
              <a:spcBef>
                <a:spcPts val="0"/>
              </a:spcBef>
              <a:spcAft>
                <a:spcPts val="0"/>
              </a:spcAft>
              <a:buClr>
                <a:schemeClr val="lt1"/>
              </a:buClr>
              <a:buSzPts val="6000"/>
              <a:buNone/>
              <a:defRPr sz="6000">
                <a:solidFill>
                  <a:schemeClr val="lt1"/>
                </a:solidFill>
              </a:defRPr>
            </a:lvl7pPr>
            <a:lvl8pPr lvl="7" algn="ctr">
              <a:lnSpc>
                <a:spcPct val="100000"/>
              </a:lnSpc>
              <a:spcBef>
                <a:spcPts val="0"/>
              </a:spcBef>
              <a:spcAft>
                <a:spcPts val="0"/>
              </a:spcAft>
              <a:buClr>
                <a:schemeClr val="lt1"/>
              </a:buClr>
              <a:buSzPts val="6000"/>
              <a:buNone/>
              <a:defRPr sz="6000">
                <a:solidFill>
                  <a:schemeClr val="lt1"/>
                </a:solidFill>
              </a:defRPr>
            </a:lvl8pPr>
            <a:lvl9pPr lvl="8" algn="ctr">
              <a:lnSpc>
                <a:spcPct val="100000"/>
              </a:lnSpc>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2588550"/>
            <a:ext cx="8282400" cy="20025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Font typeface="Quicksand"/>
              <a:buNone/>
              <a:defRPr sz="3600">
                <a:latin typeface="Quicksand"/>
                <a:ea typeface="Quicksand"/>
                <a:cs typeface="Quicksand"/>
                <a:sym typeface="Quicksan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pic>
        <p:nvPicPr>
          <p:cNvPr id="14" name="Google Shape;14;p2"/>
          <p:cNvPicPr preferRelativeResize="0"/>
          <p:nvPr/>
        </p:nvPicPr>
        <p:blipFill rotWithShape="1">
          <a:blip r:embed="rId2">
            <a:alphaModFix amt="41000"/>
          </a:blip>
          <a:srcRect l="1826" t="66387" r="1516" b="6409"/>
          <a:stretch/>
        </p:blipFill>
        <p:spPr>
          <a:xfrm>
            <a:off x="0" y="0"/>
            <a:ext cx="9144000" cy="2589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rgbClr val="D0E0E3"/>
        </a:solidFill>
        <a:effectLst/>
      </p:bgPr>
    </p:bg>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357225"/>
            <a:ext cx="2808000" cy="100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3" name="Google Shape;23;p5"/>
          <p:cNvSpPr txBox="1">
            <a:spLocks noGrp="1"/>
          </p:cNvSpPr>
          <p:nvPr>
            <p:ph type="body" idx="1"/>
          </p:nvPr>
        </p:nvSpPr>
        <p:spPr>
          <a:xfrm>
            <a:off x="311700" y="1560425"/>
            <a:ext cx="3968100" cy="3934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PD Presentations 2017-18 (Original)">
  <p:cSld name="SECTION_TITLE_AND_DESCRIPTION">
    <p:bg>
      <p:bgPr>
        <a:solidFill>
          <a:schemeClr val="accent5"/>
        </a:solidFill>
        <a:effectLst/>
      </p:bgPr>
    </p:bg>
    <p:spTree>
      <p:nvGrpSpPr>
        <p:cNvPr id="1" name="Shape 24"/>
        <p:cNvGrpSpPr/>
        <p:nvPr/>
      </p:nvGrpSpPr>
      <p:grpSpPr>
        <a:xfrm>
          <a:off x="0" y="0"/>
          <a:ext cx="0" cy="0"/>
          <a:chOff x="0" y="0"/>
          <a:chExt cx="0" cy="0"/>
        </a:xfrm>
      </p:grpSpPr>
      <p:sp>
        <p:nvSpPr>
          <p:cNvPr id="25" name="Google Shape;25;p6"/>
          <p:cNvSpPr/>
          <p:nvPr/>
        </p:nvSpPr>
        <p:spPr>
          <a:xfrm>
            <a:off x="4572000" y="233"/>
            <a:ext cx="4572000" cy="6858000"/>
          </a:xfrm>
          <a:prstGeom prst="rect">
            <a:avLst/>
          </a:prstGeom>
          <a:solidFill>
            <a:srgbClr val="D0E0E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 name="Google Shape;26;p6"/>
          <p:cNvSpPr txBox="1">
            <a:spLocks noGrp="1"/>
          </p:cNvSpPr>
          <p:nvPr>
            <p:ph type="title"/>
          </p:nvPr>
        </p:nvSpPr>
        <p:spPr>
          <a:xfrm>
            <a:off x="265500" y="1438333"/>
            <a:ext cx="4045200" cy="2385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4600"/>
              <a:buNone/>
              <a:defRPr sz="4600">
                <a:solidFill>
                  <a:schemeClr val="lt1"/>
                </a:solidFill>
              </a:defRPr>
            </a:lvl1pPr>
            <a:lvl2pPr lvl="1" algn="ctr">
              <a:lnSpc>
                <a:spcPct val="100000"/>
              </a:lnSpc>
              <a:spcBef>
                <a:spcPts val="0"/>
              </a:spcBef>
              <a:spcAft>
                <a:spcPts val="0"/>
              </a:spcAft>
              <a:buClr>
                <a:schemeClr val="lt1"/>
              </a:buClr>
              <a:buSzPts val="4600"/>
              <a:buNone/>
              <a:defRPr sz="4600">
                <a:solidFill>
                  <a:schemeClr val="lt1"/>
                </a:solidFill>
              </a:defRPr>
            </a:lvl2pPr>
            <a:lvl3pPr lvl="2" algn="ctr">
              <a:lnSpc>
                <a:spcPct val="100000"/>
              </a:lnSpc>
              <a:spcBef>
                <a:spcPts val="0"/>
              </a:spcBef>
              <a:spcAft>
                <a:spcPts val="0"/>
              </a:spcAft>
              <a:buClr>
                <a:schemeClr val="lt1"/>
              </a:buClr>
              <a:buSzPts val="4600"/>
              <a:buNone/>
              <a:defRPr sz="4600">
                <a:solidFill>
                  <a:schemeClr val="lt1"/>
                </a:solidFill>
              </a:defRPr>
            </a:lvl3pPr>
            <a:lvl4pPr lvl="3" algn="ctr">
              <a:lnSpc>
                <a:spcPct val="100000"/>
              </a:lnSpc>
              <a:spcBef>
                <a:spcPts val="0"/>
              </a:spcBef>
              <a:spcAft>
                <a:spcPts val="0"/>
              </a:spcAft>
              <a:buClr>
                <a:schemeClr val="lt1"/>
              </a:buClr>
              <a:buSzPts val="4600"/>
              <a:buNone/>
              <a:defRPr sz="4600">
                <a:solidFill>
                  <a:schemeClr val="lt1"/>
                </a:solidFill>
              </a:defRPr>
            </a:lvl4pPr>
            <a:lvl5pPr lvl="4" algn="ctr">
              <a:lnSpc>
                <a:spcPct val="100000"/>
              </a:lnSpc>
              <a:spcBef>
                <a:spcPts val="0"/>
              </a:spcBef>
              <a:spcAft>
                <a:spcPts val="0"/>
              </a:spcAft>
              <a:buClr>
                <a:schemeClr val="lt1"/>
              </a:buClr>
              <a:buSzPts val="4600"/>
              <a:buNone/>
              <a:defRPr sz="4600">
                <a:solidFill>
                  <a:schemeClr val="lt1"/>
                </a:solidFill>
              </a:defRPr>
            </a:lvl5pPr>
            <a:lvl6pPr lvl="5" algn="ctr">
              <a:lnSpc>
                <a:spcPct val="100000"/>
              </a:lnSpc>
              <a:spcBef>
                <a:spcPts val="0"/>
              </a:spcBef>
              <a:spcAft>
                <a:spcPts val="0"/>
              </a:spcAft>
              <a:buClr>
                <a:schemeClr val="lt1"/>
              </a:buClr>
              <a:buSzPts val="4600"/>
              <a:buNone/>
              <a:defRPr sz="4600">
                <a:solidFill>
                  <a:schemeClr val="lt1"/>
                </a:solidFill>
              </a:defRPr>
            </a:lvl6pPr>
            <a:lvl7pPr lvl="6" algn="ctr">
              <a:lnSpc>
                <a:spcPct val="100000"/>
              </a:lnSpc>
              <a:spcBef>
                <a:spcPts val="0"/>
              </a:spcBef>
              <a:spcAft>
                <a:spcPts val="0"/>
              </a:spcAft>
              <a:buClr>
                <a:schemeClr val="lt1"/>
              </a:buClr>
              <a:buSzPts val="4600"/>
              <a:buNone/>
              <a:defRPr sz="4600">
                <a:solidFill>
                  <a:schemeClr val="lt1"/>
                </a:solidFill>
              </a:defRPr>
            </a:lvl7pPr>
            <a:lvl8pPr lvl="7" algn="ctr">
              <a:lnSpc>
                <a:spcPct val="100000"/>
              </a:lnSpc>
              <a:spcBef>
                <a:spcPts val="0"/>
              </a:spcBef>
              <a:spcAft>
                <a:spcPts val="0"/>
              </a:spcAft>
              <a:buClr>
                <a:schemeClr val="lt1"/>
              </a:buClr>
              <a:buSzPts val="4600"/>
              <a:buNone/>
              <a:defRPr sz="4600">
                <a:solidFill>
                  <a:schemeClr val="lt1"/>
                </a:solidFill>
              </a:defRPr>
            </a:lvl8pPr>
            <a:lvl9pPr lvl="8" algn="ctr">
              <a:lnSpc>
                <a:spcPct val="100000"/>
              </a:lnSpc>
              <a:spcBef>
                <a:spcPts val="0"/>
              </a:spcBef>
              <a:spcAft>
                <a:spcPts val="0"/>
              </a:spcAft>
              <a:buClr>
                <a:schemeClr val="lt1"/>
              </a:buClr>
              <a:buSzPts val="4600"/>
              <a:buNone/>
              <a:defRPr sz="4600">
                <a:solidFill>
                  <a:schemeClr val="lt1"/>
                </a:solidFill>
              </a:defRPr>
            </a:lvl9pPr>
          </a:lstStyle>
          <a:p>
            <a:endParaRPr/>
          </a:p>
        </p:txBody>
      </p:sp>
      <p:sp>
        <p:nvSpPr>
          <p:cNvPr id="27" name="Google Shape;27;p6"/>
          <p:cNvSpPr txBox="1">
            <a:spLocks noGrp="1"/>
          </p:cNvSpPr>
          <p:nvPr>
            <p:ph type="subTitle" idx="1"/>
          </p:nvPr>
        </p:nvSpPr>
        <p:spPr>
          <a:xfrm>
            <a:off x="265500" y="3895201"/>
            <a:ext cx="4045200" cy="17940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800"/>
              <a:buFont typeface="Quicksand"/>
              <a:buNone/>
              <a:defRPr>
                <a:solidFill>
                  <a:schemeClr val="lt1"/>
                </a:solidFill>
                <a:latin typeface="Quicksand"/>
                <a:ea typeface="Quicksand"/>
                <a:cs typeface="Quicksand"/>
                <a:sym typeface="Quicksand"/>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28" name="Google Shape;28;p6"/>
          <p:cNvSpPr txBox="1">
            <a:spLocks noGrp="1"/>
          </p:cNvSpPr>
          <p:nvPr>
            <p:ph type="body" idx="2"/>
          </p:nvPr>
        </p:nvSpPr>
        <p:spPr>
          <a:xfrm>
            <a:off x="4939500" y="965600"/>
            <a:ext cx="3837000" cy="49269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9" name="Google Shape;29;p6"/>
          <p:cNvSpPr/>
          <p:nvPr/>
        </p:nvSpPr>
        <p:spPr>
          <a:xfrm>
            <a:off x="200425" y="6274150"/>
            <a:ext cx="3799500" cy="488100"/>
          </a:xfrm>
          <a:prstGeom prst="rect">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72350" y="199925"/>
            <a:ext cx="8036700" cy="9780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2"/>
              </a:buClr>
              <a:buSzPts val="3000"/>
              <a:buFont typeface="Quicksand"/>
              <a:buNone/>
              <a:defRPr sz="3000" b="1" i="0" u="none" strike="noStrike" cap="none">
                <a:solidFill>
                  <a:schemeClr val="dk2"/>
                </a:solidFill>
                <a:latin typeface="Quicksand"/>
                <a:ea typeface="Quicksand"/>
                <a:cs typeface="Quicksand"/>
                <a:sym typeface="Quicksand"/>
              </a:defRPr>
            </a:lvl1pPr>
            <a:lvl2pPr marR="0" lvl="1"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2pPr>
            <a:lvl3pPr marR="0" lvl="2"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3pPr>
            <a:lvl4pPr marR="0" lvl="3"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4pPr>
            <a:lvl5pPr marR="0" lvl="4"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5pPr>
            <a:lvl6pPr marR="0" lvl="5"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6pPr>
            <a:lvl7pPr marR="0" lvl="6"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7pPr>
            <a:lvl8pPr marR="0" lvl="7"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8pPr>
            <a:lvl9pPr marR="0" lvl="8"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631233"/>
            <a:ext cx="8520600" cy="41331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pic>
        <p:nvPicPr>
          <p:cNvPr id="8" name="Google Shape;8;p1"/>
          <p:cNvPicPr preferRelativeResize="0"/>
          <p:nvPr/>
        </p:nvPicPr>
        <p:blipFill rotWithShape="1">
          <a:blip r:embed="rId5">
            <a:alphaModFix/>
          </a:blip>
          <a:srcRect l="5152" r="7950" b="42973"/>
          <a:stretch/>
        </p:blipFill>
        <p:spPr>
          <a:xfrm>
            <a:off x="7674050" y="5884025"/>
            <a:ext cx="1320375" cy="8717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Google Shape;34;p7"/>
          <p:cNvSpPr txBox="1">
            <a:spLocks noGrp="1"/>
          </p:cNvSpPr>
          <p:nvPr>
            <p:ph type="ctrTitle"/>
          </p:nvPr>
        </p:nvSpPr>
        <p:spPr>
          <a:xfrm>
            <a:off x="411175" y="387448"/>
            <a:ext cx="8282400" cy="2002500"/>
          </a:xfrm>
          <a:prstGeom prst="rect">
            <a:avLst/>
          </a:prstGeom>
          <a:noFill/>
          <a:ln>
            <a:noFill/>
          </a:ln>
        </p:spPr>
        <p:txBody>
          <a:bodyPr spcFirstLastPara="1" wrap="square" lIns="91425" tIns="91425" rIns="91425" bIns="91425" anchor="b" anchorCtr="0">
            <a:noAutofit/>
          </a:bodyPr>
          <a:lstStyle/>
          <a:p>
            <a:r>
              <a:rPr lang="en-GB" sz="4400" dirty="0"/>
              <a:t>Ideas: </a:t>
            </a:r>
            <a:br>
              <a:rPr lang="en-GB" sz="4400" b="0" dirty="0"/>
            </a:br>
            <a:r>
              <a:rPr lang="en-GB" sz="3200" b="0" dirty="0">
                <a:effectLst/>
                <a:latin typeface="Quicksand" panose="020B0604020202020204" charset="0"/>
                <a:ea typeface="Times New Roman" panose="02020603050405020304" pitchFamily="18" charset="0"/>
              </a:rPr>
              <a:t>How far did big ideas change people’s understanding and experiences of the world, 1500-1800?</a:t>
            </a:r>
            <a:endParaRPr sz="4400" b="0" dirty="0">
              <a:sym typeface="Quicksand"/>
            </a:endParaRPr>
          </a:p>
        </p:txBody>
      </p:sp>
      <p:sp>
        <p:nvSpPr>
          <p:cNvPr id="5" name="Google Shape;35;p7"/>
          <p:cNvSpPr txBox="1">
            <a:spLocks/>
          </p:cNvSpPr>
          <p:nvPr/>
        </p:nvSpPr>
        <p:spPr>
          <a:xfrm>
            <a:off x="411175" y="2920276"/>
            <a:ext cx="8282400" cy="253662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3600"/>
              <a:buFont typeface="Quicksand"/>
              <a:buNone/>
              <a:defRPr sz="3600" b="0" i="0" u="none" strike="noStrike" cap="none">
                <a:solidFill>
                  <a:schemeClr val="dk2"/>
                </a:solidFill>
                <a:latin typeface="Quicksand"/>
                <a:ea typeface="Quicksand"/>
                <a:cs typeface="Quicksand"/>
                <a:sym typeface="Quicksand"/>
              </a:defRPr>
            </a:lvl1pPr>
            <a:lvl2pPr marL="914400" marR="0" lvl="1"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2pPr>
            <a:lvl3pPr marL="1371600" marR="0" lvl="2"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3pPr>
            <a:lvl4pPr marL="1828800" marR="0" lvl="3"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4pPr>
            <a:lvl5pPr marL="2286000" marR="0" lvl="4"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5pPr>
            <a:lvl6pPr marL="2743200" marR="0" lvl="5"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6pPr>
            <a:lvl7pPr marL="3200400" marR="0" lvl="6"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7pPr>
            <a:lvl8pPr marL="3657600" marR="0" lvl="7"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8pPr>
            <a:lvl9pPr marL="4114800" marR="0" lvl="8"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9pPr>
          </a:lstStyle>
          <a:p>
            <a:pPr marL="0" indent="0"/>
            <a:r>
              <a:rPr lang="en-GB" sz="3200" b="1" dirty="0"/>
              <a:t>Lesson 4:</a:t>
            </a:r>
          </a:p>
          <a:p>
            <a:pPr algn="ctr">
              <a:spcAft>
                <a:spcPts val="0"/>
              </a:spcAft>
            </a:pPr>
            <a:r>
              <a:rPr lang="en-GB" sz="3200" b="1" dirty="0">
                <a:effectLst/>
                <a:latin typeface="Quicksand" panose="020B0604020202020204" charset="0"/>
                <a:ea typeface="Calibri" panose="020F0502020204030204" pitchFamily="34" charset="0"/>
                <a:cs typeface="Calibri" panose="020F0502020204030204" pitchFamily="34" charset="0"/>
              </a:rPr>
              <a:t>What was the Enlightenment?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D479-BD95-4AD0-90C7-224EB9FA2515}"/>
              </a:ext>
            </a:extLst>
          </p:cNvPr>
          <p:cNvSpPr>
            <a:spLocks noGrp="1"/>
          </p:cNvSpPr>
          <p:nvPr>
            <p:ph type="title"/>
          </p:nvPr>
        </p:nvSpPr>
        <p:spPr>
          <a:xfrm>
            <a:off x="311700" y="357225"/>
            <a:ext cx="8462430" cy="1007700"/>
          </a:xfrm>
        </p:spPr>
        <p:txBody>
          <a:bodyPr/>
          <a:lstStyle/>
          <a:p>
            <a:pPr marL="0" marR="0" lvl="0" indent="0" defTabSz="914400" rtl="0" eaLnBrk="0" fontAlgn="base" latinLnBrk="0" hangingPunct="0">
              <a:lnSpc>
                <a:spcPct val="100000"/>
              </a:lnSpc>
              <a:spcBef>
                <a:spcPct val="0"/>
              </a:spcBef>
              <a:spcAft>
                <a:spcPct val="0"/>
              </a:spcAft>
              <a:tabLst/>
            </a:pPr>
            <a:r>
              <a:rPr kumimoji="0" lang="en-GB" altLang="en-US" sz="2800" b="1" i="0" strike="noStrike" cap="none" normalizeH="0" baseline="0" dirty="0">
                <a:ln>
                  <a:noFill/>
                </a:ln>
                <a:solidFill>
                  <a:schemeClr val="bg2"/>
                </a:solidFill>
                <a:effectLst/>
                <a:latin typeface="Quicksand" panose="020B0604020202020204" charset="0"/>
                <a:ea typeface="Calibri" panose="020F0502020204030204" pitchFamily="34" charset="0"/>
                <a:cs typeface="Times New Roman" panose="02020603050405020304" pitchFamily="18" charset="0"/>
              </a:rPr>
              <a:t>Activity 1a: Read the text.</a:t>
            </a:r>
            <a:endParaRPr lang="en-GB" sz="2800" dirty="0">
              <a:solidFill>
                <a:schemeClr val="bg2"/>
              </a:solidFill>
              <a:latin typeface="Quicksand" panose="020B0604020202020204" charset="0"/>
            </a:endParaRPr>
          </a:p>
        </p:txBody>
      </p:sp>
      <p:sp>
        <p:nvSpPr>
          <p:cNvPr id="3" name="Text Placeholder 2">
            <a:extLst>
              <a:ext uri="{FF2B5EF4-FFF2-40B4-BE49-F238E27FC236}">
                <a16:creationId xmlns:a16="http://schemas.microsoft.com/office/drawing/2014/main" id="{AFE6A36D-3540-49D4-AEAD-73C86DEBCB17}"/>
              </a:ext>
            </a:extLst>
          </p:cNvPr>
          <p:cNvSpPr>
            <a:spLocks noGrp="1"/>
          </p:cNvSpPr>
          <p:nvPr>
            <p:ph type="body" idx="1"/>
          </p:nvPr>
        </p:nvSpPr>
        <p:spPr>
          <a:xfrm>
            <a:off x="311699" y="1560425"/>
            <a:ext cx="8616543" cy="4768456"/>
          </a:xfrm>
        </p:spPr>
        <p:txBody>
          <a:bodyPr/>
          <a:lstStyle/>
          <a:p>
            <a:pPr marL="152400" indent="0" algn="just">
              <a:buNone/>
            </a:pPr>
            <a:r>
              <a:rPr lang="en-US" sz="2000" dirty="0">
                <a:effectLst/>
                <a:latin typeface="Quicksand" panose="020B0604020202020204" charset="0"/>
                <a:ea typeface="Calibri" panose="020F0502020204030204" pitchFamily="34" charset="0"/>
                <a:cs typeface="Times New Roman" panose="02020603050405020304" pitchFamily="18" charset="0"/>
              </a:rPr>
              <a:t>The Enlightenment followed on from the Scientific Revolution, lasting roughly 1715-1789. </a:t>
            </a:r>
            <a:r>
              <a:rPr lang="en-GB" sz="2000" dirty="0">
                <a:effectLst/>
                <a:latin typeface="Quicksand" panose="020B0604020202020204" charset="0"/>
                <a:ea typeface="Calibri" panose="020F0502020204030204" pitchFamily="34" charset="0"/>
                <a:cs typeface="Times New Roman" panose="02020603050405020304" pitchFamily="18" charset="0"/>
              </a:rPr>
              <a:t>It developed the principles of scientific method, observation and reasoning, and applied these to other areas than just science and maths. For example, they applied the principles of reason and evidence-based theory (empiricism) to challenge authority of government and religion if they were not logical and could not prove that they were the best model based on evidence. The Enlightenment therefore changed society more practically than the Scientific Revolution, which was more focused on theory, methodology and knowledge.</a:t>
            </a:r>
          </a:p>
        </p:txBody>
      </p:sp>
      <p:sp>
        <p:nvSpPr>
          <p:cNvPr id="19" name="Rectangle 19">
            <a:extLst>
              <a:ext uri="{FF2B5EF4-FFF2-40B4-BE49-F238E27FC236}">
                <a16:creationId xmlns:a16="http://schemas.microsoft.com/office/drawing/2014/main" id="{5425EB8B-99D2-446C-8D12-76558155AD95}"/>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20765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D479-BD95-4AD0-90C7-224EB9FA2515}"/>
              </a:ext>
            </a:extLst>
          </p:cNvPr>
          <p:cNvSpPr>
            <a:spLocks noGrp="1"/>
          </p:cNvSpPr>
          <p:nvPr>
            <p:ph type="title"/>
          </p:nvPr>
        </p:nvSpPr>
        <p:spPr>
          <a:xfrm>
            <a:off x="311700" y="357225"/>
            <a:ext cx="8462430" cy="1007700"/>
          </a:xfrm>
        </p:spPr>
        <p:txBody>
          <a:bodyPr/>
          <a:lstStyle/>
          <a:p>
            <a:pPr eaLnBrk="0" fontAlgn="base" hangingPunct="0">
              <a:spcBef>
                <a:spcPct val="0"/>
              </a:spcBef>
              <a:spcAft>
                <a:spcPct val="0"/>
              </a:spcAft>
            </a:pPr>
            <a:r>
              <a:rPr kumimoji="0" lang="en-GB" altLang="en-US" sz="2800" b="1" i="0" strike="noStrike" cap="none" normalizeH="0" baseline="0" dirty="0">
                <a:ln>
                  <a:noFill/>
                </a:ln>
                <a:solidFill>
                  <a:schemeClr val="bg2"/>
                </a:solidFill>
                <a:effectLst/>
                <a:latin typeface="Quicksand" panose="020B0604020202020204" charset="0"/>
                <a:ea typeface="Calibri" panose="020F0502020204030204" pitchFamily="34" charset="0"/>
                <a:cs typeface="Times New Roman" panose="02020603050405020304" pitchFamily="18" charset="0"/>
              </a:rPr>
              <a:t>Activity 1b: </a:t>
            </a:r>
            <a:r>
              <a:rPr lang="en-GB" sz="2800" b="1" dirty="0">
                <a:effectLst/>
                <a:latin typeface="Quicksand" panose="020B0604020202020204" charset="0"/>
                <a:ea typeface="Calibri" panose="020F0502020204030204" pitchFamily="34" charset="0"/>
                <a:cs typeface="Times New Roman" panose="02020603050405020304" pitchFamily="18" charset="0"/>
              </a:rPr>
              <a:t>Now copy and complete the writing below in your book</a:t>
            </a:r>
            <a:endParaRPr lang="en-GB" sz="2800" dirty="0">
              <a:solidFill>
                <a:schemeClr val="bg2"/>
              </a:solidFill>
              <a:latin typeface="Quicksand" panose="020B0604020202020204" charset="0"/>
            </a:endParaRPr>
          </a:p>
        </p:txBody>
      </p:sp>
      <p:sp>
        <p:nvSpPr>
          <p:cNvPr id="3" name="Text Placeholder 2">
            <a:extLst>
              <a:ext uri="{FF2B5EF4-FFF2-40B4-BE49-F238E27FC236}">
                <a16:creationId xmlns:a16="http://schemas.microsoft.com/office/drawing/2014/main" id="{AFE6A36D-3540-49D4-AEAD-73C86DEBCB17}"/>
              </a:ext>
            </a:extLst>
          </p:cNvPr>
          <p:cNvSpPr>
            <a:spLocks noGrp="1"/>
          </p:cNvSpPr>
          <p:nvPr>
            <p:ph type="body" idx="1"/>
          </p:nvPr>
        </p:nvSpPr>
        <p:spPr>
          <a:xfrm>
            <a:off x="311699" y="1560425"/>
            <a:ext cx="8616543" cy="4768456"/>
          </a:xfrm>
        </p:spPr>
        <p:txBody>
          <a:bodyPr/>
          <a:lstStyle/>
          <a:p>
            <a:pPr marL="152400" indent="0">
              <a:lnSpc>
                <a:spcPct val="115000"/>
              </a:lnSpc>
              <a:buNone/>
            </a:pPr>
            <a:r>
              <a:rPr lang="en-GB" sz="1800" dirty="0">
                <a:effectLst/>
                <a:latin typeface="Quicksand" panose="020B0604020202020204" charset="0"/>
                <a:ea typeface="Calibri" panose="020F0502020204030204" pitchFamily="34" charset="0"/>
                <a:cs typeface="Times New Roman" panose="02020603050405020304" pitchFamily="18" charset="0"/>
              </a:rPr>
              <a:t>A similarity between the Scientific Revolution and the Enlightenment was that they both encouraged logical reasoning. For example, during the Scientific Revolution, Francis Bacon…</a:t>
            </a:r>
          </a:p>
          <a:p>
            <a:pPr marL="152400" indent="0">
              <a:lnSpc>
                <a:spcPct val="115000"/>
              </a:lnSpc>
              <a:buNone/>
            </a:pPr>
            <a:r>
              <a:rPr lang="en-GB" sz="1800" dirty="0">
                <a:effectLst/>
                <a:latin typeface="Quicksand" panose="020B0604020202020204" charset="0"/>
                <a:ea typeface="Calibri" panose="020F0502020204030204" pitchFamily="34" charset="0"/>
                <a:cs typeface="Times New Roman" panose="02020603050405020304" pitchFamily="18" charset="0"/>
              </a:rPr>
              <a:t>Similarly, during the Enlightenment reasoning was also encouraged, such as in challenging…</a:t>
            </a:r>
          </a:p>
          <a:p>
            <a:pPr marL="152400" indent="0">
              <a:lnSpc>
                <a:spcPct val="115000"/>
              </a:lnSpc>
              <a:buNone/>
            </a:pPr>
            <a:r>
              <a:rPr lang="en-GB" sz="1800" dirty="0">
                <a:effectLst/>
                <a:latin typeface="Quicksand" panose="020B0604020202020204" charset="0"/>
                <a:ea typeface="Calibri" panose="020F0502020204030204" pitchFamily="34" charset="0"/>
                <a:cs typeface="Times New Roman" panose="02020603050405020304" pitchFamily="18" charset="0"/>
              </a:rPr>
              <a:t>This was similar as the two movements happened consecutively and the work of the Enlightenment was based on…</a:t>
            </a:r>
          </a:p>
          <a:p>
            <a:pPr marL="152400" indent="0">
              <a:lnSpc>
                <a:spcPct val="115000"/>
              </a:lnSpc>
              <a:buNone/>
            </a:pPr>
            <a:r>
              <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rPr>
              <a:t> </a:t>
            </a:r>
          </a:p>
          <a:p>
            <a:pPr marL="152400" indent="0">
              <a:buNone/>
            </a:pPr>
            <a:r>
              <a:rPr lang="en-GB" sz="1600" b="1" i="1" dirty="0">
                <a:solidFill>
                  <a:schemeClr val="bg2"/>
                </a:solidFill>
                <a:effectLst/>
                <a:latin typeface="Quicksand" panose="020B0604020202020204" charset="0"/>
                <a:ea typeface="Calibri" panose="020F0502020204030204" pitchFamily="34" charset="0"/>
                <a:cs typeface="Times New Roman" panose="02020603050405020304" pitchFamily="18" charset="0"/>
              </a:rPr>
              <a:t>Challenge: Try to copy and complete the following example in your book.</a:t>
            </a:r>
            <a:endPar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600" i="1" dirty="0">
                <a:solidFill>
                  <a:schemeClr val="bg2"/>
                </a:solidFill>
                <a:effectLst/>
                <a:latin typeface="Quicksand" panose="020B0604020202020204" charset="0"/>
                <a:ea typeface="Calibri" panose="020F0502020204030204" pitchFamily="34" charset="0"/>
                <a:cs typeface="Times New Roman" panose="02020603050405020304" pitchFamily="18" charset="0"/>
              </a:rPr>
              <a:t>A difference between the Scientific Revolution and the Enlightenment was… </a:t>
            </a:r>
            <a:endPar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600" i="1" dirty="0">
                <a:solidFill>
                  <a:schemeClr val="bg2"/>
                </a:solidFill>
                <a:effectLst/>
                <a:latin typeface="Quicksand" panose="020B0604020202020204" charset="0"/>
                <a:ea typeface="Calibri" panose="020F0502020204030204" pitchFamily="34" charset="0"/>
                <a:cs typeface="Times New Roman" panose="02020603050405020304" pitchFamily="18" charset="0"/>
              </a:rPr>
              <a:t>For example, in Scientific Revolution focused on…</a:t>
            </a:r>
            <a:endPar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600" i="1" dirty="0">
                <a:solidFill>
                  <a:schemeClr val="bg2"/>
                </a:solidFill>
                <a:effectLst/>
                <a:latin typeface="Quicksand" panose="020B0604020202020204" charset="0"/>
                <a:ea typeface="Calibri" panose="020F0502020204030204" pitchFamily="34" charset="0"/>
                <a:cs typeface="Times New Roman" panose="02020603050405020304" pitchFamily="18" charset="0"/>
              </a:rPr>
              <a:t>Whereas the Enlightenment…</a:t>
            </a:r>
            <a:endPar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600" i="1" dirty="0">
                <a:solidFill>
                  <a:schemeClr val="bg2"/>
                </a:solidFill>
                <a:effectLst/>
                <a:latin typeface="Quicksand" panose="020B0604020202020204" charset="0"/>
                <a:ea typeface="Calibri" panose="020F0502020204030204" pitchFamily="34" charset="0"/>
                <a:cs typeface="Times New Roman" panose="02020603050405020304" pitchFamily="18" charset="0"/>
              </a:rPr>
              <a:t>This was different as the Enlightenment built and developed the ideas of the Scientific Revolution to…</a:t>
            </a:r>
            <a:endParaRPr lang="en-GB" sz="16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p:txBody>
      </p:sp>
      <p:sp>
        <p:nvSpPr>
          <p:cNvPr id="19" name="Rectangle 19">
            <a:extLst>
              <a:ext uri="{FF2B5EF4-FFF2-40B4-BE49-F238E27FC236}">
                <a16:creationId xmlns:a16="http://schemas.microsoft.com/office/drawing/2014/main" id="{5425EB8B-99D2-446C-8D12-76558155AD95}"/>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799910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D479-BD95-4AD0-90C7-224EB9FA2515}"/>
              </a:ext>
            </a:extLst>
          </p:cNvPr>
          <p:cNvSpPr>
            <a:spLocks noGrp="1"/>
          </p:cNvSpPr>
          <p:nvPr>
            <p:ph type="title"/>
          </p:nvPr>
        </p:nvSpPr>
        <p:spPr>
          <a:xfrm>
            <a:off x="311700" y="357225"/>
            <a:ext cx="8462430" cy="721562"/>
          </a:xfrm>
        </p:spPr>
        <p:txBody>
          <a:bodyPr/>
          <a:lstStyle/>
          <a:p>
            <a:pPr eaLnBrk="0" fontAlgn="base" hangingPunct="0">
              <a:spcBef>
                <a:spcPct val="0"/>
              </a:spcBef>
              <a:spcAft>
                <a:spcPct val="0"/>
              </a:spcAft>
            </a:pPr>
            <a:r>
              <a:rPr kumimoji="0" lang="en-GB" altLang="en-US" sz="2800" b="1" i="0" strike="noStrike" cap="none" normalizeH="0" baseline="0" dirty="0">
                <a:ln>
                  <a:noFill/>
                </a:ln>
                <a:solidFill>
                  <a:schemeClr val="bg2"/>
                </a:solidFill>
                <a:effectLst/>
                <a:latin typeface="Quicksand" panose="020B0604020202020204" charset="0"/>
                <a:ea typeface="Calibri" panose="020F0502020204030204" pitchFamily="34" charset="0"/>
                <a:cs typeface="Times New Roman" panose="02020603050405020304" pitchFamily="18" charset="0"/>
              </a:rPr>
              <a:t>Activity 1b: </a:t>
            </a:r>
            <a:r>
              <a:rPr lang="en-GB" sz="2800" b="1" dirty="0">
                <a:effectLst/>
                <a:latin typeface="Quicksand" panose="020B0604020202020204" charset="0"/>
                <a:ea typeface="Calibri" panose="020F0502020204030204" pitchFamily="34" charset="0"/>
                <a:cs typeface="Times New Roman" panose="02020603050405020304" pitchFamily="18" charset="0"/>
              </a:rPr>
              <a:t>Example!</a:t>
            </a:r>
            <a:endParaRPr lang="en-GB" sz="2800" dirty="0">
              <a:solidFill>
                <a:schemeClr val="bg2"/>
              </a:solidFill>
              <a:latin typeface="Quicksand" panose="020B0604020202020204" charset="0"/>
            </a:endParaRPr>
          </a:p>
        </p:txBody>
      </p:sp>
      <p:sp>
        <p:nvSpPr>
          <p:cNvPr id="3" name="Text Placeholder 2">
            <a:extLst>
              <a:ext uri="{FF2B5EF4-FFF2-40B4-BE49-F238E27FC236}">
                <a16:creationId xmlns:a16="http://schemas.microsoft.com/office/drawing/2014/main" id="{AFE6A36D-3540-49D4-AEAD-73C86DEBCB17}"/>
              </a:ext>
            </a:extLst>
          </p:cNvPr>
          <p:cNvSpPr>
            <a:spLocks noGrp="1"/>
          </p:cNvSpPr>
          <p:nvPr>
            <p:ph type="body" idx="1"/>
          </p:nvPr>
        </p:nvSpPr>
        <p:spPr>
          <a:xfrm>
            <a:off x="311699" y="1191802"/>
            <a:ext cx="8616543" cy="5137079"/>
          </a:xfrm>
        </p:spPr>
        <p:txBody>
          <a:bodyPr/>
          <a:lstStyle/>
          <a:p>
            <a:pPr marL="152400" indent="0">
              <a:lnSpc>
                <a:spcPct val="115000"/>
              </a:lnSpc>
              <a:buNone/>
            </a:pPr>
            <a:r>
              <a:rPr lang="en-GB" sz="2400" b="1" dirty="0">
                <a:solidFill>
                  <a:schemeClr val="bg2"/>
                </a:solidFill>
                <a:effectLst/>
                <a:latin typeface="Quicksand" panose="020B0604020202020204" charset="0"/>
                <a:ea typeface="Calibri" panose="020F0502020204030204" pitchFamily="34" charset="0"/>
                <a:cs typeface="Times New Roman" panose="02020603050405020304" pitchFamily="18" charset="0"/>
              </a:rPr>
              <a:t>A similarity between the Scientific Revolution and the Enlightenment was that they both encouraged logical reasoning. For example, during the Scientific Revolution, Francis Bacon encouraged </a:t>
            </a:r>
            <a:r>
              <a:rPr lang="en-GB" sz="24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empiricism and experimentation to ensure that all theories were based on evidence. </a:t>
            </a:r>
            <a:r>
              <a:rPr lang="en-GB" sz="2400" b="1" dirty="0">
                <a:solidFill>
                  <a:schemeClr val="bg2"/>
                </a:solidFill>
                <a:effectLst/>
                <a:latin typeface="Quicksand" panose="020B0604020202020204" charset="0"/>
                <a:ea typeface="Calibri" panose="020F0502020204030204" pitchFamily="34" charset="0"/>
                <a:cs typeface="Times New Roman" panose="02020603050405020304" pitchFamily="18" charset="0"/>
              </a:rPr>
              <a:t>Similarly, during the Enlightenment reasoning was also encouraged, such as in challenging the </a:t>
            </a:r>
            <a:r>
              <a:rPr lang="en-GB" sz="24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authority of government and religion for not being logical. </a:t>
            </a:r>
            <a:r>
              <a:rPr lang="en-GB" sz="2400" b="1" dirty="0">
                <a:effectLst/>
                <a:latin typeface="Quicksand" panose="020B0604020202020204" charset="0"/>
                <a:ea typeface="Calibri" panose="020F0502020204030204" pitchFamily="34" charset="0"/>
                <a:cs typeface="Times New Roman" panose="02020603050405020304" pitchFamily="18" charset="0"/>
              </a:rPr>
              <a:t>This was similar as the two movements happened consecutively and the work of the Enlightenment was based on </a:t>
            </a:r>
            <a:r>
              <a:rPr lang="en-GB" sz="24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the work of the Scientific Revolution.</a:t>
            </a:r>
          </a:p>
        </p:txBody>
      </p:sp>
      <p:sp>
        <p:nvSpPr>
          <p:cNvPr id="19" name="Rectangle 19">
            <a:extLst>
              <a:ext uri="{FF2B5EF4-FFF2-40B4-BE49-F238E27FC236}">
                <a16:creationId xmlns:a16="http://schemas.microsoft.com/office/drawing/2014/main" id="{5425EB8B-99D2-446C-8D12-76558155AD95}"/>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733563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D479-BD95-4AD0-90C7-224EB9FA2515}"/>
              </a:ext>
            </a:extLst>
          </p:cNvPr>
          <p:cNvSpPr>
            <a:spLocks noGrp="1"/>
          </p:cNvSpPr>
          <p:nvPr>
            <p:ph type="title"/>
          </p:nvPr>
        </p:nvSpPr>
        <p:spPr>
          <a:xfrm>
            <a:off x="311700" y="357225"/>
            <a:ext cx="8462430" cy="1007700"/>
          </a:xfrm>
        </p:spPr>
        <p:txBody>
          <a:bodyPr/>
          <a:lstStyle/>
          <a:p>
            <a:r>
              <a:rPr lang="en-GB" sz="3000" b="1" dirty="0">
                <a:effectLst/>
                <a:latin typeface="Quicksand" panose="020B0604020202020204" charset="0"/>
                <a:ea typeface="Calibri" panose="020F0502020204030204" pitchFamily="34" charset="0"/>
                <a:cs typeface="Times New Roman" panose="02020603050405020304" pitchFamily="18" charset="0"/>
              </a:rPr>
              <a:t>Activity 2a: What did some Enlightenment thinkers believe? </a:t>
            </a:r>
            <a:endParaRPr lang="en-GB" sz="3000" dirty="0">
              <a:effectLst/>
              <a:latin typeface="Quicksand" panose="020B060402020202020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AFE6A36D-3540-49D4-AEAD-73C86DEBCB17}"/>
              </a:ext>
            </a:extLst>
          </p:cNvPr>
          <p:cNvSpPr>
            <a:spLocks noGrp="1"/>
          </p:cNvSpPr>
          <p:nvPr>
            <p:ph type="body" idx="1"/>
          </p:nvPr>
        </p:nvSpPr>
        <p:spPr>
          <a:xfrm>
            <a:off x="311699" y="1560425"/>
            <a:ext cx="8616543" cy="4768456"/>
          </a:xfrm>
        </p:spPr>
        <p:txBody>
          <a:bodyPr/>
          <a:lstStyle/>
          <a:p>
            <a:pPr marL="152400" indent="0">
              <a:lnSpc>
                <a:spcPct val="115000"/>
              </a:lnSpc>
              <a:buNone/>
            </a:pPr>
            <a:r>
              <a:rPr lang="en-GB" sz="2800" dirty="0">
                <a:solidFill>
                  <a:schemeClr val="bg2"/>
                </a:solidFill>
                <a:latin typeface="Quicksand" panose="020B0604020202020204" charset="0"/>
                <a:ea typeface="Calibri" panose="020F0502020204030204" pitchFamily="34" charset="0"/>
                <a:cs typeface="Times New Roman" panose="02020603050405020304" pitchFamily="18" charset="0"/>
              </a:rPr>
              <a:t>Match up the quotation with its simpler meaning!</a:t>
            </a:r>
            <a:endParaRPr lang="en-GB" sz="2800" dirty="0">
              <a:solidFill>
                <a:schemeClr val="bg2"/>
              </a:solidFill>
              <a:effectLst/>
              <a:latin typeface="Quicksand" panose="020B0604020202020204" charset="0"/>
              <a:ea typeface="Calibri" panose="020F0502020204030204" pitchFamily="34" charset="0"/>
              <a:cs typeface="Times New Roman" panose="02020603050405020304" pitchFamily="18" charset="0"/>
            </a:endParaRPr>
          </a:p>
        </p:txBody>
      </p:sp>
      <p:sp>
        <p:nvSpPr>
          <p:cNvPr id="19" name="Rectangle 19">
            <a:extLst>
              <a:ext uri="{FF2B5EF4-FFF2-40B4-BE49-F238E27FC236}">
                <a16:creationId xmlns:a16="http://schemas.microsoft.com/office/drawing/2014/main" id="{5425EB8B-99D2-446C-8D12-76558155AD95}"/>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4185194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D479-BD95-4AD0-90C7-224EB9FA2515}"/>
              </a:ext>
            </a:extLst>
          </p:cNvPr>
          <p:cNvSpPr>
            <a:spLocks noGrp="1"/>
          </p:cNvSpPr>
          <p:nvPr>
            <p:ph type="title"/>
          </p:nvPr>
        </p:nvSpPr>
        <p:spPr>
          <a:xfrm>
            <a:off x="229507" y="-238676"/>
            <a:ext cx="8462430" cy="1007700"/>
          </a:xfrm>
        </p:spPr>
        <p:txBody>
          <a:bodyPr/>
          <a:lstStyle/>
          <a:p>
            <a:r>
              <a:rPr lang="en-GB" sz="3000" b="1" dirty="0">
                <a:effectLst/>
                <a:latin typeface="Quicksand" panose="020B0604020202020204" charset="0"/>
                <a:ea typeface="Calibri" panose="020F0502020204030204" pitchFamily="34" charset="0"/>
                <a:cs typeface="Times New Roman" panose="02020603050405020304" pitchFamily="18" charset="0"/>
              </a:rPr>
              <a:t>Activity 2a: Answers!</a:t>
            </a:r>
            <a:endParaRPr lang="en-GB" sz="3000" dirty="0">
              <a:effectLst/>
              <a:latin typeface="Quicksand" panose="020B060402020202020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AFE6A36D-3540-49D4-AEAD-73C86DEBCB17}"/>
              </a:ext>
            </a:extLst>
          </p:cNvPr>
          <p:cNvSpPr>
            <a:spLocks noGrp="1"/>
          </p:cNvSpPr>
          <p:nvPr>
            <p:ph type="body" idx="1"/>
          </p:nvPr>
        </p:nvSpPr>
        <p:spPr>
          <a:xfrm>
            <a:off x="34298" y="707379"/>
            <a:ext cx="9068606" cy="5936577"/>
          </a:xfrm>
          <a:solidFill>
            <a:srgbClr val="D0E0E3"/>
          </a:solidFill>
        </p:spPr>
        <p:txBody>
          <a:bodyPr/>
          <a:lstStyle/>
          <a:p>
            <a:pPr marL="152400" indent="0">
              <a:buNone/>
            </a:pPr>
            <a:r>
              <a:rPr lang="en-GB" sz="1600" b="1" u="sng" dirty="0">
                <a:effectLst/>
                <a:latin typeface="Quicksand" panose="020B0604020202020204" charset="0"/>
                <a:ea typeface="Calibri" panose="020F0502020204030204" pitchFamily="34" charset="0"/>
                <a:cs typeface="Times New Roman" panose="02020603050405020304" pitchFamily="18" charset="0"/>
              </a:rPr>
              <a:t>René Descartes:</a:t>
            </a:r>
            <a:r>
              <a:rPr lang="en-GB" sz="1600" dirty="0">
                <a:effectLst/>
                <a:latin typeface="Quicksand" panose="020B0604020202020204" charset="0"/>
                <a:ea typeface="Calibri" panose="020F0502020204030204" pitchFamily="34" charset="0"/>
                <a:cs typeface="Times New Roman" panose="02020603050405020304" pitchFamily="18" charset="0"/>
              </a:rPr>
              <a:t> ‘I think, therefore I am.’ </a:t>
            </a:r>
          </a:p>
          <a:p>
            <a:pPr marL="152400" indent="0">
              <a:buNone/>
            </a:pPr>
            <a:r>
              <a:rPr lang="en-GB" sz="1600" b="1" u="sng" dirty="0">
                <a:effectLst/>
                <a:latin typeface="Quicksand" panose="020B0604020202020204" charset="0"/>
                <a:ea typeface="Calibri" panose="020F0502020204030204" pitchFamily="34" charset="0"/>
                <a:cs typeface="Times New Roman" panose="02020603050405020304" pitchFamily="18" charset="0"/>
              </a:rPr>
              <a:t>Translation</a:t>
            </a:r>
            <a:r>
              <a:rPr lang="en-GB" sz="1600" u="sng" dirty="0">
                <a:effectLst/>
                <a:latin typeface="Quicksand" panose="020B0604020202020204" charset="0"/>
                <a:ea typeface="Calibri" panose="020F0502020204030204" pitchFamily="34" charset="0"/>
                <a:cs typeface="Times New Roman" panose="02020603050405020304" pitchFamily="18" charset="0"/>
              </a:rPr>
              <a:t> </a:t>
            </a:r>
            <a:r>
              <a:rPr lang="en-GB" sz="1600" b="1" u="sng" dirty="0">
                <a:solidFill>
                  <a:schemeClr val="tx1"/>
                </a:solidFill>
                <a:effectLst/>
                <a:latin typeface="Quicksand" panose="020B0604020202020204" charset="0"/>
                <a:ea typeface="Calibri" panose="020F0502020204030204" pitchFamily="34" charset="0"/>
                <a:cs typeface="Times New Roman" panose="02020603050405020304" pitchFamily="18" charset="0"/>
              </a:rPr>
              <a:t>3: </a:t>
            </a:r>
            <a:r>
              <a:rPr lang="en-US" sz="16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I am able to think, therefore I exist. A philosophical proof of existence based on the fact that someone capable of any form of thought necessarily exists.</a:t>
            </a:r>
            <a:endParaRPr lang="en-GB" sz="16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600" dirty="0">
                <a:effectLst/>
                <a:latin typeface="Quicksand" panose="020B0604020202020204" charset="0"/>
                <a:ea typeface="Calibri" panose="020F0502020204030204" pitchFamily="34" charset="0"/>
                <a:cs typeface="Times New Roman" panose="02020603050405020304" pitchFamily="18" charset="0"/>
              </a:rPr>
              <a:t> </a:t>
            </a:r>
          </a:p>
          <a:p>
            <a:pPr marL="152400" indent="0">
              <a:buNone/>
            </a:pPr>
            <a:r>
              <a:rPr lang="en-GB" sz="1600" b="1" u="sng" dirty="0">
                <a:effectLst/>
                <a:latin typeface="Quicksand" panose="020B0604020202020204" charset="0"/>
                <a:ea typeface="Calibri" panose="020F0502020204030204" pitchFamily="34" charset="0"/>
                <a:cs typeface="Times New Roman" panose="02020603050405020304" pitchFamily="18" charset="0"/>
              </a:rPr>
              <a:t>Thomas Hobbes:</a:t>
            </a:r>
            <a:r>
              <a:rPr lang="en-GB" sz="1600" dirty="0">
                <a:effectLst/>
                <a:latin typeface="Quicksand" panose="020B0604020202020204" charset="0"/>
                <a:ea typeface="Calibri" panose="020F0502020204030204" pitchFamily="34" charset="0"/>
                <a:cs typeface="Times New Roman" panose="02020603050405020304" pitchFamily="18" charset="0"/>
              </a:rPr>
              <a:t> Without strong government, there is ‘continual fear, and danger of violent death; and the life of man, solitary, poor, nasty, brutish, and short.’</a:t>
            </a:r>
          </a:p>
          <a:p>
            <a:pPr marL="152400" indent="0">
              <a:buNone/>
            </a:pPr>
            <a:r>
              <a:rPr lang="en-GB" sz="1600" b="1" u="sng" dirty="0">
                <a:effectLst/>
                <a:latin typeface="Quicksand" panose="020B0604020202020204" charset="0"/>
                <a:ea typeface="Calibri" panose="020F0502020204030204" pitchFamily="34" charset="0"/>
                <a:cs typeface="Times New Roman" panose="02020603050405020304" pitchFamily="18" charset="0"/>
              </a:rPr>
              <a:t>Translation </a:t>
            </a:r>
            <a:r>
              <a:rPr lang="en-GB" sz="1600" b="1" u="sng" dirty="0">
                <a:solidFill>
                  <a:schemeClr val="tx1"/>
                </a:solidFill>
                <a:effectLst/>
                <a:latin typeface="Quicksand" panose="020B0604020202020204" charset="0"/>
                <a:ea typeface="Calibri" panose="020F0502020204030204" pitchFamily="34" charset="0"/>
                <a:cs typeface="Times New Roman" panose="02020603050405020304" pitchFamily="18" charset="0"/>
              </a:rPr>
              <a:t>6: </a:t>
            </a:r>
            <a:r>
              <a:rPr lang="en-US" sz="16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If you give people too much freedom, life becomes chaotic, and people will end up killing each other. </a:t>
            </a:r>
            <a:endParaRPr lang="en-GB" sz="16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600" dirty="0">
                <a:effectLst/>
                <a:latin typeface="Quicksand" panose="020B0604020202020204" charset="0"/>
                <a:ea typeface="Calibri" panose="020F0502020204030204" pitchFamily="34" charset="0"/>
                <a:cs typeface="Times New Roman" panose="02020603050405020304" pitchFamily="18" charset="0"/>
              </a:rPr>
              <a:t> </a:t>
            </a:r>
          </a:p>
          <a:p>
            <a:pPr marL="152400" indent="0">
              <a:buNone/>
            </a:pPr>
            <a:r>
              <a:rPr lang="en-GB" sz="1600" b="1" u="sng" dirty="0">
                <a:effectLst/>
                <a:latin typeface="Quicksand" panose="020B0604020202020204" charset="0"/>
                <a:ea typeface="Calibri" panose="020F0502020204030204" pitchFamily="34" charset="0"/>
                <a:cs typeface="Times New Roman" panose="02020603050405020304" pitchFamily="18" charset="0"/>
              </a:rPr>
              <a:t>John Locke:</a:t>
            </a:r>
            <a:r>
              <a:rPr lang="en-GB" sz="1600" dirty="0">
                <a:effectLst/>
                <a:latin typeface="Quicksand" panose="020B0604020202020204" charset="0"/>
                <a:ea typeface="Calibri" panose="020F0502020204030204" pitchFamily="34" charset="0"/>
                <a:cs typeface="Times New Roman" panose="02020603050405020304" pitchFamily="18" charset="0"/>
              </a:rPr>
              <a:t> ‘All mankind... being all equal and independent, no one ought to harm another in his life, health, liberty or possessions.’</a:t>
            </a:r>
          </a:p>
          <a:p>
            <a:pPr marL="152400" indent="0">
              <a:buNone/>
            </a:pPr>
            <a:r>
              <a:rPr lang="en-GB" sz="1600" b="1" u="sng" dirty="0">
                <a:effectLst/>
                <a:latin typeface="Quicksand" panose="020B0604020202020204" charset="0"/>
                <a:ea typeface="Calibri" panose="020F0502020204030204" pitchFamily="34" charset="0"/>
                <a:cs typeface="Times New Roman" panose="02020603050405020304" pitchFamily="18" charset="0"/>
              </a:rPr>
              <a:t>Translation </a:t>
            </a:r>
            <a:r>
              <a:rPr lang="en-GB" sz="1600" b="1" u="sng" dirty="0">
                <a:solidFill>
                  <a:schemeClr val="tx1"/>
                </a:solidFill>
                <a:effectLst/>
                <a:latin typeface="Quicksand" panose="020B0604020202020204" charset="0"/>
                <a:ea typeface="Calibri" panose="020F0502020204030204" pitchFamily="34" charset="0"/>
                <a:cs typeface="Times New Roman" panose="02020603050405020304" pitchFamily="18" charset="0"/>
              </a:rPr>
              <a:t>1: </a:t>
            </a:r>
            <a:r>
              <a:rPr lang="en-US" sz="16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Everyone should be equal and free, and everyone should have the right to own property, be safe and not be ruled over by unjust leaders. However, Locke owned stock in the Royal African Company, the largest slave trading company in the world.</a:t>
            </a:r>
            <a:endParaRPr lang="en-GB" sz="16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600" dirty="0">
                <a:effectLst/>
                <a:latin typeface="Quicksand" panose="020B0604020202020204" charset="0"/>
                <a:ea typeface="Calibri" panose="020F0502020204030204" pitchFamily="34" charset="0"/>
                <a:cs typeface="Times New Roman" panose="02020603050405020304" pitchFamily="18" charset="0"/>
              </a:rPr>
              <a:t> </a:t>
            </a:r>
          </a:p>
          <a:p>
            <a:pPr marL="152400" indent="0">
              <a:buNone/>
            </a:pPr>
            <a:r>
              <a:rPr lang="en-GB" sz="1600" b="1" u="sng" dirty="0">
                <a:effectLst/>
                <a:latin typeface="Quicksand" panose="020B0604020202020204" charset="0"/>
                <a:ea typeface="Calibri" panose="020F0502020204030204" pitchFamily="34" charset="0"/>
                <a:cs typeface="Times New Roman" panose="02020603050405020304" pitchFamily="18" charset="0"/>
              </a:rPr>
              <a:t>Baron de Montesquieu:</a:t>
            </a:r>
            <a:r>
              <a:rPr lang="en-GB" sz="1600" dirty="0">
                <a:effectLst/>
                <a:latin typeface="Quicksand" panose="020B0604020202020204" charset="0"/>
                <a:ea typeface="Calibri" panose="020F0502020204030204" pitchFamily="34" charset="0"/>
                <a:cs typeface="Times New Roman" panose="02020603050405020304" pitchFamily="18" charset="0"/>
              </a:rPr>
              <a:t> ‘When the legislative and executive powers are united in the same person, or in the same body of magistrates, there can be no liberty; because apprehensions may arise, lest the same monarch or senate should enact tyrannical laws, to execute them in a tyrannical manner.’</a:t>
            </a:r>
          </a:p>
          <a:p>
            <a:pPr marL="152400" indent="0">
              <a:buNone/>
            </a:pPr>
            <a:r>
              <a:rPr lang="en-GB" sz="1600" b="1" u="sng" dirty="0">
                <a:effectLst/>
                <a:latin typeface="Quicksand" panose="020B0604020202020204" charset="0"/>
                <a:ea typeface="Calibri" panose="020F0502020204030204" pitchFamily="34" charset="0"/>
                <a:cs typeface="Times New Roman" panose="02020603050405020304" pitchFamily="18" charset="0"/>
              </a:rPr>
              <a:t>Translation </a:t>
            </a:r>
            <a:r>
              <a:rPr lang="en-GB" sz="1600" b="1" u="sng" dirty="0">
                <a:solidFill>
                  <a:schemeClr val="tx1"/>
                </a:solidFill>
                <a:effectLst/>
                <a:latin typeface="Quicksand" panose="020B0604020202020204" charset="0"/>
                <a:ea typeface="Calibri" panose="020F0502020204030204" pitchFamily="34" charset="0"/>
                <a:cs typeface="Times New Roman" panose="02020603050405020304" pitchFamily="18" charset="0"/>
              </a:rPr>
              <a:t>5: </a:t>
            </a:r>
            <a:r>
              <a:rPr lang="en-US" sz="18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Building on an idea of John Locke’s – there should be a separation of powers to ensure that a bad leader can’t take over everything at once.</a:t>
            </a:r>
            <a:endParaRPr lang="en-GB" sz="16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600" dirty="0">
                <a:effectLst/>
                <a:latin typeface="Quicksand" panose="020B0604020202020204" charset="0"/>
                <a:ea typeface="Calibri" panose="020F0502020204030204" pitchFamily="34" charset="0"/>
                <a:cs typeface="Times New Roman" panose="02020603050405020304" pitchFamily="18" charset="0"/>
              </a:rPr>
              <a:t> </a:t>
            </a:r>
          </a:p>
        </p:txBody>
      </p:sp>
      <p:sp>
        <p:nvSpPr>
          <p:cNvPr id="19" name="Rectangle 19">
            <a:extLst>
              <a:ext uri="{FF2B5EF4-FFF2-40B4-BE49-F238E27FC236}">
                <a16:creationId xmlns:a16="http://schemas.microsoft.com/office/drawing/2014/main" id="{5425EB8B-99D2-446C-8D12-76558155AD95}"/>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22158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FE6A36D-3540-49D4-AEAD-73C86DEBCB17}"/>
              </a:ext>
            </a:extLst>
          </p:cNvPr>
          <p:cNvSpPr>
            <a:spLocks noGrp="1"/>
          </p:cNvSpPr>
          <p:nvPr>
            <p:ph type="body" idx="1"/>
          </p:nvPr>
        </p:nvSpPr>
        <p:spPr>
          <a:xfrm>
            <a:off x="34298" y="19010"/>
            <a:ext cx="9068606" cy="6686590"/>
          </a:xfrm>
          <a:solidFill>
            <a:srgbClr val="D0E0E3"/>
          </a:solidFill>
        </p:spPr>
        <p:txBody>
          <a:bodyPr/>
          <a:lstStyle/>
          <a:p>
            <a:pPr marL="152400" indent="0">
              <a:buNone/>
            </a:pPr>
            <a:r>
              <a:rPr lang="en-GB" sz="1400" b="1" u="sng" dirty="0">
                <a:effectLst/>
                <a:latin typeface="Quicksand" panose="020B0604020202020204" charset="0"/>
                <a:ea typeface="Calibri" panose="020F0502020204030204" pitchFamily="34" charset="0"/>
                <a:cs typeface="Times New Roman" panose="02020603050405020304" pitchFamily="18" charset="0"/>
              </a:rPr>
              <a:t>Voltaire:</a:t>
            </a:r>
            <a:r>
              <a:rPr lang="en-GB" sz="1400" dirty="0">
                <a:effectLst/>
                <a:latin typeface="Quicksand" panose="020B0604020202020204" charset="0"/>
                <a:ea typeface="Calibri" panose="020F0502020204030204" pitchFamily="34" charset="0"/>
                <a:cs typeface="Times New Roman" panose="02020603050405020304" pitchFamily="18" charset="0"/>
              </a:rPr>
              <a:t> ‘What is tolerance? It is the consequence of humanity. We are all formed of frailty and error; let us pardon reciprocally each other's folly – that is the first law of nature.’ </a:t>
            </a:r>
          </a:p>
          <a:p>
            <a:pPr marL="152400" indent="0">
              <a:buNone/>
            </a:pPr>
            <a:r>
              <a:rPr lang="en-GB" sz="1400" b="1" u="sng" dirty="0">
                <a:effectLst/>
                <a:latin typeface="Quicksand" panose="020B0604020202020204" charset="0"/>
                <a:ea typeface="Calibri" panose="020F0502020204030204" pitchFamily="34" charset="0"/>
                <a:cs typeface="Times New Roman" panose="02020603050405020304" pitchFamily="18" charset="0"/>
              </a:rPr>
              <a:t>Translation </a:t>
            </a:r>
            <a:r>
              <a:rPr lang="en-GB" sz="1400" b="1" u="sng" dirty="0">
                <a:solidFill>
                  <a:schemeClr val="tx1"/>
                </a:solidFill>
                <a:effectLst/>
                <a:latin typeface="Quicksand" panose="020B0604020202020204" charset="0"/>
                <a:ea typeface="Calibri" panose="020F0502020204030204" pitchFamily="34" charset="0"/>
                <a:cs typeface="Times New Roman" panose="02020603050405020304" pitchFamily="18" charset="0"/>
              </a:rPr>
              <a:t>8: </a:t>
            </a:r>
            <a:r>
              <a:rPr lang="en-US" sz="14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We should tolerate religious differences. Voltaire believed in a God, but not necessarily a Christian one, and was critical of the Church. He also suggested toleration of different ethnicities and was anti-slavery, though he wrongly believed that people of different ethnicities came from different human species, not the same one.</a:t>
            </a:r>
            <a:endParaRPr lang="en-GB" sz="14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p>
            <a:pPr marL="152400" indent="0">
              <a:buNone/>
            </a:pPr>
            <a:endParaRPr lang="en-GB" sz="105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400" b="1" u="sng" dirty="0">
                <a:effectLst/>
                <a:latin typeface="Quicksand" panose="020B0604020202020204" charset="0"/>
                <a:ea typeface="Calibri" panose="020F0502020204030204" pitchFamily="34" charset="0"/>
                <a:cs typeface="Times New Roman" panose="02020603050405020304" pitchFamily="18" charset="0"/>
              </a:rPr>
              <a:t>Jean-Jacques Rousseau:</a:t>
            </a:r>
            <a:r>
              <a:rPr lang="en-GB" sz="1400" dirty="0">
                <a:effectLst/>
                <a:latin typeface="Quicksand" panose="020B0604020202020204" charset="0"/>
                <a:ea typeface="Calibri" panose="020F0502020204030204" pitchFamily="34" charset="0"/>
                <a:cs typeface="Times New Roman" panose="02020603050405020304" pitchFamily="18" charset="0"/>
              </a:rPr>
              <a:t> ‘We are all born weak, we need strength; helpless, we need aid; foolish, we need reason. All that we lack at birth, all that we need when we come to man's estate, is the gift of education.’</a:t>
            </a:r>
          </a:p>
          <a:p>
            <a:pPr marL="152400" indent="0">
              <a:buNone/>
            </a:pPr>
            <a:r>
              <a:rPr lang="en-GB" sz="1400" b="1" u="sng" dirty="0">
                <a:effectLst/>
                <a:latin typeface="Quicksand" panose="020B0604020202020204" charset="0"/>
                <a:ea typeface="Calibri" panose="020F0502020204030204" pitchFamily="34" charset="0"/>
                <a:cs typeface="Times New Roman" panose="02020603050405020304" pitchFamily="18" charset="0"/>
              </a:rPr>
              <a:t>Translation </a:t>
            </a:r>
            <a:r>
              <a:rPr lang="en-GB" sz="1400" b="1" u="sng" dirty="0">
                <a:solidFill>
                  <a:schemeClr val="tx1"/>
                </a:solidFill>
                <a:effectLst/>
                <a:latin typeface="Quicksand" panose="020B0604020202020204" charset="0"/>
                <a:ea typeface="Calibri" panose="020F0502020204030204" pitchFamily="34" charset="0"/>
                <a:cs typeface="Times New Roman" panose="02020603050405020304" pitchFamily="18" charset="0"/>
              </a:rPr>
              <a:t>4: </a:t>
            </a:r>
            <a:r>
              <a:rPr lang="en-US" sz="14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Education is very important. Rousseau believed that allowing free expression and curiosity produced well-balanced, freethinking children. Rousseau was not only remarkable because he believed that a child's education should be focused on his/her interests, but also because he believed that women need to learn more than simply domestic chores.</a:t>
            </a:r>
            <a:endParaRPr lang="en-GB" sz="14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p>
            <a:pPr marL="152400" indent="0">
              <a:buNone/>
            </a:pPr>
            <a:endParaRPr lang="en-GB" sz="105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400" b="1" u="sng" dirty="0">
                <a:effectLst/>
                <a:latin typeface="Quicksand" panose="020B0604020202020204" charset="0"/>
                <a:ea typeface="Calibri" panose="020F0502020204030204" pitchFamily="34" charset="0"/>
                <a:cs typeface="Times New Roman" panose="02020603050405020304" pitchFamily="18" charset="0"/>
              </a:rPr>
              <a:t>Thomas Jefferson:</a:t>
            </a:r>
            <a:r>
              <a:rPr lang="en-GB" sz="1400" dirty="0">
                <a:effectLst/>
                <a:latin typeface="Quicksand" panose="020B0604020202020204" charset="0"/>
                <a:ea typeface="Calibri" panose="020F0502020204030204" pitchFamily="34" charset="0"/>
                <a:cs typeface="Times New Roman" panose="02020603050405020304" pitchFamily="18" charset="0"/>
              </a:rPr>
              <a:t> ‘We hold these truths to be self-evident: that all men are created equal; that they are endowed by their Creator with certain unalienable rights; that among these are life, liberty, and the pursuit of happiness.’</a:t>
            </a:r>
          </a:p>
          <a:p>
            <a:pPr marL="152400" indent="0">
              <a:buNone/>
            </a:pPr>
            <a:r>
              <a:rPr lang="en-GB" sz="1400" b="1" u="sng" dirty="0">
                <a:effectLst/>
                <a:latin typeface="Quicksand" panose="020B0604020202020204" charset="0"/>
                <a:ea typeface="Calibri" panose="020F0502020204030204" pitchFamily="34" charset="0"/>
                <a:cs typeface="Times New Roman" panose="02020603050405020304" pitchFamily="18" charset="0"/>
              </a:rPr>
              <a:t>Translation </a:t>
            </a:r>
            <a:r>
              <a:rPr lang="en-GB" sz="1400" b="1" u="sng" dirty="0">
                <a:solidFill>
                  <a:schemeClr val="tx1"/>
                </a:solidFill>
                <a:effectLst/>
                <a:latin typeface="Quicksand" panose="020B0604020202020204" charset="0"/>
                <a:ea typeface="Calibri" panose="020F0502020204030204" pitchFamily="34" charset="0"/>
                <a:cs typeface="Times New Roman" panose="02020603050405020304" pitchFamily="18" charset="0"/>
              </a:rPr>
              <a:t>7: </a:t>
            </a:r>
            <a:r>
              <a:rPr lang="en-US" sz="14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All people are created equal, and have the right to life, freedom and happiness. This was written into the US Declaration of Independence. However, whilst Jefferson gradually began to believe that slavery was wrong, he owned slaves all his life.</a:t>
            </a:r>
            <a:endParaRPr lang="en-GB" sz="14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p>
            <a:pPr marL="152400" indent="0">
              <a:buNone/>
            </a:pPr>
            <a:endParaRPr lang="en-GB" sz="105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400" b="1" u="sng" dirty="0">
                <a:effectLst/>
                <a:latin typeface="Quicksand" panose="020B0604020202020204" charset="0"/>
                <a:ea typeface="Calibri" panose="020F0502020204030204" pitchFamily="34" charset="0"/>
                <a:cs typeface="Times New Roman" panose="02020603050405020304" pitchFamily="18" charset="0"/>
              </a:rPr>
              <a:t>Mary Wollstonecraft:</a:t>
            </a:r>
            <a:r>
              <a:rPr lang="en-GB" sz="1400" dirty="0">
                <a:effectLst/>
                <a:latin typeface="Quicksand" panose="020B0604020202020204" charset="0"/>
                <a:ea typeface="Calibri" panose="020F0502020204030204" pitchFamily="34" charset="0"/>
                <a:cs typeface="Times New Roman" panose="02020603050405020304" pitchFamily="18" charset="0"/>
              </a:rPr>
              <a:t> ‘Make [women] free, and they will quickly become wise and virtuous, as men become more so; for the improvement must be mutual, or the injustice which one half of the human race are obliged to submit to, retorting on their oppressors, the virtue of men will be worm-eaten by the insect whom he keeps under his feet.’</a:t>
            </a:r>
          </a:p>
          <a:p>
            <a:pPr marL="152400" indent="0">
              <a:buNone/>
            </a:pPr>
            <a:r>
              <a:rPr lang="en-GB" sz="1400" b="1" u="sng" dirty="0">
                <a:effectLst/>
                <a:latin typeface="Quicksand" panose="020B0604020202020204" charset="0"/>
                <a:ea typeface="Calibri" panose="020F0502020204030204" pitchFamily="34" charset="0"/>
                <a:cs typeface="Times New Roman" panose="02020603050405020304" pitchFamily="18" charset="0"/>
              </a:rPr>
              <a:t>Translation </a:t>
            </a:r>
            <a:r>
              <a:rPr lang="en-GB" sz="1400" b="1" u="sng" dirty="0">
                <a:solidFill>
                  <a:schemeClr val="tx1"/>
                </a:solidFill>
                <a:effectLst/>
                <a:latin typeface="Quicksand" panose="020B0604020202020204" charset="0"/>
                <a:ea typeface="Calibri" panose="020F0502020204030204" pitchFamily="34" charset="0"/>
                <a:cs typeface="Times New Roman" panose="02020603050405020304" pitchFamily="18" charset="0"/>
              </a:rPr>
              <a:t>2: </a:t>
            </a:r>
            <a:r>
              <a:rPr lang="en-US" sz="1400" b="1" dirty="0">
                <a:solidFill>
                  <a:schemeClr val="tx1"/>
                </a:solidFill>
                <a:effectLst/>
                <a:latin typeface="Quicksand" panose="020B0604020202020204" charset="0"/>
                <a:ea typeface="Calibri" panose="020F0502020204030204" pitchFamily="34" charset="0"/>
                <a:cs typeface="Times New Roman" panose="02020603050405020304" pitchFamily="18" charset="0"/>
              </a:rPr>
              <a:t>Give women freedom and education, and they will be as wise as men. If women are stopped from being educated, everyone suffers for not having the strength of half the population to help them.</a:t>
            </a:r>
            <a:endParaRPr lang="en-GB" sz="1400" b="1" dirty="0">
              <a:solidFill>
                <a:schemeClr val="tx1"/>
              </a:solidFill>
              <a:effectLst/>
              <a:latin typeface="Quicksand" panose="020B0604020202020204" charset="0"/>
              <a:ea typeface="Calibri" panose="020F0502020204030204" pitchFamily="34" charset="0"/>
              <a:cs typeface="Times New Roman" panose="02020603050405020304" pitchFamily="18" charset="0"/>
            </a:endParaRPr>
          </a:p>
          <a:p>
            <a:pPr marL="152400" indent="0">
              <a:buNone/>
            </a:pPr>
            <a:endParaRPr lang="en-GB" sz="1400" dirty="0">
              <a:latin typeface="Quicksand" panose="020B0604020202020204" charset="0"/>
            </a:endParaRPr>
          </a:p>
        </p:txBody>
      </p:sp>
      <p:sp>
        <p:nvSpPr>
          <p:cNvPr id="19" name="Rectangle 19">
            <a:extLst>
              <a:ext uri="{FF2B5EF4-FFF2-40B4-BE49-F238E27FC236}">
                <a16:creationId xmlns:a16="http://schemas.microsoft.com/office/drawing/2014/main" id="{5425EB8B-99D2-446C-8D12-76558155AD95}"/>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840850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2C5F2-A902-4C0E-A438-68A4B92A2A2C}"/>
              </a:ext>
            </a:extLst>
          </p:cNvPr>
          <p:cNvSpPr>
            <a:spLocks noGrp="1"/>
          </p:cNvSpPr>
          <p:nvPr>
            <p:ph type="title"/>
          </p:nvPr>
        </p:nvSpPr>
        <p:spPr>
          <a:xfrm>
            <a:off x="311700" y="357225"/>
            <a:ext cx="8421334" cy="1007700"/>
          </a:xfrm>
        </p:spPr>
        <p:txBody>
          <a:bodyPr/>
          <a:lstStyle/>
          <a:p>
            <a:r>
              <a:rPr lang="en-GB" sz="3000" b="1" dirty="0">
                <a:effectLst/>
                <a:latin typeface="Quicksand" panose="020B0604020202020204" charset="0"/>
                <a:ea typeface="Calibri" panose="020F0502020204030204" pitchFamily="34" charset="0"/>
                <a:cs typeface="Times New Roman" panose="02020603050405020304" pitchFamily="18" charset="0"/>
              </a:rPr>
              <a:t>Activity 2b and 2c: Which Enlightenment idea do you like best? </a:t>
            </a:r>
            <a:endParaRPr lang="en-GB" sz="3000" dirty="0">
              <a:latin typeface="Quicksand" panose="020B0604020202020204" charset="0"/>
            </a:endParaRPr>
          </a:p>
        </p:txBody>
      </p:sp>
      <p:sp>
        <p:nvSpPr>
          <p:cNvPr id="3" name="Text Placeholder 2">
            <a:extLst>
              <a:ext uri="{FF2B5EF4-FFF2-40B4-BE49-F238E27FC236}">
                <a16:creationId xmlns:a16="http://schemas.microsoft.com/office/drawing/2014/main" id="{0C31886B-7CCB-43C5-91E2-1FAD2842B08B}"/>
              </a:ext>
            </a:extLst>
          </p:cNvPr>
          <p:cNvSpPr>
            <a:spLocks noGrp="1"/>
          </p:cNvSpPr>
          <p:nvPr>
            <p:ph type="body" idx="1"/>
          </p:nvPr>
        </p:nvSpPr>
        <p:spPr>
          <a:xfrm>
            <a:off x="311699" y="1560425"/>
            <a:ext cx="8513801" cy="3934500"/>
          </a:xfrm>
        </p:spPr>
        <p:txBody>
          <a:bodyPr/>
          <a:lstStyle/>
          <a:p>
            <a:pPr marL="152400" indent="0">
              <a:buNone/>
            </a:pPr>
            <a:r>
              <a:rPr lang="en-GB" sz="2400" b="1" dirty="0">
                <a:effectLst/>
                <a:latin typeface="Quicksand" panose="020B0604020202020204" charset="0"/>
                <a:ea typeface="Calibri" panose="020F0502020204030204" pitchFamily="34" charset="0"/>
                <a:cs typeface="Times New Roman" panose="02020603050405020304" pitchFamily="18" charset="0"/>
              </a:rPr>
              <a:t>b) Read through the ideas again and share ideas with a partner, and the class.</a:t>
            </a:r>
            <a:endParaRPr lang="en-GB" sz="2400" b="1" dirty="0">
              <a:latin typeface="Quicksand" panose="020B0604020202020204" charset="0"/>
              <a:ea typeface="Calibri" panose="020F0502020204030204" pitchFamily="34" charset="0"/>
              <a:cs typeface="Times New Roman" panose="02020603050405020304" pitchFamily="18" charset="0"/>
            </a:endParaRPr>
          </a:p>
          <a:p>
            <a:pPr marL="152400" indent="0">
              <a:buNone/>
            </a:pPr>
            <a:endParaRPr lang="en-GB" sz="240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2400" b="1" dirty="0">
                <a:effectLst/>
                <a:latin typeface="Quicksand" panose="020B0604020202020204" charset="0"/>
                <a:ea typeface="Calibri" panose="020F0502020204030204" pitchFamily="34" charset="0"/>
                <a:cs typeface="Times New Roman" panose="02020603050405020304" pitchFamily="18" charset="0"/>
              </a:rPr>
              <a:t>c) Which Enlightenment idea do you like best? Write your answer in your book.</a:t>
            </a:r>
          </a:p>
          <a:p>
            <a:pPr marL="152400" indent="0">
              <a:buNone/>
            </a:pPr>
            <a:r>
              <a:rPr lang="en-GB" sz="2400" dirty="0">
                <a:effectLst/>
                <a:latin typeface="Quicksand" panose="020B0604020202020204" charset="0"/>
                <a:ea typeface="Calibri" panose="020F0502020204030204" pitchFamily="34" charset="0"/>
                <a:cs typeface="Times New Roman" panose="02020603050405020304" pitchFamily="18" charset="0"/>
              </a:rPr>
              <a:t>I like _________________’s idea that ‘…’ the best, because… </a:t>
            </a:r>
          </a:p>
        </p:txBody>
      </p:sp>
    </p:spTree>
    <p:extLst>
      <p:ext uri="{BB962C8B-B14F-4D97-AF65-F5344CB8AC3E}">
        <p14:creationId xmlns:p14="http://schemas.microsoft.com/office/powerpoint/2010/main" val="4269918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1"/>
          <p:cNvSpPr txBox="1">
            <a:spLocks noGrp="1"/>
          </p:cNvSpPr>
          <p:nvPr>
            <p:ph type="title"/>
          </p:nvPr>
        </p:nvSpPr>
        <p:spPr>
          <a:xfrm>
            <a:off x="265500" y="373626"/>
            <a:ext cx="4045200" cy="6135329"/>
          </a:xfrm>
          <a:prstGeom prst="rect">
            <a:avLst/>
          </a:prstGeom>
          <a:noFill/>
          <a:ln>
            <a:noFill/>
          </a:ln>
        </p:spPr>
        <p:txBody>
          <a:bodyPr spcFirstLastPara="1" wrap="square" lIns="91425" tIns="91425" rIns="91425" bIns="91425" anchor="b" anchorCtr="0">
            <a:noAutofit/>
          </a:bodyPr>
          <a:lstStyle/>
          <a:p>
            <a:pPr>
              <a:spcAft>
                <a:spcPts val="0"/>
              </a:spcAft>
            </a:pPr>
            <a:r>
              <a:rPr lang="en-GB" sz="4000" b="0" u="sng" dirty="0"/>
              <a:t>Final thoughts…</a:t>
            </a:r>
            <a:br>
              <a:rPr lang="en-GB" sz="4000" b="0" u="sng" dirty="0"/>
            </a:br>
            <a:br>
              <a:rPr lang="en-GB" sz="4800" b="0" dirty="0">
                <a:latin typeface="Quicksand" panose="020B0604020202020204" charset="0"/>
              </a:rPr>
            </a:br>
            <a:r>
              <a:rPr lang="en-GB" sz="2400" b="1" dirty="0">
                <a:effectLst/>
                <a:latin typeface="Quicksand" panose="020B0604020202020204" charset="0"/>
                <a:ea typeface="Calibri" panose="020F0502020204030204" pitchFamily="34" charset="0"/>
                <a:cs typeface="Times New Roman" panose="02020603050405020304" pitchFamily="18" charset="0"/>
              </a:rPr>
              <a:t>Challenge questions to consider!</a:t>
            </a:r>
            <a:br>
              <a:rPr lang="en-GB" sz="2400" b="1" dirty="0">
                <a:effectLst/>
                <a:latin typeface="Quicksand" panose="020B0604020202020204" charset="0"/>
                <a:ea typeface="Calibri" panose="020F0502020204030204" pitchFamily="34" charset="0"/>
                <a:cs typeface="Times New Roman" panose="02020603050405020304" pitchFamily="18" charset="0"/>
              </a:rPr>
            </a:br>
            <a:br>
              <a:rPr lang="en-GB" sz="2400" b="1" dirty="0">
                <a:effectLst/>
                <a:latin typeface="Quicksand" panose="020B0604020202020204" charset="0"/>
                <a:ea typeface="Calibri" panose="020F0502020204030204" pitchFamily="34" charset="0"/>
                <a:cs typeface="Times New Roman" panose="02020603050405020304" pitchFamily="18" charset="0"/>
              </a:rPr>
            </a:br>
            <a:br>
              <a:rPr lang="en-GB" sz="2400" b="1" dirty="0">
                <a:effectLst/>
                <a:latin typeface="Quicksand" panose="020B0604020202020204" charset="0"/>
                <a:ea typeface="Calibri" panose="020F0502020204030204" pitchFamily="34" charset="0"/>
                <a:cs typeface="Times New Roman" panose="02020603050405020304" pitchFamily="18" charset="0"/>
              </a:rPr>
            </a:br>
            <a:br>
              <a:rPr lang="en-GB" sz="2400" b="1" dirty="0">
                <a:effectLst/>
                <a:latin typeface="Quicksand" panose="020B0604020202020204" charset="0"/>
                <a:ea typeface="Calibri" panose="020F0502020204030204" pitchFamily="34" charset="0"/>
                <a:cs typeface="Times New Roman" panose="02020603050405020304" pitchFamily="18" charset="0"/>
              </a:rPr>
            </a:br>
            <a:br>
              <a:rPr lang="en-GB" sz="2400" b="0" dirty="0">
                <a:effectLst/>
                <a:latin typeface="Quicksand" panose="020B0604020202020204" charset="0"/>
                <a:ea typeface="Calibri" panose="020F0502020204030204" pitchFamily="34" charset="0"/>
                <a:cs typeface="Times New Roman" panose="02020603050405020304" pitchFamily="18" charset="0"/>
              </a:rPr>
            </a:br>
            <a:br>
              <a:rPr lang="en-GB" sz="2400" b="0" dirty="0">
                <a:effectLst/>
                <a:latin typeface="Quicksand" panose="020B0604020202020204" charset="0"/>
                <a:ea typeface="Calibri" panose="020F0502020204030204" pitchFamily="34" charset="0"/>
                <a:cs typeface="Times New Roman" panose="02020603050405020304" pitchFamily="18" charset="0"/>
              </a:rPr>
            </a:br>
            <a:br>
              <a:rPr lang="en-GB" sz="2400" b="0" dirty="0">
                <a:effectLst/>
                <a:latin typeface="Quicksand" panose="020B0604020202020204" charset="0"/>
                <a:ea typeface="Calibri" panose="020F0502020204030204" pitchFamily="34" charset="0"/>
                <a:cs typeface="Times New Roman" panose="02020603050405020304" pitchFamily="18" charset="0"/>
              </a:rPr>
            </a:br>
            <a:endParaRPr sz="2400" b="0" dirty="0">
              <a:latin typeface="Quicksand" panose="020B0604020202020204" charset="0"/>
            </a:endParaRPr>
          </a:p>
        </p:txBody>
      </p:sp>
      <p:sp>
        <p:nvSpPr>
          <p:cNvPr id="7" name="TextBox 6">
            <a:extLst>
              <a:ext uri="{FF2B5EF4-FFF2-40B4-BE49-F238E27FC236}">
                <a16:creationId xmlns:a16="http://schemas.microsoft.com/office/drawing/2014/main" id="{46F085EA-72EE-454B-A457-A0D987B58D4C}"/>
              </a:ext>
            </a:extLst>
          </p:cNvPr>
          <p:cNvSpPr txBox="1"/>
          <p:nvPr/>
        </p:nvSpPr>
        <p:spPr>
          <a:xfrm>
            <a:off x="4720975" y="373626"/>
            <a:ext cx="4268913" cy="6001643"/>
          </a:xfrm>
          <a:prstGeom prst="rect">
            <a:avLst/>
          </a:prstGeom>
          <a:noFill/>
        </p:spPr>
        <p:txBody>
          <a:bodyPr wrap="square">
            <a:spAutoFit/>
          </a:bodyPr>
          <a:lstStyle/>
          <a:p>
            <a:pPr marL="342900" lvl="0" indent="-342900">
              <a:buFont typeface="+mj-lt"/>
              <a:buAutoNum type="arabicPeriod"/>
            </a:pPr>
            <a:r>
              <a:rPr lang="en-GB" sz="2400" dirty="0">
                <a:effectLst/>
                <a:latin typeface="Quicksand" panose="020B0604020202020204" charset="0"/>
                <a:ea typeface="Calibri" panose="020F0502020204030204" pitchFamily="34" charset="0"/>
                <a:cs typeface="Times New Roman" panose="02020603050405020304" pitchFamily="18" charset="0"/>
              </a:rPr>
              <a:t>How does the information about John Locke and Thomas Jefferson clash with what they are saying? Does it change your perception of them?</a:t>
            </a:r>
            <a:endParaRPr lang="en-GB" sz="2000" dirty="0">
              <a:effectLst/>
              <a:latin typeface="Quicksand" panose="020B060402020202020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2400" dirty="0">
                <a:effectLst/>
                <a:latin typeface="Quicksand" panose="020B0604020202020204" charset="0"/>
                <a:ea typeface="Calibri" panose="020F0502020204030204" pitchFamily="34" charset="0"/>
                <a:cs typeface="Times New Roman" panose="02020603050405020304" pitchFamily="18" charset="0"/>
              </a:rPr>
              <a:t>Which idea do you think was the most radical for its time? Why? </a:t>
            </a:r>
            <a:endParaRPr lang="en-GB" sz="2000" dirty="0">
              <a:effectLst/>
              <a:latin typeface="Quicksand" panose="020B0604020202020204" charset="0"/>
              <a:ea typeface="Calibri" panose="020F0502020204030204" pitchFamily="34" charset="0"/>
              <a:cs typeface="Times New Roman" panose="02020603050405020304" pitchFamily="18" charset="0"/>
            </a:endParaRPr>
          </a:p>
          <a:p>
            <a:pPr marL="342900" lvl="0" indent="-342900">
              <a:buFont typeface="+mj-lt"/>
              <a:buAutoNum type="arabicPeriod"/>
            </a:pPr>
            <a:r>
              <a:rPr lang="en-GB" sz="2400" dirty="0">
                <a:effectLst/>
                <a:latin typeface="Quicksand" panose="020B0604020202020204" charset="0"/>
                <a:ea typeface="Calibri" panose="020F0502020204030204" pitchFamily="34" charset="0"/>
                <a:cs typeface="Times New Roman" panose="02020603050405020304" pitchFamily="18" charset="0"/>
              </a:rPr>
              <a:t>Which modern concepts can you see in these ideas? Can you give an example of something we have today (in England or abroad) that is based on these principles?</a:t>
            </a:r>
            <a:endParaRPr lang="en-GB" sz="2000" dirty="0">
              <a:effectLst/>
              <a:latin typeface="Quicksand" panose="020B060402020202020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CPD presentation template 2015-16">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240169A74EF54D8A076EF6C4FDBB55" ma:contentTypeVersion="12" ma:contentTypeDescription="Create a new document." ma:contentTypeScope="" ma:versionID="4a2b3351f5537b3056a129a1c8c5302d">
  <xsd:schema xmlns:xsd="http://www.w3.org/2001/XMLSchema" xmlns:xs="http://www.w3.org/2001/XMLSchema" xmlns:p="http://schemas.microsoft.com/office/2006/metadata/properties" xmlns:ns2="b18fd106-5d4e-4355-b32f-bd604eda3e1d" xmlns:ns3="bbe72c3a-4102-4f21-8896-2fb097555d67" targetNamespace="http://schemas.microsoft.com/office/2006/metadata/properties" ma:root="true" ma:fieldsID="d1daaf4372bc8c66dbcccb4332c4de98" ns2:_="" ns3:_="">
    <xsd:import namespace="b18fd106-5d4e-4355-b32f-bd604eda3e1d"/>
    <xsd:import namespace="bbe72c3a-4102-4f21-8896-2fb097555d67"/>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8fd106-5d4e-4355-b32f-bd604eda3e1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be72c3a-4102-4f21-8896-2fb097555d67"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8C4561-2090-4C88-9BE4-277F484840BD}"/>
</file>

<file path=customXml/itemProps2.xml><?xml version="1.0" encoding="utf-8"?>
<ds:datastoreItem xmlns:ds="http://schemas.openxmlformats.org/officeDocument/2006/customXml" ds:itemID="{42A133CE-5F0E-4466-B027-E774599BCFDA}"/>
</file>

<file path=customXml/itemProps3.xml><?xml version="1.0" encoding="utf-8"?>
<ds:datastoreItem xmlns:ds="http://schemas.openxmlformats.org/officeDocument/2006/customXml" ds:itemID="{E0DBC853-EEB0-49F4-BE78-660FF52EA66F}"/>
</file>

<file path=docProps/app.xml><?xml version="1.0" encoding="utf-8"?>
<Properties xmlns="http://schemas.openxmlformats.org/officeDocument/2006/extended-properties" xmlns:vt="http://schemas.openxmlformats.org/officeDocument/2006/docPropsVTypes">
  <TotalTime>4344</TotalTime>
  <Words>1247</Words>
  <Application>Microsoft Office PowerPoint</Application>
  <PresentationFormat>On-screen Show (4:3)</PresentationFormat>
  <Paragraphs>53</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Quicksand</vt:lpstr>
      <vt:lpstr>Oswald</vt:lpstr>
      <vt:lpstr>CPD presentation template 2015-16</vt:lpstr>
      <vt:lpstr>Ideas:  How far did big ideas change people’s understanding and experiences of the world, 1500-1800?</vt:lpstr>
      <vt:lpstr>Activity 1a: Read the text.</vt:lpstr>
      <vt:lpstr>Activity 1b: Now copy and complete the writing below in your book</vt:lpstr>
      <vt:lpstr>Activity 1b: Example!</vt:lpstr>
      <vt:lpstr>Activity 2a: What did some Enlightenment thinkers believe? </vt:lpstr>
      <vt:lpstr>Activity 2a: Answers!</vt:lpstr>
      <vt:lpstr>PowerPoint Presentation</vt:lpstr>
      <vt:lpstr>Activity 2b and 2c: Which Enlightenment idea do you like best? </vt:lpstr>
      <vt:lpstr>Final thoughts…  Challenge questions to consider!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Elizabethan England 1558-88</dc:title>
  <dc:creator>Camilla Evans</dc:creator>
  <cp:lastModifiedBy>Camilla Evans</cp:lastModifiedBy>
  <cp:revision>78</cp:revision>
  <dcterms:modified xsi:type="dcterms:W3CDTF">2020-11-01T22:01:49Z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0x010100C9240169A74EF54D8A076EF6C4FDBB55</vt:lpwstr>
  </property>
</Properties>
</file>