
<file path=[Content_Types].xml><?xml version="1.0" encoding="utf-8"?>
<Types xmlns="http://schemas.openxmlformats.org/package/2006/content-types">
  <Default Extension="png" ContentType="image/png"/>
  <Default Extension="rels" ContentType="application/vnd.openxmlformats-package.relationships+xml"/>
  <Default Extension="fntdata" ContentType="application/x-fontdata"/>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3" r:id="rId1"/>
  </p:sldMasterIdLst>
  <p:notesMasterIdLst>
    <p:notesMasterId r:id="rId8"/>
  </p:notesMasterIdLst>
  <p:sldIdLst>
    <p:sldId id="256" r:id="rId2"/>
    <p:sldId id="298" r:id="rId3"/>
    <p:sldId id="299" r:id="rId4"/>
    <p:sldId id="300" r:id="rId5"/>
    <p:sldId id="301" r:id="rId6"/>
    <p:sldId id="260" r:id="rId7"/>
  </p:sldIdLst>
  <p:sldSz cx="9144000" cy="6858000" type="screen4x3"/>
  <p:notesSz cx="6858000" cy="9144000"/>
  <p:embeddedFontLst>
    <p:embeddedFont>
      <p:font typeface="Oswald" panose="020B0604020202020204" charset="0"/>
      <p:regular r:id="rId9"/>
      <p:bold r:id="rId10"/>
    </p:embeddedFont>
    <p:embeddedFont>
      <p:font typeface="Quicksand" panose="020B0604020202020204" charset="0"/>
      <p:regular r:id="rId11"/>
      <p:bold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3"/>
    <p:restoredTop sz="94690"/>
  </p:normalViewPr>
  <p:slideViewPr>
    <p:cSldViewPr snapToGrid="0" snapToObjects="1">
      <p:cViewPr varScale="1">
        <p:scale>
          <a:sx n="62" d="100"/>
          <a:sy n="62" d="100"/>
        </p:scale>
        <p:origin x="129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2.fntdata"/><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Google Shape;31;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 name="Google Shape;3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 name="Google Shape;57;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GB" dirty="0"/>
              <a:t>Covid</a:t>
            </a:r>
            <a:r>
              <a:rPr lang="en-GB" baseline="0" dirty="0"/>
              <a:t>-19 Guidance: </a:t>
            </a:r>
            <a:r>
              <a:rPr lang="en-GB" dirty="0"/>
              <a:t>Ensure students tag in booklets</a:t>
            </a:r>
            <a:r>
              <a:rPr lang="en-GB" baseline="0" dirty="0"/>
              <a:t>, put plastic covers on their books and wipe them down before leaving!</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Presentation Template 2018-19 (Original)" type="title">
  <p:cSld name="TITLE">
    <p:bg>
      <p:bgPr>
        <a:solidFill>
          <a:srgbClr val="D0E0E3"/>
        </a:solidFill>
        <a:effectLst/>
      </p:bgPr>
    </p:bg>
    <p:spTree>
      <p:nvGrpSpPr>
        <p:cNvPr id="1" name="Shape 9"/>
        <p:cNvGrpSpPr/>
        <p:nvPr/>
      </p:nvGrpSpPr>
      <p:grpSpPr>
        <a:xfrm>
          <a:off x="0" y="0"/>
          <a:ext cx="0" cy="0"/>
          <a:chOff x="0" y="0"/>
          <a:chExt cx="0" cy="0"/>
        </a:xfrm>
      </p:grpSpPr>
      <p:sp>
        <p:nvSpPr>
          <p:cNvPr id="10" name="Google Shape;10;p2"/>
          <p:cNvSpPr/>
          <p:nvPr/>
        </p:nvSpPr>
        <p:spPr>
          <a:xfrm rot="10800000">
            <a:off x="4226100" y="2389800"/>
            <a:ext cx="691800" cy="717300"/>
          </a:xfrm>
          <a:prstGeom prst="triangle">
            <a:avLst>
              <a:gd name="adj" fmla="val 50000"/>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2"/>
          <p:cNvSpPr/>
          <p:nvPr/>
        </p:nvSpPr>
        <p:spPr>
          <a:xfrm>
            <a:off x="0" y="0"/>
            <a:ext cx="9144000" cy="2589000"/>
          </a:xfrm>
          <a:prstGeom prst="rect">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2"/>
          <p:cNvSpPr txBox="1">
            <a:spLocks noGrp="1"/>
          </p:cNvSpPr>
          <p:nvPr>
            <p:ph type="ctrTitle"/>
          </p:nvPr>
        </p:nvSpPr>
        <p:spPr>
          <a:xfrm>
            <a:off x="411175" y="387448"/>
            <a:ext cx="8282400" cy="2002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lt1"/>
              </a:buClr>
              <a:buSzPts val="6000"/>
              <a:buNone/>
              <a:defRPr sz="6000" b="1">
                <a:solidFill>
                  <a:schemeClr val="lt1"/>
                </a:solidFill>
              </a:defRPr>
            </a:lvl1pPr>
            <a:lvl2pPr lvl="1" algn="ctr">
              <a:lnSpc>
                <a:spcPct val="100000"/>
              </a:lnSpc>
              <a:spcBef>
                <a:spcPts val="0"/>
              </a:spcBef>
              <a:spcAft>
                <a:spcPts val="0"/>
              </a:spcAft>
              <a:buClr>
                <a:schemeClr val="lt1"/>
              </a:buClr>
              <a:buSzPts val="6000"/>
              <a:buNone/>
              <a:defRPr sz="6000">
                <a:solidFill>
                  <a:schemeClr val="lt1"/>
                </a:solidFill>
              </a:defRPr>
            </a:lvl2pPr>
            <a:lvl3pPr lvl="2" algn="ctr">
              <a:lnSpc>
                <a:spcPct val="100000"/>
              </a:lnSpc>
              <a:spcBef>
                <a:spcPts val="0"/>
              </a:spcBef>
              <a:spcAft>
                <a:spcPts val="0"/>
              </a:spcAft>
              <a:buClr>
                <a:schemeClr val="lt1"/>
              </a:buClr>
              <a:buSzPts val="6000"/>
              <a:buNone/>
              <a:defRPr sz="6000">
                <a:solidFill>
                  <a:schemeClr val="lt1"/>
                </a:solidFill>
              </a:defRPr>
            </a:lvl3pPr>
            <a:lvl4pPr lvl="3" algn="ctr">
              <a:lnSpc>
                <a:spcPct val="100000"/>
              </a:lnSpc>
              <a:spcBef>
                <a:spcPts val="0"/>
              </a:spcBef>
              <a:spcAft>
                <a:spcPts val="0"/>
              </a:spcAft>
              <a:buClr>
                <a:schemeClr val="lt1"/>
              </a:buClr>
              <a:buSzPts val="6000"/>
              <a:buNone/>
              <a:defRPr sz="6000">
                <a:solidFill>
                  <a:schemeClr val="lt1"/>
                </a:solidFill>
              </a:defRPr>
            </a:lvl4pPr>
            <a:lvl5pPr lvl="4" algn="ctr">
              <a:lnSpc>
                <a:spcPct val="100000"/>
              </a:lnSpc>
              <a:spcBef>
                <a:spcPts val="0"/>
              </a:spcBef>
              <a:spcAft>
                <a:spcPts val="0"/>
              </a:spcAft>
              <a:buClr>
                <a:schemeClr val="lt1"/>
              </a:buClr>
              <a:buSzPts val="6000"/>
              <a:buNone/>
              <a:defRPr sz="6000">
                <a:solidFill>
                  <a:schemeClr val="lt1"/>
                </a:solidFill>
              </a:defRPr>
            </a:lvl5pPr>
            <a:lvl6pPr lvl="5" algn="ctr">
              <a:lnSpc>
                <a:spcPct val="100000"/>
              </a:lnSpc>
              <a:spcBef>
                <a:spcPts val="0"/>
              </a:spcBef>
              <a:spcAft>
                <a:spcPts val="0"/>
              </a:spcAft>
              <a:buClr>
                <a:schemeClr val="lt1"/>
              </a:buClr>
              <a:buSzPts val="6000"/>
              <a:buNone/>
              <a:defRPr sz="6000">
                <a:solidFill>
                  <a:schemeClr val="lt1"/>
                </a:solidFill>
              </a:defRPr>
            </a:lvl6pPr>
            <a:lvl7pPr lvl="6" algn="ctr">
              <a:lnSpc>
                <a:spcPct val="100000"/>
              </a:lnSpc>
              <a:spcBef>
                <a:spcPts val="0"/>
              </a:spcBef>
              <a:spcAft>
                <a:spcPts val="0"/>
              </a:spcAft>
              <a:buClr>
                <a:schemeClr val="lt1"/>
              </a:buClr>
              <a:buSzPts val="6000"/>
              <a:buNone/>
              <a:defRPr sz="6000">
                <a:solidFill>
                  <a:schemeClr val="lt1"/>
                </a:solidFill>
              </a:defRPr>
            </a:lvl7pPr>
            <a:lvl8pPr lvl="7" algn="ctr">
              <a:lnSpc>
                <a:spcPct val="100000"/>
              </a:lnSpc>
              <a:spcBef>
                <a:spcPts val="0"/>
              </a:spcBef>
              <a:spcAft>
                <a:spcPts val="0"/>
              </a:spcAft>
              <a:buClr>
                <a:schemeClr val="lt1"/>
              </a:buClr>
              <a:buSzPts val="6000"/>
              <a:buNone/>
              <a:defRPr sz="6000">
                <a:solidFill>
                  <a:schemeClr val="lt1"/>
                </a:solidFill>
              </a:defRPr>
            </a:lvl8pPr>
            <a:lvl9pPr lvl="8" algn="ctr">
              <a:lnSpc>
                <a:spcPct val="100000"/>
              </a:lnSpc>
              <a:spcBef>
                <a:spcPts val="0"/>
              </a:spcBef>
              <a:spcAft>
                <a:spcPts val="0"/>
              </a:spcAft>
              <a:buClr>
                <a:schemeClr val="lt1"/>
              </a:buClr>
              <a:buSzPts val="6000"/>
              <a:buNone/>
              <a:defRPr sz="6000">
                <a:solidFill>
                  <a:schemeClr val="lt1"/>
                </a:solidFill>
              </a:defRPr>
            </a:lvl9pPr>
          </a:lstStyle>
          <a:p>
            <a:endParaRPr/>
          </a:p>
        </p:txBody>
      </p:sp>
      <p:sp>
        <p:nvSpPr>
          <p:cNvPr id="13" name="Google Shape;13;p2"/>
          <p:cNvSpPr txBox="1">
            <a:spLocks noGrp="1"/>
          </p:cNvSpPr>
          <p:nvPr>
            <p:ph type="subTitle" idx="1"/>
          </p:nvPr>
        </p:nvSpPr>
        <p:spPr>
          <a:xfrm>
            <a:off x="411175" y="2588550"/>
            <a:ext cx="8282400" cy="20025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Font typeface="Quicksand"/>
              <a:buNone/>
              <a:defRPr sz="3600">
                <a:latin typeface="Quicksand"/>
                <a:ea typeface="Quicksand"/>
                <a:cs typeface="Quicksand"/>
                <a:sym typeface="Quicksan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a:endParaRPr/>
          </a:p>
        </p:txBody>
      </p:sp>
      <p:pic>
        <p:nvPicPr>
          <p:cNvPr id="14" name="Google Shape;14;p2"/>
          <p:cNvPicPr preferRelativeResize="0"/>
          <p:nvPr/>
        </p:nvPicPr>
        <p:blipFill rotWithShape="1">
          <a:blip r:embed="rId2">
            <a:alphaModFix amt="41000"/>
          </a:blip>
          <a:srcRect l="1826" t="66387" r="1516" b="6409"/>
          <a:stretch/>
        </p:blipFill>
        <p:spPr>
          <a:xfrm>
            <a:off x="0" y="0"/>
            <a:ext cx="9144000" cy="25890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rgbClr val="D0E0E3"/>
        </a:solidFill>
        <a:effectLst/>
      </p:bgPr>
    </p:bg>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357225"/>
            <a:ext cx="2808000" cy="1007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23" name="Google Shape;23;p5"/>
          <p:cNvSpPr txBox="1">
            <a:spLocks noGrp="1"/>
          </p:cNvSpPr>
          <p:nvPr>
            <p:ph type="body" idx="1"/>
          </p:nvPr>
        </p:nvSpPr>
        <p:spPr>
          <a:xfrm>
            <a:off x="311700" y="1560425"/>
            <a:ext cx="3968100" cy="39345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PD Presentations 2017-18 (Original)">
  <p:cSld name="SECTION_TITLE_AND_DESCRIPTION">
    <p:bg>
      <p:bgPr>
        <a:solidFill>
          <a:schemeClr val="accent5"/>
        </a:solidFill>
        <a:effectLst/>
      </p:bgPr>
    </p:bg>
    <p:spTree>
      <p:nvGrpSpPr>
        <p:cNvPr id="1" name="Shape 24"/>
        <p:cNvGrpSpPr/>
        <p:nvPr/>
      </p:nvGrpSpPr>
      <p:grpSpPr>
        <a:xfrm>
          <a:off x="0" y="0"/>
          <a:ext cx="0" cy="0"/>
          <a:chOff x="0" y="0"/>
          <a:chExt cx="0" cy="0"/>
        </a:xfrm>
      </p:grpSpPr>
      <p:sp>
        <p:nvSpPr>
          <p:cNvPr id="25" name="Google Shape;25;p6"/>
          <p:cNvSpPr/>
          <p:nvPr/>
        </p:nvSpPr>
        <p:spPr>
          <a:xfrm>
            <a:off x="4572000" y="233"/>
            <a:ext cx="4572000" cy="6858000"/>
          </a:xfrm>
          <a:prstGeom prst="rect">
            <a:avLst/>
          </a:prstGeom>
          <a:solidFill>
            <a:srgbClr val="D0E0E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 name="Google Shape;26;p6"/>
          <p:cNvSpPr txBox="1">
            <a:spLocks noGrp="1"/>
          </p:cNvSpPr>
          <p:nvPr>
            <p:ph type="title"/>
          </p:nvPr>
        </p:nvSpPr>
        <p:spPr>
          <a:xfrm>
            <a:off x="265500" y="1438333"/>
            <a:ext cx="4045200" cy="2385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lt1"/>
              </a:buClr>
              <a:buSzPts val="4600"/>
              <a:buNone/>
              <a:defRPr sz="4600">
                <a:solidFill>
                  <a:schemeClr val="lt1"/>
                </a:solidFill>
              </a:defRPr>
            </a:lvl1pPr>
            <a:lvl2pPr lvl="1" algn="ctr">
              <a:lnSpc>
                <a:spcPct val="100000"/>
              </a:lnSpc>
              <a:spcBef>
                <a:spcPts val="0"/>
              </a:spcBef>
              <a:spcAft>
                <a:spcPts val="0"/>
              </a:spcAft>
              <a:buClr>
                <a:schemeClr val="lt1"/>
              </a:buClr>
              <a:buSzPts val="4600"/>
              <a:buNone/>
              <a:defRPr sz="4600">
                <a:solidFill>
                  <a:schemeClr val="lt1"/>
                </a:solidFill>
              </a:defRPr>
            </a:lvl2pPr>
            <a:lvl3pPr lvl="2" algn="ctr">
              <a:lnSpc>
                <a:spcPct val="100000"/>
              </a:lnSpc>
              <a:spcBef>
                <a:spcPts val="0"/>
              </a:spcBef>
              <a:spcAft>
                <a:spcPts val="0"/>
              </a:spcAft>
              <a:buClr>
                <a:schemeClr val="lt1"/>
              </a:buClr>
              <a:buSzPts val="4600"/>
              <a:buNone/>
              <a:defRPr sz="4600">
                <a:solidFill>
                  <a:schemeClr val="lt1"/>
                </a:solidFill>
              </a:defRPr>
            </a:lvl3pPr>
            <a:lvl4pPr lvl="3" algn="ctr">
              <a:lnSpc>
                <a:spcPct val="100000"/>
              </a:lnSpc>
              <a:spcBef>
                <a:spcPts val="0"/>
              </a:spcBef>
              <a:spcAft>
                <a:spcPts val="0"/>
              </a:spcAft>
              <a:buClr>
                <a:schemeClr val="lt1"/>
              </a:buClr>
              <a:buSzPts val="4600"/>
              <a:buNone/>
              <a:defRPr sz="4600">
                <a:solidFill>
                  <a:schemeClr val="lt1"/>
                </a:solidFill>
              </a:defRPr>
            </a:lvl4pPr>
            <a:lvl5pPr lvl="4" algn="ctr">
              <a:lnSpc>
                <a:spcPct val="100000"/>
              </a:lnSpc>
              <a:spcBef>
                <a:spcPts val="0"/>
              </a:spcBef>
              <a:spcAft>
                <a:spcPts val="0"/>
              </a:spcAft>
              <a:buClr>
                <a:schemeClr val="lt1"/>
              </a:buClr>
              <a:buSzPts val="4600"/>
              <a:buNone/>
              <a:defRPr sz="4600">
                <a:solidFill>
                  <a:schemeClr val="lt1"/>
                </a:solidFill>
              </a:defRPr>
            </a:lvl5pPr>
            <a:lvl6pPr lvl="5" algn="ctr">
              <a:lnSpc>
                <a:spcPct val="100000"/>
              </a:lnSpc>
              <a:spcBef>
                <a:spcPts val="0"/>
              </a:spcBef>
              <a:spcAft>
                <a:spcPts val="0"/>
              </a:spcAft>
              <a:buClr>
                <a:schemeClr val="lt1"/>
              </a:buClr>
              <a:buSzPts val="4600"/>
              <a:buNone/>
              <a:defRPr sz="4600">
                <a:solidFill>
                  <a:schemeClr val="lt1"/>
                </a:solidFill>
              </a:defRPr>
            </a:lvl6pPr>
            <a:lvl7pPr lvl="6" algn="ctr">
              <a:lnSpc>
                <a:spcPct val="100000"/>
              </a:lnSpc>
              <a:spcBef>
                <a:spcPts val="0"/>
              </a:spcBef>
              <a:spcAft>
                <a:spcPts val="0"/>
              </a:spcAft>
              <a:buClr>
                <a:schemeClr val="lt1"/>
              </a:buClr>
              <a:buSzPts val="4600"/>
              <a:buNone/>
              <a:defRPr sz="4600">
                <a:solidFill>
                  <a:schemeClr val="lt1"/>
                </a:solidFill>
              </a:defRPr>
            </a:lvl7pPr>
            <a:lvl8pPr lvl="7" algn="ctr">
              <a:lnSpc>
                <a:spcPct val="100000"/>
              </a:lnSpc>
              <a:spcBef>
                <a:spcPts val="0"/>
              </a:spcBef>
              <a:spcAft>
                <a:spcPts val="0"/>
              </a:spcAft>
              <a:buClr>
                <a:schemeClr val="lt1"/>
              </a:buClr>
              <a:buSzPts val="4600"/>
              <a:buNone/>
              <a:defRPr sz="4600">
                <a:solidFill>
                  <a:schemeClr val="lt1"/>
                </a:solidFill>
              </a:defRPr>
            </a:lvl8pPr>
            <a:lvl9pPr lvl="8" algn="ctr">
              <a:lnSpc>
                <a:spcPct val="100000"/>
              </a:lnSpc>
              <a:spcBef>
                <a:spcPts val="0"/>
              </a:spcBef>
              <a:spcAft>
                <a:spcPts val="0"/>
              </a:spcAft>
              <a:buClr>
                <a:schemeClr val="lt1"/>
              </a:buClr>
              <a:buSzPts val="4600"/>
              <a:buNone/>
              <a:defRPr sz="4600">
                <a:solidFill>
                  <a:schemeClr val="lt1"/>
                </a:solidFill>
              </a:defRPr>
            </a:lvl9pPr>
          </a:lstStyle>
          <a:p>
            <a:endParaRPr/>
          </a:p>
        </p:txBody>
      </p:sp>
      <p:sp>
        <p:nvSpPr>
          <p:cNvPr id="27" name="Google Shape;27;p6"/>
          <p:cNvSpPr txBox="1">
            <a:spLocks noGrp="1"/>
          </p:cNvSpPr>
          <p:nvPr>
            <p:ph type="subTitle" idx="1"/>
          </p:nvPr>
        </p:nvSpPr>
        <p:spPr>
          <a:xfrm>
            <a:off x="265500" y="3895201"/>
            <a:ext cx="4045200" cy="17940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Clr>
                <a:schemeClr val="lt1"/>
              </a:buClr>
              <a:buSzPts val="1800"/>
              <a:buFont typeface="Quicksand"/>
              <a:buNone/>
              <a:defRPr>
                <a:solidFill>
                  <a:schemeClr val="lt1"/>
                </a:solidFill>
                <a:latin typeface="Quicksand"/>
                <a:ea typeface="Quicksand"/>
                <a:cs typeface="Quicksand"/>
                <a:sym typeface="Quicksand"/>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a:endParaRPr/>
          </a:p>
        </p:txBody>
      </p:sp>
      <p:sp>
        <p:nvSpPr>
          <p:cNvPr id="28" name="Google Shape;28;p6"/>
          <p:cNvSpPr txBox="1">
            <a:spLocks noGrp="1"/>
          </p:cNvSpPr>
          <p:nvPr>
            <p:ph type="body" idx="2"/>
          </p:nvPr>
        </p:nvSpPr>
        <p:spPr>
          <a:xfrm>
            <a:off x="4939500" y="965600"/>
            <a:ext cx="3837000" cy="49269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29" name="Google Shape;29;p6"/>
          <p:cNvSpPr/>
          <p:nvPr/>
        </p:nvSpPr>
        <p:spPr>
          <a:xfrm>
            <a:off x="200425" y="6274150"/>
            <a:ext cx="3799500" cy="488100"/>
          </a:xfrm>
          <a:prstGeom prst="rect">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dern-writer">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72350" y="199925"/>
            <a:ext cx="8036700" cy="9780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dk2"/>
              </a:buClr>
              <a:buSzPts val="3000"/>
              <a:buFont typeface="Quicksand"/>
              <a:buNone/>
              <a:defRPr sz="3000" b="1" i="0" u="none" strike="noStrike" cap="none">
                <a:solidFill>
                  <a:schemeClr val="dk2"/>
                </a:solidFill>
                <a:latin typeface="Quicksand"/>
                <a:ea typeface="Quicksand"/>
                <a:cs typeface="Quicksand"/>
                <a:sym typeface="Quicksand"/>
              </a:defRPr>
            </a:lvl1pPr>
            <a:lvl2pPr marR="0" lvl="1"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2pPr>
            <a:lvl3pPr marR="0" lvl="2"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3pPr>
            <a:lvl4pPr marR="0" lvl="3"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4pPr>
            <a:lvl5pPr marR="0" lvl="4"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5pPr>
            <a:lvl6pPr marR="0" lvl="5"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6pPr>
            <a:lvl7pPr marR="0" lvl="6"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7pPr>
            <a:lvl8pPr marR="0" lvl="7"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8pPr>
            <a:lvl9pPr marR="0" lvl="8"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631233"/>
            <a:ext cx="8520600" cy="41331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pic>
        <p:nvPicPr>
          <p:cNvPr id="8" name="Google Shape;8;p1"/>
          <p:cNvPicPr preferRelativeResize="0"/>
          <p:nvPr/>
        </p:nvPicPr>
        <p:blipFill rotWithShape="1">
          <a:blip r:embed="rId5">
            <a:alphaModFix/>
          </a:blip>
          <a:srcRect l="5152" r="7950" b="42973"/>
          <a:stretch/>
        </p:blipFill>
        <p:spPr>
          <a:xfrm>
            <a:off x="7674050" y="5884025"/>
            <a:ext cx="1320375" cy="8717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QY-a1pk_wc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Google Shape;34;p7"/>
          <p:cNvSpPr txBox="1">
            <a:spLocks noGrp="1"/>
          </p:cNvSpPr>
          <p:nvPr>
            <p:ph type="ctrTitle"/>
          </p:nvPr>
        </p:nvSpPr>
        <p:spPr>
          <a:xfrm>
            <a:off x="411175" y="387448"/>
            <a:ext cx="8282400" cy="2002500"/>
          </a:xfrm>
          <a:prstGeom prst="rect">
            <a:avLst/>
          </a:prstGeom>
          <a:noFill/>
          <a:ln>
            <a:noFill/>
          </a:ln>
        </p:spPr>
        <p:txBody>
          <a:bodyPr spcFirstLastPara="1" wrap="square" lIns="91425" tIns="91425" rIns="91425" bIns="91425" anchor="b" anchorCtr="0">
            <a:noAutofit/>
          </a:bodyPr>
          <a:lstStyle/>
          <a:p>
            <a:r>
              <a:rPr lang="en-GB" sz="4400" dirty="0"/>
              <a:t>Ideas: </a:t>
            </a:r>
            <a:br>
              <a:rPr lang="en-GB" sz="4400" b="0" dirty="0"/>
            </a:br>
            <a:r>
              <a:rPr lang="en-GB" sz="3200" b="0" dirty="0">
                <a:effectLst/>
                <a:latin typeface="Quicksand" panose="020B0604020202020204" charset="0"/>
                <a:ea typeface="Times New Roman" panose="02020603050405020304" pitchFamily="18" charset="0"/>
              </a:rPr>
              <a:t>How far did big ideas change people’s understanding and experiences of the world, 1500-1800?</a:t>
            </a:r>
            <a:endParaRPr sz="4400" b="0" dirty="0">
              <a:sym typeface="Quicksand"/>
            </a:endParaRPr>
          </a:p>
        </p:txBody>
      </p:sp>
      <p:sp>
        <p:nvSpPr>
          <p:cNvPr id="5" name="Google Shape;35;p7"/>
          <p:cNvSpPr txBox="1">
            <a:spLocks/>
          </p:cNvSpPr>
          <p:nvPr/>
        </p:nvSpPr>
        <p:spPr>
          <a:xfrm>
            <a:off x="411175" y="2920276"/>
            <a:ext cx="8282400" cy="253662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3600"/>
              <a:buFont typeface="Quicksand"/>
              <a:buNone/>
              <a:defRPr sz="3600" b="0" i="0" u="none" strike="noStrike" cap="none">
                <a:solidFill>
                  <a:schemeClr val="dk2"/>
                </a:solidFill>
                <a:latin typeface="Quicksand"/>
                <a:ea typeface="Quicksand"/>
                <a:cs typeface="Quicksand"/>
                <a:sym typeface="Quicksand"/>
              </a:defRPr>
            </a:lvl1pPr>
            <a:lvl2pPr marL="914400" marR="0" lvl="1"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2pPr>
            <a:lvl3pPr marL="1371600" marR="0" lvl="2"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3pPr>
            <a:lvl4pPr marL="1828800" marR="0" lvl="3"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4pPr>
            <a:lvl5pPr marL="2286000" marR="0" lvl="4"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5pPr>
            <a:lvl6pPr marL="2743200" marR="0" lvl="5"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6pPr>
            <a:lvl7pPr marL="3200400" marR="0" lvl="6"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7pPr>
            <a:lvl8pPr marL="3657600" marR="0" lvl="7"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8pPr>
            <a:lvl9pPr marL="4114800" marR="0" lvl="8"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9pPr>
          </a:lstStyle>
          <a:p>
            <a:pPr marL="0" indent="0"/>
            <a:r>
              <a:rPr lang="en-GB" sz="3200" b="1" dirty="0"/>
              <a:t>Lesson 3:</a:t>
            </a:r>
          </a:p>
          <a:p>
            <a:pPr algn="ctr">
              <a:spcAft>
                <a:spcPts val="0"/>
              </a:spcAft>
            </a:pPr>
            <a:r>
              <a:rPr lang="en-GB" sz="3200" b="1" dirty="0">
                <a:effectLst/>
                <a:latin typeface="Quicksand" panose="020B0604020202020204" charset="0"/>
                <a:ea typeface="Calibri" panose="020F0502020204030204" pitchFamily="34" charset="0"/>
                <a:cs typeface="Calibri" panose="020F0502020204030204" pitchFamily="34" charset="0"/>
              </a:rPr>
              <a:t>What was the Scientific Revolution?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4D479-BD95-4AD0-90C7-224EB9FA2515}"/>
              </a:ext>
            </a:extLst>
          </p:cNvPr>
          <p:cNvSpPr>
            <a:spLocks noGrp="1"/>
          </p:cNvSpPr>
          <p:nvPr>
            <p:ph type="title"/>
          </p:nvPr>
        </p:nvSpPr>
        <p:spPr>
          <a:xfrm>
            <a:off x="311700" y="357225"/>
            <a:ext cx="8462430" cy="1007700"/>
          </a:xfrm>
        </p:spPr>
        <p:txBody>
          <a:bodyPr/>
          <a:lstStyle/>
          <a:p>
            <a:pPr marL="0" marR="0" lvl="0" indent="0" defTabSz="914400" rtl="0" eaLnBrk="0" fontAlgn="base" latinLnBrk="0" hangingPunct="0">
              <a:lnSpc>
                <a:spcPct val="100000"/>
              </a:lnSpc>
              <a:spcBef>
                <a:spcPct val="0"/>
              </a:spcBef>
              <a:spcAft>
                <a:spcPct val="0"/>
              </a:spcAft>
              <a:tabLst/>
            </a:pPr>
            <a:r>
              <a:rPr kumimoji="0" lang="en-GB" altLang="en-US" sz="2800" b="1" i="0" u="sng" strike="noStrike" cap="none" normalizeH="0" baseline="0" dirty="0">
                <a:ln>
                  <a:noFill/>
                </a:ln>
                <a:solidFill>
                  <a:schemeClr val="bg2"/>
                </a:solidFill>
                <a:effectLst/>
                <a:latin typeface="Quicksand" panose="020B0604020202020204" charset="0"/>
                <a:ea typeface="Calibri" panose="020F0502020204030204" pitchFamily="34" charset="0"/>
                <a:cs typeface="Times New Roman" panose="02020603050405020304" pitchFamily="18" charset="0"/>
              </a:rPr>
              <a:t>Activity </a:t>
            </a:r>
            <a:r>
              <a:rPr lang="en-GB" altLang="en-US" sz="2800" u="sng" dirty="0">
                <a:solidFill>
                  <a:schemeClr val="bg2"/>
                </a:solidFill>
                <a:latin typeface="Quicksand" panose="020B0604020202020204" charset="0"/>
                <a:ea typeface="Calibri" panose="020F0502020204030204" pitchFamily="34" charset="0"/>
                <a:cs typeface="Times New Roman" panose="02020603050405020304" pitchFamily="18" charset="0"/>
              </a:rPr>
              <a:t>1</a:t>
            </a:r>
            <a:r>
              <a:rPr kumimoji="0" lang="en-GB" altLang="en-US" sz="2800" b="1" i="0" u="sng" strike="noStrike" cap="none" normalizeH="0" baseline="0" dirty="0">
                <a:ln>
                  <a:noFill/>
                </a:ln>
                <a:solidFill>
                  <a:schemeClr val="bg2"/>
                </a:solidFill>
                <a:effectLst/>
                <a:latin typeface="Quicksand" panose="020B0604020202020204" charset="0"/>
                <a:ea typeface="Calibri" panose="020F0502020204030204" pitchFamily="34" charset="0"/>
                <a:cs typeface="Times New Roman" panose="02020603050405020304" pitchFamily="18" charset="0"/>
              </a:rPr>
              <a:t>: </a:t>
            </a:r>
            <a:r>
              <a:rPr lang="en-US" sz="2800" b="1" u="sng" dirty="0">
                <a:effectLst/>
                <a:latin typeface="Quicksand" panose="020B0604020202020204" charset="0"/>
                <a:ea typeface="Calibri" panose="020F0502020204030204" pitchFamily="34" charset="0"/>
                <a:cs typeface="Times New Roman" panose="02020603050405020304" pitchFamily="18" charset="0"/>
              </a:rPr>
              <a:t>What was the Scientific Revolution, and who were some of its key figures?</a:t>
            </a:r>
            <a:endParaRPr lang="en-GB" sz="2800" u="sng" dirty="0">
              <a:solidFill>
                <a:schemeClr val="bg2"/>
              </a:solidFill>
              <a:latin typeface="Quicksand" panose="020B0604020202020204" charset="0"/>
            </a:endParaRPr>
          </a:p>
        </p:txBody>
      </p:sp>
      <p:sp>
        <p:nvSpPr>
          <p:cNvPr id="3" name="Text Placeholder 2">
            <a:extLst>
              <a:ext uri="{FF2B5EF4-FFF2-40B4-BE49-F238E27FC236}">
                <a16:creationId xmlns:a16="http://schemas.microsoft.com/office/drawing/2014/main" id="{AFE6A36D-3540-49D4-AEAD-73C86DEBCB17}"/>
              </a:ext>
            </a:extLst>
          </p:cNvPr>
          <p:cNvSpPr>
            <a:spLocks noGrp="1"/>
          </p:cNvSpPr>
          <p:nvPr>
            <p:ph type="body" idx="1"/>
          </p:nvPr>
        </p:nvSpPr>
        <p:spPr>
          <a:xfrm>
            <a:off x="311699" y="1560425"/>
            <a:ext cx="8616543" cy="4768456"/>
          </a:xfrm>
        </p:spPr>
        <p:txBody>
          <a:bodyPr/>
          <a:lstStyle/>
          <a:p>
            <a:pPr marL="152400" indent="0">
              <a:buNone/>
            </a:pPr>
            <a:r>
              <a:rPr lang="en-GB" sz="2800" b="1" dirty="0">
                <a:effectLst/>
                <a:latin typeface="Quicksand" panose="020B0604020202020204" charset="0"/>
                <a:ea typeface="Calibri" panose="020F0502020204030204" pitchFamily="34" charset="0"/>
                <a:cs typeface="Times New Roman" panose="02020603050405020304" pitchFamily="18" charset="0"/>
              </a:rPr>
              <a:t>Watch the video and then complete the information boxes!</a:t>
            </a:r>
          </a:p>
          <a:p>
            <a:pPr marL="152400" indent="0">
              <a:buNone/>
            </a:pPr>
            <a:endParaRPr lang="en-GB" sz="2800" b="1" dirty="0">
              <a:latin typeface="Quicksand" panose="020B0604020202020204" charset="0"/>
              <a:ea typeface="Calibri" panose="020F0502020204030204" pitchFamily="34" charset="0"/>
              <a:cs typeface="Times New Roman" panose="02020603050405020304" pitchFamily="18" charset="0"/>
            </a:endParaRPr>
          </a:p>
          <a:p>
            <a:pPr marL="152400" indent="0">
              <a:buNone/>
            </a:pPr>
            <a:r>
              <a:rPr lang="en-GB" sz="2800" u="sng" dirty="0">
                <a:solidFill>
                  <a:srgbClr val="0000FF"/>
                </a:solidFill>
                <a:effectLst/>
                <a:latin typeface="Quicksand" panose="020B0604020202020204" charset="0"/>
                <a:ea typeface="Calibri" panose="020F0502020204030204" pitchFamily="34" charset="0"/>
                <a:cs typeface="Times New Roman" panose="02020603050405020304" pitchFamily="18" charset="0"/>
                <a:hlinkClick r:id="rId2"/>
              </a:rPr>
              <a:t>https://www.youtube.com/watch?v=QY-a1pk_wc0</a:t>
            </a:r>
            <a:r>
              <a:rPr lang="en-GB" sz="2800" dirty="0">
                <a:effectLst/>
                <a:latin typeface="Quicksand" panose="020B0604020202020204" charset="0"/>
                <a:ea typeface="Calibri" panose="020F0502020204030204" pitchFamily="34" charset="0"/>
                <a:cs typeface="Times New Roman" panose="02020603050405020304" pitchFamily="18" charset="0"/>
              </a:rPr>
              <a:t> </a:t>
            </a:r>
          </a:p>
          <a:p>
            <a:pPr marL="152400" indent="0">
              <a:buNone/>
            </a:pPr>
            <a:endParaRPr lang="en-GB" sz="2800" dirty="0">
              <a:effectLst/>
              <a:latin typeface="Quicksand" panose="020B0604020202020204" charset="0"/>
              <a:ea typeface="Calibri" panose="020F0502020204030204" pitchFamily="34" charset="0"/>
              <a:cs typeface="Times New Roman" panose="02020603050405020304" pitchFamily="18" charset="0"/>
            </a:endParaRPr>
          </a:p>
          <a:p>
            <a:pPr marL="152400" indent="0">
              <a:buNone/>
            </a:pPr>
            <a:endParaRPr lang="en-US" altLang="en-US" sz="2800" b="1" dirty="0">
              <a:solidFill>
                <a:schemeClr val="bg2"/>
              </a:solidFill>
              <a:latin typeface="Quicksand" panose="020B0604020202020204" charset="0"/>
              <a:cs typeface="Calibri" panose="020F0502020204030204" pitchFamily="34" charset="0"/>
            </a:endParaRPr>
          </a:p>
          <a:p>
            <a:pPr marL="152400" indent="0">
              <a:buNone/>
            </a:pPr>
            <a:endParaRPr lang="en-GB" sz="2800" dirty="0">
              <a:solidFill>
                <a:schemeClr val="bg2"/>
              </a:solidFill>
              <a:latin typeface="Quicksand" panose="020B0604020202020204" charset="0"/>
            </a:endParaRPr>
          </a:p>
        </p:txBody>
      </p:sp>
      <p:sp>
        <p:nvSpPr>
          <p:cNvPr id="19" name="Rectangle 19">
            <a:extLst>
              <a:ext uri="{FF2B5EF4-FFF2-40B4-BE49-F238E27FC236}">
                <a16:creationId xmlns:a16="http://schemas.microsoft.com/office/drawing/2014/main" id="{5425EB8B-99D2-446C-8D12-76558155AD95}"/>
              </a:ext>
            </a:extLst>
          </p:cNvPr>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207659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4D479-BD95-4AD0-90C7-224EB9FA2515}"/>
              </a:ext>
            </a:extLst>
          </p:cNvPr>
          <p:cNvSpPr>
            <a:spLocks noGrp="1"/>
          </p:cNvSpPr>
          <p:nvPr>
            <p:ph type="title"/>
          </p:nvPr>
        </p:nvSpPr>
        <p:spPr>
          <a:xfrm>
            <a:off x="152400" y="-146625"/>
            <a:ext cx="8462430" cy="1007700"/>
          </a:xfrm>
        </p:spPr>
        <p:txBody>
          <a:bodyPr/>
          <a:lstStyle/>
          <a:p>
            <a:r>
              <a:rPr lang="en-GB" sz="3200" b="1" dirty="0">
                <a:effectLst/>
                <a:latin typeface="Quicksand" panose="020B0604020202020204" charset="0"/>
                <a:ea typeface="Calibri" panose="020F0502020204030204" pitchFamily="34" charset="0"/>
                <a:cs typeface="Times New Roman" panose="02020603050405020304" pitchFamily="18" charset="0"/>
              </a:rPr>
              <a:t>Activity 2: What was the Royal Society?</a:t>
            </a:r>
            <a:endParaRPr lang="en-GB" sz="3200" dirty="0">
              <a:effectLst/>
              <a:latin typeface="Quicksand" panose="020B0604020202020204"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AFE6A36D-3540-49D4-AEAD-73C86DEBCB17}"/>
              </a:ext>
            </a:extLst>
          </p:cNvPr>
          <p:cNvSpPr>
            <a:spLocks noGrp="1"/>
          </p:cNvSpPr>
          <p:nvPr>
            <p:ph type="body" idx="1"/>
          </p:nvPr>
        </p:nvSpPr>
        <p:spPr>
          <a:xfrm>
            <a:off x="75343" y="861075"/>
            <a:ext cx="8616543" cy="4768456"/>
          </a:xfrm>
        </p:spPr>
        <p:txBody>
          <a:bodyPr/>
          <a:lstStyle/>
          <a:p>
            <a:pPr marL="152400" indent="0">
              <a:buNone/>
            </a:pPr>
            <a:r>
              <a:rPr lang="en-GB" sz="1600" b="1" dirty="0">
                <a:effectLst/>
                <a:latin typeface="Quicksand" panose="020B0604020202020204" charset="0"/>
                <a:ea typeface="Calibri" panose="020F0502020204030204" pitchFamily="34" charset="0"/>
                <a:cs typeface="Times New Roman" panose="02020603050405020304" pitchFamily="18" charset="0"/>
              </a:rPr>
              <a:t>Fill in the missing words:</a:t>
            </a:r>
            <a:r>
              <a:rPr lang="en-GB" sz="1600" dirty="0">
                <a:effectLst/>
                <a:latin typeface="Quicksand" panose="020B0604020202020204" charset="0"/>
                <a:ea typeface="Calibri" panose="020F0502020204030204" pitchFamily="34" charset="0"/>
                <a:cs typeface="Times New Roman" panose="02020603050405020304" pitchFamily="18" charset="0"/>
              </a:rPr>
              <a:t> </a:t>
            </a:r>
            <a:r>
              <a:rPr lang="en-GB" sz="1600" b="1" dirty="0">
                <a:effectLst/>
                <a:latin typeface="Quicksand" panose="020B0604020202020204" charset="0"/>
                <a:ea typeface="Calibri" panose="020F0502020204030204" pitchFamily="34" charset="0"/>
                <a:cs typeface="Times New Roman" panose="02020603050405020304" pitchFamily="18" charset="0"/>
              </a:rPr>
              <a:t>1660, literature, 1645, once, Civil, funding, charter, Wren, 1662, science, lectures</a:t>
            </a:r>
            <a:endParaRPr lang="en-GB" sz="1600" dirty="0">
              <a:effectLst/>
              <a:latin typeface="Quicksand" panose="020B0604020202020204" charset="0"/>
              <a:ea typeface="Calibri" panose="020F0502020204030204" pitchFamily="34" charset="0"/>
              <a:cs typeface="Times New Roman" panose="02020603050405020304" pitchFamily="18" charset="0"/>
            </a:endParaRPr>
          </a:p>
          <a:p>
            <a:pPr marL="152400" indent="0">
              <a:buNone/>
            </a:pPr>
            <a:r>
              <a:rPr lang="en-GB" sz="1600" dirty="0">
                <a:effectLst/>
                <a:latin typeface="Quicksand" panose="020B0604020202020204" charset="0"/>
                <a:ea typeface="Calibri" panose="020F0502020204030204" pitchFamily="34" charset="0"/>
                <a:cs typeface="Times New Roman" panose="02020603050405020304" pitchFamily="18" charset="0"/>
              </a:rPr>
              <a:t>In _________, a group of natural philosophers (people who study natural and physical science) formed what became known as the invisible college, a group who shared an interest in experiments and science. However, at this time England was unstable, due to the English _________ War. It wasn’t until ________ that a more formal organisation could be set up. This was helped by Charles II’s interest in science, as he gave a royal ___________ to the new Royal Society – this meant it was official, approved by the king, and supported by royal _____________. </a:t>
            </a:r>
          </a:p>
          <a:p>
            <a:pPr marL="152400" indent="0">
              <a:buNone/>
            </a:pPr>
            <a:r>
              <a:rPr lang="en-GB" sz="1600" dirty="0">
                <a:effectLst/>
                <a:latin typeface="Quicksand" panose="020B0604020202020204" charset="0"/>
                <a:ea typeface="Calibri" panose="020F0502020204030204" pitchFamily="34" charset="0"/>
                <a:cs typeface="Times New Roman" panose="02020603050405020304" pitchFamily="18" charset="0"/>
              </a:rPr>
              <a:t> </a:t>
            </a:r>
          </a:p>
          <a:p>
            <a:pPr marL="152400" indent="0">
              <a:buNone/>
            </a:pPr>
            <a:r>
              <a:rPr lang="en-GB" sz="1600" dirty="0">
                <a:effectLst/>
                <a:latin typeface="Quicksand" panose="020B0604020202020204" charset="0"/>
                <a:ea typeface="Calibri" panose="020F0502020204030204" pitchFamily="34" charset="0"/>
                <a:cs typeface="Times New Roman" panose="02020603050405020304" pitchFamily="18" charset="0"/>
              </a:rPr>
              <a:t>The Royal Society was proposed in November 1660 by architect Christopher _______, and was set up in ________. Members met _______ a week. Members included men from many different subjects, such as architecture (Wren), art, philosophy (John Locke), ____________ (Isaac Newton), politics (Samuel Pepys) and _______________ (John Dryden). They explored many ideas, including how to improve the English language! However, they mainly focused on science. They also made science more accessible to the general public, by holding _____________. Other countries soon set up their own scientific societies!</a:t>
            </a:r>
          </a:p>
        </p:txBody>
      </p:sp>
      <p:sp>
        <p:nvSpPr>
          <p:cNvPr id="19" name="Rectangle 19">
            <a:extLst>
              <a:ext uri="{FF2B5EF4-FFF2-40B4-BE49-F238E27FC236}">
                <a16:creationId xmlns:a16="http://schemas.microsoft.com/office/drawing/2014/main" id="{5425EB8B-99D2-446C-8D12-76558155AD95}"/>
              </a:ext>
            </a:extLst>
          </p:cNvPr>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1788826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4D479-BD95-4AD0-90C7-224EB9FA2515}"/>
              </a:ext>
            </a:extLst>
          </p:cNvPr>
          <p:cNvSpPr>
            <a:spLocks noGrp="1"/>
          </p:cNvSpPr>
          <p:nvPr>
            <p:ph type="title"/>
          </p:nvPr>
        </p:nvSpPr>
        <p:spPr>
          <a:xfrm>
            <a:off x="152400" y="-146625"/>
            <a:ext cx="8462430" cy="1007700"/>
          </a:xfrm>
        </p:spPr>
        <p:txBody>
          <a:bodyPr/>
          <a:lstStyle/>
          <a:p>
            <a:r>
              <a:rPr lang="en-GB" sz="3200" b="1" dirty="0">
                <a:effectLst/>
                <a:latin typeface="Quicksand" panose="020B0604020202020204" charset="0"/>
                <a:ea typeface="Calibri" panose="020F0502020204030204" pitchFamily="34" charset="0"/>
                <a:cs typeface="Times New Roman" panose="02020603050405020304" pitchFamily="18" charset="0"/>
              </a:rPr>
              <a:t>Activity 2: Answers!</a:t>
            </a:r>
            <a:endParaRPr lang="en-GB" sz="3200" dirty="0">
              <a:effectLst/>
              <a:latin typeface="Quicksand" panose="020B0604020202020204"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AFE6A36D-3540-49D4-AEAD-73C86DEBCB17}"/>
              </a:ext>
            </a:extLst>
          </p:cNvPr>
          <p:cNvSpPr>
            <a:spLocks noGrp="1"/>
          </p:cNvSpPr>
          <p:nvPr>
            <p:ph type="body" idx="1"/>
          </p:nvPr>
        </p:nvSpPr>
        <p:spPr>
          <a:xfrm>
            <a:off x="75343" y="861075"/>
            <a:ext cx="8616543" cy="4768456"/>
          </a:xfrm>
        </p:spPr>
        <p:txBody>
          <a:bodyPr/>
          <a:lstStyle/>
          <a:p>
            <a:pPr marL="152400" indent="0">
              <a:buNone/>
            </a:pPr>
            <a:r>
              <a:rPr lang="en-GB" sz="1800" dirty="0">
                <a:effectLst/>
                <a:latin typeface="Quicksand" panose="020B0604020202020204" charset="0"/>
                <a:ea typeface="Calibri" panose="020F0502020204030204" pitchFamily="34" charset="0"/>
                <a:cs typeface="Times New Roman" panose="02020603050405020304" pitchFamily="18" charset="0"/>
              </a:rPr>
              <a:t>In </a:t>
            </a:r>
            <a:r>
              <a:rPr lang="en-GB" sz="1800" b="1" dirty="0">
                <a:solidFill>
                  <a:schemeClr val="tx1"/>
                </a:solidFill>
                <a:effectLst/>
                <a:latin typeface="Quicksand" panose="020B0604020202020204" charset="0"/>
                <a:ea typeface="Calibri" panose="020F0502020204030204" pitchFamily="34" charset="0"/>
                <a:cs typeface="Times New Roman" panose="02020603050405020304" pitchFamily="18" charset="0"/>
              </a:rPr>
              <a:t>1645</a:t>
            </a:r>
            <a:r>
              <a:rPr lang="en-GB" sz="1800" dirty="0">
                <a:effectLst/>
                <a:latin typeface="Quicksand" panose="020B0604020202020204" charset="0"/>
                <a:ea typeface="Calibri" panose="020F0502020204030204" pitchFamily="34" charset="0"/>
                <a:cs typeface="Times New Roman" panose="02020603050405020304" pitchFamily="18" charset="0"/>
              </a:rPr>
              <a:t> a group of natural philosophers (people who study natural and physical science) formed what became known as the invisible college, a group who shared an interest in experiments and science. However, at this time England was unstable, due to the English </a:t>
            </a:r>
            <a:r>
              <a:rPr lang="en-GB" sz="1800" b="1" dirty="0">
                <a:solidFill>
                  <a:schemeClr val="tx1"/>
                </a:solidFill>
                <a:effectLst/>
                <a:latin typeface="Quicksand" panose="020B0604020202020204" charset="0"/>
                <a:ea typeface="Calibri" panose="020F0502020204030204" pitchFamily="34" charset="0"/>
                <a:cs typeface="Times New Roman" panose="02020603050405020304" pitchFamily="18" charset="0"/>
              </a:rPr>
              <a:t>Civil</a:t>
            </a:r>
            <a:r>
              <a:rPr lang="en-GB" sz="1800" dirty="0">
                <a:effectLst/>
                <a:latin typeface="Quicksand" panose="020B0604020202020204" charset="0"/>
                <a:ea typeface="Calibri" panose="020F0502020204030204" pitchFamily="34" charset="0"/>
                <a:cs typeface="Times New Roman" panose="02020603050405020304" pitchFamily="18" charset="0"/>
              </a:rPr>
              <a:t> War. It wasn’t until </a:t>
            </a:r>
            <a:r>
              <a:rPr lang="en-GB" sz="1800" b="1" dirty="0">
                <a:solidFill>
                  <a:schemeClr val="tx1"/>
                </a:solidFill>
                <a:effectLst/>
                <a:latin typeface="Quicksand" panose="020B0604020202020204" charset="0"/>
                <a:ea typeface="Calibri" panose="020F0502020204030204" pitchFamily="34" charset="0"/>
                <a:cs typeface="Times New Roman" panose="02020603050405020304" pitchFamily="18" charset="0"/>
              </a:rPr>
              <a:t>1660</a:t>
            </a:r>
            <a:r>
              <a:rPr lang="en-GB" sz="1800" dirty="0">
                <a:effectLst/>
                <a:latin typeface="Quicksand" panose="020B0604020202020204" charset="0"/>
                <a:ea typeface="Calibri" panose="020F0502020204030204" pitchFamily="34" charset="0"/>
                <a:cs typeface="Times New Roman" panose="02020603050405020304" pitchFamily="18" charset="0"/>
              </a:rPr>
              <a:t> that a more formal organisation could be set up. This was helped by Charles II’s interest in science, as he gave a royal </a:t>
            </a:r>
            <a:r>
              <a:rPr lang="en-GB" sz="1800" b="1" dirty="0">
                <a:solidFill>
                  <a:schemeClr val="tx1"/>
                </a:solidFill>
                <a:effectLst/>
                <a:latin typeface="Quicksand" panose="020B0604020202020204" charset="0"/>
                <a:ea typeface="Calibri" panose="020F0502020204030204" pitchFamily="34" charset="0"/>
                <a:cs typeface="Times New Roman" panose="02020603050405020304" pitchFamily="18" charset="0"/>
              </a:rPr>
              <a:t>charter</a:t>
            </a:r>
            <a:r>
              <a:rPr lang="en-GB" sz="1800" dirty="0">
                <a:effectLst/>
                <a:latin typeface="Quicksand" panose="020B0604020202020204" charset="0"/>
                <a:ea typeface="Calibri" panose="020F0502020204030204" pitchFamily="34" charset="0"/>
                <a:cs typeface="Times New Roman" panose="02020603050405020304" pitchFamily="18" charset="0"/>
              </a:rPr>
              <a:t> to the new Royal Society – this meant it was official, approved by the king, and supported by royal </a:t>
            </a:r>
            <a:r>
              <a:rPr lang="en-GB" sz="1800" b="1" dirty="0">
                <a:solidFill>
                  <a:schemeClr val="tx1"/>
                </a:solidFill>
                <a:effectLst/>
                <a:latin typeface="Quicksand" panose="020B0604020202020204" charset="0"/>
                <a:ea typeface="Calibri" panose="020F0502020204030204" pitchFamily="34" charset="0"/>
                <a:cs typeface="Times New Roman" panose="02020603050405020304" pitchFamily="18" charset="0"/>
              </a:rPr>
              <a:t>funding</a:t>
            </a:r>
            <a:r>
              <a:rPr lang="en-GB" sz="1800" dirty="0">
                <a:effectLst/>
                <a:latin typeface="Quicksand" panose="020B0604020202020204" charset="0"/>
                <a:ea typeface="Calibri" panose="020F0502020204030204" pitchFamily="34" charset="0"/>
                <a:cs typeface="Times New Roman" panose="02020603050405020304" pitchFamily="18" charset="0"/>
              </a:rPr>
              <a:t>. </a:t>
            </a:r>
          </a:p>
          <a:p>
            <a:pPr marL="152400" indent="0">
              <a:buNone/>
            </a:pPr>
            <a:r>
              <a:rPr lang="en-GB" sz="1800" dirty="0">
                <a:effectLst/>
                <a:latin typeface="Quicksand" panose="020B0604020202020204" charset="0"/>
                <a:ea typeface="Calibri" panose="020F0502020204030204" pitchFamily="34" charset="0"/>
                <a:cs typeface="Times New Roman" panose="02020603050405020304" pitchFamily="18" charset="0"/>
              </a:rPr>
              <a:t> </a:t>
            </a:r>
          </a:p>
          <a:p>
            <a:pPr marL="152400" indent="0">
              <a:buNone/>
            </a:pPr>
            <a:r>
              <a:rPr lang="en-GB" sz="1800" dirty="0">
                <a:effectLst/>
                <a:latin typeface="Quicksand" panose="020B0604020202020204" charset="0"/>
                <a:ea typeface="Calibri" panose="020F0502020204030204" pitchFamily="34" charset="0"/>
                <a:cs typeface="Times New Roman" panose="02020603050405020304" pitchFamily="18" charset="0"/>
              </a:rPr>
              <a:t>The Royal Society was proposed in November 1660 by architect Christopher </a:t>
            </a:r>
            <a:r>
              <a:rPr lang="en-GB" sz="1800" b="1" dirty="0">
                <a:solidFill>
                  <a:schemeClr val="tx1"/>
                </a:solidFill>
                <a:effectLst/>
                <a:latin typeface="Quicksand" panose="020B0604020202020204" charset="0"/>
                <a:ea typeface="Calibri" panose="020F0502020204030204" pitchFamily="34" charset="0"/>
                <a:cs typeface="Times New Roman" panose="02020603050405020304" pitchFamily="18" charset="0"/>
              </a:rPr>
              <a:t>Wren</a:t>
            </a:r>
            <a:r>
              <a:rPr lang="en-GB" sz="1800" dirty="0">
                <a:effectLst/>
                <a:latin typeface="Quicksand" panose="020B0604020202020204" charset="0"/>
                <a:ea typeface="Calibri" panose="020F0502020204030204" pitchFamily="34" charset="0"/>
                <a:cs typeface="Times New Roman" panose="02020603050405020304" pitchFamily="18" charset="0"/>
              </a:rPr>
              <a:t>, and was set up in </a:t>
            </a:r>
            <a:r>
              <a:rPr lang="en-GB" sz="1800" b="1" dirty="0">
                <a:solidFill>
                  <a:schemeClr val="tx1"/>
                </a:solidFill>
                <a:effectLst/>
                <a:latin typeface="Quicksand" panose="020B0604020202020204" charset="0"/>
                <a:ea typeface="Calibri" panose="020F0502020204030204" pitchFamily="34" charset="0"/>
                <a:cs typeface="Times New Roman" panose="02020603050405020304" pitchFamily="18" charset="0"/>
              </a:rPr>
              <a:t>1662</a:t>
            </a:r>
            <a:r>
              <a:rPr lang="en-GB" sz="1800" dirty="0">
                <a:effectLst/>
                <a:latin typeface="Quicksand" panose="020B0604020202020204" charset="0"/>
                <a:ea typeface="Calibri" panose="020F0502020204030204" pitchFamily="34" charset="0"/>
                <a:cs typeface="Times New Roman" panose="02020603050405020304" pitchFamily="18" charset="0"/>
              </a:rPr>
              <a:t>. Members met </a:t>
            </a:r>
            <a:r>
              <a:rPr lang="en-GB" sz="1800" b="1" dirty="0">
                <a:solidFill>
                  <a:schemeClr val="tx1"/>
                </a:solidFill>
                <a:effectLst/>
                <a:latin typeface="Quicksand" panose="020B0604020202020204" charset="0"/>
                <a:ea typeface="Calibri" panose="020F0502020204030204" pitchFamily="34" charset="0"/>
                <a:cs typeface="Times New Roman" panose="02020603050405020304" pitchFamily="18" charset="0"/>
              </a:rPr>
              <a:t>once</a:t>
            </a:r>
            <a:r>
              <a:rPr lang="en-GB" sz="1800" dirty="0">
                <a:effectLst/>
                <a:latin typeface="Quicksand" panose="020B0604020202020204" charset="0"/>
                <a:ea typeface="Calibri" panose="020F0502020204030204" pitchFamily="34" charset="0"/>
                <a:cs typeface="Times New Roman" panose="02020603050405020304" pitchFamily="18" charset="0"/>
              </a:rPr>
              <a:t> a week. Members included men from many different subjects, such as architecture (Wren), art, philosophy (John Locke), </a:t>
            </a:r>
            <a:r>
              <a:rPr lang="en-GB" sz="1800" b="1" dirty="0">
                <a:solidFill>
                  <a:schemeClr val="tx1"/>
                </a:solidFill>
                <a:effectLst/>
                <a:latin typeface="Quicksand" panose="020B0604020202020204" charset="0"/>
                <a:ea typeface="Calibri" panose="020F0502020204030204" pitchFamily="34" charset="0"/>
                <a:cs typeface="Times New Roman" panose="02020603050405020304" pitchFamily="18" charset="0"/>
              </a:rPr>
              <a:t>science</a:t>
            </a:r>
            <a:r>
              <a:rPr lang="en-GB" sz="1800" dirty="0">
                <a:effectLst/>
                <a:latin typeface="Quicksand" panose="020B0604020202020204" charset="0"/>
                <a:ea typeface="Calibri" panose="020F0502020204030204" pitchFamily="34" charset="0"/>
                <a:cs typeface="Times New Roman" panose="02020603050405020304" pitchFamily="18" charset="0"/>
              </a:rPr>
              <a:t> (Isaac Newton), politics (Samuel Pepys) and </a:t>
            </a:r>
            <a:r>
              <a:rPr lang="en-GB" sz="1800" b="1" dirty="0">
                <a:solidFill>
                  <a:schemeClr val="tx1"/>
                </a:solidFill>
                <a:effectLst/>
                <a:latin typeface="Quicksand" panose="020B0604020202020204" charset="0"/>
                <a:ea typeface="Calibri" panose="020F0502020204030204" pitchFamily="34" charset="0"/>
                <a:cs typeface="Times New Roman" panose="02020603050405020304" pitchFamily="18" charset="0"/>
              </a:rPr>
              <a:t>literature</a:t>
            </a:r>
            <a:r>
              <a:rPr lang="en-GB" sz="1800" dirty="0">
                <a:effectLst/>
                <a:latin typeface="Quicksand" panose="020B0604020202020204" charset="0"/>
                <a:ea typeface="Calibri" panose="020F0502020204030204" pitchFamily="34" charset="0"/>
                <a:cs typeface="Times New Roman" panose="02020603050405020304" pitchFamily="18" charset="0"/>
              </a:rPr>
              <a:t> (John Dryden). They explored many ideas, including how to improve the English language! However, they mainly focused on science. They also made science more accessible to the general public, by holding </a:t>
            </a:r>
            <a:r>
              <a:rPr lang="en-GB" sz="1800" b="1" dirty="0">
                <a:solidFill>
                  <a:schemeClr val="tx1"/>
                </a:solidFill>
                <a:effectLst/>
                <a:latin typeface="Quicksand" panose="020B0604020202020204" charset="0"/>
                <a:ea typeface="Calibri" panose="020F0502020204030204" pitchFamily="34" charset="0"/>
                <a:cs typeface="Times New Roman" panose="02020603050405020304" pitchFamily="18" charset="0"/>
              </a:rPr>
              <a:t>lectures</a:t>
            </a:r>
            <a:r>
              <a:rPr lang="en-GB" sz="1800" dirty="0">
                <a:effectLst/>
                <a:latin typeface="Quicksand" panose="020B0604020202020204" charset="0"/>
                <a:ea typeface="Calibri" panose="020F0502020204030204" pitchFamily="34" charset="0"/>
                <a:cs typeface="Times New Roman" panose="02020603050405020304" pitchFamily="18" charset="0"/>
              </a:rPr>
              <a:t>. Other countries soon set up their own scientific societies!</a:t>
            </a:r>
          </a:p>
        </p:txBody>
      </p:sp>
      <p:sp>
        <p:nvSpPr>
          <p:cNvPr id="19" name="Rectangle 19">
            <a:extLst>
              <a:ext uri="{FF2B5EF4-FFF2-40B4-BE49-F238E27FC236}">
                <a16:creationId xmlns:a16="http://schemas.microsoft.com/office/drawing/2014/main" id="{5425EB8B-99D2-446C-8D12-76558155AD95}"/>
              </a:ext>
            </a:extLst>
          </p:cNvPr>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558596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4D479-BD95-4AD0-90C7-224EB9FA2515}"/>
              </a:ext>
            </a:extLst>
          </p:cNvPr>
          <p:cNvSpPr>
            <a:spLocks noGrp="1"/>
          </p:cNvSpPr>
          <p:nvPr>
            <p:ph type="title"/>
          </p:nvPr>
        </p:nvSpPr>
        <p:spPr>
          <a:xfrm>
            <a:off x="229456" y="231488"/>
            <a:ext cx="8462430" cy="1007700"/>
          </a:xfrm>
        </p:spPr>
        <p:txBody>
          <a:bodyPr/>
          <a:lstStyle/>
          <a:p>
            <a:r>
              <a:rPr lang="en-GB" sz="2800" b="1" dirty="0">
                <a:effectLst/>
                <a:latin typeface="Quicksand" panose="020B0604020202020204" charset="0"/>
                <a:ea typeface="Calibri" panose="020F0502020204030204" pitchFamily="34" charset="0"/>
                <a:cs typeface="Times New Roman" panose="02020603050405020304" pitchFamily="18" charset="0"/>
              </a:rPr>
              <a:t>Activity 3: How significant were the Scientific Revolution and the Royal Society?</a:t>
            </a:r>
            <a:endParaRPr lang="en-GB" sz="2800" dirty="0">
              <a:effectLst/>
              <a:latin typeface="Quicksand" panose="020B0604020202020204"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AFE6A36D-3540-49D4-AEAD-73C86DEBCB17}"/>
              </a:ext>
            </a:extLst>
          </p:cNvPr>
          <p:cNvSpPr>
            <a:spLocks noGrp="1"/>
          </p:cNvSpPr>
          <p:nvPr>
            <p:ph type="body" idx="1"/>
          </p:nvPr>
        </p:nvSpPr>
        <p:spPr>
          <a:xfrm>
            <a:off x="75343" y="1278330"/>
            <a:ext cx="8616543" cy="4768456"/>
          </a:xfrm>
        </p:spPr>
        <p:txBody>
          <a:bodyPr/>
          <a:lstStyle/>
          <a:p>
            <a:pPr marL="152400" indent="0">
              <a:buNone/>
            </a:pPr>
            <a:r>
              <a:rPr lang="en-GB" sz="2400" b="1" dirty="0">
                <a:effectLst/>
                <a:latin typeface="Quicksand" panose="020B0604020202020204" charset="0"/>
                <a:ea typeface="Calibri" panose="020F0502020204030204" pitchFamily="34" charset="0"/>
                <a:cs typeface="Times New Roman" panose="02020603050405020304" pitchFamily="18" charset="0"/>
              </a:rPr>
              <a:t>Answer these questions in your book. Explain each answer in a detailed paragraph:</a:t>
            </a:r>
            <a:endParaRPr lang="en-GB" sz="2400" dirty="0">
              <a:effectLst/>
              <a:latin typeface="Quicksand" panose="020B0604020202020204" charset="0"/>
              <a:ea typeface="Calibri" panose="020F0502020204030204" pitchFamily="34" charset="0"/>
              <a:cs typeface="Times New Roman" panose="02020603050405020304" pitchFamily="18" charset="0"/>
            </a:endParaRPr>
          </a:p>
          <a:p>
            <a:pPr marL="342900" lvl="0" indent="-342900">
              <a:buFont typeface="+mj-lt"/>
              <a:buAutoNum type="arabicParenR"/>
            </a:pPr>
            <a:r>
              <a:rPr lang="en-GB" sz="2400" dirty="0">
                <a:effectLst/>
                <a:latin typeface="Quicksand" panose="020B0604020202020204" charset="0"/>
                <a:ea typeface="Calibri" panose="020F0502020204030204" pitchFamily="34" charset="0"/>
                <a:cs typeface="Times New Roman" panose="02020603050405020304" pitchFamily="18" charset="0"/>
              </a:rPr>
              <a:t>How significant were the Big Ideas of the Scientific Revolution? Did they impact people’s lives? Did they lay groundwork for new ideas?</a:t>
            </a:r>
          </a:p>
          <a:p>
            <a:pPr marL="342900" lvl="0" indent="-342900">
              <a:buFont typeface="+mj-lt"/>
              <a:buAutoNum type="arabicParenR"/>
            </a:pPr>
            <a:r>
              <a:rPr lang="en-GB" sz="2400" dirty="0">
                <a:effectLst/>
                <a:latin typeface="Quicksand" panose="020B0604020202020204" charset="0"/>
                <a:ea typeface="Calibri" panose="020F0502020204030204" pitchFamily="34" charset="0"/>
                <a:cs typeface="Times New Roman" panose="02020603050405020304" pitchFamily="18" charset="0"/>
              </a:rPr>
              <a:t>How significant was the Royal Society? Why? </a:t>
            </a:r>
          </a:p>
          <a:p>
            <a:pPr marL="342900" lvl="0" indent="-342900">
              <a:buFont typeface="+mj-lt"/>
              <a:buAutoNum type="arabicParenR"/>
            </a:pPr>
            <a:r>
              <a:rPr lang="en-GB" sz="2400" i="1" dirty="0">
                <a:effectLst/>
                <a:latin typeface="Quicksand" panose="020B0604020202020204" charset="0"/>
                <a:ea typeface="Calibri" panose="020F0502020204030204" pitchFamily="34" charset="0"/>
                <a:cs typeface="Times New Roman" panose="02020603050405020304" pitchFamily="18" charset="0"/>
              </a:rPr>
              <a:t>Challenge: Which was more significant, the role of the individual, or the role of the organisation? Why?</a:t>
            </a:r>
            <a:endParaRPr lang="en-GB" sz="2400" dirty="0">
              <a:effectLst/>
              <a:latin typeface="Quicksand" panose="020B0604020202020204" charset="0"/>
              <a:ea typeface="Calibri" panose="020F0502020204030204" pitchFamily="34" charset="0"/>
              <a:cs typeface="Times New Roman" panose="02020603050405020304" pitchFamily="18" charset="0"/>
            </a:endParaRPr>
          </a:p>
        </p:txBody>
      </p:sp>
      <p:sp>
        <p:nvSpPr>
          <p:cNvPr id="19" name="Rectangle 19">
            <a:extLst>
              <a:ext uri="{FF2B5EF4-FFF2-40B4-BE49-F238E27FC236}">
                <a16:creationId xmlns:a16="http://schemas.microsoft.com/office/drawing/2014/main" id="{5425EB8B-99D2-446C-8D12-76558155AD95}"/>
              </a:ext>
            </a:extLst>
          </p:cNvPr>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5" name="Picture 4">
            <a:extLst>
              <a:ext uri="{FF2B5EF4-FFF2-40B4-BE49-F238E27FC236}">
                <a16:creationId xmlns:a16="http://schemas.microsoft.com/office/drawing/2014/main" id="{70AB6355-8943-4858-8F01-015187E97225}"/>
              </a:ext>
            </a:extLst>
          </p:cNvPr>
          <p:cNvPicPr/>
          <p:nvPr/>
        </p:nvPicPr>
        <p:blipFill rotWithShape="1">
          <a:blip r:embed="rId2" cstate="print">
            <a:extLst>
              <a:ext uri="{28A0092B-C50C-407E-A947-70E740481C1C}">
                <a14:useLocalDpi xmlns:a14="http://schemas.microsoft.com/office/drawing/2010/main" val="0"/>
              </a:ext>
            </a:extLst>
          </a:blip>
          <a:srcRect l="26547" t="13388" r="42136" b="30623"/>
          <a:stretch/>
        </p:blipFill>
        <p:spPr bwMode="auto">
          <a:xfrm>
            <a:off x="152399" y="4849402"/>
            <a:ext cx="1871609" cy="182280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48142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1"/>
          <p:cNvSpPr txBox="1">
            <a:spLocks noGrp="1"/>
          </p:cNvSpPr>
          <p:nvPr>
            <p:ph type="title"/>
          </p:nvPr>
        </p:nvSpPr>
        <p:spPr>
          <a:xfrm>
            <a:off x="265500" y="373626"/>
            <a:ext cx="4045200" cy="6135329"/>
          </a:xfrm>
          <a:prstGeom prst="rect">
            <a:avLst/>
          </a:prstGeom>
          <a:noFill/>
          <a:ln>
            <a:noFill/>
          </a:ln>
        </p:spPr>
        <p:txBody>
          <a:bodyPr spcFirstLastPara="1" wrap="square" lIns="91425" tIns="91425" rIns="91425" bIns="91425" anchor="b" anchorCtr="0">
            <a:noAutofit/>
          </a:bodyPr>
          <a:lstStyle/>
          <a:p>
            <a:r>
              <a:rPr lang="en-GB" sz="4000" b="0" u="sng" dirty="0"/>
              <a:t>Final thoughts…</a:t>
            </a:r>
            <a:br>
              <a:rPr lang="en-GB" sz="4000" b="0" u="sng" dirty="0"/>
            </a:br>
            <a:br>
              <a:rPr lang="en-GB" sz="4800" b="0" dirty="0">
                <a:latin typeface="Quicksand" panose="020B0604020202020204" charset="0"/>
              </a:rPr>
            </a:br>
            <a:r>
              <a:rPr lang="en-GB" sz="2400" dirty="0">
                <a:effectLst/>
                <a:latin typeface="Quicksand" panose="020B0604020202020204" charset="0"/>
                <a:ea typeface="Calibri" panose="020F0502020204030204" pitchFamily="34" charset="0"/>
                <a:cs typeface="Times New Roman" panose="02020603050405020304" pitchFamily="18" charset="0"/>
              </a:rPr>
              <a:t>How significant were the Big Ideas of the Scientific Revolution? </a:t>
            </a:r>
            <a:br>
              <a:rPr lang="en-GB" sz="2400" dirty="0">
                <a:effectLst/>
                <a:latin typeface="Quicksand" panose="020B0604020202020204" charset="0"/>
                <a:ea typeface="Calibri" panose="020F0502020204030204" pitchFamily="34" charset="0"/>
                <a:cs typeface="Times New Roman" panose="02020603050405020304" pitchFamily="18" charset="0"/>
              </a:rPr>
            </a:br>
            <a:br>
              <a:rPr lang="en-GB" sz="2400" dirty="0">
                <a:effectLst/>
                <a:latin typeface="Quicksand" panose="020B0604020202020204" charset="0"/>
                <a:ea typeface="Calibri" panose="020F0502020204030204" pitchFamily="34" charset="0"/>
                <a:cs typeface="Times New Roman" panose="02020603050405020304" pitchFamily="18" charset="0"/>
              </a:rPr>
            </a:br>
            <a:r>
              <a:rPr lang="en-GB" sz="2400" b="0" dirty="0">
                <a:effectLst/>
                <a:latin typeface="Quicksand" panose="020B0604020202020204" charset="0"/>
                <a:ea typeface="Calibri" panose="020F0502020204030204" pitchFamily="34" charset="0"/>
                <a:cs typeface="Times New Roman" panose="02020603050405020304" pitchFamily="18" charset="0"/>
              </a:rPr>
              <a:t>Did they impact people’s lives? </a:t>
            </a:r>
            <a:br>
              <a:rPr lang="en-GB" sz="2400" b="0" dirty="0">
                <a:effectLst/>
                <a:latin typeface="Quicksand" panose="020B0604020202020204" charset="0"/>
                <a:ea typeface="Calibri" panose="020F0502020204030204" pitchFamily="34" charset="0"/>
                <a:cs typeface="Times New Roman" panose="02020603050405020304" pitchFamily="18" charset="0"/>
              </a:rPr>
            </a:br>
            <a:br>
              <a:rPr lang="en-GB" sz="2400" b="0" dirty="0">
                <a:effectLst/>
                <a:latin typeface="Quicksand" panose="020B0604020202020204" charset="0"/>
                <a:ea typeface="Calibri" panose="020F0502020204030204" pitchFamily="34" charset="0"/>
                <a:cs typeface="Times New Roman" panose="02020603050405020304" pitchFamily="18" charset="0"/>
              </a:rPr>
            </a:br>
            <a:r>
              <a:rPr lang="en-GB" sz="2400" b="0" dirty="0">
                <a:effectLst/>
                <a:latin typeface="Quicksand" panose="020B0604020202020204" charset="0"/>
                <a:ea typeface="Calibri" panose="020F0502020204030204" pitchFamily="34" charset="0"/>
                <a:cs typeface="Times New Roman" panose="02020603050405020304" pitchFamily="18" charset="0"/>
              </a:rPr>
              <a:t>Did they lay groundwork for new ideas?</a:t>
            </a:r>
            <a:br>
              <a:rPr lang="en-GB" sz="2400" b="0" dirty="0">
                <a:effectLst/>
                <a:latin typeface="Quicksand" panose="020B0604020202020204" charset="0"/>
                <a:ea typeface="Calibri" panose="020F0502020204030204" pitchFamily="34" charset="0"/>
                <a:cs typeface="Times New Roman" panose="02020603050405020304" pitchFamily="18" charset="0"/>
              </a:rPr>
            </a:br>
            <a:br>
              <a:rPr lang="en-GB" sz="2400" dirty="0">
                <a:effectLst/>
                <a:latin typeface="Quicksand" panose="020B0604020202020204" charset="0"/>
                <a:ea typeface="Calibri" panose="020F0502020204030204" pitchFamily="34" charset="0"/>
                <a:cs typeface="Times New Roman" panose="02020603050405020304" pitchFamily="18" charset="0"/>
              </a:rPr>
            </a:br>
            <a:br>
              <a:rPr lang="en-GB" sz="2400" b="0" dirty="0">
                <a:latin typeface="Quicksand" panose="020B0604020202020204" charset="0"/>
                <a:ea typeface="Calibri" panose="020F0502020204030204" pitchFamily="34" charset="0"/>
                <a:cs typeface="Times New Roman" panose="02020603050405020304" pitchFamily="18" charset="0"/>
              </a:rPr>
            </a:br>
            <a:endParaRPr lang="en-GB" sz="2400" b="0" dirty="0">
              <a:latin typeface="Quicksand" panose="020B0604020202020204" charset="0"/>
            </a:endParaRPr>
          </a:p>
        </p:txBody>
      </p:sp>
      <p:sp>
        <p:nvSpPr>
          <p:cNvPr id="2" name="TextBox 1">
            <a:extLst>
              <a:ext uri="{FF2B5EF4-FFF2-40B4-BE49-F238E27FC236}">
                <a16:creationId xmlns:a16="http://schemas.microsoft.com/office/drawing/2014/main" id="{8A10BE7F-53A1-45A2-B6BE-67D0EE7D3D2C}"/>
              </a:ext>
            </a:extLst>
          </p:cNvPr>
          <p:cNvSpPr txBox="1"/>
          <p:nvPr/>
        </p:nvSpPr>
        <p:spPr>
          <a:xfrm>
            <a:off x="5198724" y="2228671"/>
            <a:ext cx="3390472" cy="1200329"/>
          </a:xfrm>
          <a:prstGeom prst="rect">
            <a:avLst/>
          </a:prstGeom>
          <a:noFill/>
        </p:spPr>
        <p:txBody>
          <a:bodyPr wrap="square" rtlCol="0">
            <a:spAutoFit/>
          </a:bodyPr>
          <a:lstStyle/>
          <a:p>
            <a:pPr algn="ctr"/>
            <a:r>
              <a:rPr lang="en-GB" sz="3600" dirty="0">
                <a:latin typeface="Quicksand" panose="020B0604020202020204" charset="0"/>
              </a:rPr>
              <a:t>Discuss and share ideas!</a:t>
            </a:r>
          </a:p>
        </p:txBody>
      </p:sp>
      <p:pic>
        <p:nvPicPr>
          <p:cNvPr id="4" name="Picture 3">
            <a:extLst>
              <a:ext uri="{FF2B5EF4-FFF2-40B4-BE49-F238E27FC236}">
                <a16:creationId xmlns:a16="http://schemas.microsoft.com/office/drawing/2014/main" id="{76ED4CAD-9AFF-42C3-ACCF-0F3AFF346C3C}"/>
              </a:ext>
            </a:extLst>
          </p:cNvPr>
          <p:cNvPicPr/>
          <p:nvPr/>
        </p:nvPicPr>
        <p:blipFill rotWithShape="1">
          <a:blip r:embed="rId3" cstate="print">
            <a:extLst>
              <a:ext uri="{28A0092B-C50C-407E-A947-70E740481C1C}">
                <a14:useLocalDpi xmlns:a14="http://schemas.microsoft.com/office/drawing/2010/main" val="0"/>
              </a:ext>
            </a:extLst>
          </a:blip>
          <a:srcRect l="26547" t="13388" r="42136" b="30623"/>
          <a:stretch/>
        </p:blipFill>
        <p:spPr bwMode="auto">
          <a:xfrm>
            <a:off x="5606343" y="3597774"/>
            <a:ext cx="2705450" cy="2911181"/>
          </a:xfrm>
          <a:prstGeom prst="rect">
            <a:avLst/>
          </a:prstGeom>
          <a:ln>
            <a:noFill/>
          </a:ln>
          <a:extLst>
            <a:ext uri="{53640926-AAD7-44D8-BBD7-CCE9431645EC}">
              <a14:shadowObscured xmlns:a14="http://schemas.microsoft.com/office/drawing/2010/main"/>
            </a:ext>
          </a:extLst>
        </p:spPr>
      </p:pic>
    </p:spTree>
  </p:cSld>
  <p:clrMapOvr>
    <a:masterClrMapping/>
  </p:clrMapOvr>
</p:sld>
</file>

<file path=ppt/theme/theme1.xml><?xml version="1.0" encoding="utf-8"?>
<a:theme xmlns:a="http://schemas.openxmlformats.org/drawingml/2006/main" name="CPD presentation template 2015-16">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240169A74EF54D8A076EF6C4FDBB55" ma:contentTypeVersion="12" ma:contentTypeDescription="Create a new document." ma:contentTypeScope="" ma:versionID="4a2b3351f5537b3056a129a1c8c5302d">
  <xsd:schema xmlns:xsd="http://www.w3.org/2001/XMLSchema" xmlns:xs="http://www.w3.org/2001/XMLSchema" xmlns:p="http://schemas.microsoft.com/office/2006/metadata/properties" xmlns:ns2="b18fd106-5d4e-4355-b32f-bd604eda3e1d" xmlns:ns3="bbe72c3a-4102-4f21-8896-2fb097555d67" targetNamespace="http://schemas.microsoft.com/office/2006/metadata/properties" ma:root="true" ma:fieldsID="d1daaf4372bc8c66dbcccb4332c4de98" ns2:_="" ns3:_="">
    <xsd:import namespace="b18fd106-5d4e-4355-b32f-bd604eda3e1d"/>
    <xsd:import namespace="bbe72c3a-4102-4f21-8896-2fb097555d67"/>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8fd106-5d4e-4355-b32f-bd604eda3e1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be72c3a-4102-4f21-8896-2fb097555d67"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D69D53D-4F75-4DD2-943B-69AD1F3B464F}"/>
</file>

<file path=customXml/itemProps2.xml><?xml version="1.0" encoding="utf-8"?>
<ds:datastoreItem xmlns:ds="http://schemas.openxmlformats.org/officeDocument/2006/customXml" ds:itemID="{B7221AC2-C0E4-41ED-A5AC-33523F4B5416}"/>
</file>

<file path=customXml/itemProps3.xml><?xml version="1.0" encoding="utf-8"?>
<ds:datastoreItem xmlns:ds="http://schemas.openxmlformats.org/officeDocument/2006/customXml" ds:itemID="{7578AFDD-B5C6-49B7-AE4D-F9493B00B03D}"/>
</file>

<file path=docProps/app.xml><?xml version="1.0" encoding="utf-8"?>
<Properties xmlns="http://schemas.openxmlformats.org/officeDocument/2006/extended-properties" xmlns:vt="http://schemas.openxmlformats.org/officeDocument/2006/docPropsVTypes">
  <TotalTime>4170</TotalTime>
  <Words>687</Words>
  <Application>Microsoft Office PowerPoint</Application>
  <PresentationFormat>On-screen Show (4:3)</PresentationFormat>
  <Paragraphs>25</Paragraphs>
  <Slides>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Quicksand</vt:lpstr>
      <vt:lpstr>Oswald</vt:lpstr>
      <vt:lpstr>CPD presentation template 2015-16</vt:lpstr>
      <vt:lpstr>Ideas:  How far did big ideas change people’s understanding and experiences of the world, 1500-1800?</vt:lpstr>
      <vt:lpstr>Activity 1: What was the Scientific Revolution, and who were some of its key figures?</vt:lpstr>
      <vt:lpstr>Activity 2: What was the Royal Society?</vt:lpstr>
      <vt:lpstr>Activity 2: Answers!</vt:lpstr>
      <vt:lpstr>Activity 3: How significant were the Scientific Revolution and the Royal Society?</vt:lpstr>
      <vt:lpstr>Final thoughts…  How significant were the Big Ideas of the Scientific Revolution?   Did they impact people’s lives?   Did they lay groundwork for new ideas?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Elizabethan England 1558-88</dc:title>
  <dc:creator>Camilla Evans</dc:creator>
  <cp:lastModifiedBy>Camilla Evans</cp:lastModifiedBy>
  <cp:revision>72</cp:revision>
  <dcterms:modified xsi:type="dcterms:W3CDTF">2020-11-01T19:14:03Z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0x010100C9240169A74EF54D8A076EF6C4FDBB55</vt:lpwstr>
  </property>
</Properties>
</file>