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3"/>
  </p:notesMasterIdLst>
  <p:sldIdLst>
    <p:sldId id="256" r:id="rId2"/>
    <p:sldId id="267" r:id="rId3"/>
    <p:sldId id="264" r:id="rId4"/>
    <p:sldId id="268" r:id="rId5"/>
    <p:sldId id="278" r:id="rId6"/>
    <p:sldId id="277" r:id="rId7"/>
    <p:sldId id="298" r:id="rId8"/>
    <p:sldId id="300" r:id="rId9"/>
    <p:sldId id="301" r:id="rId10"/>
    <p:sldId id="302" r:id="rId11"/>
    <p:sldId id="303"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Oswald" panose="020B0604020202020204" charset="0"/>
      <p:regular r:id="rId18"/>
      <p:bold r:id="rId19"/>
    </p:embeddedFont>
    <p:embeddedFont>
      <p:font typeface="Quicksand"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53"/>
    <p:restoredTop sz="94690"/>
  </p:normalViewPr>
  <p:slideViewPr>
    <p:cSldViewPr snapToGrid="0" snapToObjects="1">
      <p:cViewPr varScale="1">
        <p:scale>
          <a:sx n="62" d="100"/>
          <a:sy n="62" d="100"/>
        </p:scale>
        <p:origin x="12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dirty="0"/>
              <a:t>Covid</a:t>
            </a:r>
            <a:r>
              <a:rPr lang="en-GB" baseline="0" dirty="0"/>
              <a:t>-19 Guidance: </a:t>
            </a:r>
            <a:r>
              <a:rPr lang="en-GB" dirty="0"/>
              <a:t>Ensure students tag in booklets</a:t>
            </a:r>
            <a:r>
              <a:rPr lang="en-GB" baseline="0" dirty="0"/>
              <a:t>, put plastic covers on their books and wipe them down before leaving!</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Template 2018-19 (Original)" type="title">
  <p:cSld name="TITLE">
    <p:bg>
      <p:bgPr>
        <a:solidFill>
          <a:srgbClr val="D0E0E3"/>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4226100" y="2389800"/>
            <a:ext cx="691800" cy="717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0" y="0"/>
            <a:ext cx="9144000" cy="2589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6000"/>
              <a:buNone/>
              <a:defRPr sz="6000" b="1">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2588550"/>
            <a:ext cx="8282400" cy="200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Quicksand"/>
              <a:buNone/>
              <a:defRPr sz="3600">
                <a:latin typeface="Quicksand"/>
                <a:ea typeface="Quicksand"/>
                <a:cs typeface="Quicksand"/>
                <a:sym typeface="Quicksan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pic>
        <p:nvPicPr>
          <p:cNvPr id="14" name="Google Shape;14;p2"/>
          <p:cNvPicPr preferRelativeResize="0"/>
          <p:nvPr/>
        </p:nvPicPr>
        <p:blipFill rotWithShape="1">
          <a:blip r:embed="rId2">
            <a:alphaModFix amt="41000"/>
          </a:blip>
          <a:srcRect l="1826" t="66387" r="1516" b="6409"/>
          <a:stretch/>
        </p:blipFill>
        <p:spPr>
          <a:xfrm>
            <a:off x="0" y="0"/>
            <a:ext cx="9144000" cy="2589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D0E0E3"/>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357225"/>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3" name="Google Shape;23;p5"/>
          <p:cNvSpPr txBox="1">
            <a:spLocks noGrp="1"/>
          </p:cNvSpPr>
          <p:nvPr>
            <p:ph type="body" idx="1"/>
          </p:nvPr>
        </p:nvSpPr>
        <p:spPr>
          <a:xfrm>
            <a:off x="311700" y="1560425"/>
            <a:ext cx="3968100" cy="3934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PD Presentations 2017-18 (Original)">
  <p:cSld name="SECTION_TITLE_AND_DESCRIPTION">
    <p:bg>
      <p:bgPr>
        <a:solidFill>
          <a:schemeClr val="accent5"/>
        </a:solidFill>
        <a:effectLst/>
      </p:bgPr>
    </p:bg>
    <p:spTree>
      <p:nvGrpSpPr>
        <p:cNvPr id="1" name="Shape 24"/>
        <p:cNvGrpSpPr/>
        <p:nvPr/>
      </p:nvGrpSpPr>
      <p:grpSpPr>
        <a:xfrm>
          <a:off x="0" y="0"/>
          <a:ext cx="0" cy="0"/>
          <a:chOff x="0" y="0"/>
          <a:chExt cx="0" cy="0"/>
        </a:xfrm>
      </p:grpSpPr>
      <p:sp>
        <p:nvSpPr>
          <p:cNvPr id="25" name="Google Shape;25;p6"/>
          <p:cNvSpPr/>
          <p:nvPr/>
        </p:nvSpPr>
        <p:spPr>
          <a:xfrm>
            <a:off x="4572000" y="233"/>
            <a:ext cx="4572000" cy="68580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6"/>
          <p:cNvSpPr txBox="1">
            <a:spLocks noGrp="1"/>
          </p:cNvSpPr>
          <p:nvPr>
            <p:ph type="title"/>
          </p:nvPr>
        </p:nvSpPr>
        <p:spPr>
          <a:xfrm>
            <a:off x="265500" y="1438333"/>
            <a:ext cx="4045200" cy="2385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27" name="Google Shape;27;p6"/>
          <p:cNvSpPr txBox="1">
            <a:spLocks noGrp="1"/>
          </p:cNvSpPr>
          <p:nvPr>
            <p:ph type="subTitle" idx="1"/>
          </p:nvPr>
        </p:nvSpPr>
        <p:spPr>
          <a:xfrm>
            <a:off x="265500" y="3895201"/>
            <a:ext cx="4045200" cy="179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Quicksand"/>
              <a:buNone/>
              <a:defRPr>
                <a:solidFill>
                  <a:schemeClr val="lt1"/>
                </a:solidFill>
                <a:latin typeface="Quicksand"/>
                <a:ea typeface="Quicksand"/>
                <a:cs typeface="Quicksand"/>
                <a:sym typeface="Quicksand"/>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28" name="Google Shape;28;p6"/>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9" name="Google Shape;29;p6"/>
          <p:cNvSpPr/>
          <p:nvPr/>
        </p:nvSpPr>
        <p:spPr>
          <a:xfrm>
            <a:off x="200425" y="6274150"/>
            <a:ext cx="3799500" cy="488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19EA0D4-DDFB-A546-9D0A-5B9D43317355}"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DCB82-D065-5240-92B9-B9CE8A2F2A6D}" type="slidenum">
              <a:rPr lang="en-US" smtClean="0"/>
              <a:t>‹#›</a:t>
            </a:fld>
            <a:endParaRPr lang="en-US"/>
          </a:p>
        </p:txBody>
      </p:sp>
    </p:spTree>
    <p:extLst>
      <p:ext uri="{BB962C8B-B14F-4D97-AF65-F5344CB8AC3E}">
        <p14:creationId xmlns:p14="http://schemas.microsoft.com/office/powerpoint/2010/main" val="488907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2350" y="199925"/>
            <a:ext cx="8036700" cy="978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3000"/>
              <a:buFont typeface="Quicksand"/>
              <a:buNone/>
              <a:defRPr sz="3000" b="1" i="0" u="none" strike="noStrike" cap="none">
                <a:solidFill>
                  <a:schemeClr val="dk2"/>
                </a:solidFill>
                <a:latin typeface="Quicksand"/>
                <a:ea typeface="Quicksand"/>
                <a:cs typeface="Quicksand"/>
                <a:sym typeface="Quicksan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631233"/>
            <a:ext cx="8520600" cy="4133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pic>
        <p:nvPicPr>
          <p:cNvPr id="8" name="Google Shape;8;p1"/>
          <p:cNvPicPr preferRelativeResize="0"/>
          <p:nvPr/>
        </p:nvPicPr>
        <p:blipFill rotWithShape="1">
          <a:blip r:embed="rId6">
            <a:alphaModFix/>
          </a:blip>
          <a:srcRect l="5152" r="7950" b="42973"/>
          <a:stretch/>
        </p:blipFill>
        <p:spPr>
          <a:xfrm>
            <a:off x="7674050" y="5884025"/>
            <a:ext cx="1320375" cy="871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7"/>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p>
            <a:r>
              <a:rPr lang="en-GB" sz="4400" dirty="0"/>
              <a:t>Ideas: </a:t>
            </a:r>
            <a:br>
              <a:rPr lang="en-GB" sz="4400" b="0" dirty="0"/>
            </a:br>
            <a:r>
              <a:rPr lang="en-GB" sz="3200" b="0" dirty="0">
                <a:effectLst/>
                <a:latin typeface="Quicksand" panose="020B0604020202020204" charset="0"/>
                <a:ea typeface="Times New Roman" panose="02020603050405020304" pitchFamily="18" charset="0"/>
              </a:rPr>
              <a:t>How far did big ideas change people’s understanding and experiences of the world, 1500-1800?</a:t>
            </a:r>
            <a:endParaRPr sz="4400" b="0" dirty="0">
              <a:sym typeface="Quicksand"/>
            </a:endParaRPr>
          </a:p>
        </p:txBody>
      </p:sp>
      <p:sp>
        <p:nvSpPr>
          <p:cNvPr id="5" name="Google Shape;35;p7"/>
          <p:cNvSpPr txBox="1">
            <a:spLocks/>
          </p:cNvSpPr>
          <p:nvPr/>
        </p:nvSpPr>
        <p:spPr>
          <a:xfrm>
            <a:off x="411175" y="2920276"/>
            <a:ext cx="8282400" cy="2536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3600"/>
              <a:buFont typeface="Quicksand"/>
              <a:buNone/>
              <a:defRPr sz="3600" b="0" i="0" u="none" strike="noStrike" cap="none">
                <a:solidFill>
                  <a:schemeClr val="dk2"/>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2pPr>
            <a:lvl3pPr marL="1371600" marR="0" lvl="2"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3pPr>
            <a:lvl4pPr marL="1828800" marR="0" lvl="3"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4pPr>
            <a:lvl5pPr marL="2286000" marR="0" lvl="4"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5pPr>
            <a:lvl6pPr marL="2743200" marR="0" lvl="5"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6pPr>
            <a:lvl7pPr marL="3200400" marR="0" lvl="6"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7pPr>
            <a:lvl8pPr marL="3657600" marR="0" lvl="7"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8pPr>
            <a:lvl9pPr marL="4114800" marR="0" lvl="8"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9pPr>
          </a:lstStyle>
          <a:p>
            <a:pPr marL="0" indent="0"/>
            <a:r>
              <a:rPr lang="en-GB" sz="3200" b="1"/>
              <a:t>Lesson 2:</a:t>
            </a:r>
            <a:endParaRPr lang="en-GB" sz="3200" b="1" dirty="0"/>
          </a:p>
          <a:p>
            <a:pPr algn="ctr">
              <a:spcAft>
                <a:spcPts val="0"/>
              </a:spcAft>
            </a:pPr>
            <a:r>
              <a:rPr lang="en-GB" sz="3200" b="1" dirty="0">
                <a:effectLst/>
                <a:latin typeface="Quicksand" panose="020B0604020202020204" charset="0"/>
                <a:ea typeface="Calibri" panose="020F0502020204030204" pitchFamily="34" charset="0"/>
                <a:cs typeface="Calibri" panose="020F0502020204030204" pitchFamily="34" charset="0"/>
              </a:rPr>
              <a:t>What was the Renaissance?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D479-BD95-4AD0-90C7-224EB9FA2515}"/>
              </a:ext>
            </a:extLst>
          </p:cNvPr>
          <p:cNvSpPr>
            <a:spLocks noGrp="1"/>
          </p:cNvSpPr>
          <p:nvPr>
            <p:ph type="title"/>
          </p:nvPr>
        </p:nvSpPr>
        <p:spPr>
          <a:xfrm>
            <a:off x="215757" y="152400"/>
            <a:ext cx="8462430" cy="1007700"/>
          </a:xfrm>
        </p:spPr>
        <p:txBody>
          <a:bodyPr/>
          <a:lstStyle/>
          <a:p>
            <a:pPr eaLnBrk="0" fontAlgn="base" hangingPunct="0">
              <a:spcBef>
                <a:spcPct val="0"/>
              </a:spcBef>
              <a:spcAft>
                <a:spcPct val="0"/>
              </a:spcAft>
            </a:pPr>
            <a:r>
              <a:rPr kumimoji="0" lang="en-GB" altLang="en-US" sz="2800" b="1" i="0"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Activity </a:t>
            </a:r>
            <a:r>
              <a:rPr lang="en-GB" altLang="en-US" sz="2800" dirty="0">
                <a:solidFill>
                  <a:schemeClr val="bg2"/>
                </a:solidFill>
                <a:latin typeface="Quicksand" panose="020B0604020202020204" charset="0"/>
                <a:ea typeface="Calibri" panose="020F0502020204030204" pitchFamily="34" charset="0"/>
                <a:cs typeface="Times New Roman" panose="02020603050405020304" pitchFamily="18" charset="0"/>
              </a:rPr>
              <a:t>3</a:t>
            </a:r>
            <a:r>
              <a:rPr kumimoji="0" lang="en-GB" altLang="en-US" sz="2800" b="1" i="0"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 </a:t>
            </a:r>
            <a:r>
              <a:rPr lang="en-GB" sz="2800" b="1" dirty="0">
                <a:effectLst/>
                <a:latin typeface="Quicksand" panose="020B0604020202020204" charset="0"/>
                <a:ea typeface="Calibri" panose="020F0502020204030204" pitchFamily="34" charset="0"/>
                <a:cs typeface="Times New Roman" panose="02020603050405020304" pitchFamily="18" charset="0"/>
              </a:rPr>
              <a:t>Example narrative</a:t>
            </a:r>
            <a:endParaRPr lang="en-GB" sz="2800" dirty="0">
              <a:solidFill>
                <a:schemeClr val="bg2"/>
              </a:solidFill>
              <a:latin typeface="Quicksand" panose="020B0604020202020204" charset="0"/>
            </a:endParaRPr>
          </a:p>
        </p:txBody>
      </p:sp>
      <p:sp>
        <p:nvSpPr>
          <p:cNvPr id="3" name="Text Placeholder 2">
            <a:extLst>
              <a:ext uri="{FF2B5EF4-FFF2-40B4-BE49-F238E27FC236}">
                <a16:creationId xmlns:a16="http://schemas.microsoft.com/office/drawing/2014/main" id="{AFE6A36D-3540-49D4-AEAD-73C86DEBCB17}"/>
              </a:ext>
            </a:extLst>
          </p:cNvPr>
          <p:cNvSpPr>
            <a:spLocks noGrp="1"/>
          </p:cNvSpPr>
          <p:nvPr>
            <p:ph type="body" idx="1"/>
          </p:nvPr>
        </p:nvSpPr>
        <p:spPr>
          <a:xfrm>
            <a:off x="215757" y="1448656"/>
            <a:ext cx="8753582" cy="5256943"/>
          </a:xfrm>
          <a:solidFill>
            <a:srgbClr val="D0E0E3"/>
          </a:solidFill>
        </p:spPr>
        <p:txBody>
          <a:bodyPr/>
          <a:lstStyle/>
          <a:p>
            <a:pPr marL="0" indent="0">
              <a:buNone/>
            </a:pPr>
            <a:r>
              <a:rPr lang="en-GB" sz="2400" dirty="0">
                <a:effectLst/>
                <a:latin typeface="Quicksand" panose="020B0604020202020204" charset="0"/>
                <a:ea typeface="Calibri" panose="020F0502020204030204" pitchFamily="34" charset="0"/>
                <a:cs typeface="Times New Roman" panose="02020603050405020304" pitchFamily="18" charset="0"/>
              </a:rPr>
              <a:t>In 1300, people were heavily influenced by the Church, and believed </a:t>
            </a:r>
            <a:r>
              <a:rPr lang="en-GB" sz="2400" b="1" dirty="0">
                <a:solidFill>
                  <a:srgbClr val="FF0000"/>
                </a:solidFill>
                <a:effectLst/>
                <a:latin typeface="Quicksand" panose="020B0604020202020204" charset="0"/>
                <a:ea typeface="Calibri" panose="020F0502020204030204" pitchFamily="34" charset="0"/>
                <a:cs typeface="Times New Roman" panose="02020603050405020304" pitchFamily="18" charset="0"/>
              </a:rPr>
              <a:t>everything that the Pope and the Catholic Church taught them</a:t>
            </a:r>
            <a:r>
              <a:rPr lang="en-GB" sz="2400" dirty="0">
                <a:effectLst/>
                <a:latin typeface="Quicksand" panose="020B0604020202020204" charset="0"/>
                <a:ea typeface="Calibri" panose="020F0502020204030204" pitchFamily="34" charset="0"/>
                <a:cs typeface="Times New Roman" panose="02020603050405020304" pitchFamily="18" charset="0"/>
              </a:rPr>
              <a:t>. However, this changed in 1517, </a:t>
            </a:r>
            <a:r>
              <a:rPr lang="en-GB" sz="2400" b="1" dirty="0">
                <a:solidFill>
                  <a:srgbClr val="FF0000"/>
                </a:solidFill>
                <a:effectLst/>
                <a:latin typeface="Quicksand" panose="020B0604020202020204" charset="0"/>
                <a:ea typeface="Calibri" panose="020F0502020204030204" pitchFamily="34" charset="0"/>
                <a:cs typeface="Times New Roman" panose="02020603050405020304" pitchFamily="18" charset="0"/>
              </a:rPr>
              <a:t>when Martin Luther reformed the Church. This meant that the Church had less power, and people felt encouraged to challenge old ideas. </a:t>
            </a:r>
            <a:r>
              <a:rPr lang="en-GB" sz="2400" dirty="0">
                <a:effectLst/>
                <a:latin typeface="Quicksand" panose="020B0604020202020204" charset="0"/>
                <a:ea typeface="Calibri" panose="020F0502020204030204" pitchFamily="34" charset="0"/>
                <a:cs typeface="Times New Roman" panose="02020603050405020304" pitchFamily="18" charset="0"/>
              </a:rPr>
              <a:t>Further changes occurred throughout </a:t>
            </a:r>
            <a:r>
              <a:rPr lang="en-GB" sz="2400" b="1" dirty="0">
                <a:solidFill>
                  <a:srgbClr val="FF0000"/>
                </a:solidFill>
                <a:effectLst/>
                <a:latin typeface="Quicksand" panose="020B0604020202020204" charset="0"/>
                <a:ea typeface="Calibri" panose="020F0502020204030204" pitchFamily="34" charset="0"/>
                <a:cs typeface="Times New Roman" panose="02020603050405020304" pitchFamily="18" charset="0"/>
              </a:rPr>
              <a:t>the Renaissance due to developments in science and understandin</a:t>
            </a:r>
            <a:r>
              <a:rPr lang="en-GB" sz="2400" b="1" dirty="0">
                <a:solidFill>
                  <a:srgbClr val="FF0000"/>
                </a:solidFill>
                <a:latin typeface="Quicksand" panose="020B0604020202020204" charset="0"/>
                <a:ea typeface="Calibri" panose="020F0502020204030204" pitchFamily="34" charset="0"/>
                <a:cs typeface="Times New Roman" panose="02020603050405020304" pitchFamily="18" charset="0"/>
              </a:rPr>
              <a:t>g of the world</a:t>
            </a:r>
            <a:r>
              <a:rPr lang="en-GB" sz="2400" b="1" dirty="0">
                <a:solidFill>
                  <a:srgbClr val="FF0000"/>
                </a:solidFill>
                <a:effectLst/>
                <a:latin typeface="Quicksand" panose="020B0604020202020204" charset="0"/>
                <a:ea typeface="Calibri" panose="020F0502020204030204" pitchFamily="34" charset="0"/>
                <a:cs typeface="Times New Roman" panose="02020603050405020304" pitchFamily="18" charset="0"/>
              </a:rPr>
              <a:t>. </a:t>
            </a:r>
            <a:r>
              <a:rPr lang="en-GB" sz="2400" dirty="0">
                <a:effectLst/>
                <a:latin typeface="Quicksand" panose="020B0604020202020204" charset="0"/>
                <a:ea typeface="Calibri" panose="020F0502020204030204" pitchFamily="34" charset="0"/>
                <a:cs typeface="Times New Roman" panose="02020603050405020304" pitchFamily="18" charset="0"/>
              </a:rPr>
              <a:t>By 1600, people’s understanding and experiences of the world had significantly changed. They were now less </a:t>
            </a:r>
            <a:r>
              <a:rPr lang="en-GB" sz="2400" b="1" dirty="0">
                <a:solidFill>
                  <a:srgbClr val="FF0000"/>
                </a:solidFill>
                <a:effectLst/>
                <a:latin typeface="Quicksand" panose="020B0604020202020204" charset="0"/>
                <a:ea typeface="Calibri" panose="020F0502020204030204" pitchFamily="34" charset="0"/>
                <a:cs typeface="Times New Roman" panose="02020603050405020304" pitchFamily="18" charset="0"/>
              </a:rPr>
              <a:t>religious</a:t>
            </a:r>
            <a:r>
              <a:rPr lang="en-GB" sz="2400" dirty="0">
                <a:effectLst/>
                <a:latin typeface="Quicksand" panose="020B0604020202020204" charset="0"/>
                <a:ea typeface="Calibri" panose="020F0502020204030204" pitchFamily="34" charset="0"/>
                <a:cs typeface="Times New Roman" panose="02020603050405020304" pitchFamily="18" charset="0"/>
              </a:rPr>
              <a:t> and more rational and logical.</a:t>
            </a:r>
          </a:p>
        </p:txBody>
      </p:sp>
      <p:sp>
        <p:nvSpPr>
          <p:cNvPr id="19" name="Rectangle 19">
            <a:extLst>
              <a:ext uri="{FF2B5EF4-FFF2-40B4-BE49-F238E27FC236}">
                <a16:creationId xmlns:a16="http://schemas.microsoft.com/office/drawing/2014/main" id="{5425EB8B-99D2-446C-8D12-76558155AD95}"/>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9437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265500" y="373626"/>
            <a:ext cx="4045200" cy="6135329"/>
          </a:xfrm>
          <a:prstGeom prst="rect">
            <a:avLst/>
          </a:prstGeom>
          <a:noFill/>
          <a:ln>
            <a:noFill/>
          </a:ln>
        </p:spPr>
        <p:txBody>
          <a:bodyPr spcFirstLastPara="1" wrap="square" lIns="91425" tIns="91425" rIns="91425" bIns="91425" anchor="b" anchorCtr="0">
            <a:noAutofit/>
          </a:bodyPr>
          <a:lstStyle/>
          <a:p>
            <a:pPr>
              <a:spcAft>
                <a:spcPts val="0"/>
              </a:spcAft>
            </a:pPr>
            <a:r>
              <a:rPr lang="en-GB" sz="4000" b="0" u="sng" dirty="0"/>
              <a:t>Final thoughts…</a:t>
            </a:r>
            <a:br>
              <a:rPr lang="en-GB" sz="4000" b="0" u="sng" dirty="0"/>
            </a:br>
            <a:br>
              <a:rPr lang="en-GB" sz="4800" b="0" dirty="0">
                <a:latin typeface="Quicksand" panose="020B0604020202020204" charset="0"/>
              </a:rPr>
            </a:br>
            <a:r>
              <a:rPr lang="en-GB" sz="2400" dirty="0">
                <a:latin typeface="Quicksand" panose="020B0604020202020204" charset="0"/>
                <a:cs typeface="Times New Roman" panose="02020603050405020304" pitchFamily="18" charset="0"/>
              </a:rPr>
              <a:t>How significant </a:t>
            </a:r>
            <a:r>
              <a:rPr lang="en-GB" sz="2400">
                <a:latin typeface="Quicksand" panose="020B0604020202020204" charset="0"/>
                <a:cs typeface="Times New Roman" panose="02020603050405020304" pitchFamily="18" charset="0"/>
              </a:rPr>
              <a:t>would these Big Ideas </a:t>
            </a:r>
            <a:r>
              <a:rPr lang="en-GB" sz="2400" dirty="0">
                <a:latin typeface="Quicksand" panose="020B0604020202020204" charset="0"/>
                <a:cs typeface="Times New Roman" panose="02020603050405020304" pitchFamily="18" charset="0"/>
              </a:rPr>
              <a:t>have been </a:t>
            </a:r>
            <a:r>
              <a:rPr lang="en-GB" sz="2400">
                <a:latin typeface="Quicksand" panose="020B0604020202020204" charset="0"/>
                <a:cs typeface="Times New Roman" panose="02020603050405020304" pitchFamily="18" charset="0"/>
              </a:rPr>
              <a:t>to people? </a:t>
            </a:r>
            <a:br>
              <a:rPr lang="en-GB" sz="2400" dirty="0">
                <a:latin typeface="Quicksand" panose="020B0604020202020204" charset="0"/>
                <a:cs typeface="Times New Roman" panose="02020603050405020304" pitchFamily="18" charset="0"/>
              </a:rPr>
            </a:br>
            <a:br>
              <a:rPr lang="en-GB" sz="2400" dirty="0">
                <a:latin typeface="Quicksand" panose="020B0604020202020204" charset="0"/>
                <a:cs typeface="Times New Roman" panose="02020603050405020304" pitchFamily="18" charset="0"/>
              </a:rPr>
            </a:br>
            <a:r>
              <a:rPr lang="en-GB" sz="2400" dirty="0">
                <a:latin typeface="Quicksand" panose="020B0604020202020204" charset="0"/>
                <a:cs typeface="Times New Roman" panose="02020603050405020304" pitchFamily="18" charset="0"/>
              </a:rPr>
              <a:t>Why?</a:t>
            </a:r>
            <a:br>
              <a:rPr lang="en-GB" sz="2400" dirty="0">
                <a:latin typeface="Quicksand" panose="020B0604020202020204" charset="0"/>
                <a:cs typeface="Times New Roman" panose="02020603050405020304" pitchFamily="18" charset="0"/>
              </a:rPr>
            </a:br>
            <a:br>
              <a:rPr lang="en-GB" sz="2400" dirty="0">
                <a:latin typeface="Quicksand" panose="020B0604020202020204" charset="0"/>
                <a:cs typeface="Times New Roman" panose="02020603050405020304" pitchFamily="18" charset="0"/>
              </a:rPr>
            </a:br>
            <a:br>
              <a:rPr lang="en-GB" sz="2400" b="0" dirty="0">
                <a:effectLst/>
                <a:latin typeface="Quicksand" panose="020B0604020202020204" charset="0"/>
                <a:ea typeface="Calibri" panose="020F0502020204030204" pitchFamily="34" charset="0"/>
                <a:cs typeface="Times New Roman" panose="02020603050405020304" pitchFamily="18" charset="0"/>
              </a:rPr>
            </a:br>
            <a:br>
              <a:rPr lang="en-GB" sz="2400" b="0" dirty="0">
                <a:effectLst/>
                <a:latin typeface="Quicksand" panose="020B0604020202020204" charset="0"/>
                <a:ea typeface="Calibri" panose="020F0502020204030204" pitchFamily="34" charset="0"/>
                <a:cs typeface="Times New Roman" panose="02020603050405020304" pitchFamily="18" charset="0"/>
              </a:rPr>
            </a:br>
            <a:br>
              <a:rPr lang="en-GB" sz="2400" b="0" dirty="0">
                <a:effectLst/>
                <a:latin typeface="Quicksand" panose="020B0604020202020204" charset="0"/>
                <a:ea typeface="Calibri" panose="020F0502020204030204" pitchFamily="34" charset="0"/>
                <a:cs typeface="Times New Roman" panose="02020603050405020304" pitchFamily="18" charset="0"/>
              </a:rPr>
            </a:br>
            <a:endParaRPr sz="2400" b="0" dirty="0">
              <a:latin typeface="Quicksand" panose="020B0604020202020204" charset="0"/>
            </a:endParaRPr>
          </a:p>
        </p:txBody>
      </p:sp>
      <p:sp>
        <p:nvSpPr>
          <p:cNvPr id="2" name="TextBox 1">
            <a:extLst>
              <a:ext uri="{FF2B5EF4-FFF2-40B4-BE49-F238E27FC236}">
                <a16:creationId xmlns:a16="http://schemas.microsoft.com/office/drawing/2014/main" id="{E9BD0F54-29B4-44E8-82C6-FAECD7B10908}"/>
              </a:ext>
            </a:extLst>
          </p:cNvPr>
          <p:cNvSpPr txBox="1"/>
          <p:nvPr/>
        </p:nvSpPr>
        <p:spPr>
          <a:xfrm>
            <a:off x="4941870" y="2240961"/>
            <a:ext cx="3739793" cy="1200329"/>
          </a:xfrm>
          <a:prstGeom prst="rect">
            <a:avLst/>
          </a:prstGeom>
          <a:noFill/>
        </p:spPr>
        <p:txBody>
          <a:bodyPr wrap="square" rtlCol="0">
            <a:spAutoFit/>
          </a:bodyPr>
          <a:lstStyle/>
          <a:p>
            <a:pPr algn="ctr"/>
            <a:r>
              <a:rPr lang="en-GB" sz="3600" dirty="0">
                <a:latin typeface="Quicksand" panose="020B0604020202020204" charset="0"/>
              </a:rPr>
              <a:t>Discuss and share ideas!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1a: Quick starter drawing activity</a:t>
            </a:r>
          </a:p>
        </p:txBody>
      </p:sp>
      <p:sp>
        <p:nvSpPr>
          <p:cNvPr id="3" name="Content Placeholder 2"/>
          <p:cNvSpPr>
            <a:spLocks noGrp="1"/>
          </p:cNvSpPr>
          <p:nvPr>
            <p:ph idx="1"/>
          </p:nvPr>
        </p:nvSpPr>
        <p:spPr/>
        <p:txBody>
          <a:bodyPr/>
          <a:lstStyle/>
          <a:p>
            <a:pPr marL="114300" indent="0">
              <a:buNone/>
            </a:pPr>
            <a:r>
              <a:rPr lang="en-US" sz="2800" dirty="0">
                <a:latin typeface="Quicksand" panose="020B0604020202020204" charset="0"/>
              </a:rPr>
              <a:t>Person 1 – turn around to face the back.</a:t>
            </a:r>
          </a:p>
          <a:p>
            <a:pPr marL="114300" indent="0">
              <a:buNone/>
            </a:pPr>
            <a:r>
              <a:rPr lang="en-US" sz="2800" dirty="0">
                <a:latin typeface="Quicksand" panose="020B0604020202020204" charset="0"/>
              </a:rPr>
              <a:t>Person 2 – describe the images on the board.</a:t>
            </a:r>
          </a:p>
          <a:p>
            <a:pPr marL="114300" indent="0">
              <a:buNone/>
            </a:pPr>
            <a:r>
              <a:rPr lang="en-US" sz="2800" dirty="0">
                <a:latin typeface="Quicksand" panose="020B0604020202020204" charset="0"/>
              </a:rPr>
              <a:t>Person 1 – draw what is being described to you in the back of your book. </a:t>
            </a:r>
          </a:p>
          <a:p>
            <a:pPr marL="114300" indent="0">
              <a:buNone/>
            </a:pPr>
            <a:endParaRPr lang="en-US" sz="2800" dirty="0">
              <a:latin typeface="Quicksand" panose="020B0604020202020204" charset="0"/>
            </a:endParaRPr>
          </a:p>
        </p:txBody>
      </p:sp>
    </p:spTree>
    <p:extLst>
      <p:ext uri="{BB962C8B-B14F-4D97-AF65-F5344CB8AC3E}">
        <p14:creationId xmlns:p14="http://schemas.microsoft.com/office/powerpoint/2010/main" val="147092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267" y="274638"/>
            <a:ext cx="8229600" cy="1143000"/>
          </a:xfrm>
        </p:spPr>
        <p:txBody>
          <a:bodyPr/>
          <a:lstStyle/>
          <a:p>
            <a:endParaRPr lang="en-US" dirty="0"/>
          </a:p>
        </p:txBody>
      </p:sp>
      <p:pic>
        <p:nvPicPr>
          <p:cNvPr id="4" name="Picture 3"/>
          <p:cNvPicPr>
            <a:picLocks noChangeAspect="1"/>
          </p:cNvPicPr>
          <p:nvPr/>
        </p:nvPicPr>
        <p:blipFill>
          <a:blip r:embed="rId2"/>
          <a:stretch>
            <a:fillRect/>
          </a:stretch>
        </p:blipFill>
        <p:spPr>
          <a:xfrm>
            <a:off x="2825976" y="0"/>
            <a:ext cx="3458181" cy="6671732"/>
          </a:xfrm>
          <a:prstGeom prst="rect">
            <a:avLst/>
          </a:prstGeom>
        </p:spPr>
      </p:pic>
    </p:spTree>
    <p:extLst>
      <p:ext uri="{BB962C8B-B14F-4D97-AF65-F5344CB8AC3E}">
        <p14:creationId xmlns:p14="http://schemas.microsoft.com/office/powerpoint/2010/main" val="49894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swap!</a:t>
            </a:r>
          </a:p>
        </p:txBody>
      </p:sp>
      <p:sp>
        <p:nvSpPr>
          <p:cNvPr id="3" name="Content Placeholder 2"/>
          <p:cNvSpPr>
            <a:spLocks noGrp="1"/>
          </p:cNvSpPr>
          <p:nvPr>
            <p:ph idx="1"/>
          </p:nvPr>
        </p:nvSpPr>
        <p:spPr/>
        <p:txBody>
          <a:bodyPr/>
          <a:lstStyle/>
          <a:p>
            <a:pPr marL="114300" indent="0">
              <a:buNone/>
            </a:pPr>
            <a:r>
              <a:rPr lang="en-US" sz="2400" dirty="0">
                <a:latin typeface="Quicksand" panose="020B0604020202020204" charset="0"/>
              </a:rPr>
              <a:t>Person 2 – turn around to face the back.</a:t>
            </a:r>
          </a:p>
          <a:p>
            <a:pPr marL="114300" indent="0">
              <a:buNone/>
            </a:pPr>
            <a:r>
              <a:rPr lang="en-US" sz="2400" dirty="0">
                <a:latin typeface="Quicksand" panose="020B0604020202020204" charset="0"/>
              </a:rPr>
              <a:t>Person 1 – describe the images on the board.</a:t>
            </a:r>
          </a:p>
          <a:p>
            <a:pPr marL="114300" indent="0">
              <a:buNone/>
            </a:pPr>
            <a:r>
              <a:rPr lang="en-US" sz="2400" dirty="0">
                <a:latin typeface="Quicksand" panose="020B0604020202020204" charset="0"/>
              </a:rPr>
              <a:t>Person 2 – draw what is being described to you in the back of your book.</a:t>
            </a:r>
          </a:p>
          <a:p>
            <a:pPr marL="114300" indent="0">
              <a:buNone/>
            </a:pPr>
            <a:endParaRPr lang="en-US" sz="2400" dirty="0">
              <a:latin typeface="Quicksand" panose="020B0604020202020204" charset="0"/>
            </a:endParaRPr>
          </a:p>
        </p:txBody>
      </p:sp>
    </p:spTree>
    <p:extLst>
      <p:ext uri="{BB962C8B-B14F-4D97-AF65-F5344CB8AC3E}">
        <p14:creationId xmlns:p14="http://schemas.microsoft.com/office/powerpoint/2010/main" val="271127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6A74-06F1-4116-8045-170BFFFA1F0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BD3CB1-C644-44F3-A5F1-AD73D95C189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A8C12BB-1E1B-4BD6-A829-054F31F854FF}"/>
              </a:ext>
            </a:extLst>
          </p:cNvPr>
          <p:cNvPicPr>
            <a:picLocks noChangeAspect="1"/>
          </p:cNvPicPr>
          <p:nvPr/>
        </p:nvPicPr>
        <p:blipFill>
          <a:blip r:embed="rId2"/>
          <a:stretch>
            <a:fillRect/>
          </a:stretch>
        </p:blipFill>
        <p:spPr>
          <a:xfrm>
            <a:off x="2234844" y="0"/>
            <a:ext cx="5100903" cy="6898112"/>
          </a:xfrm>
          <a:prstGeom prst="rect">
            <a:avLst/>
          </a:prstGeom>
        </p:spPr>
      </p:pic>
    </p:spTree>
    <p:extLst>
      <p:ext uri="{BB962C8B-B14F-4D97-AF65-F5344CB8AC3E}">
        <p14:creationId xmlns:p14="http://schemas.microsoft.com/office/powerpoint/2010/main" val="170214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267" y="274638"/>
            <a:ext cx="8229600" cy="1143000"/>
          </a:xfrm>
        </p:spPr>
        <p:txBody>
          <a:bodyPr/>
          <a:lstStyle/>
          <a:p>
            <a:r>
              <a:rPr lang="en-US" sz="2800" b="1" dirty="0">
                <a:effectLst/>
                <a:latin typeface="Quicksand" panose="020B0604020202020204" charset="0"/>
                <a:ea typeface="Calibri" panose="020F0502020204030204" pitchFamily="34" charset="0"/>
              </a:rPr>
              <a:t>Activity 1b: What can you learn from the two images about how art changed at this time?</a:t>
            </a:r>
            <a:endParaRPr lang="en-US" sz="2800" dirty="0">
              <a:latin typeface="Quicksand" panose="020B0604020202020204" charset="0"/>
            </a:endParaRPr>
          </a:p>
        </p:txBody>
      </p:sp>
      <p:pic>
        <p:nvPicPr>
          <p:cNvPr id="4" name="Picture 3"/>
          <p:cNvPicPr>
            <a:picLocks noChangeAspect="1"/>
          </p:cNvPicPr>
          <p:nvPr/>
        </p:nvPicPr>
        <p:blipFill>
          <a:blip r:embed="rId2"/>
          <a:stretch>
            <a:fillRect/>
          </a:stretch>
        </p:blipFill>
        <p:spPr>
          <a:xfrm>
            <a:off x="616625" y="1571095"/>
            <a:ext cx="2598025" cy="5012267"/>
          </a:xfrm>
          <a:prstGeom prst="rect">
            <a:avLst/>
          </a:prstGeom>
        </p:spPr>
      </p:pic>
      <p:pic>
        <p:nvPicPr>
          <p:cNvPr id="5" name="Picture 4"/>
          <p:cNvPicPr>
            <a:picLocks noChangeAspect="1"/>
          </p:cNvPicPr>
          <p:nvPr/>
        </p:nvPicPr>
        <p:blipFill>
          <a:blip r:embed="rId3"/>
          <a:stretch>
            <a:fillRect/>
          </a:stretch>
        </p:blipFill>
        <p:spPr>
          <a:xfrm>
            <a:off x="3714324" y="1571095"/>
            <a:ext cx="3721100" cy="5032161"/>
          </a:xfrm>
          <a:prstGeom prst="rect">
            <a:avLst/>
          </a:prstGeom>
        </p:spPr>
      </p:pic>
    </p:spTree>
    <p:extLst>
      <p:ext uri="{BB962C8B-B14F-4D97-AF65-F5344CB8AC3E}">
        <p14:creationId xmlns:p14="http://schemas.microsoft.com/office/powerpoint/2010/main" val="143890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D479-BD95-4AD0-90C7-224EB9FA2515}"/>
              </a:ext>
            </a:extLst>
          </p:cNvPr>
          <p:cNvSpPr>
            <a:spLocks noGrp="1"/>
          </p:cNvSpPr>
          <p:nvPr>
            <p:ph type="title"/>
          </p:nvPr>
        </p:nvSpPr>
        <p:spPr>
          <a:xfrm>
            <a:off x="292813" y="-11812"/>
            <a:ext cx="8462430" cy="1007700"/>
          </a:xfrm>
        </p:spPr>
        <p:txBody>
          <a:bodyPr/>
          <a:lstStyle/>
          <a:p>
            <a:pPr marL="0" marR="0" lvl="0" indent="0" defTabSz="914400" rtl="0" eaLnBrk="0" fontAlgn="base" latinLnBrk="0" hangingPunct="0">
              <a:lnSpc>
                <a:spcPct val="100000"/>
              </a:lnSpc>
              <a:spcBef>
                <a:spcPct val="0"/>
              </a:spcBef>
              <a:spcAft>
                <a:spcPct val="0"/>
              </a:spcAft>
              <a:tabLst/>
            </a:pPr>
            <a:r>
              <a:rPr kumimoji="0" lang="en-GB" altLang="en-US" sz="2800" b="1" i="0"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Activity 2: What was the Renaissance?</a:t>
            </a:r>
            <a:endParaRPr lang="en-GB" sz="2800" dirty="0">
              <a:solidFill>
                <a:schemeClr val="bg2"/>
              </a:solidFill>
              <a:latin typeface="Quicksand" panose="020B0604020202020204" charset="0"/>
            </a:endParaRPr>
          </a:p>
        </p:txBody>
      </p:sp>
      <p:sp>
        <p:nvSpPr>
          <p:cNvPr id="3" name="Text Placeholder 2">
            <a:extLst>
              <a:ext uri="{FF2B5EF4-FFF2-40B4-BE49-F238E27FC236}">
                <a16:creationId xmlns:a16="http://schemas.microsoft.com/office/drawing/2014/main" id="{AFE6A36D-3540-49D4-AEAD-73C86DEBCB17}"/>
              </a:ext>
            </a:extLst>
          </p:cNvPr>
          <p:cNvSpPr>
            <a:spLocks noGrp="1"/>
          </p:cNvSpPr>
          <p:nvPr>
            <p:ph type="body" idx="1"/>
          </p:nvPr>
        </p:nvSpPr>
        <p:spPr>
          <a:xfrm>
            <a:off x="215757" y="1139184"/>
            <a:ext cx="8753582" cy="5566415"/>
          </a:xfrm>
          <a:solidFill>
            <a:srgbClr val="D0E0E3"/>
          </a:solidFill>
        </p:spPr>
        <p:txBody>
          <a:bodyPr/>
          <a:lstStyle/>
          <a:p>
            <a:pPr marL="152400" indent="0">
              <a:buNone/>
            </a:pPr>
            <a:r>
              <a:rPr lang="en-GB" sz="1400" b="1" dirty="0">
                <a:effectLst/>
                <a:latin typeface="Quicksand" panose="020B0604020202020204" charset="0"/>
                <a:ea typeface="Calibri" panose="020F0502020204030204" pitchFamily="34" charset="0"/>
                <a:cs typeface="Calibri" panose="020F0502020204030204" pitchFamily="34" charset="0"/>
              </a:rPr>
              <a:t>Fill in the gaps with the missing words:</a:t>
            </a:r>
            <a:endParaRPr lang="en-GB" sz="1400" dirty="0">
              <a:effectLst/>
              <a:latin typeface="Quicksand" panose="020B0604020202020204" charset="0"/>
              <a:ea typeface="Calibri" panose="020F0502020204030204" pitchFamily="34" charset="0"/>
              <a:cs typeface="Calibri" panose="020F0502020204030204" pitchFamily="34" charset="0"/>
            </a:endParaRPr>
          </a:p>
          <a:p>
            <a:pPr marL="152400" indent="0">
              <a:buNone/>
            </a:pPr>
            <a:r>
              <a:rPr lang="en-GB" sz="1400" b="1" dirty="0">
                <a:effectLst/>
                <a:latin typeface="Quicksand" panose="020B0604020202020204" charset="0"/>
                <a:ea typeface="Calibri" panose="020F0502020204030204" pitchFamily="34" charset="0"/>
                <a:cs typeface="Calibri" panose="020F0502020204030204" pitchFamily="34" charset="0"/>
              </a:rPr>
              <a:t>Istanbul</a:t>
            </a:r>
            <a:r>
              <a:rPr lang="en-GB" sz="1400" b="1" dirty="0">
                <a:latin typeface="Quicksand" panose="020B0604020202020204" charset="0"/>
                <a:ea typeface="Calibri" panose="020F0502020204030204" pitchFamily="34" charset="0"/>
                <a:cs typeface="Calibri" panose="020F0502020204030204" pitchFamily="34" charset="0"/>
              </a:rPr>
              <a:t>         </a:t>
            </a:r>
            <a:r>
              <a:rPr lang="en-GB" sz="1400" b="1" dirty="0">
                <a:effectLst/>
                <a:latin typeface="Quicksand" panose="020B0604020202020204" charset="0"/>
                <a:ea typeface="Calibri" panose="020F0502020204030204" pitchFamily="34" charset="0"/>
                <a:cs typeface="Calibri" panose="020F0502020204030204" pitchFamily="34" charset="0"/>
              </a:rPr>
              <a:t>scholars	Rome		rediscovery		Leonardo        Italy	Florence		anatomy		quickly			science</a:t>
            </a:r>
            <a:endParaRPr lang="en-GB" sz="1400" dirty="0">
              <a:effectLst/>
              <a:latin typeface="Quicksand" panose="020B0604020202020204" charset="0"/>
              <a:ea typeface="Calibri" panose="020F0502020204030204" pitchFamily="34" charset="0"/>
              <a:cs typeface="Calibri" panose="020F0502020204030204" pitchFamily="34" charset="0"/>
            </a:endParaRPr>
          </a:p>
          <a:p>
            <a:pPr marL="152400" indent="0" algn="just">
              <a:buNone/>
            </a:pPr>
            <a:r>
              <a:rPr lang="en-GB" sz="1400" dirty="0">
                <a:effectLst/>
                <a:latin typeface="Quicksand" panose="020B0604020202020204" charset="0"/>
                <a:ea typeface="Calibri" panose="020F0502020204030204" pitchFamily="34" charset="0"/>
                <a:cs typeface="Calibri" panose="020F0502020204030204" pitchFamily="34" charset="0"/>
              </a:rPr>
              <a:t>The word Renaissance comes from French, meaning ‘re-birth’. It was the term used to describe a period of ______________ and ‘rebirth’ of culture inspired by that of Ancient ________ and Greece. </a:t>
            </a:r>
          </a:p>
          <a:p>
            <a:pPr marL="152400" indent="0" algn="just">
              <a:buNone/>
            </a:pPr>
            <a:r>
              <a:rPr lang="en-GB" sz="1400" dirty="0">
                <a:effectLst/>
                <a:latin typeface="Quicksand" panose="020B0604020202020204" charset="0"/>
                <a:ea typeface="Calibri" panose="020F0502020204030204" pitchFamily="34" charset="0"/>
                <a:cs typeface="Calibri" panose="020F0502020204030204" pitchFamily="34" charset="0"/>
              </a:rPr>
              <a:t>The term is used both as the name of a time period, and also a movement of thinkers with new ideas. As a time period, historians date it roughly from 1300-1600. As a movement of ideas, historians suggest it really started in 1453, when Constantinople (____________) was captured by the Ottomans, because after this many _________ fled towards Western Europe with their understanding of Ancient Greek and Latin learning, and ideas that had been lost came back to Europe.</a:t>
            </a:r>
          </a:p>
          <a:p>
            <a:pPr marL="152400" indent="0" algn="just">
              <a:buNone/>
            </a:pPr>
            <a:r>
              <a:rPr lang="en-GB" sz="1400" dirty="0">
                <a:effectLst/>
                <a:latin typeface="Quicksand" panose="020B0604020202020204" charset="0"/>
                <a:ea typeface="Calibri" panose="020F0502020204030204" pitchFamily="34" charset="0"/>
                <a:cs typeface="Calibri" panose="020F0502020204030204" pitchFamily="34" charset="0"/>
              </a:rPr>
              <a:t> </a:t>
            </a:r>
          </a:p>
          <a:p>
            <a:pPr marL="152400" indent="0" algn="just">
              <a:buNone/>
            </a:pPr>
            <a:r>
              <a:rPr lang="en-GB" sz="1400" dirty="0">
                <a:effectLst/>
                <a:latin typeface="Quicksand" panose="020B0604020202020204" charset="0"/>
                <a:ea typeface="Calibri" panose="020F0502020204030204" pitchFamily="34" charset="0"/>
                <a:cs typeface="Calibri" panose="020F0502020204030204" pitchFamily="34" charset="0"/>
              </a:rPr>
              <a:t>_________ is considered to be the home of the Renaissance, as many of the greatest thinkers of the time such as ________________ da Vinci, Andreas Vesalius, Michelangelo and many others came from centres of learning such as Padua and _______________. Following the Reformation, the Catholic Church had less power and new discoveries in _____________ were made.</a:t>
            </a:r>
          </a:p>
          <a:p>
            <a:pPr marL="152400" indent="0" algn="just">
              <a:buNone/>
            </a:pPr>
            <a:r>
              <a:rPr lang="en-GB" sz="1400" dirty="0">
                <a:effectLst/>
                <a:latin typeface="Quicksand" panose="020B0604020202020204" charset="0"/>
                <a:ea typeface="Calibri" panose="020F0502020204030204" pitchFamily="34" charset="0"/>
                <a:cs typeface="Calibri" panose="020F0502020204030204" pitchFamily="34" charset="0"/>
              </a:rPr>
              <a:t> </a:t>
            </a:r>
          </a:p>
          <a:p>
            <a:pPr marL="152400" indent="0" algn="just">
              <a:buNone/>
            </a:pPr>
            <a:r>
              <a:rPr lang="en-GB" sz="1400" dirty="0">
                <a:effectLst/>
                <a:latin typeface="Quicksand" panose="020B0604020202020204" charset="0"/>
                <a:ea typeface="Calibri" panose="020F0502020204030204" pitchFamily="34" charset="0"/>
                <a:cs typeface="Calibri" panose="020F0502020204030204" pitchFamily="34" charset="0"/>
              </a:rPr>
              <a:t>Art and literature flourished. Statues like Michelangelo’s </a:t>
            </a:r>
            <a:r>
              <a:rPr lang="en-GB" sz="1400" i="1" dirty="0">
                <a:effectLst/>
                <a:latin typeface="Quicksand" panose="020B0604020202020204" charset="0"/>
                <a:ea typeface="Calibri" panose="020F0502020204030204" pitchFamily="34" charset="0"/>
                <a:cs typeface="Calibri" panose="020F0502020204030204" pitchFamily="34" charset="0"/>
              </a:rPr>
              <a:t>David</a:t>
            </a:r>
            <a:r>
              <a:rPr lang="en-GB" sz="1400" dirty="0">
                <a:effectLst/>
                <a:latin typeface="Quicksand" panose="020B0604020202020204" charset="0"/>
                <a:ea typeface="Calibri" panose="020F0502020204030204" pitchFamily="34" charset="0"/>
                <a:cs typeface="Calibri" panose="020F0502020204030204" pitchFamily="34" charset="0"/>
              </a:rPr>
              <a:t> were created at this time. They reflected new understanding of human ____________ (how the body was put together). Perhaps most importantly, the printing press was invented in 1439. This allowed ideas to spread __________ and easily across Europe through printed books.</a:t>
            </a:r>
          </a:p>
        </p:txBody>
      </p:sp>
      <p:sp>
        <p:nvSpPr>
          <p:cNvPr id="19" name="Rectangle 19">
            <a:extLst>
              <a:ext uri="{FF2B5EF4-FFF2-40B4-BE49-F238E27FC236}">
                <a16:creationId xmlns:a16="http://schemas.microsoft.com/office/drawing/2014/main" id="{5425EB8B-99D2-446C-8D12-76558155AD95}"/>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207659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D479-BD95-4AD0-90C7-224EB9FA2515}"/>
              </a:ext>
            </a:extLst>
          </p:cNvPr>
          <p:cNvSpPr>
            <a:spLocks noGrp="1"/>
          </p:cNvSpPr>
          <p:nvPr>
            <p:ph type="title"/>
          </p:nvPr>
        </p:nvSpPr>
        <p:spPr>
          <a:xfrm>
            <a:off x="292813" y="-11812"/>
            <a:ext cx="8462430" cy="1007700"/>
          </a:xfrm>
        </p:spPr>
        <p:txBody>
          <a:bodyPr/>
          <a:lstStyle/>
          <a:p>
            <a:pPr marL="0" marR="0" lvl="0" indent="0" defTabSz="914400" rtl="0" eaLnBrk="0" fontAlgn="base" latinLnBrk="0" hangingPunct="0">
              <a:lnSpc>
                <a:spcPct val="100000"/>
              </a:lnSpc>
              <a:spcBef>
                <a:spcPct val="0"/>
              </a:spcBef>
              <a:spcAft>
                <a:spcPct val="0"/>
              </a:spcAft>
              <a:tabLst/>
            </a:pPr>
            <a:r>
              <a:rPr kumimoji="0" lang="en-GB" altLang="en-US" sz="2800" b="1" i="0"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Activity 2: Answers!</a:t>
            </a:r>
            <a:endParaRPr lang="en-GB" sz="2800" dirty="0">
              <a:solidFill>
                <a:schemeClr val="bg2"/>
              </a:solidFill>
              <a:latin typeface="Quicksand" panose="020B0604020202020204" charset="0"/>
            </a:endParaRPr>
          </a:p>
        </p:txBody>
      </p:sp>
      <p:sp>
        <p:nvSpPr>
          <p:cNvPr id="3" name="Text Placeholder 2">
            <a:extLst>
              <a:ext uri="{FF2B5EF4-FFF2-40B4-BE49-F238E27FC236}">
                <a16:creationId xmlns:a16="http://schemas.microsoft.com/office/drawing/2014/main" id="{AFE6A36D-3540-49D4-AEAD-73C86DEBCB17}"/>
              </a:ext>
            </a:extLst>
          </p:cNvPr>
          <p:cNvSpPr>
            <a:spLocks noGrp="1"/>
          </p:cNvSpPr>
          <p:nvPr>
            <p:ph type="body" idx="1"/>
          </p:nvPr>
        </p:nvSpPr>
        <p:spPr>
          <a:xfrm>
            <a:off x="215757" y="1015896"/>
            <a:ext cx="8753582" cy="5689704"/>
          </a:xfrm>
          <a:solidFill>
            <a:srgbClr val="D0E0E3"/>
          </a:solidFill>
        </p:spPr>
        <p:txBody>
          <a:bodyPr/>
          <a:lstStyle/>
          <a:p>
            <a:pPr marL="152400" indent="0" algn="just">
              <a:buNone/>
            </a:pPr>
            <a:r>
              <a:rPr lang="en-GB" sz="1600" dirty="0">
                <a:effectLst/>
                <a:latin typeface="Quicksand" panose="020B0604020202020204" charset="0"/>
                <a:ea typeface="Calibri" panose="020F0502020204030204" pitchFamily="34" charset="0"/>
                <a:cs typeface="Calibri" panose="020F0502020204030204" pitchFamily="34" charset="0"/>
              </a:rPr>
              <a:t>The word Renaissance comes from French, meaning ‘re-birth’. It was the term used to describe a period of </a:t>
            </a:r>
            <a:r>
              <a:rPr lang="en-GB" sz="1600" b="1" dirty="0">
                <a:solidFill>
                  <a:srgbClr val="FF0000"/>
                </a:solidFill>
                <a:effectLst/>
                <a:latin typeface="Quicksand" panose="020B0604020202020204" charset="0"/>
                <a:ea typeface="Calibri" panose="020F0502020204030204" pitchFamily="34" charset="0"/>
                <a:cs typeface="Calibri" panose="020F0502020204030204" pitchFamily="34" charset="0"/>
              </a:rPr>
              <a:t>rediscovery</a:t>
            </a:r>
            <a:r>
              <a:rPr lang="en-GB" sz="1600" dirty="0">
                <a:effectLst/>
                <a:latin typeface="Quicksand" panose="020B0604020202020204" charset="0"/>
                <a:ea typeface="Calibri" panose="020F0502020204030204" pitchFamily="34" charset="0"/>
                <a:cs typeface="Calibri" panose="020F0502020204030204" pitchFamily="34" charset="0"/>
              </a:rPr>
              <a:t> and ‘rebirth’ of culture inspired by that of Ancient </a:t>
            </a:r>
            <a:r>
              <a:rPr lang="en-GB" sz="1600" b="1" dirty="0">
                <a:solidFill>
                  <a:srgbClr val="FF0000"/>
                </a:solidFill>
                <a:effectLst/>
                <a:latin typeface="Quicksand" panose="020B0604020202020204" charset="0"/>
                <a:ea typeface="Calibri" panose="020F0502020204030204" pitchFamily="34" charset="0"/>
                <a:cs typeface="Calibri" panose="020F0502020204030204" pitchFamily="34" charset="0"/>
              </a:rPr>
              <a:t>Rome</a:t>
            </a:r>
            <a:r>
              <a:rPr lang="en-GB" sz="1600" dirty="0">
                <a:effectLst/>
                <a:latin typeface="Quicksand" panose="020B0604020202020204" charset="0"/>
                <a:ea typeface="Calibri" panose="020F0502020204030204" pitchFamily="34" charset="0"/>
                <a:cs typeface="Calibri" panose="020F0502020204030204" pitchFamily="34" charset="0"/>
              </a:rPr>
              <a:t> and Greece. </a:t>
            </a:r>
          </a:p>
          <a:p>
            <a:pPr marL="152400" indent="0" algn="just">
              <a:buNone/>
            </a:pPr>
            <a:r>
              <a:rPr lang="en-GB" sz="1600" dirty="0">
                <a:effectLst/>
                <a:latin typeface="Quicksand" panose="020B0604020202020204" charset="0"/>
                <a:ea typeface="Calibri" panose="020F0502020204030204" pitchFamily="34" charset="0"/>
                <a:cs typeface="Calibri" panose="020F0502020204030204" pitchFamily="34" charset="0"/>
              </a:rPr>
              <a:t>The term is used both as the name of a time period, and also a movement of thinkers with new ideas. As a time period, historians date it roughly from 1300-1600. As a movement of ideas, historians suggest it really started in 1453, when Constantinople (</a:t>
            </a:r>
            <a:r>
              <a:rPr lang="en-GB" sz="1600" b="1" dirty="0">
                <a:solidFill>
                  <a:srgbClr val="FF0000"/>
                </a:solidFill>
                <a:effectLst/>
                <a:latin typeface="Quicksand" panose="020B0604020202020204" charset="0"/>
                <a:ea typeface="Calibri" panose="020F0502020204030204" pitchFamily="34" charset="0"/>
                <a:cs typeface="Calibri" panose="020F0502020204030204" pitchFamily="34" charset="0"/>
              </a:rPr>
              <a:t>Istanbul</a:t>
            </a:r>
            <a:r>
              <a:rPr lang="en-GB" sz="1600" dirty="0">
                <a:effectLst/>
                <a:latin typeface="Quicksand" panose="020B0604020202020204" charset="0"/>
                <a:ea typeface="Calibri" panose="020F0502020204030204" pitchFamily="34" charset="0"/>
                <a:cs typeface="Calibri" panose="020F0502020204030204" pitchFamily="34" charset="0"/>
              </a:rPr>
              <a:t>) was captured by the Ottomans, because after this many </a:t>
            </a:r>
            <a:r>
              <a:rPr lang="en-GB" sz="1600" b="1" dirty="0">
                <a:solidFill>
                  <a:srgbClr val="FF0000"/>
                </a:solidFill>
                <a:effectLst/>
                <a:latin typeface="Quicksand" panose="020B0604020202020204" charset="0"/>
                <a:ea typeface="Calibri" panose="020F0502020204030204" pitchFamily="34" charset="0"/>
                <a:cs typeface="Calibri" panose="020F0502020204030204" pitchFamily="34" charset="0"/>
              </a:rPr>
              <a:t>scholars</a:t>
            </a:r>
            <a:r>
              <a:rPr lang="en-GB" sz="1600" dirty="0">
                <a:effectLst/>
                <a:latin typeface="Quicksand" panose="020B0604020202020204" charset="0"/>
                <a:ea typeface="Calibri" panose="020F0502020204030204" pitchFamily="34" charset="0"/>
                <a:cs typeface="Calibri" panose="020F0502020204030204" pitchFamily="34" charset="0"/>
              </a:rPr>
              <a:t> fled towards Western Europe with their understanding of Ancient Greek and Latin learning, and ideas that had been lost came back to Europe.</a:t>
            </a:r>
          </a:p>
          <a:p>
            <a:pPr marL="152400" indent="0" algn="just">
              <a:buNone/>
            </a:pPr>
            <a:r>
              <a:rPr lang="en-GB" sz="1600" dirty="0">
                <a:effectLst/>
                <a:latin typeface="Quicksand" panose="020B0604020202020204" charset="0"/>
                <a:ea typeface="Calibri" panose="020F0502020204030204" pitchFamily="34" charset="0"/>
                <a:cs typeface="Calibri" panose="020F0502020204030204" pitchFamily="34" charset="0"/>
              </a:rPr>
              <a:t> </a:t>
            </a:r>
          </a:p>
          <a:p>
            <a:pPr marL="152400" indent="0" algn="just">
              <a:buNone/>
            </a:pPr>
            <a:r>
              <a:rPr lang="en-GB" sz="1600" b="1" dirty="0">
                <a:solidFill>
                  <a:srgbClr val="FF0000"/>
                </a:solidFill>
                <a:effectLst/>
                <a:latin typeface="Quicksand" panose="020B0604020202020204" charset="0"/>
                <a:ea typeface="Calibri" panose="020F0502020204030204" pitchFamily="34" charset="0"/>
                <a:cs typeface="Calibri" panose="020F0502020204030204" pitchFamily="34" charset="0"/>
              </a:rPr>
              <a:t>Italy</a:t>
            </a:r>
            <a:r>
              <a:rPr lang="en-GB" sz="1600" dirty="0">
                <a:effectLst/>
                <a:latin typeface="Quicksand" panose="020B0604020202020204" charset="0"/>
                <a:ea typeface="Calibri" panose="020F0502020204030204" pitchFamily="34" charset="0"/>
                <a:cs typeface="Calibri" panose="020F0502020204030204" pitchFamily="34" charset="0"/>
              </a:rPr>
              <a:t> is considered to be the home of the Renaissance, as many of the greatest thinkers of the time such as </a:t>
            </a:r>
            <a:r>
              <a:rPr lang="en-GB" sz="1600" b="1" dirty="0">
                <a:solidFill>
                  <a:srgbClr val="FF0000"/>
                </a:solidFill>
                <a:effectLst/>
                <a:latin typeface="Quicksand" panose="020B0604020202020204" charset="0"/>
                <a:ea typeface="Calibri" panose="020F0502020204030204" pitchFamily="34" charset="0"/>
                <a:cs typeface="Calibri" panose="020F0502020204030204" pitchFamily="34" charset="0"/>
              </a:rPr>
              <a:t>Leonardo</a:t>
            </a:r>
            <a:r>
              <a:rPr lang="en-GB" sz="1600" dirty="0">
                <a:effectLst/>
                <a:latin typeface="Quicksand" panose="020B0604020202020204" charset="0"/>
                <a:ea typeface="Calibri" panose="020F0502020204030204" pitchFamily="34" charset="0"/>
                <a:cs typeface="Calibri" panose="020F0502020204030204" pitchFamily="34" charset="0"/>
              </a:rPr>
              <a:t> da Vinci, Andreas Vesalius, Michelangelo and many others came from centres of learning such as Padua and </a:t>
            </a:r>
            <a:r>
              <a:rPr lang="en-GB" sz="1600" b="1" dirty="0">
                <a:solidFill>
                  <a:srgbClr val="FF0000"/>
                </a:solidFill>
                <a:effectLst/>
                <a:latin typeface="Quicksand" panose="020B0604020202020204" charset="0"/>
                <a:ea typeface="Calibri" panose="020F0502020204030204" pitchFamily="34" charset="0"/>
                <a:cs typeface="Calibri" panose="020F0502020204030204" pitchFamily="34" charset="0"/>
              </a:rPr>
              <a:t>Florence</a:t>
            </a:r>
            <a:r>
              <a:rPr lang="en-GB" sz="1600" dirty="0">
                <a:effectLst/>
                <a:latin typeface="Quicksand" panose="020B0604020202020204" charset="0"/>
                <a:ea typeface="Calibri" panose="020F0502020204030204" pitchFamily="34" charset="0"/>
                <a:cs typeface="Calibri" panose="020F0502020204030204" pitchFamily="34" charset="0"/>
              </a:rPr>
              <a:t>. Following the Reformation, the Catholic Church had less power and new discoveries in </a:t>
            </a:r>
            <a:r>
              <a:rPr lang="en-GB" sz="1600" b="1" dirty="0">
                <a:solidFill>
                  <a:srgbClr val="FF0000"/>
                </a:solidFill>
                <a:effectLst/>
                <a:latin typeface="Quicksand" panose="020B0604020202020204" charset="0"/>
                <a:ea typeface="Calibri" panose="020F0502020204030204" pitchFamily="34" charset="0"/>
                <a:cs typeface="Calibri" panose="020F0502020204030204" pitchFamily="34" charset="0"/>
              </a:rPr>
              <a:t>science</a:t>
            </a:r>
            <a:r>
              <a:rPr lang="en-GB" sz="1600" dirty="0">
                <a:effectLst/>
                <a:latin typeface="Quicksand" panose="020B0604020202020204" charset="0"/>
                <a:ea typeface="Calibri" panose="020F0502020204030204" pitchFamily="34" charset="0"/>
                <a:cs typeface="Calibri" panose="020F0502020204030204" pitchFamily="34" charset="0"/>
              </a:rPr>
              <a:t> were made.</a:t>
            </a:r>
          </a:p>
          <a:p>
            <a:pPr marL="152400" indent="0" algn="just">
              <a:buNone/>
            </a:pPr>
            <a:r>
              <a:rPr lang="en-GB" sz="1600" dirty="0">
                <a:effectLst/>
                <a:latin typeface="Quicksand" panose="020B0604020202020204" charset="0"/>
                <a:ea typeface="Calibri" panose="020F0502020204030204" pitchFamily="34" charset="0"/>
                <a:cs typeface="Calibri" panose="020F0502020204030204" pitchFamily="34" charset="0"/>
              </a:rPr>
              <a:t> </a:t>
            </a:r>
          </a:p>
          <a:p>
            <a:pPr marL="152400" indent="0" algn="just">
              <a:buNone/>
            </a:pPr>
            <a:r>
              <a:rPr lang="en-GB" sz="1600" dirty="0">
                <a:effectLst/>
                <a:latin typeface="Quicksand" panose="020B0604020202020204" charset="0"/>
                <a:ea typeface="Calibri" panose="020F0502020204030204" pitchFamily="34" charset="0"/>
                <a:cs typeface="Calibri" panose="020F0502020204030204" pitchFamily="34" charset="0"/>
              </a:rPr>
              <a:t>Art and literature flourished. Statues like Michelangelo’s </a:t>
            </a:r>
            <a:r>
              <a:rPr lang="en-GB" sz="1600" i="1" dirty="0">
                <a:effectLst/>
                <a:latin typeface="Quicksand" panose="020B0604020202020204" charset="0"/>
                <a:ea typeface="Calibri" panose="020F0502020204030204" pitchFamily="34" charset="0"/>
                <a:cs typeface="Calibri" panose="020F0502020204030204" pitchFamily="34" charset="0"/>
              </a:rPr>
              <a:t>David</a:t>
            </a:r>
            <a:r>
              <a:rPr lang="en-GB" sz="1600" dirty="0">
                <a:effectLst/>
                <a:latin typeface="Quicksand" panose="020B0604020202020204" charset="0"/>
                <a:ea typeface="Calibri" panose="020F0502020204030204" pitchFamily="34" charset="0"/>
                <a:cs typeface="Calibri" panose="020F0502020204030204" pitchFamily="34" charset="0"/>
              </a:rPr>
              <a:t> were created at this time. They reflected new understanding of human </a:t>
            </a:r>
            <a:r>
              <a:rPr lang="en-GB" sz="1600" b="1" dirty="0">
                <a:solidFill>
                  <a:srgbClr val="FF0000"/>
                </a:solidFill>
                <a:effectLst/>
                <a:latin typeface="Quicksand" panose="020B0604020202020204" charset="0"/>
                <a:ea typeface="Calibri" panose="020F0502020204030204" pitchFamily="34" charset="0"/>
                <a:cs typeface="Calibri" panose="020F0502020204030204" pitchFamily="34" charset="0"/>
              </a:rPr>
              <a:t>anatomy</a:t>
            </a:r>
            <a:r>
              <a:rPr lang="en-GB" sz="1600" dirty="0">
                <a:effectLst/>
                <a:latin typeface="Quicksand" panose="020B0604020202020204" charset="0"/>
                <a:ea typeface="Calibri" panose="020F0502020204030204" pitchFamily="34" charset="0"/>
                <a:cs typeface="Calibri" panose="020F0502020204030204" pitchFamily="34" charset="0"/>
              </a:rPr>
              <a:t> (how the body was put together). Perhaps most importantly, the printing press was invented in 1439. This allowed ideas to spread </a:t>
            </a:r>
            <a:r>
              <a:rPr lang="en-GB" sz="1600" b="1" dirty="0">
                <a:solidFill>
                  <a:srgbClr val="FF0000"/>
                </a:solidFill>
                <a:effectLst/>
                <a:latin typeface="Quicksand" panose="020B0604020202020204" charset="0"/>
                <a:ea typeface="Calibri" panose="020F0502020204030204" pitchFamily="34" charset="0"/>
                <a:cs typeface="Calibri" panose="020F0502020204030204" pitchFamily="34" charset="0"/>
              </a:rPr>
              <a:t>quickly</a:t>
            </a:r>
            <a:r>
              <a:rPr lang="en-GB" sz="1600" dirty="0">
                <a:effectLst/>
                <a:latin typeface="Quicksand" panose="020B0604020202020204" charset="0"/>
                <a:ea typeface="Calibri" panose="020F0502020204030204" pitchFamily="34" charset="0"/>
                <a:cs typeface="Calibri" panose="020F0502020204030204" pitchFamily="34" charset="0"/>
              </a:rPr>
              <a:t> and easily across Europe through printed books.</a:t>
            </a:r>
          </a:p>
        </p:txBody>
      </p:sp>
      <p:sp>
        <p:nvSpPr>
          <p:cNvPr id="19" name="Rectangle 19">
            <a:extLst>
              <a:ext uri="{FF2B5EF4-FFF2-40B4-BE49-F238E27FC236}">
                <a16:creationId xmlns:a16="http://schemas.microsoft.com/office/drawing/2014/main" id="{5425EB8B-99D2-446C-8D12-76558155AD95}"/>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77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D479-BD95-4AD0-90C7-224EB9FA2515}"/>
              </a:ext>
            </a:extLst>
          </p:cNvPr>
          <p:cNvSpPr>
            <a:spLocks noGrp="1"/>
          </p:cNvSpPr>
          <p:nvPr>
            <p:ph type="title"/>
          </p:nvPr>
        </p:nvSpPr>
        <p:spPr>
          <a:xfrm>
            <a:off x="215757" y="152400"/>
            <a:ext cx="8462430" cy="1007700"/>
          </a:xfrm>
        </p:spPr>
        <p:txBody>
          <a:bodyPr/>
          <a:lstStyle/>
          <a:p>
            <a:pPr eaLnBrk="0" fontAlgn="base" hangingPunct="0">
              <a:spcBef>
                <a:spcPct val="0"/>
              </a:spcBef>
              <a:spcAft>
                <a:spcPct val="0"/>
              </a:spcAft>
            </a:pPr>
            <a:r>
              <a:rPr kumimoji="0" lang="en-GB" altLang="en-US" sz="2800" b="1" i="0"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Activity </a:t>
            </a:r>
            <a:r>
              <a:rPr lang="en-GB" altLang="en-US" sz="2800" dirty="0">
                <a:solidFill>
                  <a:schemeClr val="bg2"/>
                </a:solidFill>
                <a:latin typeface="Quicksand" panose="020B0604020202020204" charset="0"/>
                <a:ea typeface="Calibri" panose="020F0502020204030204" pitchFamily="34" charset="0"/>
                <a:cs typeface="Times New Roman" panose="02020603050405020304" pitchFamily="18" charset="0"/>
              </a:rPr>
              <a:t>3</a:t>
            </a:r>
            <a:r>
              <a:rPr kumimoji="0" lang="en-GB" altLang="en-US" sz="2800" b="1" i="0"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 </a:t>
            </a:r>
            <a:r>
              <a:rPr lang="en-GB" sz="2800" b="1" dirty="0">
                <a:effectLst/>
                <a:latin typeface="Quicksand" panose="020B0604020202020204" charset="0"/>
                <a:ea typeface="Calibri" panose="020F0502020204030204" pitchFamily="34" charset="0"/>
                <a:cs typeface="Times New Roman" panose="02020603050405020304" pitchFamily="18" charset="0"/>
              </a:rPr>
              <a:t>What were some of the major events, people, and features of the Renaissance?</a:t>
            </a:r>
            <a:endParaRPr lang="en-GB" sz="2800" dirty="0">
              <a:solidFill>
                <a:schemeClr val="bg2"/>
              </a:solidFill>
              <a:latin typeface="Quicksand" panose="020B0604020202020204" charset="0"/>
            </a:endParaRPr>
          </a:p>
        </p:txBody>
      </p:sp>
      <p:sp>
        <p:nvSpPr>
          <p:cNvPr id="3" name="Text Placeholder 2">
            <a:extLst>
              <a:ext uri="{FF2B5EF4-FFF2-40B4-BE49-F238E27FC236}">
                <a16:creationId xmlns:a16="http://schemas.microsoft.com/office/drawing/2014/main" id="{AFE6A36D-3540-49D4-AEAD-73C86DEBCB17}"/>
              </a:ext>
            </a:extLst>
          </p:cNvPr>
          <p:cNvSpPr>
            <a:spLocks noGrp="1"/>
          </p:cNvSpPr>
          <p:nvPr>
            <p:ph type="body" idx="1"/>
          </p:nvPr>
        </p:nvSpPr>
        <p:spPr>
          <a:xfrm>
            <a:off x="215757" y="1139184"/>
            <a:ext cx="8753582" cy="5566415"/>
          </a:xfrm>
          <a:solidFill>
            <a:srgbClr val="D0E0E3"/>
          </a:solidFill>
        </p:spPr>
        <p:txBody>
          <a:bodyPr/>
          <a:lstStyle/>
          <a:p>
            <a:pPr marL="15240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1) Read through some of the developments on the next page categorise them into the following factors: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cience,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ravel,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a</a:t>
            </a:r>
            <a:r>
              <a:rPr lang="en-GB" sz="1800" b="1" dirty="0">
                <a:effectLst/>
                <a:latin typeface="Calibri" panose="020F0502020204030204" pitchFamily="34" charset="0"/>
                <a:ea typeface="Calibri" panose="020F0502020204030204" pitchFamily="34" charset="0"/>
                <a:cs typeface="Times New Roman" panose="02020603050405020304" pitchFamily="18" charset="0"/>
              </a:rPr>
              <a:t>rt and architecture,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p</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olitics,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eligion,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l</a:t>
            </a:r>
            <a:r>
              <a:rPr lang="en-GB" sz="1800" b="1" dirty="0">
                <a:effectLst/>
                <a:latin typeface="Calibri" panose="020F0502020204030204" pitchFamily="34" charset="0"/>
                <a:ea typeface="Calibri" panose="020F0502020204030204" pitchFamily="34" charset="0"/>
                <a:cs typeface="Times New Roman" panose="02020603050405020304" pitchFamily="18" charset="0"/>
              </a:rPr>
              <a:t>iterature</a:t>
            </a:r>
          </a:p>
          <a:p>
            <a:pPr marL="15240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5240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Answer the following questions in your book: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2) What was the most significant discovery/person of the Renaissance? Explain two consequences of it/them, to explain why you think it was important.</a:t>
            </a:r>
          </a:p>
          <a:p>
            <a:pPr marL="0" indent="0">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most significant ______________ of the Renaissance was… This was because it/they had important consequences. Firstly… For example… Secondly… For example… These were important because… </a:t>
            </a: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3) Write a narrative explaining how ideas changed from 1300-1600, using the following structure:</a:t>
            </a:r>
          </a:p>
          <a:p>
            <a:pPr marL="0" indent="0">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In 1300, people were heavily influenced by the Church, and believed… However, this changed in 1517, when… Further changes occurred throughout… due to the… By 1600, people’s understanding and experiences of the world had significantly changed. They were now less… and more rational and logical.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9">
            <a:extLst>
              <a:ext uri="{FF2B5EF4-FFF2-40B4-BE49-F238E27FC236}">
                <a16:creationId xmlns:a16="http://schemas.microsoft.com/office/drawing/2014/main" id="{5425EB8B-99D2-446C-8D12-76558155AD95}"/>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547613618"/>
      </p:ext>
    </p:extLst>
  </p:cSld>
  <p:clrMapOvr>
    <a:masterClrMapping/>
  </p:clrMapOvr>
</p:sld>
</file>

<file path=ppt/theme/theme1.xml><?xml version="1.0" encoding="utf-8"?>
<a:theme xmlns:a="http://schemas.openxmlformats.org/drawingml/2006/main" name="CPD presentation template 2015-16">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40169A74EF54D8A076EF6C4FDBB55" ma:contentTypeVersion="12" ma:contentTypeDescription="Create a new document." ma:contentTypeScope="" ma:versionID="4a2b3351f5537b3056a129a1c8c5302d">
  <xsd:schema xmlns:xsd="http://www.w3.org/2001/XMLSchema" xmlns:xs="http://www.w3.org/2001/XMLSchema" xmlns:p="http://schemas.microsoft.com/office/2006/metadata/properties" xmlns:ns2="b18fd106-5d4e-4355-b32f-bd604eda3e1d" xmlns:ns3="bbe72c3a-4102-4f21-8896-2fb097555d67" targetNamespace="http://schemas.microsoft.com/office/2006/metadata/properties" ma:root="true" ma:fieldsID="d1daaf4372bc8c66dbcccb4332c4de98" ns2:_="" ns3:_="">
    <xsd:import namespace="b18fd106-5d4e-4355-b32f-bd604eda3e1d"/>
    <xsd:import namespace="bbe72c3a-4102-4f21-8896-2fb097555d6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8fd106-5d4e-4355-b32f-bd604eda3e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be72c3a-4102-4f21-8896-2fb097555d6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2AD84E-1653-4B9D-AA1D-123705BC94C1}"/>
</file>

<file path=customXml/itemProps2.xml><?xml version="1.0" encoding="utf-8"?>
<ds:datastoreItem xmlns:ds="http://schemas.openxmlformats.org/officeDocument/2006/customXml" ds:itemID="{18FB087B-2BDA-47B4-BB2D-F4B85FFB4453}"/>
</file>

<file path=customXml/itemProps3.xml><?xml version="1.0" encoding="utf-8"?>
<ds:datastoreItem xmlns:ds="http://schemas.openxmlformats.org/officeDocument/2006/customXml" ds:itemID="{9B5E3E1C-881A-4D3C-B5D2-9A70B763D6F7}"/>
</file>

<file path=docProps/app.xml><?xml version="1.0" encoding="utf-8"?>
<Properties xmlns="http://schemas.openxmlformats.org/officeDocument/2006/extended-properties" xmlns:vt="http://schemas.openxmlformats.org/officeDocument/2006/docPropsVTypes">
  <TotalTime>4329</TotalTime>
  <Words>1019</Words>
  <Application>Microsoft Office PowerPoint</Application>
  <PresentationFormat>On-screen Show (4:3)</PresentationFormat>
  <Paragraphs>42</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Quicksand</vt:lpstr>
      <vt:lpstr>Oswald</vt:lpstr>
      <vt:lpstr>Arial</vt:lpstr>
      <vt:lpstr>Calibri</vt:lpstr>
      <vt:lpstr>CPD presentation template 2015-16</vt:lpstr>
      <vt:lpstr>Ideas:  How far did big ideas change people’s understanding and experiences of the world, 1500-1800?</vt:lpstr>
      <vt:lpstr>Activity 1a: Quick starter drawing activity</vt:lpstr>
      <vt:lpstr>PowerPoint Presentation</vt:lpstr>
      <vt:lpstr>Now swap!</vt:lpstr>
      <vt:lpstr>PowerPoint Presentation</vt:lpstr>
      <vt:lpstr>Activity 1b: What can you learn from the two images about how art changed at this time?</vt:lpstr>
      <vt:lpstr>Activity 2: What was the Renaissance?</vt:lpstr>
      <vt:lpstr>Activity 2: Answers!</vt:lpstr>
      <vt:lpstr>Activity 3: What were some of the major events, people, and features of the Renaissance?</vt:lpstr>
      <vt:lpstr>Activity 3: Example narrative</vt:lpstr>
      <vt:lpstr>Final thoughts…  How significant would these Big Ideas have been to people?   Why?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Elizabethan England 1558-88</dc:title>
  <dc:creator>Camilla Evans</dc:creator>
  <cp:lastModifiedBy>Camilla Evans</cp:lastModifiedBy>
  <cp:revision>74</cp:revision>
  <dcterms:modified xsi:type="dcterms:W3CDTF">2020-10-30T16:14:53Z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0x010100C9240169A74EF54D8A076EF6C4FDBB55</vt:lpwstr>
  </property>
</Properties>
</file>